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4"/>
  </p:notesMasterIdLst>
  <p:sldIdLst>
    <p:sldId id="256" r:id="rId2"/>
    <p:sldId id="29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7" r:id="rId43"/>
  </p:sldIdLst>
  <p:sldSz cx="9144000" cy="5143500" type="screen16x9"/>
  <p:notesSz cx="6858000" cy="9144000"/>
  <p:embeddedFontLst>
    <p:embeddedFont>
      <p:font typeface="Lexend" panose="020B0604020202020204" charset="0"/>
      <p:regular r:id="rId45"/>
      <p:bold r:id="rId46"/>
    </p:embeddedFont>
    <p:embeddedFont>
      <p:font typeface="Lexend Black" panose="020B0604020202020204" charset="0"/>
      <p:bold r:id="rId47"/>
    </p:embeddedFont>
    <p:embeddedFont>
      <p:font typeface="Lexend Light" panose="020B0604020202020204" charset="0"/>
      <p:regular r:id="rId48"/>
      <p:bold r:id="rId49"/>
    </p:embeddedFont>
    <p:embeddedFont>
      <p:font typeface="Lexend Medium" panose="020B0604020202020204" charset="0"/>
      <p:regular r:id="rId50"/>
      <p:bold r:id="rId51"/>
    </p:embeddedFont>
    <p:embeddedFont>
      <p:font typeface="Lexend SemiBold" panose="020B0604020202020204" charset="0"/>
      <p:regular r:id="rId52"/>
      <p:bold r:id="rId53"/>
    </p:embeddedFont>
    <p:embeddedFont>
      <p:font typeface="Source Code Pro" panose="020B0509030403020204" pitchFamily="49" charset="0"/>
      <p:regular r:id="rId54"/>
      <p:bold r:id="rId55"/>
      <p:italic r:id="rId56"/>
      <p:boldItalic r:id="rId57"/>
    </p:embeddedFont>
    <p:embeddedFont>
      <p:font typeface="Source Code Pro Black" panose="020B0809030403020204" pitchFamily="49" charset="0"/>
      <p:bold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6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7a888a184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7a888a184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7a888a184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f7a888a184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7a888a18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f7a888a18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7a888a184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f7a888a184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f7a888a18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f7a888a18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7a888a184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f7a888a184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7a888a184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7a888a184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f7a888a184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f7a888a184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7a888a18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f7a888a184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f7a888a18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f7a888a18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7a888a18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7a888a18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f81a7547f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f81a7547f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032f02f3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032f02f3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032f02f3a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032f02f3a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32f02f3a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032f02f3a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07184e6d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07184e6d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7184e6db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7184e6db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07184e6db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07184e6db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07184e6db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07184e6db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07184e6db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07184e6db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07184e6db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07184e6db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7a888a18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7a888a18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07184e6db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07184e6db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07184e6db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07184e6dbc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07184e6dbc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07184e6dbc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07184e6dbc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07184e6dbc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07184e6dbc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07184e6dbc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07184e6dbc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07184e6dbc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07184e6dbc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07184e6dbc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07184e6db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07184e6dbc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07184e6dbc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07184e6dbc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f7a888a18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f7a888a18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7a888a18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7a888a18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f7a888a18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f7a888a18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7a888a18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7a888a18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7a888a18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7a888a18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7a888a18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7a888a184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7a888a18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7a888a18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7a888a18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7a888a18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1C23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7250"/>
            <a:ext cx="9151200" cy="2841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1" y="744575"/>
            <a:ext cx="712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exend"/>
              <a:buNone/>
              <a:defRPr sz="44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Medium"/>
              <a:buNone/>
              <a:defRPr sz="32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703045" y="-1461102"/>
            <a:ext cx="2894400" cy="28944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37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990">
              <a:lnSpc>
                <a:spcPts val="632"/>
              </a:lnSpc>
              <a:spcBef>
                <a:spcPts val="28"/>
              </a:spcBef>
            </a:pPr>
            <a:fld id="{81D60167-4931-47E6-BA6A-407CBD079E47}" type="slidenum">
              <a:rPr lang="en-US" spc="-3" smtClean="0"/>
              <a:pPr marL="12990">
                <a:lnSpc>
                  <a:spcPts val="632"/>
                </a:lnSpc>
                <a:spcBef>
                  <a:spcPts val="28"/>
                </a:spcBef>
              </a:pPr>
              <a:t>‹#›</a:t>
            </a:fld>
            <a:endParaRPr lang="en-US" spc="-3" dirty="0"/>
          </a:p>
        </p:txBody>
      </p:sp>
    </p:spTree>
    <p:extLst>
      <p:ext uri="{BB962C8B-B14F-4D97-AF65-F5344CB8AC3E}">
        <p14:creationId xmlns:p14="http://schemas.microsoft.com/office/powerpoint/2010/main" val="273812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37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990">
              <a:lnSpc>
                <a:spcPts val="632"/>
              </a:lnSpc>
              <a:spcBef>
                <a:spcPts val="28"/>
              </a:spcBef>
            </a:pPr>
            <a:fld id="{81D60167-4931-47E6-BA6A-407CBD079E47}" type="slidenum">
              <a:rPr lang="en-US" spc="-3" smtClean="0"/>
              <a:pPr marL="12990">
                <a:lnSpc>
                  <a:spcPts val="632"/>
                </a:lnSpc>
                <a:spcBef>
                  <a:spcPts val="28"/>
                </a:spcBef>
              </a:pPr>
              <a:t>‹#›</a:t>
            </a:fld>
            <a:endParaRPr lang="en-US" spc="-3" dirty="0"/>
          </a:p>
        </p:txBody>
      </p:sp>
    </p:spTree>
    <p:extLst>
      <p:ext uri="{BB962C8B-B14F-4D97-AF65-F5344CB8AC3E}">
        <p14:creationId xmlns:p14="http://schemas.microsoft.com/office/powerpoint/2010/main" val="385515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F2CC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7703009" y="3703108"/>
            <a:ext cx="2894400" cy="28944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-7250"/>
            <a:ext cx="9151200" cy="2688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16864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exend"/>
              <a:buNone/>
              <a:defRPr sz="44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8421063" y="3869392"/>
            <a:ext cx="2061900" cy="20619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0" y="4596050"/>
            <a:ext cx="9144000" cy="547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-1259987" y="-670958"/>
            <a:ext cx="2061900" cy="20619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0" y="0"/>
            <a:ext cx="9144000" cy="638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SemiBold"/>
              <a:buNone/>
              <a:defRPr sz="25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Char char="■"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Char char="■"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Char char="■"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1">
                <a:latin typeface="Lexend"/>
                <a:ea typeface="Lexend"/>
                <a:cs typeface="Lexend"/>
                <a:sym typeface="Lexend"/>
              </a:defRPr>
            </a:lvl1pPr>
            <a:lvl2pPr lvl="1">
              <a:buNone/>
              <a:defRPr b="1">
                <a:latin typeface="Lexend"/>
                <a:ea typeface="Lexend"/>
                <a:cs typeface="Lexend"/>
                <a:sym typeface="Lexend"/>
              </a:defRPr>
            </a:lvl2pPr>
            <a:lvl3pPr lvl="2">
              <a:buNone/>
              <a:defRPr b="1">
                <a:latin typeface="Lexend"/>
                <a:ea typeface="Lexend"/>
                <a:cs typeface="Lexend"/>
                <a:sym typeface="Lexend"/>
              </a:defRPr>
            </a:lvl3pPr>
            <a:lvl4pPr lvl="3">
              <a:buNone/>
              <a:defRPr b="1">
                <a:latin typeface="Lexend"/>
                <a:ea typeface="Lexend"/>
                <a:cs typeface="Lexend"/>
                <a:sym typeface="Lexend"/>
              </a:defRPr>
            </a:lvl4pPr>
            <a:lvl5pPr lvl="4">
              <a:buNone/>
              <a:defRPr b="1">
                <a:latin typeface="Lexend"/>
                <a:ea typeface="Lexend"/>
                <a:cs typeface="Lexend"/>
                <a:sym typeface="Lexend"/>
              </a:defRPr>
            </a:lvl5pPr>
            <a:lvl6pPr lvl="5">
              <a:buNone/>
              <a:defRPr b="1">
                <a:latin typeface="Lexend"/>
                <a:ea typeface="Lexend"/>
                <a:cs typeface="Lexend"/>
                <a:sym typeface="Lexend"/>
              </a:defRPr>
            </a:lvl6pPr>
            <a:lvl7pPr lvl="6">
              <a:buNone/>
              <a:defRPr b="1">
                <a:latin typeface="Lexend"/>
                <a:ea typeface="Lexend"/>
                <a:cs typeface="Lexend"/>
                <a:sym typeface="Lexend"/>
              </a:defRPr>
            </a:lvl7pPr>
            <a:lvl8pPr lvl="7">
              <a:buNone/>
              <a:defRPr b="1">
                <a:latin typeface="Lexend"/>
                <a:ea typeface="Lexend"/>
                <a:cs typeface="Lexend"/>
                <a:sym typeface="Lexend"/>
              </a:defRPr>
            </a:lvl8pPr>
            <a:lvl9pPr lvl="8">
              <a:buNone/>
              <a:defRPr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8421063" y="3869392"/>
            <a:ext cx="2061900" cy="20619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0" y="4596050"/>
            <a:ext cx="9144000" cy="547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-1259987" y="-670958"/>
            <a:ext cx="2061900" cy="20619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Char char="●"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Char char="●"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1">
                <a:latin typeface="Lexend"/>
                <a:ea typeface="Lexend"/>
                <a:cs typeface="Lexend"/>
                <a:sym typeface="Lexend"/>
              </a:defRPr>
            </a:lvl1pPr>
            <a:lvl2pPr lvl="1">
              <a:buNone/>
              <a:defRPr b="1">
                <a:latin typeface="Lexend"/>
                <a:ea typeface="Lexend"/>
                <a:cs typeface="Lexend"/>
                <a:sym typeface="Lexend"/>
              </a:defRPr>
            </a:lvl2pPr>
            <a:lvl3pPr lvl="2">
              <a:buNone/>
              <a:defRPr b="1">
                <a:latin typeface="Lexend"/>
                <a:ea typeface="Lexend"/>
                <a:cs typeface="Lexend"/>
                <a:sym typeface="Lexend"/>
              </a:defRPr>
            </a:lvl3pPr>
            <a:lvl4pPr lvl="3">
              <a:buNone/>
              <a:defRPr b="1">
                <a:latin typeface="Lexend"/>
                <a:ea typeface="Lexend"/>
                <a:cs typeface="Lexend"/>
                <a:sym typeface="Lexend"/>
              </a:defRPr>
            </a:lvl4pPr>
            <a:lvl5pPr lvl="4">
              <a:buNone/>
              <a:defRPr b="1">
                <a:latin typeface="Lexend"/>
                <a:ea typeface="Lexend"/>
                <a:cs typeface="Lexend"/>
                <a:sym typeface="Lexend"/>
              </a:defRPr>
            </a:lvl5pPr>
            <a:lvl6pPr lvl="5">
              <a:buNone/>
              <a:defRPr b="1">
                <a:latin typeface="Lexend"/>
                <a:ea typeface="Lexend"/>
                <a:cs typeface="Lexend"/>
                <a:sym typeface="Lexend"/>
              </a:defRPr>
            </a:lvl6pPr>
            <a:lvl7pPr lvl="6">
              <a:buNone/>
              <a:defRPr b="1">
                <a:latin typeface="Lexend"/>
                <a:ea typeface="Lexend"/>
                <a:cs typeface="Lexend"/>
                <a:sym typeface="Lexend"/>
              </a:defRPr>
            </a:lvl7pPr>
            <a:lvl8pPr lvl="7">
              <a:buNone/>
              <a:defRPr b="1">
                <a:latin typeface="Lexend"/>
                <a:ea typeface="Lexend"/>
                <a:cs typeface="Lexend"/>
                <a:sym typeface="Lexend"/>
              </a:defRPr>
            </a:lvl8pPr>
            <a:lvl9pPr lvl="8">
              <a:buNone/>
              <a:defRPr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0"/>
            <a:ext cx="9144000" cy="638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SemiBold"/>
              <a:buNone/>
              <a:defRPr sz="25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8421063" y="3869392"/>
            <a:ext cx="2061900" cy="20619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0" y="4596050"/>
            <a:ext cx="9144000" cy="547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-1259987" y="-670958"/>
            <a:ext cx="2061900" cy="20619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1">
                <a:latin typeface="Lexend"/>
                <a:ea typeface="Lexend"/>
                <a:cs typeface="Lexend"/>
                <a:sym typeface="Lexend"/>
              </a:defRPr>
            </a:lvl1pPr>
            <a:lvl2pPr lvl="1">
              <a:buNone/>
              <a:defRPr b="1">
                <a:latin typeface="Lexend"/>
                <a:ea typeface="Lexend"/>
                <a:cs typeface="Lexend"/>
                <a:sym typeface="Lexend"/>
              </a:defRPr>
            </a:lvl2pPr>
            <a:lvl3pPr lvl="2">
              <a:buNone/>
              <a:defRPr b="1">
                <a:latin typeface="Lexend"/>
                <a:ea typeface="Lexend"/>
                <a:cs typeface="Lexend"/>
                <a:sym typeface="Lexend"/>
              </a:defRPr>
            </a:lvl3pPr>
            <a:lvl4pPr lvl="3">
              <a:buNone/>
              <a:defRPr b="1">
                <a:latin typeface="Lexend"/>
                <a:ea typeface="Lexend"/>
                <a:cs typeface="Lexend"/>
                <a:sym typeface="Lexend"/>
              </a:defRPr>
            </a:lvl4pPr>
            <a:lvl5pPr lvl="4">
              <a:buNone/>
              <a:defRPr b="1">
                <a:latin typeface="Lexend"/>
                <a:ea typeface="Lexend"/>
                <a:cs typeface="Lexend"/>
                <a:sym typeface="Lexend"/>
              </a:defRPr>
            </a:lvl5pPr>
            <a:lvl6pPr lvl="5">
              <a:buNone/>
              <a:defRPr b="1">
                <a:latin typeface="Lexend"/>
                <a:ea typeface="Lexend"/>
                <a:cs typeface="Lexend"/>
                <a:sym typeface="Lexend"/>
              </a:defRPr>
            </a:lvl6pPr>
            <a:lvl7pPr lvl="6">
              <a:buNone/>
              <a:defRPr b="1">
                <a:latin typeface="Lexend"/>
                <a:ea typeface="Lexend"/>
                <a:cs typeface="Lexend"/>
                <a:sym typeface="Lexend"/>
              </a:defRPr>
            </a:lvl7pPr>
            <a:lvl8pPr lvl="7">
              <a:buNone/>
              <a:defRPr b="1">
                <a:latin typeface="Lexend"/>
                <a:ea typeface="Lexend"/>
                <a:cs typeface="Lexend"/>
                <a:sym typeface="Lexend"/>
              </a:defRPr>
            </a:lvl8pPr>
            <a:lvl9pPr lvl="8">
              <a:buNone/>
              <a:defRPr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0"/>
            <a:ext cx="9144000" cy="638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SemiBold"/>
              <a:buNone/>
              <a:defRPr sz="25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FFF2CC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4596050"/>
            <a:ext cx="9144000" cy="547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exend"/>
              <a:buNone/>
              <a:defRPr sz="4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exend"/>
              <a:buNone/>
              <a:defRPr sz="4800" b="1"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exend"/>
              <a:buNone/>
              <a:defRPr sz="4800" b="1"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exend"/>
              <a:buNone/>
              <a:defRPr sz="4800" b="1"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exend"/>
              <a:buNone/>
              <a:defRPr sz="4800" b="1"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exend"/>
              <a:buNone/>
              <a:defRPr sz="4800" b="1"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exend"/>
              <a:buNone/>
              <a:defRPr sz="4800" b="1"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exend"/>
              <a:buNone/>
              <a:defRPr sz="4800" b="1"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exend"/>
              <a:buNone/>
              <a:defRPr sz="48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-1452040" y="-1463307"/>
            <a:ext cx="2894400" cy="28944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F2CC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Lexend SemiBold"/>
              <a:buNone/>
              <a:defRPr sz="42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Light"/>
              <a:buChar char="●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Char char="○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Char char="■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Char char="●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Char char="○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Char char="■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Char char="●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Char char="○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Char char="■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8421063" y="3869392"/>
            <a:ext cx="2061900" cy="20619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0" y="4596050"/>
            <a:ext cx="9144000" cy="547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-1259987" y="-1273301"/>
            <a:ext cx="2061900" cy="20619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97200" y="4596050"/>
            <a:ext cx="8520600" cy="5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exend"/>
              <a:buNone/>
              <a:defRPr sz="2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F1C23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Black"/>
              <a:buNone/>
              <a:defRPr sz="12000">
                <a:solidFill>
                  <a:schemeClr val="lt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buNone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SemiBold"/>
              <a:buNone/>
              <a:defRPr sz="2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 Light"/>
              <a:buChar char="●"/>
              <a:defRPr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r">
              <a:buNone/>
              <a:defRPr sz="10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r">
              <a:buNone/>
              <a:defRPr sz="10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r">
              <a:buNone/>
              <a:defRPr sz="10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r">
              <a:buNone/>
              <a:defRPr sz="10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r">
              <a:buNone/>
              <a:defRPr sz="10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r">
              <a:buNone/>
              <a:defRPr sz="10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r">
              <a:buNone/>
              <a:defRPr sz="10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r">
              <a:buNone/>
              <a:defRPr sz="10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goodreads.com/work/quotes/37673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/>
        </p:nvSpPr>
        <p:spPr>
          <a:xfrm>
            <a:off x="311700" y="1593825"/>
            <a:ext cx="7117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Physical Layer: Intro</a:t>
            </a:r>
            <a:endParaRPr sz="4400" b="1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311700" y="30006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Lexend Medium"/>
                <a:ea typeface="Lexend Medium"/>
                <a:cs typeface="Lexend Medium"/>
                <a:sym typeface="Lexend Medium"/>
              </a:rPr>
              <a:t>Computer Network Fundamentals</a:t>
            </a:r>
            <a:endParaRPr sz="3200">
              <a:solidFill>
                <a:srgbClr val="FFFFFF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311700" y="36026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79" dirty="0">
                <a:solidFill>
                  <a:srgbClr val="FFFFFF"/>
                </a:solidFill>
                <a:latin typeface="Lexend Medium"/>
                <a:ea typeface="Lexend Medium"/>
                <a:cs typeface="Lexend Medium"/>
                <a:sym typeface="Lexend Medium"/>
              </a:rPr>
              <a:t>George Varghese - Fall 2024 (with help from Omar Elamri)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79" dirty="0">
              <a:solidFill>
                <a:srgbClr val="FFFFFF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B050"/>
                </a:solidFill>
                <a:latin typeface="Lexend Medium"/>
                <a:ea typeface="Lexend Medium"/>
                <a:cs typeface="Lexend Medium"/>
                <a:sym typeface="Lexend Medium"/>
              </a:rPr>
              <a:t>Lecture 2</a:t>
            </a:r>
            <a:endParaRPr sz="2400" dirty="0">
              <a:solidFill>
                <a:srgbClr val="00B050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05" y="625925"/>
            <a:ext cx="1267142" cy="10137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Layer: Sublayers</a:t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938900" y="3750501"/>
            <a:ext cx="5265000" cy="5667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Signal Transmission</a:t>
            </a:r>
            <a:endParaRPr sz="1300" b="1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(Nyquist and Shannon limits)</a:t>
            </a:r>
            <a:endParaRPr sz="1000" b="1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1938900" y="2597225"/>
            <a:ext cx="2219400" cy="5667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Media Transmission</a:t>
            </a:r>
            <a:endParaRPr sz="1000" b="1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4953113" y="2597225"/>
            <a:ext cx="2219400" cy="5667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Media Reception</a:t>
            </a:r>
            <a:endParaRPr sz="1000" b="1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1938900" y="1520150"/>
            <a:ext cx="2219400" cy="5667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Coding</a:t>
            </a:r>
            <a:endParaRPr sz="1000" b="1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4953113" y="1520150"/>
            <a:ext cx="2219400" cy="5667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Decoding</a:t>
            </a:r>
            <a:endParaRPr sz="1000" b="1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2724582" y="658693"/>
            <a:ext cx="6600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010101010101010</a:t>
            </a:r>
            <a:endParaRPr sz="1200">
              <a:solidFill>
                <a:schemeClr val="dk2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5734866" y="658693"/>
            <a:ext cx="6600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010101010101010</a:t>
            </a:r>
            <a:endParaRPr sz="1200">
              <a:solidFill>
                <a:schemeClr val="dk2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1305575" y="870475"/>
            <a:ext cx="1419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Input Stream</a:t>
            </a:r>
            <a:endParaRPr sz="900"/>
          </a:p>
        </p:txBody>
      </p:sp>
      <p:sp>
        <p:nvSpPr>
          <p:cNvPr id="183" name="Google Shape;183;p20"/>
          <p:cNvSpPr txBox="1"/>
          <p:nvPr/>
        </p:nvSpPr>
        <p:spPr>
          <a:xfrm>
            <a:off x="6394875" y="846200"/>
            <a:ext cx="1419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Output Stream</a:t>
            </a:r>
            <a:endParaRPr sz="900"/>
          </a:p>
        </p:txBody>
      </p:sp>
      <p:cxnSp>
        <p:nvCxnSpPr>
          <p:cNvPr id="184" name="Google Shape;184;p20"/>
          <p:cNvCxnSpPr>
            <a:stCxn id="178" idx="2"/>
            <a:endCxn id="176" idx="0"/>
          </p:cNvCxnSpPr>
          <p:nvPr/>
        </p:nvCxnSpPr>
        <p:spPr>
          <a:xfrm>
            <a:off x="3048600" y="2086850"/>
            <a:ext cx="0" cy="51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" name="Google Shape;185;p20"/>
          <p:cNvCxnSpPr>
            <a:stCxn id="176" idx="2"/>
          </p:cNvCxnSpPr>
          <p:nvPr/>
        </p:nvCxnSpPr>
        <p:spPr>
          <a:xfrm>
            <a:off x="3048600" y="3163925"/>
            <a:ext cx="1200" cy="607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20"/>
          <p:cNvCxnSpPr>
            <a:endCxn id="177" idx="2"/>
          </p:cNvCxnSpPr>
          <p:nvPr/>
        </p:nvCxnSpPr>
        <p:spPr>
          <a:xfrm rot="10800000">
            <a:off x="6062813" y="3163925"/>
            <a:ext cx="2400" cy="58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20"/>
          <p:cNvCxnSpPr>
            <a:stCxn id="177" idx="0"/>
            <a:endCxn id="179" idx="2"/>
          </p:cNvCxnSpPr>
          <p:nvPr/>
        </p:nvCxnSpPr>
        <p:spPr>
          <a:xfrm rot="10800000">
            <a:off x="6062813" y="2086925"/>
            <a:ext cx="0" cy="51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" name="Google Shape;188;p20"/>
          <p:cNvSpPr txBox="1"/>
          <p:nvPr/>
        </p:nvSpPr>
        <p:spPr>
          <a:xfrm rot="-5400000">
            <a:off x="242500" y="2619725"/>
            <a:ext cx="135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Lexend"/>
                <a:ea typeface="Lexend"/>
                <a:cs typeface="Lexend"/>
                <a:sym typeface="Lexend"/>
              </a:rPr>
              <a:t>Modulation</a:t>
            </a:r>
            <a:endParaRPr>
              <a:solidFill>
                <a:srgbClr val="3C78D8"/>
              </a:solidFill>
            </a:endParaRPr>
          </a:p>
        </p:txBody>
      </p:sp>
      <p:cxnSp>
        <p:nvCxnSpPr>
          <p:cNvPr id="189" name="Google Shape;189;p20"/>
          <p:cNvCxnSpPr/>
          <p:nvPr/>
        </p:nvCxnSpPr>
        <p:spPr>
          <a:xfrm>
            <a:off x="1118525" y="1736525"/>
            <a:ext cx="0" cy="23418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p20"/>
          <p:cNvSpPr txBox="1"/>
          <p:nvPr/>
        </p:nvSpPr>
        <p:spPr>
          <a:xfrm rot="5400000">
            <a:off x="7557700" y="2695925"/>
            <a:ext cx="135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Lexend"/>
                <a:ea typeface="Lexend"/>
                <a:cs typeface="Lexend"/>
                <a:sym typeface="Lexend"/>
              </a:rPr>
              <a:t>Demodulation</a:t>
            </a:r>
            <a:endParaRPr>
              <a:solidFill>
                <a:srgbClr val="CC0000"/>
              </a:solidFill>
            </a:endParaRPr>
          </a:p>
        </p:txBody>
      </p:sp>
      <p:cxnSp>
        <p:nvCxnSpPr>
          <p:cNvPr id="191" name="Google Shape;191;p20"/>
          <p:cNvCxnSpPr/>
          <p:nvPr/>
        </p:nvCxnSpPr>
        <p:spPr>
          <a:xfrm>
            <a:off x="8052725" y="1736525"/>
            <a:ext cx="0" cy="23418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92" name="Google Shape;192;p20"/>
          <p:cNvSpPr txBox="1"/>
          <p:nvPr/>
        </p:nvSpPr>
        <p:spPr>
          <a:xfrm>
            <a:off x="1373036" y="2148398"/>
            <a:ext cx="1419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Coded Stream</a:t>
            </a:r>
            <a:endParaRPr sz="900"/>
          </a:p>
        </p:txBody>
      </p:sp>
      <p:sp>
        <p:nvSpPr>
          <p:cNvPr id="193" name="Google Shape;193;p20"/>
          <p:cNvSpPr txBox="1"/>
          <p:nvPr/>
        </p:nvSpPr>
        <p:spPr>
          <a:xfrm>
            <a:off x="6394875" y="2141600"/>
            <a:ext cx="1419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Coded Stream</a:t>
            </a:r>
            <a:endParaRPr sz="900"/>
          </a:p>
        </p:txBody>
      </p:sp>
      <p:sp>
        <p:nvSpPr>
          <p:cNvPr id="194" name="Google Shape;194;p20"/>
          <p:cNvSpPr txBox="1"/>
          <p:nvPr/>
        </p:nvSpPr>
        <p:spPr>
          <a:xfrm>
            <a:off x="1373036" y="3257780"/>
            <a:ext cx="1419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Input Signal</a:t>
            </a:r>
            <a:endParaRPr sz="900"/>
          </a:p>
        </p:txBody>
      </p:sp>
      <p:sp>
        <p:nvSpPr>
          <p:cNvPr id="195" name="Google Shape;195;p20"/>
          <p:cNvSpPr txBox="1"/>
          <p:nvPr/>
        </p:nvSpPr>
        <p:spPr>
          <a:xfrm>
            <a:off x="6394875" y="3250982"/>
            <a:ext cx="1419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Output Signal</a:t>
            </a:r>
            <a:endParaRPr sz="900"/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188" y="3272442"/>
            <a:ext cx="721750" cy="37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20"/>
          <p:cNvGrpSpPr/>
          <p:nvPr/>
        </p:nvGrpSpPr>
        <p:grpSpPr>
          <a:xfrm>
            <a:off x="3342533" y="3322950"/>
            <a:ext cx="1006038" cy="240900"/>
            <a:chOff x="3342533" y="3322950"/>
            <a:chExt cx="1006038" cy="240900"/>
          </a:xfrm>
        </p:grpSpPr>
        <p:cxnSp>
          <p:nvCxnSpPr>
            <p:cNvPr id="198" name="Google Shape;198;p20"/>
            <p:cNvCxnSpPr/>
            <p:nvPr/>
          </p:nvCxnSpPr>
          <p:spPr>
            <a:xfrm rot="10800000">
              <a:off x="4344028" y="3322950"/>
              <a:ext cx="0" cy="240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9" name="Google Shape;199;p20"/>
            <p:cNvGrpSpPr/>
            <p:nvPr/>
          </p:nvGrpSpPr>
          <p:grpSpPr>
            <a:xfrm>
              <a:off x="3342533" y="3322950"/>
              <a:ext cx="1006038" cy="240900"/>
              <a:chOff x="3342533" y="3322950"/>
              <a:chExt cx="1006038" cy="240900"/>
            </a:xfrm>
          </p:grpSpPr>
          <p:cxnSp>
            <p:nvCxnSpPr>
              <p:cNvPr id="200" name="Google Shape;200;p20"/>
              <p:cNvCxnSpPr/>
              <p:nvPr/>
            </p:nvCxnSpPr>
            <p:spPr>
              <a:xfrm rot="10800000">
                <a:off x="3595950" y="3322950"/>
                <a:ext cx="0" cy="24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20"/>
              <p:cNvCxnSpPr/>
              <p:nvPr/>
            </p:nvCxnSpPr>
            <p:spPr>
              <a:xfrm>
                <a:off x="3590856" y="3332046"/>
                <a:ext cx="256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20"/>
              <p:cNvCxnSpPr/>
              <p:nvPr/>
            </p:nvCxnSpPr>
            <p:spPr>
              <a:xfrm rot="10800000">
                <a:off x="3843113" y="3322950"/>
                <a:ext cx="0" cy="24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20"/>
              <p:cNvCxnSpPr/>
              <p:nvPr/>
            </p:nvCxnSpPr>
            <p:spPr>
              <a:xfrm>
                <a:off x="3342533" y="3554627"/>
                <a:ext cx="256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20"/>
              <p:cNvCxnSpPr/>
              <p:nvPr/>
            </p:nvCxnSpPr>
            <p:spPr>
              <a:xfrm rot="10800000">
                <a:off x="4096865" y="3322950"/>
                <a:ext cx="0" cy="24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20"/>
              <p:cNvCxnSpPr/>
              <p:nvPr/>
            </p:nvCxnSpPr>
            <p:spPr>
              <a:xfrm>
                <a:off x="4091771" y="3332046"/>
                <a:ext cx="256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20"/>
              <p:cNvCxnSpPr/>
              <p:nvPr/>
            </p:nvCxnSpPr>
            <p:spPr>
              <a:xfrm>
                <a:off x="3843449" y="3554627"/>
                <a:ext cx="256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understand the sublayers?</a:t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1938900" y="2597225"/>
            <a:ext cx="5233500" cy="5667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Middle Sublayer</a:t>
            </a:r>
            <a:br>
              <a:rPr lang="en" sz="13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Properties of particular media — e.g. satellites, coaxial cable, fiber</a:t>
            </a:r>
            <a:endParaRPr sz="1200" b="1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1938900" y="1520150"/>
            <a:ext cx="5233500" cy="5667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Top Sublayer</a:t>
            </a:r>
            <a:br>
              <a:rPr lang="en" sz="13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How senders and receivers synchronize to sample analog signals to bits</a:t>
            </a:r>
            <a:endParaRPr sz="1300" b="1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1938900" y="3750500"/>
            <a:ext cx="5265000" cy="6702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Bottom Sublayer</a:t>
            </a:r>
            <a:br>
              <a:rPr lang="en" sz="13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Essential properties of the media (bandwidth, noise)</a:t>
            </a:r>
            <a:br>
              <a:rPr lang="en"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</a:br>
            <a:r>
              <a:rPr lang="en"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These influence data transmission rates (Nyquist, Shannon limits)</a:t>
            </a:r>
            <a:endParaRPr sz="1200" b="1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1449900" y="651275"/>
            <a:ext cx="6244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Sublayers can be studied independently with separate  concerns. Each sublayer exacts its price!</a:t>
            </a:r>
            <a:endParaRPr sz="18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311700" y="14578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1.0 Bottom Sublayer: </a:t>
            </a:r>
            <a:br>
              <a:rPr lang="en"/>
            </a:br>
            <a:r>
              <a:rPr lang="en"/>
              <a:t>Signal Transmission and Limits</a:t>
            </a:r>
            <a:endParaRPr/>
          </a:p>
        </p:txBody>
      </p:sp>
      <p:sp>
        <p:nvSpPr>
          <p:cNvPr id="223" name="Google Shape;223;p22"/>
          <p:cNvSpPr txBox="1"/>
          <p:nvPr/>
        </p:nvSpPr>
        <p:spPr>
          <a:xfrm>
            <a:off x="311700" y="2813025"/>
            <a:ext cx="7117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How fast can you send? </a:t>
            </a:r>
            <a:br>
              <a:rPr lang="en" sz="44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44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What prevents you from sending faster?</a:t>
            </a:r>
            <a:endParaRPr sz="44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" name="Google Shape;22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bits to a receiver</a:t>
            </a:r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29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  <a:latin typeface="Lexend"/>
                <a:ea typeface="Lexend"/>
                <a:cs typeface="Lexend"/>
                <a:sym typeface="Lexend"/>
              </a:rPr>
              <a:t>Goal:</a:t>
            </a:r>
            <a:br>
              <a:rPr lang="en">
                <a:solidFill>
                  <a:srgbClr val="6AA84F"/>
                </a:solidFill>
              </a:rPr>
            </a:br>
            <a:r>
              <a:rPr lang="en"/>
              <a:t>To send a sequence of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0’s</a:t>
            </a:r>
            <a:r>
              <a:rPr lang="en"/>
              <a:t> and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1’s</a:t>
            </a:r>
            <a:r>
              <a:rPr lang="en"/>
              <a:t> from a sender to a receiver by sending energy (e.g. light, electricity) over a channel (e.g. fiber, cable). </a:t>
            </a:r>
            <a:br>
              <a:rPr lang="en"/>
            </a:br>
            <a:r>
              <a:rPr lang="en"/>
              <a:t>One coding: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0</a:t>
            </a:r>
            <a:r>
              <a:rPr lang="en"/>
              <a:t> = no energy,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/>
              <a:t> = energy.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CC0000"/>
                </a:solidFill>
                <a:latin typeface="Lexend"/>
                <a:ea typeface="Lexend"/>
                <a:cs typeface="Lexend"/>
                <a:sym typeface="Lexend"/>
              </a:rPr>
              <a:t>Problem:</a:t>
            </a:r>
            <a:br>
              <a:rPr lang="en">
                <a:solidFill>
                  <a:srgbClr val="CC0000"/>
                </a:solidFill>
              </a:rPr>
            </a:br>
            <a:r>
              <a:rPr lang="en"/>
              <a:t>Real channels distort input energy signals. This leads to two main questions.</a:t>
            </a:r>
            <a:endParaRPr/>
          </a:p>
        </p:txBody>
      </p:sp>
      <p:sp>
        <p:nvSpPr>
          <p:cNvPr id="231" name="Google Shape;23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bits to a receiver</a:t>
            </a:r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1893564" y="1488149"/>
            <a:ext cx="1715700" cy="15576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How do we predict output of energy on channel?</a:t>
            </a:r>
            <a:endParaRPr b="1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5546614" y="1488149"/>
            <a:ext cx="1715700" cy="15576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How does distortion affect maximum bit  rate?</a:t>
            </a:r>
            <a:endParaRPr b="1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1692875" y="3194600"/>
            <a:ext cx="21171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Answer: </a:t>
            </a:r>
            <a:br>
              <a:rPr lang="en" sz="15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5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Fourier Analysis</a:t>
            </a:r>
            <a:endParaRPr b="1"/>
          </a:p>
        </p:txBody>
      </p:sp>
      <p:sp>
        <p:nvSpPr>
          <p:cNvPr id="241" name="Google Shape;241;p24"/>
          <p:cNvSpPr txBox="1"/>
          <p:nvPr/>
        </p:nvSpPr>
        <p:spPr>
          <a:xfrm>
            <a:off x="4602800" y="3162025"/>
            <a:ext cx="36033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Answer: </a:t>
            </a:r>
            <a:br>
              <a:rPr lang="en" sz="15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5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Nyquist (sluggishness) and  Shannon (noise) limits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Fourier Analysis: The Big Picture</a:t>
            </a:r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forget about noise, most channels are “nice” to sine waves.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wave of frequency </a:t>
            </a:r>
            <a:r>
              <a:rPr lang="en" sz="2000" b="1" i="1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/>
              <a:t> is always: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</a:rPr>
              <a:t>scaled by a fixed factor </a:t>
            </a:r>
            <a:r>
              <a:rPr lang="en" sz="2000" b="1" i="1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a( f )</a:t>
            </a:r>
            <a:r>
              <a:rPr lang="en">
                <a:solidFill>
                  <a:srgbClr val="3C78D8"/>
                </a:solidFill>
              </a:rPr>
              <a:t> (amplitude response), and</a:t>
            </a:r>
            <a:endParaRPr>
              <a:solidFill>
                <a:srgbClr val="3C78D8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shifted by a fixed amount </a:t>
            </a:r>
            <a:r>
              <a:rPr lang="en" sz="2000" b="1" i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 f )</a:t>
            </a:r>
            <a:r>
              <a:rPr lang="en">
                <a:solidFill>
                  <a:srgbClr val="CC0000"/>
                </a:solidFill>
              </a:rPr>
              <a:t> (phase response).</a:t>
            </a:r>
            <a:endParaRPr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completely describe a channel by plotting these two functions for all frequencies </a:t>
            </a:r>
            <a:r>
              <a:rPr lang="en" sz="2000" b="1" i="1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/>
              <a:t>.</a:t>
            </a:r>
            <a:br>
              <a:rPr lang="en"/>
            </a:br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Fourier Analysis: The Big Picture</a:t>
            </a:r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find out what happens to an arbitrary signal </a:t>
            </a:r>
            <a:r>
              <a:rPr lang="en" sz="2000" b="1" i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/>
              <a:t>, we: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use Fourier Analysis to rewrite </a:t>
            </a:r>
            <a:r>
              <a:rPr lang="en" sz="2000" b="1" i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/>
              <a:t> as a sum of sine waves with different frequencies,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use the </a:t>
            </a:r>
            <a:r>
              <a:rPr lang="en" b="1">
                <a:solidFill>
                  <a:srgbClr val="3C78D8"/>
                </a:solidFill>
                <a:latin typeface="Lexend"/>
                <a:ea typeface="Lexend"/>
                <a:cs typeface="Lexend"/>
                <a:sym typeface="Lexend"/>
              </a:rPr>
              <a:t>amplitude</a:t>
            </a:r>
            <a:r>
              <a:rPr lang="en"/>
              <a:t> and </a:t>
            </a:r>
            <a:r>
              <a:rPr lang="en" b="1">
                <a:solidFill>
                  <a:srgbClr val="CC0000"/>
                </a:solidFill>
                <a:latin typeface="Lexend"/>
                <a:ea typeface="Lexend"/>
                <a:cs typeface="Lexend"/>
                <a:sym typeface="Lexend"/>
              </a:rPr>
              <a:t>phase</a:t>
            </a:r>
            <a:r>
              <a:rPr lang="en"/>
              <a:t> response to see the effect of each sine wave, and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add the scaled sine waves to find the output signal.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won’t study this except to motivate the idea of bandwidth and to state its use in understanding the Nyquist limit.</a:t>
            </a:r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Amplitude and Phase Response Example</a:t>
            </a:r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body" idx="1"/>
          </p:nvPr>
        </p:nvSpPr>
        <p:spPr>
          <a:xfrm>
            <a:off x="4884625" y="1228675"/>
            <a:ext cx="39477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 of Bandwidth: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Lexend"/>
                <a:ea typeface="Lexend"/>
                <a:cs typeface="Lexend"/>
                <a:sym typeface="Lexend"/>
              </a:rPr>
              <a:t>EE</a:t>
            </a:r>
            <a:r>
              <a:rPr lang="en"/>
              <a:t>: The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range</a:t>
            </a:r>
            <a:r>
              <a:rPr lang="en"/>
              <a:t> of frequencies for which a channel passes signal through (not very precise).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Lexend"/>
                <a:ea typeface="Lexend"/>
                <a:cs typeface="Lexend"/>
                <a:sym typeface="Lexend"/>
              </a:rPr>
              <a:t>CS</a:t>
            </a:r>
            <a:r>
              <a:rPr lang="en"/>
              <a:t>: How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fast</a:t>
            </a:r>
            <a:r>
              <a:rPr lang="en"/>
              <a:t> is my cable modem in bits/s?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two notions of bandwidth connect with the Nyquist limit.</a:t>
            </a:r>
            <a:endParaRPr/>
          </a:p>
        </p:txBody>
      </p:sp>
      <p:sp>
        <p:nvSpPr>
          <p:cNvPr id="262" name="Google Shape;26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63" name="Google Shape;263;p27"/>
          <p:cNvPicPr preferRelativeResize="0"/>
          <p:nvPr/>
        </p:nvPicPr>
        <p:blipFill rotWithShape="1">
          <a:blip r:embed="rId3">
            <a:alphaModFix/>
          </a:blip>
          <a:srcRect r="3353"/>
          <a:stretch/>
        </p:blipFill>
        <p:spPr>
          <a:xfrm>
            <a:off x="590550" y="1000075"/>
            <a:ext cx="4142550" cy="15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 rotWithShape="1">
          <a:blip r:embed="rId4">
            <a:alphaModFix/>
          </a:blip>
          <a:srcRect r="3353"/>
          <a:stretch/>
        </p:blipFill>
        <p:spPr>
          <a:xfrm>
            <a:off x="590550" y="2724000"/>
            <a:ext cx="4142550" cy="15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7"/>
          <p:cNvSpPr txBox="1"/>
          <p:nvPr/>
        </p:nvSpPr>
        <p:spPr>
          <a:xfrm>
            <a:off x="1594200" y="4231330"/>
            <a:ext cx="23478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Frequency (Hz)</a:t>
            </a:r>
            <a:endParaRPr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735625" y="1000075"/>
            <a:ext cx="39477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Scaling Factor (Amplitude Response)</a:t>
            </a:r>
            <a:endParaRPr b="1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735625" y="2566850"/>
            <a:ext cx="39477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Phase Shift (Phase Response)</a:t>
            </a:r>
            <a:endParaRPr b="1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bandwidth, more fidelity</a:t>
            </a:r>
            <a:endParaRPr/>
          </a:p>
        </p:txBody>
      </p:sp>
      <p:sp>
        <p:nvSpPr>
          <p:cNvPr id="273" name="Google Shape;27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74" name="Google Shape;2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725" y="1129743"/>
            <a:ext cx="2315183" cy="1107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724" y="2913837"/>
            <a:ext cx="2699189" cy="129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1309" y="1460966"/>
            <a:ext cx="2699189" cy="129151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8"/>
          <p:cNvSpPr txBox="1"/>
          <p:nvPr/>
        </p:nvSpPr>
        <p:spPr>
          <a:xfrm>
            <a:off x="569313" y="23293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sin(x)</a:t>
            </a:r>
            <a:endParaRPr/>
          </a:p>
        </p:txBody>
      </p:sp>
      <p:sp>
        <p:nvSpPr>
          <p:cNvPr id="278" name="Google Shape;278;p28"/>
          <p:cNvSpPr txBox="1"/>
          <p:nvPr/>
        </p:nvSpPr>
        <p:spPr>
          <a:xfrm>
            <a:off x="569313" y="38565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0.3sin(3x)</a:t>
            </a:r>
            <a:endParaRPr/>
          </a:p>
        </p:txBody>
      </p:sp>
      <p:sp>
        <p:nvSpPr>
          <p:cNvPr id="279" name="Google Shape;279;p28"/>
          <p:cNvSpPr txBox="1"/>
          <p:nvPr/>
        </p:nvSpPr>
        <p:spPr>
          <a:xfrm>
            <a:off x="2981288" y="2706450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 b="1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 sz="2800"/>
          </a:p>
        </p:txBody>
      </p:sp>
      <p:sp>
        <p:nvSpPr>
          <p:cNvPr id="280" name="Google Shape;280;p28"/>
          <p:cNvSpPr txBox="1"/>
          <p:nvPr/>
        </p:nvSpPr>
        <p:spPr>
          <a:xfrm>
            <a:off x="569313" y="2693038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 b="1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2800"/>
          </a:p>
        </p:txBody>
      </p:sp>
      <p:sp>
        <p:nvSpPr>
          <p:cNvPr id="281" name="Google Shape;281;p28"/>
          <p:cNvSpPr txBox="1"/>
          <p:nvPr/>
        </p:nvSpPr>
        <p:spPr>
          <a:xfrm>
            <a:off x="5830888" y="27524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sin(x) + 0.3sin(3x)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bandwidth, more fidelity</a:t>
            </a:r>
            <a:endParaRPr/>
          </a:p>
        </p:txBody>
      </p:sp>
      <p:sp>
        <p:nvSpPr>
          <p:cNvPr id="287" name="Google Shape;28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88" name="Google Shape;2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725" y="1129743"/>
            <a:ext cx="2315183" cy="1107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724" y="2913837"/>
            <a:ext cx="2699189" cy="129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1309" y="1460966"/>
            <a:ext cx="2699189" cy="129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726" y="2974380"/>
            <a:ext cx="2699189" cy="129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1304" y="1460977"/>
            <a:ext cx="2699189" cy="129151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9"/>
          <p:cNvSpPr txBox="1"/>
          <p:nvPr/>
        </p:nvSpPr>
        <p:spPr>
          <a:xfrm>
            <a:off x="569313" y="23293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sin(x) + 0.3sin(3x)</a:t>
            </a:r>
            <a:endParaRPr/>
          </a:p>
        </p:txBody>
      </p:sp>
      <p:sp>
        <p:nvSpPr>
          <p:cNvPr id="294" name="Google Shape;294;p29"/>
          <p:cNvSpPr txBox="1"/>
          <p:nvPr/>
        </p:nvSpPr>
        <p:spPr>
          <a:xfrm>
            <a:off x="569313" y="38565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0.2sin(5x)</a:t>
            </a:r>
            <a:endParaRPr/>
          </a:p>
        </p:txBody>
      </p:sp>
      <p:sp>
        <p:nvSpPr>
          <p:cNvPr id="295" name="Google Shape;295;p29"/>
          <p:cNvSpPr txBox="1"/>
          <p:nvPr/>
        </p:nvSpPr>
        <p:spPr>
          <a:xfrm>
            <a:off x="2981288" y="2706450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 b="1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 sz="2800"/>
          </a:p>
        </p:txBody>
      </p:sp>
      <p:sp>
        <p:nvSpPr>
          <p:cNvPr id="296" name="Google Shape;296;p29"/>
          <p:cNvSpPr txBox="1"/>
          <p:nvPr/>
        </p:nvSpPr>
        <p:spPr>
          <a:xfrm>
            <a:off x="569313" y="2693038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 b="1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2800"/>
          </a:p>
        </p:txBody>
      </p:sp>
      <p:sp>
        <p:nvSpPr>
          <p:cNvPr id="297" name="Google Shape;297;p29"/>
          <p:cNvSpPr txBox="1"/>
          <p:nvPr/>
        </p:nvSpPr>
        <p:spPr>
          <a:xfrm>
            <a:off x="5594002" y="2752475"/>
            <a:ext cx="3473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sin(x) + 0.3sin(3x) + 0.2sin(5x)</a:t>
            </a:r>
            <a:endParaRPr/>
          </a:p>
        </p:txBody>
      </p:sp>
      <p:pic>
        <p:nvPicPr>
          <p:cNvPr id="298" name="Google Shape;29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721" y="1048416"/>
            <a:ext cx="2699189" cy="129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882" y="2143125"/>
            <a:ext cx="3924482" cy="818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40977" y="1512821"/>
            <a:ext cx="584489" cy="753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32" dirty="0">
                <a:solidFill>
                  <a:srgbClr val="00B050"/>
                </a:solidFill>
              </a:rPr>
              <a:t>TCP</a:t>
            </a:r>
          </a:p>
          <a:p>
            <a:endParaRPr lang="en-US" sz="1432" dirty="0">
              <a:solidFill>
                <a:srgbClr val="00B050"/>
              </a:solidFill>
            </a:endParaRPr>
          </a:p>
          <a:p>
            <a:r>
              <a:rPr lang="en-US" sz="1432" dirty="0">
                <a:solidFill>
                  <a:srgbClr val="7030A0"/>
                </a:solidFill>
              </a:rPr>
              <a:t>IP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85114" y="1792432"/>
            <a:ext cx="0" cy="311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1409" y="3000998"/>
            <a:ext cx="1753466" cy="281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27" dirty="0">
                <a:solidFill>
                  <a:srgbClr val="7030A0"/>
                </a:solidFill>
              </a:rPr>
              <a:t>IP Set Bit</a:t>
            </a:r>
            <a:r>
              <a:rPr lang="en-US" sz="1227" dirty="0"/>
              <a:t>    </a:t>
            </a:r>
            <a:r>
              <a:rPr lang="en-US" sz="1227" dirty="0">
                <a:solidFill>
                  <a:srgbClr val="00B050"/>
                </a:solidFill>
              </a:rPr>
              <a:t>TCP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9026" y="1072708"/>
            <a:ext cx="1777534" cy="281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27" dirty="0">
                <a:solidFill>
                  <a:srgbClr val="00B050"/>
                </a:solidFill>
              </a:rPr>
              <a:t>TCP Set Bit  </a:t>
            </a:r>
            <a:r>
              <a:rPr lang="en-US" sz="1227" dirty="0">
                <a:solidFill>
                  <a:srgbClr val="7030A0"/>
                </a:solidFill>
              </a:rPr>
              <a:t>IP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48913" y="3473314"/>
            <a:ext cx="6624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87406" y="1710680"/>
            <a:ext cx="4574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ject 12"/>
          <p:cNvSpPr txBox="1"/>
          <p:nvPr/>
        </p:nvSpPr>
        <p:spPr>
          <a:xfrm>
            <a:off x="2227419" y="283458"/>
            <a:ext cx="470454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95"/>
            <a:r>
              <a:rPr lang="en-US" sz="2800" b="1" spc="197" dirty="0">
                <a:solidFill>
                  <a:srgbClr val="0070C0"/>
                </a:solidFill>
                <a:latin typeface="PMingLiU"/>
                <a:cs typeface="PMingLiU"/>
              </a:rPr>
              <a:t>Worksheet 1 Solution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3339759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bandwidth, better recovery of bits</a:t>
            </a:r>
            <a:endParaRPr/>
          </a:p>
        </p:txBody>
      </p:sp>
      <p:sp>
        <p:nvSpPr>
          <p:cNvPr id="304" name="Google Shape;30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05" name="Google Shape;3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785" y="3676037"/>
            <a:ext cx="3635832" cy="61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785" y="2872481"/>
            <a:ext cx="3635832" cy="61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100" y="2090050"/>
            <a:ext cx="3761208" cy="63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00" y="1161062"/>
            <a:ext cx="3761208" cy="63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9869" y="1124068"/>
            <a:ext cx="3761208" cy="63975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0"/>
          <p:cNvSpPr txBox="1"/>
          <p:nvPr/>
        </p:nvSpPr>
        <p:spPr>
          <a:xfrm>
            <a:off x="4879505" y="1646416"/>
            <a:ext cx="38358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1  2  3  4</a:t>
            </a:r>
            <a:r>
              <a:rPr lang="en" sz="9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7  8</a:t>
            </a:r>
            <a:r>
              <a:rPr lang="en" sz="9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r>
              <a:rPr lang="en" sz="13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10 11 12 13 14 15</a:t>
            </a:r>
            <a:endParaRPr sz="1050"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5797222" y="1917106"/>
            <a:ext cx="19035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Harmonic number</a:t>
            </a:r>
            <a:endParaRPr sz="1000" i="1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4154894" y="1291925"/>
            <a:ext cx="9219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RMS Amplitude</a:t>
            </a:r>
            <a:endParaRPr sz="1000" i="1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1480968" y="725950"/>
            <a:ext cx="19035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Original Signal</a:t>
            </a:r>
            <a:endParaRPr sz="1300" b="1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784571" y="852831"/>
            <a:ext cx="38358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5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0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1   0   0</a:t>
            </a:r>
            <a:r>
              <a:rPr lang="en" sz="10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1   0   0   0   0</a:t>
            </a:r>
            <a:endParaRPr sz="1150"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5831754" y="725950"/>
            <a:ext cx="19035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Fourier Analysis</a:t>
            </a:r>
            <a:endParaRPr sz="1300" b="1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16" name="Google Shape;316;p30"/>
          <p:cNvPicPr preferRelativeResize="0"/>
          <p:nvPr/>
        </p:nvPicPr>
        <p:blipFill rotWithShape="1">
          <a:blip r:embed="rId7">
            <a:alphaModFix/>
          </a:blip>
          <a:srcRect r="90444"/>
          <a:stretch/>
        </p:blipFill>
        <p:spPr>
          <a:xfrm>
            <a:off x="4809870" y="2073950"/>
            <a:ext cx="359399" cy="6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0"/>
          <p:cNvSpPr txBox="1"/>
          <p:nvPr/>
        </p:nvSpPr>
        <p:spPr>
          <a:xfrm>
            <a:off x="4879505" y="2618499"/>
            <a:ext cx="38358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</a:t>
            </a:r>
            <a:endParaRPr sz="1050"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18" name="Google Shape;318;p30"/>
          <p:cNvPicPr preferRelativeResize="0"/>
          <p:nvPr/>
        </p:nvPicPr>
        <p:blipFill rotWithShape="1">
          <a:blip r:embed="rId7">
            <a:alphaModFix/>
          </a:blip>
          <a:srcRect r="85411"/>
          <a:stretch/>
        </p:blipFill>
        <p:spPr>
          <a:xfrm>
            <a:off x="4809870" y="2877700"/>
            <a:ext cx="548702" cy="6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0"/>
          <p:cNvSpPr txBox="1"/>
          <p:nvPr/>
        </p:nvSpPr>
        <p:spPr>
          <a:xfrm>
            <a:off x="4879505" y="3422243"/>
            <a:ext cx="38358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1  2 </a:t>
            </a:r>
            <a:endParaRPr sz="1050"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20" name="Google Shape;320;p30"/>
          <p:cNvPicPr preferRelativeResize="0"/>
          <p:nvPr/>
        </p:nvPicPr>
        <p:blipFill rotWithShape="1">
          <a:blip r:embed="rId7">
            <a:alphaModFix/>
          </a:blip>
          <a:srcRect r="72831"/>
          <a:stretch/>
        </p:blipFill>
        <p:spPr>
          <a:xfrm>
            <a:off x="4809871" y="3681450"/>
            <a:ext cx="1021874" cy="6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0"/>
          <p:cNvSpPr txBox="1"/>
          <p:nvPr/>
        </p:nvSpPr>
        <p:spPr>
          <a:xfrm>
            <a:off x="4879505" y="4233389"/>
            <a:ext cx="38358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1  2  3  4</a:t>
            </a:r>
            <a:r>
              <a:rPr lang="en" sz="9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050"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5845675" y="2374300"/>
            <a:ext cx="30363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Reconstruction with </a:t>
            </a:r>
            <a:r>
              <a:rPr lang="en" sz="13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3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 harmonic</a:t>
            </a:r>
            <a:endParaRPr sz="13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5845677" y="3153625"/>
            <a:ext cx="28062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Reconstruction with </a:t>
            </a:r>
            <a:r>
              <a:rPr lang="en" sz="13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r>
              <a:rPr lang="en" sz="13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 harmonics</a:t>
            </a:r>
            <a:endParaRPr sz="13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4" name="Google Shape;324;p30"/>
          <p:cNvSpPr txBox="1"/>
          <p:nvPr/>
        </p:nvSpPr>
        <p:spPr>
          <a:xfrm>
            <a:off x="5845677" y="3932950"/>
            <a:ext cx="28062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Reconstruction with </a:t>
            </a:r>
            <a:r>
              <a:rPr lang="en" sz="13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4</a:t>
            </a:r>
            <a:r>
              <a:rPr lang="en" sz="13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 harmonics</a:t>
            </a:r>
            <a:endParaRPr sz="13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Sluggishness and Noise</a:t>
            </a:r>
            <a:endParaRPr/>
          </a:p>
        </p:txBody>
      </p:sp>
      <p:sp>
        <p:nvSpPr>
          <p:cNvPr id="330" name="Google Shape;330;p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channels are sluggish (they take time to respond) since they turn a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deaf ear to higher frequencies</a:t>
            </a:r>
            <a:r>
              <a:rPr lang="en"/>
              <a:t> in the input signal. Thus,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lower bandwidth</a:t>
            </a:r>
            <a:r>
              <a:rPr lang="en"/>
              <a:t> channels are more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sluggish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about noise? There are different models for different channels, but the simplest and most common model is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white noise</a:t>
            </a:r>
            <a:r>
              <a:rPr lang="en"/>
              <a:t>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Uniformly distributed within all frequencies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Normally distributed within a specific frequency</a:t>
            </a:r>
            <a:endParaRPr/>
          </a:p>
        </p:txBody>
      </p:sp>
      <p:sp>
        <p:nvSpPr>
          <p:cNvPr id="331" name="Google Shape;33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Bits</a:t>
            </a:r>
            <a:endParaRPr/>
          </a:p>
        </p:txBody>
      </p:sp>
      <p:sp>
        <p:nvSpPr>
          <p:cNvPr id="337" name="Google Shape;33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38" name="Google Shape;338;p32"/>
          <p:cNvPicPr preferRelativeResize="0"/>
          <p:nvPr/>
        </p:nvPicPr>
        <p:blipFill rotWithShape="1">
          <a:blip r:embed="rId3">
            <a:alphaModFix/>
          </a:blip>
          <a:srcRect r="30050"/>
          <a:stretch/>
        </p:blipFill>
        <p:spPr>
          <a:xfrm>
            <a:off x="1237900" y="1846850"/>
            <a:ext cx="2631026" cy="6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2"/>
          <p:cNvSpPr txBox="1"/>
          <p:nvPr/>
        </p:nvSpPr>
        <p:spPr>
          <a:xfrm>
            <a:off x="1470371" y="1538631"/>
            <a:ext cx="38358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5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0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1   0   0</a:t>
            </a:r>
            <a:r>
              <a:rPr lang="en" sz="10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1   0   </a:t>
            </a:r>
            <a:endParaRPr sz="1150"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40" name="Google Shape;340;p32"/>
          <p:cNvPicPr preferRelativeResize="0"/>
          <p:nvPr/>
        </p:nvPicPr>
        <p:blipFill rotWithShape="1">
          <a:blip r:embed="rId4">
            <a:alphaModFix/>
          </a:blip>
          <a:srcRect l="4985" r="29931"/>
          <a:stretch/>
        </p:blipFill>
        <p:spPr>
          <a:xfrm>
            <a:off x="1430925" y="2535950"/>
            <a:ext cx="2437999" cy="92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32"/>
          <p:cNvCxnSpPr/>
          <p:nvPr/>
        </p:nvCxnSpPr>
        <p:spPr>
          <a:xfrm>
            <a:off x="1952152" y="2647000"/>
            <a:ext cx="0" cy="7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2279153" y="2649200"/>
            <a:ext cx="0" cy="7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32"/>
          <p:cNvCxnSpPr/>
          <p:nvPr/>
        </p:nvCxnSpPr>
        <p:spPr>
          <a:xfrm>
            <a:off x="1625147" y="2649193"/>
            <a:ext cx="0" cy="7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2606155" y="2649200"/>
            <a:ext cx="0" cy="7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5" name="Google Shape;345;p32"/>
          <p:cNvCxnSpPr/>
          <p:nvPr/>
        </p:nvCxnSpPr>
        <p:spPr>
          <a:xfrm>
            <a:off x="2933157" y="2649200"/>
            <a:ext cx="0" cy="7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32"/>
          <p:cNvCxnSpPr/>
          <p:nvPr/>
        </p:nvCxnSpPr>
        <p:spPr>
          <a:xfrm>
            <a:off x="3267545" y="2646999"/>
            <a:ext cx="0" cy="7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32"/>
          <p:cNvCxnSpPr/>
          <p:nvPr/>
        </p:nvCxnSpPr>
        <p:spPr>
          <a:xfrm>
            <a:off x="3601948" y="2646999"/>
            <a:ext cx="0" cy="7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48" name="Google Shape;348;p32"/>
          <p:cNvSpPr txBox="1"/>
          <p:nvPr/>
        </p:nvSpPr>
        <p:spPr>
          <a:xfrm>
            <a:off x="871750" y="3465650"/>
            <a:ext cx="363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Ideal sampling points at receiver</a:t>
            </a:r>
            <a:endParaRPr sz="13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601850" y="1974288"/>
            <a:ext cx="102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Input</a:t>
            </a:r>
            <a:endParaRPr/>
          </a:p>
        </p:txBody>
      </p:sp>
      <p:sp>
        <p:nvSpPr>
          <p:cNvPr id="350" name="Google Shape;350;p32"/>
          <p:cNvSpPr txBox="1"/>
          <p:nvPr/>
        </p:nvSpPr>
        <p:spPr>
          <a:xfrm>
            <a:off x="601850" y="2843038"/>
            <a:ext cx="102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Output</a:t>
            </a:r>
            <a:endParaRPr/>
          </a:p>
        </p:txBody>
      </p:sp>
      <p:sp>
        <p:nvSpPr>
          <p:cNvPr id="351" name="Google Shape;351;p32"/>
          <p:cNvSpPr txBox="1">
            <a:spLocks noGrp="1"/>
          </p:cNvSpPr>
          <p:nvPr>
            <p:ph type="body" idx="1"/>
          </p:nvPr>
        </p:nvSpPr>
        <p:spPr>
          <a:xfrm>
            <a:off x="4884625" y="1228675"/>
            <a:ext cx="39477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Receivers recover the bits in the input signal by </a:t>
            </a:r>
            <a:r>
              <a:rPr lang="en" b="1" i="1">
                <a:latin typeface="Lexend"/>
                <a:ea typeface="Lexend"/>
                <a:cs typeface="Lexend"/>
                <a:sym typeface="Lexend"/>
              </a:rPr>
              <a:t>sampling</a:t>
            </a:r>
            <a:r>
              <a:rPr lang="en"/>
              <a:t> the output signal close to the middle of bit periods.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limits to bit rate: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Channel bandwidth (Nyquist)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 (Shannon)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>
            <a:spLocks noGrp="1"/>
          </p:cNvSpPr>
          <p:nvPr>
            <p:ph type="title"/>
          </p:nvPr>
        </p:nvSpPr>
        <p:spPr>
          <a:xfrm>
            <a:off x="311700" y="16102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Nyquist Limit</a:t>
            </a:r>
            <a:endParaRPr/>
          </a:p>
        </p:txBody>
      </p:sp>
      <p:sp>
        <p:nvSpPr>
          <p:cNvPr id="357" name="Google Shape;357;p33"/>
          <p:cNvSpPr txBox="1"/>
          <p:nvPr/>
        </p:nvSpPr>
        <p:spPr>
          <a:xfrm>
            <a:off x="311700" y="2813025"/>
            <a:ext cx="7117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Why how fast you can send (CS bandwidth) </a:t>
            </a:r>
            <a:br>
              <a:rPr lang="en" sz="44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44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depends on the range of frequencies a channel can pass (EE bandwidth)</a:t>
            </a:r>
            <a:endParaRPr sz="44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8" name="Google Shape;35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64" name="Google Shape;364;p34"/>
          <p:cNvGrpSpPr/>
          <p:nvPr/>
        </p:nvGrpSpPr>
        <p:grpSpPr>
          <a:xfrm>
            <a:off x="1952802" y="2058673"/>
            <a:ext cx="5238399" cy="287391"/>
            <a:chOff x="3234125" y="2042575"/>
            <a:chExt cx="3102766" cy="170225"/>
          </a:xfrm>
        </p:grpSpPr>
        <p:sp>
          <p:nvSpPr>
            <p:cNvPr id="365" name="Google Shape;365;p34"/>
            <p:cNvSpPr/>
            <p:nvPr/>
          </p:nvSpPr>
          <p:spPr>
            <a:xfrm>
              <a:off x="3234125" y="2042575"/>
              <a:ext cx="548700" cy="170225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601150" y="2042575"/>
              <a:ext cx="548700" cy="170225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963772" y="2042575"/>
              <a:ext cx="548700" cy="170225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4330797" y="2042575"/>
              <a:ext cx="548700" cy="170225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4691519" y="2042575"/>
              <a:ext cx="548700" cy="170225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5058544" y="2042575"/>
              <a:ext cx="548700" cy="170225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5421166" y="2042575"/>
              <a:ext cx="548700" cy="170225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5788191" y="2042575"/>
              <a:ext cx="548700" cy="170225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</p:grpSp>
      <p:pic>
        <p:nvPicPr>
          <p:cNvPr id="373" name="Google Shape;3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286" y="284874"/>
            <a:ext cx="2409425" cy="9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4"/>
          <p:cNvSpPr txBox="1"/>
          <p:nvPr/>
        </p:nvSpPr>
        <p:spPr>
          <a:xfrm>
            <a:off x="3474850" y="1203850"/>
            <a:ext cx="396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 sz="2000"/>
          </a:p>
        </p:txBody>
      </p:sp>
      <p:sp>
        <p:nvSpPr>
          <p:cNvPr id="375" name="Google Shape;375;p34"/>
          <p:cNvSpPr txBox="1"/>
          <p:nvPr/>
        </p:nvSpPr>
        <p:spPr>
          <a:xfrm>
            <a:off x="5139298" y="1203850"/>
            <a:ext cx="637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1/T</a:t>
            </a:r>
            <a:endParaRPr sz="2000"/>
          </a:p>
        </p:txBody>
      </p:sp>
      <p:sp>
        <p:nvSpPr>
          <p:cNvPr id="376" name="Google Shape;376;p34"/>
          <p:cNvSpPr txBox="1"/>
          <p:nvPr/>
        </p:nvSpPr>
        <p:spPr>
          <a:xfrm>
            <a:off x="601848" y="690675"/>
            <a:ext cx="27900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Amplitude Response</a:t>
            </a:r>
            <a:endParaRPr sz="1800" b="1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601850" y="1974288"/>
            <a:ext cx="102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Sender</a:t>
            </a:r>
            <a:endParaRPr/>
          </a:p>
        </p:txBody>
      </p:sp>
      <p:sp>
        <p:nvSpPr>
          <p:cNvPr id="378" name="Google Shape;378;p34"/>
          <p:cNvSpPr txBox="1"/>
          <p:nvPr/>
        </p:nvSpPr>
        <p:spPr>
          <a:xfrm>
            <a:off x="7518850" y="2009913"/>
            <a:ext cx="102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Receiver</a:t>
            </a:r>
            <a:endParaRPr/>
          </a:p>
        </p:txBody>
      </p:sp>
      <p:cxnSp>
        <p:nvCxnSpPr>
          <p:cNvPr id="379" name="Google Shape;379;p34"/>
          <p:cNvCxnSpPr/>
          <p:nvPr/>
        </p:nvCxnSpPr>
        <p:spPr>
          <a:xfrm>
            <a:off x="3501319" y="1675697"/>
            <a:ext cx="2169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0" name="Google Shape;380;p34"/>
          <p:cNvSpPr txBox="1"/>
          <p:nvPr/>
        </p:nvSpPr>
        <p:spPr>
          <a:xfrm>
            <a:off x="4060350" y="1675688"/>
            <a:ext cx="102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Bandwidth</a:t>
            </a:r>
            <a:endParaRPr/>
          </a:p>
        </p:txBody>
      </p:sp>
      <p:pic>
        <p:nvPicPr>
          <p:cNvPr id="381" name="Google Shape;3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9340" y="2681103"/>
            <a:ext cx="2409425" cy="995326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4"/>
          <p:cNvSpPr txBox="1"/>
          <p:nvPr/>
        </p:nvSpPr>
        <p:spPr>
          <a:xfrm>
            <a:off x="1344425" y="3566050"/>
            <a:ext cx="396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 sz="2000"/>
          </a:p>
        </p:txBody>
      </p:sp>
      <p:sp>
        <p:nvSpPr>
          <p:cNvPr id="383" name="Google Shape;383;p34"/>
          <p:cNvSpPr txBox="1"/>
          <p:nvPr/>
        </p:nvSpPr>
        <p:spPr>
          <a:xfrm>
            <a:off x="3008873" y="3566050"/>
            <a:ext cx="637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endParaRPr sz="2000"/>
          </a:p>
        </p:txBody>
      </p:sp>
      <p:cxnSp>
        <p:nvCxnSpPr>
          <p:cNvPr id="384" name="Google Shape;384;p34"/>
          <p:cNvCxnSpPr/>
          <p:nvPr/>
        </p:nvCxnSpPr>
        <p:spPr>
          <a:xfrm>
            <a:off x="1370894" y="4037897"/>
            <a:ext cx="2169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5" name="Google Shape;385;p34"/>
          <p:cNvSpPr txBox="1"/>
          <p:nvPr/>
        </p:nvSpPr>
        <p:spPr>
          <a:xfrm>
            <a:off x="1929925" y="4037888"/>
            <a:ext cx="102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Period</a:t>
            </a:r>
            <a:endParaRPr/>
          </a:p>
        </p:txBody>
      </p:sp>
      <p:sp>
        <p:nvSpPr>
          <p:cNvPr id="386" name="Google Shape;386;p34"/>
          <p:cNvSpPr txBox="1"/>
          <p:nvPr/>
        </p:nvSpPr>
        <p:spPr>
          <a:xfrm>
            <a:off x="525650" y="3041088"/>
            <a:ext cx="102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Input</a:t>
            </a:r>
            <a:endParaRPr/>
          </a:p>
        </p:txBody>
      </p:sp>
      <p:pic>
        <p:nvPicPr>
          <p:cNvPr id="387" name="Google Shape;387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25950" y="2681100"/>
            <a:ext cx="3271399" cy="9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4"/>
          <p:cNvSpPr txBox="1"/>
          <p:nvPr/>
        </p:nvSpPr>
        <p:spPr>
          <a:xfrm>
            <a:off x="4621025" y="3566050"/>
            <a:ext cx="396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 sz="2000"/>
          </a:p>
        </p:txBody>
      </p:sp>
      <p:sp>
        <p:nvSpPr>
          <p:cNvPr id="389" name="Google Shape;389;p34"/>
          <p:cNvSpPr txBox="1"/>
          <p:nvPr/>
        </p:nvSpPr>
        <p:spPr>
          <a:xfrm>
            <a:off x="6285473" y="3566050"/>
            <a:ext cx="637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endParaRPr sz="2000"/>
          </a:p>
        </p:txBody>
      </p:sp>
      <p:cxnSp>
        <p:nvCxnSpPr>
          <p:cNvPr id="390" name="Google Shape;390;p34"/>
          <p:cNvCxnSpPr/>
          <p:nvPr/>
        </p:nvCxnSpPr>
        <p:spPr>
          <a:xfrm>
            <a:off x="4647494" y="4037897"/>
            <a:ext cx="2169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91" name="Google Shape;391;p34"/>
          <p:cNvSpPr txBox="1"/>
          <p:nvPr/>
        </p:nvSpPr>
        <p:spPr>
          <a:xfrm>
            <a:off x="5206525" y="4037888"/>
            <a:ext cx="102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Period</a:t>
            </a:r>
            <a:endParaRPr/>
          </a:p>
        </p:txBody>
      </p:sp>
      <p:sp>
        <p:nvSpPr>
          <p:cNvPr id="392" name="Google Shape;392;p34"/>
          <p:cNvSpPr txBox="1"/>
          <p:nvPr/>
        </p:nvSpPr>
        <p:spPr>
          <a:xfrm>
            <a:off x="7612250" y="3041088"/>
            <a:ext cx="102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Output (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sinc</a:t>
            </a:r>
            <a:r>
              <a:rPr lang="en" sz="13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/>
          </a:p>
        </p:txBody>
      </p:sp>
      <p:cxnSp>
        <p:nvCxnSpPr>
          <p:cNvPr id="393" name="Google Shape;393;p34"/>
          <p:cNvCxnSpPr>
            <a:stCxn id="381" idx="3"/>
            <a:endCxn id="387" idx="1"/>
          </p:cNvCxnSpPr>
          <p:nvPr/>
        </p:nvCxnSpPr>
        <p:spPr>
          <a:xfrm>
            <a:off x="3658765" y="3178766"/>
            <a:ext cx="86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fast can we send without Intersymbol Interference?</a:t>
            </a:r>
            <a:endParaRPr/>
          </a:p>
        </p:txBody>
      </p:sp>
      <p:sp>
        <p:nvSpPr>
          <p:cNvPr id="399" name="Google Shape;39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400" name="Google Shape;400;p35"/>
          <p:cNvGrpSpPr/>
          <p:nvPr/>
        </p:nvGrpSpPr>
        <p:grpSpPr>
          <a:xfrm>
            <a:off x="142275" y="1354325"/>
            <a:ext cx="4164950" cy="1665975"/>
            <a:chOff x="142275" y="1354325"/>
            <a:chExt cx="4164950" cy="1665975"/>
          </a:xfrm>
        </p:grpSpPr>
        <p:pic>
          <p:nvPicPr>
            <p:cNvPr id="401" name="Google Shape;40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275" y="1354325"/>
              <a:ext cx="4164950" cy="16659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2" name="Google Shape;402;p35"/>
            <p:cNvCxnSpPr/>
            <p:nvPr/>
          </p:nvCxnSpPr>
          <p:spPr>
            <a:xfrm>
              <a:off x="865719" y="2912972"/>
              <a:ext cx="2169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403" name="Google Shape;403;p35"/>
          <p:cNvGrpSpPr/>
          <p:nvPr/>
        </p:nvGrpSpPr>
        <p:grpSpPr>
          <a:xfrm>
            <a:off x="2400325" y="1354325"/>
            <a:ext cx="4164950" cy="1665975"/>
            <a:chOff x="2400325" y="1354325"/>
            <a:chExt cx="4164950" cy="1665975"/>
          </a:xfrm>
        </p:grpSpPr>
        <p:pic>
          <p:nvPicPr>
            <p:cNvPr id="404" name="Google Shape;404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00325" y="1354325"/>
              <a:ext cx="4164950" cy="16659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5" name="Google Shape;405;p35"/>
            <p:cNvCxnSpPr/>
            <p:nvPr/>
          </p:nvCxnSpPr>
          <p:spPr>
            <a:xfrm>
              <a:off x="3105144" y="2912972"/>
              <a:ext cx="2169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406" name="Google Shape;406;p35"/>
          <p:cNvGrpSpPr/>
          <p:nvPr/>
        </p:nvGrpSpPr>
        <p:grpSpPr>
          <a:xfrm>
            <a:off x="4719750" y="1354325"/>
            <a:ext cx="4164950" cy="1665975"/>
            <a:chOff x="4719750" y="1354325"/>
            <a:chExt cx="4164950" cy="1665975"/>
          </a:xfrm>
        </p:grpSpPr>
        <p:pic>
          <p:nvPicPr>
            <p:cNvPr id="407" name="Google Shape;407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19750" y="1354325"/>
              <a:ext cx="4164950" cy="16659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8" name="Google Shape;408;p35"/>
            <p:cNvCxnSpPr/>
            <p:nvPr/>
          </p:nvCxnSpPr>
          <p:spPr>
            <a:xfrm>
              <a:off x="5344569" y="2912972"/>
              <a:ext cx="2169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409" name="Google Shape;409;p35"/>
          <p:cNvSpPr txBox="1"/>
          <p:nvPr/>
        </p:nvSpPr>
        <p:spPr>
          <a:xfrm>
            <a:off x="2097727" y="3768925"/>
            <a:ext cx="47700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Clearly, sending every </a:t>
            </a: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 works</a:t>
            </a:r>
            <a:endParaRPr sz="18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fast can we send without Intersymbol Interference?</a:t>
            </a:r>
            <a:endParaRPr/>
          </a:p>
        </p:txBody>
      </p:sp>
      <p:sp>
        <p:nvSpPr>
          <p:cNvPr id="415" name="Google Shape;41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416" name="Google Shape;416;p36"/>
          <p:cNvGrpSpPr/>
          <p:nvPr/>
        </p:nvGrpSpPr>
        <p:grpSpPr>
          <a:xfrm>
            <a:off x="-10125" y="1354325"/>
            <a:ext cx="4164950" cy="1665975"/>
            <a:chOff x="142275" y="1354325"/>
            <a:chExt cx="4164950" cy="1665975"/>
          </a:xfrm>
        </p:grpSpPr>
        <p:pic>
          <p:nvPicPr>
            <p:cNvPr id="417" name="Google Shape;417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275" y="1354325"/>
              <a:ext cx="4164950" cy="16659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8" name="Google Shape;418;p36"/>
            <p:cNvCxnSpPr/>
            <p:nvPr/>
          </p:nvCxnSpPr>
          <p:spPr>
            <a:xfrm>
              <a:off x="865719" y="2912972"/>
              <a:ext cx="2169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419" name="Google Shape;419;p36"/>
          <p:cNvGrpSpPr/>
          <p:nvPr/>
        </p:nvGrpSpPr>
        <p:grpSpPr>
          <a:xfrm>
            <a:off x="1028725" y="1354325"/>
            <a:ext cx="4164950" cy="1665975"/>
            <a:chOff x="2400325" y="1354325"/>
            <a:chExt cx="4164950" cy="1665975"/>
          </a:xfrm>
        </p:grpSpPr>
        <p:pic>
          <p:nvPicPr>
            <p:cNvPr id="420" name="Google Shape;420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00325" y="1354325"/>
              <a:ext cx="4164950" cy="16659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1" name="Google Shape;421;p36"/>
            <p:cNvCxnSpPr/>
            <p:nvPr/>
          </p:nvCxnSpPr>
          <p:spPr>
            <a:xfrm>
              <a:off x="3105144" y="2912972"/>
              <a:ext cx="2169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422" name="Google Shape;422;p36"/>
          <p:cNvGrpSpPr/>
          <p:nvPr/>
        </p:nvGrpSpPr>
        <p:grpSpPr>
          <a:xfrm>
            <a:off x="2084546" y="1354325"/>
            <a:ext cx="4164950" cy="1665975"/>
            <a:chOff x="4719750" y="1354325"/>
            <a:chExt cx="4164950" cy="1665975"/>
          </a:xfrm>
        </p:grpSpPr>
        <p:pic>
          <p:nvPicPr>
            <p:cNvPr id="423" name="Google Shape;423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19750" y="1354325"/>
              <a:ext cx="4164950" cy="16659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4" name="Google Shape;424;p36"/>
            <p:cNvCxnSpPr/>
            <p:nvPr/>
          </p:nvCxnSpPr>
          <p:spPr>
            <a:xfrm>
              <a:off x="5344569" y="2912972"/>
              <a:ext cx="2169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425" name="Google Shape;425;p36"/>
          <p:cNvSpPr txBox="1"/>
          <p:nvPr/>
        </p:nvSpPr>
        <p:spPr>
          <a:xfrm>
            <a:off x="649927" y="3768925"/>
            <a:ext cx="47700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Nyquist noticed that sending every </a:t>
            </a: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T/2</a:t>
            </a: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 also works because the “peaks” line up with the past “zeroes”</a:t>
            </a:r>
            <a:endParaRPr sz="18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5960875" y="2202300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Bandwidth: </a:t>
            </a: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1/T = B</a:t>
            </a:r>
            <a:endParaRPr sz="1800"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Max Bit Rate (Nyquist rate): </a:t>
            </a: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2×1/T = </a:t>
            </a:r>
            <a:r>
              <a:rPr lang="en" sz="1800" b="1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2B</a:t>
            </a:r>
            <a:endParaRPr sz="1800" b="1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>
            <a:spLocks noGrp="1"/>
          </p:cNvSpPr>
          <p:nvPr>
            <p:ph type="title"/>
          </p:nvPr>
        </p:nvSpPr>
        <p:spPr>
          <a:xfrm>
            <a:off x="311700" y="16102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Shannon Limit</a:t>
            </a:r>
            <a:endParaRPr/>
          </a:p>
        </p:txBody>
      </p:sp>
      <p:sp>
        <p:nvSpPr>
          <p:cNvPr id="432" name="Google Shape;432;p37"/>
          <p:cNvSpPr txBox="1"/>
          <p:nvPr/>
        </p:nvSpPr>
        <p:spPr>
          <a:xfrm>
            <a:off x="311700" y="2813025"/>
            <a:ext cx="7117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Why how fast you can send depends on noise </a:t>
            </a:r>
            <a:r>
              <a:rPr lang="en" sz="4400" i="1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and</a:t>
            </a:r>
            <a:r>
              <a:rPr lang="en" sz="44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 bandwidth</a:t>
            </a:r>
            <a:endParaRPr sz="44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3" name="Google Shape;43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439" name="Google Shape;4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525" y="796875"/>
            <a:ext cx="2415248" cy="28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725" y="2480600"/>
            <a:ext cx="2788000" cy="9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5207" y="1832012"/>
            <a:ext cx="2114768" cy="16918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2" name="Google Shape;442;p38"/>
          <p:cNvCxnSpPr/>
          <p:nvPr/>
        </p:nvCxnSpPr>
        <p:spPr>
          <a:xfrm>
            <a:off x="1454100" y="2613813"/>
            <a:ext cx="1983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3" name="Google Shape;443;p38"/>
          <p:cNvSpPr txBox="1"/>
          <p:nvPr/>
        </p:nvSpPr>
        <p:spPr>
          <a:xfrm>
            <a:off x="746325" y="2365146"/>
            <a:ext cx="86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2V</a:t>
            </a:r>
            <a:endParaRPr/>
          </a:p>
        </p:txBody>
      </p:sp>
      <p:cxnSp>
        <p:nvCxnSpPr>
          <p:cNvPr id="444" name="Google Shape;444;p38"/>
          <p:cNvCxnSpPr/>
          <p:nvPr/>
        </p:nvCxnSpPr>
        <p:spPr>
          <a:xfrm>
            <a:off x="3968700" y="2067804"/>
            <a:ext cx="1983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5" name="Google Shape;445;p38"/>
          <p:cNvSpPr txBox="1"/>
          <p:nvPr/>
        </p:nvSpPr>
        <p:spPr>
          <a:xfrm>
            <a:off x="3260925" y="1807351"/>
            <a:ext cx="86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4V</a:t>
            </a:r>
            <a:endParaRPr/>
          </a:p>
        </p:txBody>
      </p:sp>
      <p:cxnSp>
        <p:nvCxnSpPr>
          <p:cNvPr id="446" name="Google Shape;446;p38"/>
          <p:cNvCxnSpPr/>
          <p:nvPr/>
        </p:nvCxnSpPr>
        <p:spPr>
          <a:xfrm>
            <a:off x="6254700" y="1246599"/>
            <a:ext cx="1983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7" name="Google Shape;447;p38"/>
          <p:cNvSpPr txBox="1"/>
          <p:nvPr/>
        </p:nvSpPr>
        <p:spPr>
          <a:xfrm>
            <a:off x="5546925" y="1008348"/>
            <a:ext cx="86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6V</a:t>
            </a:r>
            <a:endParaRPr/>
          </a:p>
        </p:txBody>
      </p:sp>
      <p:sp>
        <p:nvSpPr>
          <p:cNvPr id="448" name="Google Shape;448;p38"/>
          <p:cNvSpPr txBox="1"/>
          <p:nvPr/>
        </p:nvSpPr>
        <p:spPr>
          <a:xfrm>
            <a:off x="898725" y="35238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Output: </a:t>
            </a: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</a:t>
            </a:r>
            <a:endParaRPr sz="1800"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9" name="Google Shape;449;p38"/>
          <p:cNvSpPr txBox="1"/>
          <p:nvPr/>
        </p:nvSpPr>
        <p:spPr>
          <a:xfrm>
            <a:off x="3252588" y="35238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Output: </a:t>
            </a: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sz="1800"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0" name="Google Shape;450;p38"/>
          <p:cNvSpPr txBox="1"/>
          <p:nvPr/>
        </p:nvSpPr>
        <p:spPr>
          <a:xfrm>
            <a:off x="5670150" y="35238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Output: </a:t>
            </a: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sz="1800"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9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Baud and Bit Rate</a:t>
            </a:r>
            <a:endParaRPr/>
          </a:p>
        </p:txBody>
      </p:sp>
      <p:sp>
        <p:nvSpPr>
          <p:cNvPr id="456" name="Google Shape;456;p3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prevent ISI, we cannot send symbols faster than </a:t>
            </a:r>
            <a:r>
              <a:rPr lang="en" b="1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2B</a:t>
            </a:r>
            <a:r>
              <a:rPr lang="en"/>
              <a:t> times per second; the Nyquist rate is the max rate of sending </a:t>
            </a:r>
            <a:r>
              <a:rPr lang="en" i="1"/>
              <a:t>symbols</a:t>
            </a:r>
            <a:r>
              <a:rPr lang="en"/>
              <a:t> not </a:t>
            </a:r>
            <a:r>
              <a:rPr lang="en" i="1"/>
              <a:t>bits </a:t>
            </a:r>
            <a:r>
              <a:rPr lang="en"/>
              <a:t>(baud rate).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we saw each symbol in a signal carry multiple bits: </a:t>
            </a:r>
            <a:br>
              <a:rPr lang="en"/>
            </a:br>
            <a:r>
              <a:rPr lang="en" b="1">
                <a:latin typeface="Lexend"/>
                <a:ea typeface="Lexend"/>
                <a:cs typeface="Lexend"/>
                <a:sym typeface="Lexend"/>
              </a:rPr>
              <a:t>0V</a:t>
            </a:r>
            <a:r>
              <a:rPr lang="en"/>
              <a:t>,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2V</a:t>
            </a:r>
            <a:r>
              <a:rPr lang="en"/>
              <a:t>,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4V</a:t>
            </a:r>
            <a:r>
              <a:rPr lang="en"/>
              <a:t>, and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6V</a:t>
            </a:r>
            <a:r>
              <a:rPr lang="en"/>
              <a:t>;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4</a:t>
            </a:r>
            <a:r>
              <a:rPr lang="en"/>
              <a:t> possible values and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2</a:t>
            </a:r>
            <a:r>
              <a:rPr lang="en"/>
              <a:t> bits per symbol.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</a:t>
            </a:r>
            <a:r>
              <a:rPr lang="en" b="1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</a:t>
            </a:r>
            <a:r>
              <a:rPr lang="en"/>
              <a:t> signal levels, the bit rate is </a:t>
            </a:r>
            <a:r>
              <a:rPr lang="en" b="1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lang="en">
                <a:solidFill>
                  <a:srgbClr val="6AA84F"/>
                </a:solidFill>
              </a:rPr>
              <a:t> </a:t>
            </a:r>
            <a:r>
              <a:rPr lang="en" b="1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</a:t>
            </a:r>
            <a:r>
              <a:rPr lang="en"/>
              <a:t>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×</a:t>
            </a:r>
            <a:r>
              <a:rPr lang="en"/>
              <a:t> </a:t>
            </a:r>
            <a:r>
              <a:rPr lang="en" b="1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2B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Why can’t we send terabits at a time? </a:t>
            </a:r>
            <a:r>
              <a:rPr lang="en" i="1"/>
              <a:t>Noise will make one output level look like a nearby one.</a:t>
            </a:r>
            <a:br>
              <a:rPr lang="en" i="1"/>
            </a:br>
            <a:endParaRPr i="1"/>
          </a:p>
        </p:txBody>
      </p:sp>
      <p:sp>
        <p:nvSpPr>
          <p:cNvPr id="457" name="Google Shape;45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57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send bits over a wire?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463" name="Google Shape;4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450" y="415875"/>
            <a:ext cx="2415248" cy="28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532" y="1451012"/>
            <a:ext cx="2114768" cy="16918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40"/>
          <p:cNvCxnSpPr/>
          <p:nvPr/>
        </p:nvCxnSpPr>
        <p:spPr>
          <a:xfrm>
            <a:off x="2084025" y="1686804"/>
            <a:ext cx="1983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66" name="Google Shape;466;p40"/>
          <p:cNvSpPr txBox="1"/>
          <p:nvPr/>
        </p:nvSpPr>
        <p:spPr>
          <a:xfrm>
            <a:off x="1376250" y="1426351"/>
            <a:ext cx="86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4V</a:t>
            </a:r>
            <a:endParaRPr/>
          </a:p>
        </p:txBody>
      </p:sp>
      <p:cxnSp>
        <p:nvCxnSpPr>
          <p:cNvPr id="467" name="Google Shape;467;p40"/>
          <p:cNvCxnSpPr/>
          <p:nvPr/>
        </p:nvCxnSpPr>
        <p:spPr>
          <a:xfrm>
            <a:off x="5360625" y="865599"/>
            <a:ext cx="1983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68" name="Google Shape;468;p40"/>
          <p:cNvSpPr txBox="1"/>
          <p:nvPr/>
        </p:nvSpPr>
        <p:spPr>
          <a:xfrm>
            <a:off x="4652850" y="627348"/>
            <a:ext cx="86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6V</a:t>
            </a:r>
            <a:endParaRPr/>
          </a:p>
        </p:txBody>
      </p:sp>
      <p:sp>
        <p:nvSpPr>
          <p:cNvPr id="469" name="Google Shape;469;p40"/>
          <p:cNvSpPr txBox="1"/>
          <p:nvPr/>
        </p:nvSpPr>
        <p:spPr>
          <a:xfrm>
            <a:off x="1367913" y="31428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Output: </a:t>
            </a: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sz="1800"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0" name="Google Shape;470;p40"/>
          <p:cNvSpPr txBox="1"/>
          <p:nvPr/>
        </p:nvSpPr>
        <p:spPr>
          <a:xfrm>
            <a:off x="4776075" y="31428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Output: </a:t>
            </a: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sz="1800"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71" name="Google Shape;471;p40"/>
          <p:cNvCxnSpPr/>
          <p:nvPr/>
        </p:nvCxnSpPr>
        <p:spPr>
          <a:xfrm rot="10800000">
            <a:off x="2745675" y="746800"/>
            <a:ext cx="0" cy="81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2" name="Google Shape;472;p40"/>
          <p:cNvSpPr txBox="1"/>
          <p:nvPr/>
        </p:nvSpPr>
        <p:spPr>
          <a:xfrm>
            <a:off x="1245675" y="2851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Noise can pull up</a:t>
            </a:r>
            <a:endParaRPr/>
          </a:p>
        </p:txBody>
      </p:sp>
      <p:cxnSp>
        <p:nvCxnSpPr>
          <p:cNvPr id="473" name="Google Shape;473;p40"/>
          <p:cNvCxnSpPr/>
          <p:nvPr/>
        </p:nvCxnSpPr>
        <p:spPr>
          <a:xfrm>
            <a:off x="6102600" y="965225"/>
            <a:ext cx="0" cy="777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4" name="Google Shape;474;p40"/>
          <p:cNvSpPr txBox="1"/>
          <p:nvPr/>
        </p:nvSpPr>
        <p:spPr>
          <a:xfrm>
            <a:off x="4760100" y="285100"/>
            <a:ext cx="268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Noise can pull down</a:t>
            </a:r>
            <a:endParaRPr/>
          </a:p>
        </p:txBody>
      </p:sp>
      <p:sp>
        <p:nvSpPr>
          <p:cNvPr id="475" name="Google Shape;475;p40"/>
          <p:cNvSpPr txBox="1"/>
          <p:nvPr/>
        </p:nvSpPr>
        <p:spPr>
          <a:xfrm>
            <a:off x="2239275" y="3881025"/>
            <a:ext cx="466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How much noise can we tolerate?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1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Shannon Bound</a:t>
            </a:r>
            <a:endParaRPr/>
          </a:p>
        </p:txBody>
      </p:sp>
      <p:sp>
        <p:nvSpPr>
          <p:cNvPr id="481" name="Google Shape;48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cxnSp>
        <p:nvCxnSpPr>
          <p:cNvPr id="482" name="Google Shape;482;p41"/>
          <p:cNvCxnSpPr/>
          <p:nvPr/>
        </p:nvCxnSpPr>
        <p:spPr>
          <a:xfrm>
            <a:off x="747700" y="1560725"/>
            <a:ext cx="0" cy="231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41"/>
          <p:cNvCxnSpPr/>
          <p:nvPr/>
        </p:nvCxnSpPr>
        <p:spPr>
          <a:xfrm>
            <a:off x="737601" y="3852822"/>
            <a:ext cx="269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4" name="Google Shape;484;p41"/>
          <p:cNvSpPr txBox="1"/>
          <p:nvPr/>
        </p:nvSpPr>
        <p:spPr>
          <a:xfrm>
            <a:off x="212497" y="1378426"/>
            <a:ext cx="637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b="1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endParaRPr sz="2000">
              <a:solidFill>
                <a:srgbClr val="1155CC"/>
              </a:solidFill>
            </a:endParaRPr>
          </a:p>
        </p:txBody>
      </p:sp>
      <p:cxnSp>
        <p:nvCxnSpPr>
          <p:cNvPr id="485" name="Google Shape;485;p41"/>
          <p:cNvCxnSpPr/>
          <p:nvPr/>
        </p:nvCxnSpPr>
        <p:spPr>
          <a:xfrm>
            <a:off x="751302" y="2026149"/>
            <a:ext cx="263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41"/>
          <p:cNvCxnSpPr/>
          <p:nvPr/>
        </p:nvCxnSpPr>
        <p:spPr>
          <a:xfrm>
            <a:off x="751302" y="2254749"/>
            <a:ext cx="263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41"/>
          <p:cNvCxnSpPr/>
          <p:nvPr/>
        </p:nvCxnSpPr>
        <p:spPr>
          <a:xfrm>
            <a:off x="751302" y="2483349"/>
            <a:ext cx="263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41"/>
          <p:cNvCxnSpPr/>
          <p:nvPr/>
        </p:nvCxnSpPr>
        <p:spPr>
          <a:xfrm>
            <a:off x="751302" y="2483349"/>
            <a:ext cx="263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41"/>
          <p:cNvCxnSpPr/>
          <p:nvPr/>
        </p:nvCxnSpPr>
        <p:spPr>
          <a:xfrm>
            <a:off x="751302" y="2711949"/>
            <a:ext cx="263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41"/>
          <p:cNvCxnSpPr/>
          <p:nvPr/>
        </p:nvCxnSpPr>
        <p:spPr>
          <a:xfrm>
            <a:off x="751302" y="2940549"/>
            <a:ext cx="263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41"/>
          <p:cNvCxnSpPr/>
          <p:nvPr/>
        </p:nvCxnSpPr>
        <p:spPr>
          <a:xfrm>
            <a:off x="751302" y="2940549"/>
            <a:ext cx="263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41"/>
          <p:cNvCxnSpPr/>
          <p:nvPr/>
        </p:nvCxnSpPr>
        <p:spPr>
          <a:xfrm>
            <a:off x="751302" y="3169149"/>
            <a:ext cx="263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41"/>
          <p:cNvCxnSpPr/>
          <p:nvPr/>
        </p:nvCxnSpPr>
        <p:spPr>
          <a:xfrm>
            <a:off x="751302" y="3397749"/>
            <a:ext cx="263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41"/>
          <p:cNvCxnSpPr/>
          <p:nvPr/>
        </p:nvCxnSpPr>
        <p:spPr>
          <a:xfrm>
            <a:off x="751302" y="3397749"/>
            <a:ext cx="263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41"/>
          <p:cNvCxnSpPr/>
          <p:nvPr/>
        </p:nvCxnSpPr>
        <p:spPr>
          <a:xfrm>
            <a:off x="751302" y="3626349"/>
            <a:ext cx="263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41"/>
          <p:cNvCxnSpPr/>
          <p:nvPr/>
        </p:nvCxnSpPr>
        <p:spPr>
          <a:xfrm>
            <a:off x="751302" y="3854949"/>
            <a:ext cx="263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41"/>
          <p:cNvCxnSpPr/>
          <p:nvPr/>
        </p:nvCxnSpPr>
        <p:spPr>
          <a:xfrm>
            <a:off x="751302" y="1568949"/>
            <a:ext cx="263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" name="Google Shape;498;p41"/>
          <p:cNvCxnSpPr/>
          <p:nvPr/>
        </p:nvCxnSpPr>
        <p:spPr>
          <a:xfrm>
            <a:off x="751302" y="1797549"/>
            <a:ext cx="263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41"/>
          <p:cNvCxnSpPr/>
          <p:nvPr/>
        </p:nvCxnSpPr>
        <p:spPr>
          <a:xfrm>
            <a:off x="751302" y="2026149"/>
            <a:ext cx="263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41"/>
          <p:cNvCxnSpPr/>
          <p:nvPr/>
        </p:nvCxnSpPr>
        <p:spPr>
          <a:xfrm>
            <a:off x="1532226" y="1561308"/>
            <a:ext cx="0" cy="2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01" name="Google Shape;501;p41"/>
          <p:cNvSpPr txBox="1"/>
          <p:nvPr/>
        </p:nvSpPr>
        <p:spPr>
          <a:xfrm>
            <a:off x="1595206" y="1962110"/>
            <a:ext cx="637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b="1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endParaRPr sz="2000">
              <a:solidFill>
                <a:srgbClr val="A64D79"/>
              </a:solidFill>
            </a:endParaRPr>
          </a:p>
        </p:txBody>
      </p:sp>
      <p:sp>
        <p:nvSpPr>
          <p:cNvPr id="502" name="Google Shape;502;p41"/>
          <p:cNvSpPr txBox="1"/>
          <p:nvPr/>
        </p:nvSpPr>
        <p:spPr>
          <a:xfrm>
            <a:off x="3388000" y="3397750"/>
            <a:ext cx="10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Level 1</a:t>
            </a:r>
            <a:endParaRPr/>
          </a:p>
        </p:txBody>
      </p:sp>
      <p:sp>
        <p:nvSpPr>
          <p:cNvPr id="503" name="Google Shape;503;p41"/>
          <p:cNvSpPr txBox="1"/>
          <p:nvPr/>
        </p:nvSpPr>
        <p:spPr>
          <a:xfrm>
            <a:off x="3388000" y="2940550"/>
            <a:ext cx="10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Level 2</a:t>
            </a:r>
            <a:endParaRPr/>
          </a:p>
        </p:txBody>
      </p:sp>
      <p:sp>
        <p:nvSpPr>
          <p:cNvPr id="504" name="Google Shape;504;p41"/>
          <p:cNvSpPr txBox="1"/>
          <p:nvPr/>
        </p:nvSpPr>
        <p:spPr>
          <a:xfrm>
            <a:off x="3388000" y="2483350"/>
            <a:ext cx="10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Level 3</a:t>
            </a:r>
            <a:endParaRPr/>
          </a:p>
        </p:txBody>
      </p:sp>
      <p:sp>
        <p:nvSpPr>
          <p:cNvPr id="505" name="Google Shape;505;p41"/>
          <p:cNvSpPr txBox="1"/>
          <p:nvPr/>
        </p:nvSpPr>
        <p:spPr>
          <a:xfrm>
            <a:off x="3388000" y="2026150"/>
            <a:ext cx="10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Level 4</a:t>
            </a:r>
            <a:endParaRPr/>
          </a:p>
        </p:txBody>
      </p:sp>
      <p:sp>
        <p:nvSpPr>
          <p:cNvPr id="506" name="Google Shape;506;p41"/>
          <p:cNvSpPr txBox="1"/>
          <p:nvPr/>
        </p:nvSpPr>
        <p:spPr>
          <a:xfrm>
            <a:off x="3388000" y="1568950"/>
            <a:ext cx="10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Level 5</a:t>
            </a:r>
            <a:endParaRPr/>
          </a:p>
        </p:txBody>
      </p:sp>
      <p:sp>
        <p:nvSpPr>
          <p:cNvPr id="507" name="Google Shape;507;p41"/>
          <p:cNvSpPr txBox="1"/>
          <p:nvPr/>
        </p:nvSpPr>
        <p:spPr>
          <a:xfrm>
            <a:off x="4729050" y="1356700"/>
            <a:ext cx="42183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: Maximum Signal Amplitude</a:t>
            </a:r>
            <a:endParaRPr sz="2000" b="1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: Maximum Noise Amplitude</a:t>
            </a:r>
            <a:endParaRPr sz="18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log(</a:t>
            </a:r>
            <a:r>
              <a:rPr lang="en" sz="2000" b="1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/</a:t>
            </a:r>
            <a:r>
              <a:rPr lang="en" sz="2000" b="1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2N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 bits/signal</a:t>
            </a:r>
            <a:endParaRPr sz="18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2B</a:t>
            </a: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 signals/sec (Nyquist)</a:t>
            </a:r>
            <a:endParaRPr sz="18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Naive Bound: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log(</a:t>
            </a:r>
            <a:r>
              <a:rPr lang="en" sz="2000" b="1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/</a:t>
            </a:r>
            <a:r>
              <a:rPr lang="en" sz="2000" b="1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2N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1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× </a:t>
            </a:r>
            <a:r>
              <a:rPr lang="en" sz="2000" b="1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2B</a:t>
            </a:r>
            <a:endParaRPr sz="2000" b="1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Shannon Bound: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log(1 + </a:t>
            </a:r>
            <a:r>
              <a:rPr lang="en" sz="2000" b="1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/</a:t>
            </a:r>
            <a:r>
              <a:rPr lang="en" sz="2000" b="1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2N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1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× </a:t>
            </a:r>
            <a:r>
              <a:rPr lang="en" sz="2000" b="1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 sz="2000" b="1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08" name="Google Shape;508;p41"/>
          <p:cNvCxnSpPr/>
          <p:nvPr/>
        </p:nvCxnSpPr>
        <p:spPr>
          <a:xfrm>
            <a:off x="1532226" y="1789908"/>
            <a:ext cx="0" cy="2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9" name="Google Shape;509;p41"/>
          <p:cNvCxnSpPr/>
          <p:nvPr/>
        </p:nvCxnSpPr>
        <p:spPr>
          <a:xfrm>
            <a:off x="1760826" y="2018508"/>
            <a:ext cx="0" cy="2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0" name="Google Shape;510;p41"/>
          <p:cNvCxnSpPr/>
          <p:nvPr/>
        </p:nvCxnSpPr>
        <p:spPr>
          <a:xfrm>
            <a:off x="1760826" y="2247108"/>
            <a:ext cx="0" cy="2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1" name="Google Shape;511;p41"/>
          <p:cNvCxnSpPr/>
          <p:nvPr/>
        </p:nvCxnSpPr>
        <p:spPr>
          <a:xfrm>
            <a:off x="1989426" y="2475708"/>
            <a:ext cx="0" cy="2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2" name="Google Shape;512;p41"/>
          <p:cNvCxnSpPr/>
          <p:nvPr/>
        </p:nvCxnSpPr>
        <p:spPr>
          <a:xfrm>
            <a:off x="1989426" y="2704308"/>
            <a:ext cx="0" cy="2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3" name="Google Shape;513;p41"/>
          <p:cNvCxnSpPr/>
          <p:nvPr/>
        </p:nvCxnSpPr>
        <p:spPr>
          <a:xfrm>
            <a:off x="2218026" y="2932908"/>
            <a:ext cx="0" cy="2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4" name="Google Shape;514;p41"/>
          <p:cNvCxnSpPr/>
          <p:nvPr/>
        </p:nvCxnSpPr>
        <p:spPr>
          <a:xfrm>
            <a:off x="2218026" y="3161508"/>
            <a:ext cx="0" cy="2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5" name="Google Shape;515;p41"/>
          <p:cNvCxnSpPr/>
          <p:nvPr/>
        </p:nvCxnSpPr>
        <p:spPr>
          <a:xfrm>
            <a:off x="2446626" y="3390108"/>
            <a:ext cx="0" cy="2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6" name="Google Shape;516;p41"/>
          <p:cNvCxnSpPr/>
          <p:nvPr/>
        </p:nvCxnSpPr>
        <p:spPr>
          <a:xfrm>
            <a:off x="2446626" y="3618708"/>
            <a:ext cx="0" cy="2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Shannon Bound</a:t>
            </a:r>
            <a:endParaRPr/>
          </a:p>
        </p:txBody>
      </p:sp>
      <p:sp>
        <p:nvSpPr>
          <p:cNvPr id="522" name="Google Shape;522;p4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Shannon bound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log(1 + </a:t>
            </a:r>
            <a:r>
              <a:rPr lang="en" sz="2000" b="1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"/>
              <a:t>/</a:t>
            </a:r>
            <a:r>
              <a:rPr lang="en" sz="2000" b="1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2N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× </a:t>
            </a:r>
            <a:r>
              <a:rPr lang="en" sz="2000" b="1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r>
              <a:rPr lang="en"/>
              <a:t> is slightly different than the naive bound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log(</a:t>
            </a:r>
            <a:r>
              <a:rPr lang="en" sz="2000" b="1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"/>
              <a:t>/</a:t>
            </a:r>
            <a:r>
              <a:rPr lang="en" sz="2000" b="1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2N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× </a:t>
            </a:r>
            <a:r>
              <a:rPr lang="en" sz="2000" b="1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2B</a:t>
            </a:r>
            <a:r>
              <a:rPr lang="en"/>
              <a:t> since our simple model was only for a simple coding and for fixed deterministic noise.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Shannon bound works for any coding scheme (frequency, phase modulation) and for Gaussian additive noise; needs a deep probabilistic argument.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a telephone line (not DSL) with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signal-to-noise ratio of </a:t>
            </a: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30 dB</a:t>
            </a:r>
            <a:r>
              <a:rPr lang="en"/>
              <a:t> and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bandwidth of </a:t>
            </a: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3 kHz</a:t>
            </a:r>
            <a:r>
              <a:rPr lang="en"/>
              <a:t>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get a maximum data rate of </a:t>
            </a: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30 kbps</a:t>
            </a:r>
            <a:r>
              <a:rPr lang="en"/>
              <a:t>.</a:t>
            </a:r>
            <a:endParaRPr/>
          </a:p>
        </p:txBody>
      </p:sp>
      <p:sp>
        <p:nvSpPr>
          <p:cNvPr id="523" name="Google Shape;523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3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Prize Question 1</a:t>
            </a:r>
            <a:endParaRPr/>
          </a:p>
        </p:txBody>
      </p:sp>
      <p:sp>
        <p:nvSpPr>
          <p:cNvPr id="529" name="Google Shape;529;p4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29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latin typeface="Lexend"/>
                <a:ea typeface="Lexend"/>
                <a:cs typeface="Lexend"/>
                <a:sym typeface="Lexend"/>
              </a:rPr>
              <a:t>Slow Elevator Problem:</a:t>
            </a:r>
            <a:r>
              <a:rPr lang="en"/>
              <a:t> How can we deal with this more cheaply than buying a new elevator?</a:t>
            </a:r>
            <a:endParaRPr/>
          </a:p>
        </p:txBody>
      </p:sp>
      <p:sp>
        <p:nvSpPr>
          <p:cNvPr id="530" name="Google Shape;53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531" name="Google Shape;531;p43" descr="Image result for slow eleva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3550" y="1042049"/>
            <a:ext cx="3352250" cy="33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4"/>
          <p:cNvSpPr txBox="1">
            <a:spLocks noGrp="1"/>
          </p:cNvSpPr>
          <p:nvPr>
            <p:ph type="title"/>
          </p:nvPr>
        </p:nvSpPr>
        <p:spPr>
          <a:xfrm>
            <a:off x="311700" y="16102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2.0 Top Sublayer: Clock Recovery</a:t>
            </a:r>
            <a:endParaRPr sz="3800"/>
          </a:p>
        </p:txBody>
      </p:sp>
      <p:sp>
        <p:nvSpPr>
          <p:cNvPr id="537" name="Google Shape;537;p44"/>
          <p:cNvSpPr txBox="1"/>
          <p:nvPr/>
        </p:nvSpPr>
        <p:spPr>
          <a:xfrm>
            <a:off x="311700" y="2813024"/>
            <a:ext cx="7689300" cy="1274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How does a receiver know when to sample bits, and how can the sender help?</a:t>
            </a:r>
            <a:endParaRPr sz="2800" dirty="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38" name="Google Shape;538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needs a clock anyway?</a:t>
            </a:r>
            <a:endParaRPr/>
          </a:p>
        </p:txBody>
      </p:sp>
      <p:sp>
        <p:nvSpPr>
          <p:cNvPr id="544" name="Google Shape;54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545" name="Google Shape;545;p45"/>
          <p:cNvGrpSpPr/>
          <p:nvPr/>
        </p:nvGrpSpPr>
        <p:grpSpPr>
          <a:xfrm>
            <a:off x="4473100" y="1858650"/>
            <a:ext cx="4435262" cy="639779"/>
            <a:chOff x="552100" y="1161050"/>
            <a:chExt cx="4435262" cy="639779"/>
          </a:xfrm>
        </p:grpSpPr>
        <p:pic>
          <p:nvPicPr>
            <p:cNvPr id="546" name="Google Shape;546;p45"/>
            <p:cNvPicPr preferRelativeResize="0"/>
            <p:nvPr/>
          </p:nvPicPr>
          <p:blipFill rotWithShape="1">
            <a:blip r:embed="rId3">
              <a:alphaModFix/>
            </a:blip>
            <a:srcRect r="41877"/>
            <a:stretch/>
          </p:blipFill>
          <p:spPr>
            <a:xfrm>
              <a:off x="552100" y="1161050"/>
              <a:ext cx="2186175" cy="639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Google Shape;547;p45"/>
            <p:cNvPicPr preferRelativeResize="0"/>
            <p:nvPr/>
          </p:nvPicPr>
          <p:blipFill rotWithShape="1">
            <a:blip r:embed="rId3">
              <a:alphaModFix/>
            </a:blip>
            <a:srcRect r="41877"/>
            <a:stretch/>
          </p:blipFill>
          <p:spPr>
            <a:xfrm flipH="1">
              <a:off x="2738287" y="1161054"/>
              <a:ext cx="2249075" cy="639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8" name="Google Shape;548;p45"/>
          <p:cNvSpPr txBox="1"/>
          <p:nvPr/>
        </p:nvSpPr>
        <p:spPr>
          <a:xfrm>
            <a:off x="5032296" y="1479152"/>
            <a:ext cx="38358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5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2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9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0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0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0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0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0   1   1</a:t>
            </a:r>
            <a:r>
              <a:rPr lang="en" sz="17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sz="1150"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549" name="Google Shape;549;p45"/>
          <p:cNvGrpSpPr/>
          <p:nvPr/>
        </p:nvGrpSpPr>
        <p:grpSpPr>
          <a:xfrm>
            <a:off x="4473100" y="2849250"/>
            <a:ext cx="4435262" cy="639779"/>
            <a:chOff x="552100" y="1161050"/>
            <a:chExt cx="4435262" cy="639779"/>
          </a:xfrm>
        </p:grpSpPr>
        <p:pic>
          <p:nvPicPr>
            <p:cNvPr id="550" name="Google Shape;550;p45"/>
            <p:cNvPicPr preferRelativeResize="0"/>
            <p:nvPr/>
          </p:nvPicPr>
          <p:blipFill rotWithShape="1">
            <a:blip r:embed="rId3">
              <a:alphaModFix/>
            </a:blip>
            <a:srcRect r="41877"/>
            <a:stretch/>
          </p:blipFill>
          <p:spPr>
            <a:xfrm>
              <a:off x="552100" y="1161050"/>
              <a:ext cx="2186175" cy="639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" name="Google Shape;551;p45"/>
            <p:cNvPicPr preferRelativeResize="0"/>
            <p:nvPr/>
          </p:nvPicPr>
          <p:blipFill rotWithShape="1">
            <a:blip r:embed="rId3">
              <a:alphaModFix/>
            </a:blip>
            <a:srcRect r="41877"/>
            <a:stretch/>
          </p:blipFill>
          <p:spPr>
            <a:xfrm flipH="1">
              <a:off x="2738287" y="1161054"/>
              <a:ext cx="2249075" cy="639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2" name="Google Shape;552;p45"/>
          <p:cNvSpPr txBox="1"/>
          <p:nvPr/>
        </p:nvSpPr>
        <p:spPr>
          <a:xfrm>
            <a:off x="5032296" y="2545952"/>
            <a:ext cx="38358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1</a:t>
            </a:r>
            <a:r>
              <a:rPr lang="en" sz="12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2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15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0       1</a:t>
            </a:r>
            <a:endParaRPr sz="1150"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3" name="Google Shape;553;p45"/>
          <p:cNvSpPr txBox="1">
            <a:spLocks noGrp="1"/>
          </p:cNvSpPr>
          <p:nvPr>
            <p:ph type="body" idx="1"/>
          </p:nvPr>
        </p:nvSpPr>
        <p:spPr>
          <a:xfrm>
            <a:off x="297200" y="1180250"/>
            <a:ext cx="4260300" cy="29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initially sync the sender clock with the receiver clock? </a:t>
            </a:r>
            <a:br>
              <a:rPr lang="en"/>
            </a:br>
            <a:r>
              <a:rPr lang="en" b="1">
                <a:latin typeface="Lexend"/>
                <a:ea typeface="Lexend"/>
                <a:cs typeface="Lexend"/>
                <a:sym typeface="Lexend"/>
              </a:rPr>
              <a:t>Initial Training Bits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Problem: All real physical clocks drift over time, which is crucial at high speeds. Small drift leads to sampling errors. How do we keep in sync? 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Transitions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6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Transitions and Coding</a:t>
            </a:r>
            <a:endParaRPr/>
          </a:p>
        </p:txBody>
      </p:sp>
      <p:sp>
        <p:nvSpPr>
          <p:cNvPr id="559" name="Google Shape;559;p4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parse this: “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nohewontgosoon</a:t>
            </a:r>
            <a:r>
              <a:rPr lang="en"/>
              <a:t>?”</a:t>
            </a:r>
            <a:br>
              <a:rPr lang="en"/>
            </a:br>
            <a:r>
              <a:rPr lang="en"/>
              <a:t>Clearly, we need spaces and punctuation to parse speech.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stream of bits without transitions (change in signal value) is equally hard to parse.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Real data may contain all 0s. How can we ensure transitions?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Coding</a:t>
            </a:r>
            <a:br>
              <a:rPr lang="en" b="1">
                <a:latin typeface="Lexend"/>
                <a:ea typeface="Lexend"/>
                <a:cs typeface="Lexend"/>
                <a:sym typeface="Lexend"/>
              </a:rPr>
            </a:br>
            <a:r>
              <a:rPr lang="en"/>
              <a:t>However, this adds cost.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code to ensure that every </a:t>
            </a: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"/>
              <a:t> bits you get at least </a:t>
            </a: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m</a:t>
            </a:r>
            <a:r>
              <a:rPr lang="en"/>
              <a:t> transitions. </a:t>
            </a:r>
            <a:br>
              <a:rPr lang="en"/>
            </a:br>
            <a:r>
              <a:rPr lang="en"/>
              <a:t>There are different coding schemes parameterized by </a:t>
            </a: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"/>
              <a:t> and </a:t>
            </a: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m</a:t>
            </a:r>
            <a:r>
              <a:rPr lang="en"/>
              <a:t>.</a:t>
            </a:r>
            <a:endParaRPr/>
          </a:p>
        </p:txBody>
      </p:sp>
      <p:sp>
        <p:nvSpPr>
          <p:cNvPr id="560" name="Google Shape;56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7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Coding</a:t>
            </a:r>
            <a:endParaRPr/>
          </a:p>
        </p:txBody>
      </p:sp>
      <p:sp>
        <p:nvSpPr>
          <p:cNvPr id="566" name="Google Shape;566;p4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29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 a character (5-7 bits) at a time (ASCII with parity bit).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Characters are framed using a start bit and one or two stop bits. </a:t>
            </a:r>
            <a:br>
              <a:rPr lang="en"/>
            </a:b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/>
              <a:t> is encoded as </a:t>
            </a:r>
            <a:r>
              <a:rPr lang="en" i="1"/>
              <a:t>low voltage</a:t>
            </a:r>
            <a:br>
              <a:rPr lang="en"/>
            </a:b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/>
              <a:t> is encoded as </a:t>
            </a:r>
            <a:r>
              <a:rPr lang="en" i="1"/>
              <a:t>high voltage</a:t>
            </a:r>
            <a:endParaRPr/>
          </a:p>
        </p:txBody>
      </p:sp>
      <p:sp>
        <p:nvSpPr>
          <p:cNvPr id="567" name="Google Shape;56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cxnSp>
        <p:nvCxnSpPr>
          <p:cNvPr id="568" name="Google Shape;568;p47"/>
          <p:cNvCxnSpPr/>
          <p:nvPr/>
        </p:nvCxnSpPr>
        <p:spPr>
          <a:xfrm>
            <a:off x="4933525" y="3130998"/>
            <a:ext cx="237000" cy="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47"/>
          <p:cNvCxnSpPr/>
          <p:nvPr/>
        </p:nvCxnSpPr>
        <p:spPr>
          <a:xfrm rot="10800000">
            <a:off x="5158727" y="2621450"/>
            <a:ext cx="0" cy="52140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47"/>
          <p:cNvCxnSpPr/>
          <p:nvPr/>
        </p:nvCxnSpPr>
        <p:spPr>
          <a:xfrm>
            <a:off x="5145048" y="2637148"/>
            <a:ext cx="318900" cy="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47"/>
          <p:cNvCxnSpPr/>
          <p:nvPr/>
        </p:nvCxnSpPr>
        <p:spPr>
          <a:xfrm rot="10800000">
            <a:off x="5463830" y="2661050"/>
            <a:ext cx="0" cy="48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47"/>
          <p:cNvCxnSpPr/>
          <p:nvPr/>
        </p:nvCxnSpPr>
        <p:spPr>
          <a:xfrm>
            <a:off x="5450151" y="2637148"/>
            <a:ext cx="2913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47"/>
          <p:cNvCxnSpPr/>
          <p:nvPr/>
        </p:nvCxnSpPr>
        <p:spPr>
          <a:xfrm rot="10800000">
            <a:off x="5768933" y="2661050"/>
            <a:ext cx="0" cy="48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47"/>
          <p:cNvCxnSpPr/>
          <p:nvPr/>
        </p:nvCxnSpPr>
        <p:spPr>
          <a:xfrm>
            <a:off x="5755254" y="2637148"/>
            <a:ext cx="2913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47"/>
          <p:cNvCxnSpPr/>
          <p:nvPr/>
        </p:nvCxnSpPr>
        <p:spPr>
          <a:xfrm rot="10800000">
            <a:off x="6074036" y="2661050"/>
            <a:ext cx="0" cy="48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76" name="Google Shape;576;p47"/>
          <p:cNvCxnSpPr/>
          <p:nvPr/>
        </p:nvCxnSpPr>
        <p:spPr>
          <a:xfrm>
            <a:off x="6060357" y="2637148"/>
            <a:ext cx="2913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7" name="Google Shape;577;p47"/>
          <p:cNvCxnSpPr/>
          <p:nvPr/>
        </p:nvCxnSpPr>
        <p:spPr>
          <a:xfrm rot="10800000">
            <a:off x="6379139" y="2661050"/>
            <a:ext cx="0" cy="48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47"/>
          <p:cNvCxnSpPr/>
          <p:nvPr/>
        </p:nvCxnSpPr>
        <p:spPr>
          <a:xfrm>
            <a:off x="6365460" y="2637148"/>
            <a:ext cx="2913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47"/>
          <p:cNvCxnSpPr/>
          <p:nvPr/>
        </p:nvCxnSpPr>
        <p:spPr>
          <a:xfrm rot="10800000">
            <a:off x="6684243" y="2661050"/>
            <a:ext cx="0" cy="48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47"/>
          <p:cNvCxnSpPr/>
          <p:nvPr/>
        </p:nvCxnSpPr>
        <p:spPr>
          <a:xfrm>
            <a:off x="6670563" y="2637148"/>
            <a:ext cx="2913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47"/>
          <p:cNvCxnSpPr/>
          <p:nvPr/>
        </p:nvCxnSpPr>
        <p:spPr>
          <a:xfrm rot="10800000">
            <a:off x="6989346" y="2661050"/>
            <a:ext cx="0" cy="48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47"/>
          <p:cNvCxnSpPr/>
          <p:nvPr/>
        </p:nvCxnSpPr>
        <p:spPr>
          <a:xfrm>
            <a:off x="6975667" y="2637148"/>
            <a:ext cx="2913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47"/>
          <p:cNvCxnSpPr/>
          <p:nvPr/>
        </p:nvCxnSpPr>
        <p:spPr>
          <a:xfrm rot="10800000">
            <a:off x="7294449" y="2661050"/>
            <a:ext cx="0" cy="48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47"/>
          <p:cNvCxnSpPr/>
          <p:nvPr/>
        </p:nvCxnSpPr>
        <p:spPr>
          <a:xfrm>
            <a:off x="7280770" y="2637148"/>
            <a:ext cx="2913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47"/>
          <p:cNvCxnSpPr/>
          <p:nvPr/>
        </p:nvCxnSpPr>
        <p:spPr>
          <a:xfrm rot="10800000">
            <a:off x="7599552" y="2661050"/>
            <a:ext cx="0" cy="48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47"/>
          <p:cNvCxnSpPr/>
          <p:nvPr/>
        </p:nvCxnSpPr>
        <p:spPr>
          <a:xfrm>
            <a:off x="7585873" y="2637148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47"/>
          <p:cNvCxnSpPr/>
          <p:nvPr/>
        </p:nvCxnSpPr>
        <p:spPr>
          <a:xfrm rot="10800000">
            <a:off x="7904655" y="2661050"/>
            <a:ext cx="0" cy="48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47"/>
          <p:cNvCxnSpPr/>
          <p:nvPr/>
        </p:nvCxnSpPr>
        <p:spPr>
          <a:xfrm>
            <a:off x="7888248" y="3135007"/>
            <a:ext cx="318900" cy="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9" name="Google Shape;589;p47"/>
          <p:cNvCxnSpPr/>
          <p:nvPr/>
        </p:nvCxnSpPr>
        <p:spPr>
          <a:xfrm>
            <a:off x="8193048" y="3135007"/>
            <a:ext cx="318900" cy="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47"/>
          <p:cNvCxnSpPr/>
          <p:nvPr/>
        </p:nvCxnSpPr>
        <p:spPr>
          <a:xfrm>
            <a:off x="5298750" y="2098050"/>
            <a:ext cx="0" cy="44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1" name="Google Shape;591;p47"/>
          <p:cNvSpPr txBox="1"/>
          <p:nvPr/>
        </p:nvSpPr>
        <p:spPr>
          <a:xfrm>
            <a:off x="4802850" y="173667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Start Bit</a:t>
            </a:r>
            <a:endParaRPr sz="1000" b="1"/>
          </a:p>
        </p:txBody>
      </p:sp>
      <p:sp>
        <p:nvSpPr>
          <p:cNvPr id="592" name="Google Shape;592;p47"/>
          <p:cNvSpPr txBox="1"/>
          <p:nvPr/>
        </p:nvSpPr>
        <p:spPr>
          <a:xfrm>
            <a:off x="5482345" y="2270075"/>
            <a:ext cx="232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5-8 data bits + parity</a:t>
            </a:r>
            <a:endParaRPr sz="1000" b="1"/>
          </a:p>
        </p:txBody>
      </p:sp>
      <p:cxnSp>
        <p:nvCxnSpPr>
          <p:cNvPr id="593" name="Google Shape;593;p47"/>
          <p:cNvCxnSpPr/>
          <p:nvPr/>
        </p:nvCxnSpPr>
        <p:spPr>
          <a:xfrm>
            <a:off x="8194350" y="2098050"/>
            <a:ext cx="0" cy="92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4" name="Google Shape;594;p47"/>
          <p:cNvSpPr txBox="1"/>
          <p:nvPr/>
        </p:nvSpPr>
        <p:spPr>
          <a:xfrm>
            <a:off x="7457550" y="1736675"/>
            <a:ext cx="147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1-2 Stop Bits</a:t>
            </a:r>
            <a:endParaRPr sz="1000" b="1"/>
          </a:p>
        </p:txBody>
      </p:sp>
      <p:cxnSp>
        <p:nvCxnSpPr>
          <p:cNvPr id="595" name="Google Shape;595;p47"/>
          <p:cNvCxnSpPr/>
          <p:nvPr/>
        </p:nvCxnSpPr>
        <p:spPr>
          <a:xfrm rot="10800000">
            <a:off x="5605350" y="3138625"/>
            <a:ext cx="0" cy="2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" name="Google Shape;596;p47"/>
          <p:cNvCxnSpPr/>
          <p:nvPr/>
        </p:nvCxnSpPr>
        <p:spPr>
          <a:xfrm rot="10800000">
            <a:off x="5924366" y="3138625"/>
            <a:ext cx="0" cy="2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Google Shape;597;p47"/>
          <p:cNvCxnSpPr/>
          <p:nvPr/>
        </p:nvCxnSpPr>
        <p:spPr>
          <a:xfrm rot="10800000">
            <a:off x="6236275" y="3138625"/>
            <a:ext cx="0" cy="2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8" name="Google Shape;598;p47"/>
          <p:cNvCxnSpPr/>
          <p:nvPr/>
        </p:nvCxnSpPr>
        <p:spPr>
          <a:xfrm rot="10800000">
            <a:off x="6541075" y="3138625"/>
            <a:ext cx="0" cy="2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47"/>
          <p:cNvCxnSpPr/>
          <p:nvPr/>
        </p:nvCxnSpPr>
        <p:spPr>
          <a:xfrm rot="10800000">
            <a:off x="6838766" y="3138625"/>
            <a:ext cx="0" cy="2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0" name="Google Shape;600;p47"/>
          <p:cNvCxnSpPr/>
          <p:nvPr/>
        </p:nvCxnSpPr>
        <p:spPr>
          <a:xfrm rot="10800000">
            <a:off x="7143566" y="3138625"/>
            <a:ext cx="0" cy="2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47"/>
          <p:cNvCxnSpPr/>
          <p:nvPr/>
        </p:nvCxnSpPr>
        <p:spPr>
          <a:xfrm rot="10800000">
            <a:off x="7448366" y="3138625"/>
            <a:ext cx="0" cy="2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2" name="Google Shape;602;p47"/>
          <p:cNvCxnSpPr/>
          <p:nvPr/>
        </p:nvCxnSpPr>
        <p:spPr>
          <a:xfrm rot="10800000">
            <a:off x="7760275" y="3138625"/>
            <a:ext cx="0" cy="2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3" name="Google Shape;603;p47"/>
          <p:cNvSpPr txBox="1"/>
          <p:nvPr/>
        </p:nvSpPr>
        <p:spPr>
          <a:xfrm>
            <a:off x="5482345" y="3336875"/>
            <a:ext cx="232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Ideal Sampling Points</a:t>
            </a:r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8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Code</a:t>
            </a:r>
            <a:endParaRPr/>
          </a:p>
        </p:txBody>
      </p:sp>
      <p:sp>
        <p:nvSpPr>
          <p:cNvPr id="609" name="Google Shape;609;p48"/>
          <p:cNvSpPr txBox="1">
            <a:spLocks noGrp="1"/>
          </p:cNvSpPr>
          <p:nvPr>
            <p:ph type="body" idx="1"/>
          </p:nvPr>
        </p:nvSpPr>
        <p:spPr>
          <a:xfrm>
            <a:off x="1149900" y="847675"/>
            <a:ext cx="68982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25" b="1">
                <a:latin typeface="Source Code Pro"/>
                <a:ea typeface="Source Code Pro"/>
                <a:cs typeface="Source Code Pro"/>
                <a:sym typeface="Source Code Pro"/>
              </a:rPr>
              <a:t>Data Structures</a:t>
            </a:r>
            <a:endParaRPr sz="132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>
                <a:latin typeface="Source Code Pro"/>
                <a:ea typeface="Source Code Pro"/>
                <a:cs typeface="Source Code Pro"/>
                <a:sym typeface="Source Code Pro"/>
              </a:rPr>
              <a:t>C[0..10];	 ARRAY, to store bits in current character</a:t>
            </a:r>
            <a:endParaRPr sz="132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32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 b="1">
                <a:latin typeface="Source Code Pro"/>
                <a:ea typeface="Source Code Pro"/>
                <a:cs typeface="Source Code Pro"/>
                <a:sym typeface="Source Code Pro"/>
              </a:rPr>
              <a:t>On Transition</a:t>
            </a:r>
            <a:endParaRPr sz="132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>
                <a:latin typeface="Source Code Pro"/>
                <a:ea typeface="Source Code Pro"/>
                <a:cs typeface="Source Code Pro"/>
                <a:sym typeface="Source Code Pro"/>
              </a:rPr>
              <a:t>	StartTimer (½ bit);</a:t>
            </a:r>
            <a:endParaRPr sz="132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>
                <a:latin typeface="Source Code Pro"/>
                <a:ea typeface="Source Code Pro"/>
                <a:cs typeface="Source Code Pro"/>
                <a:sym typeface="Source Code Pro"/>
              </a:rPr>
              <a:t>	For (i = 0 to 10) do</a:t>
            </a:r>
            <a:endParaRPr sz="132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>
                <a:latin typeface="Source Code Pro"/>
                <a:ea typeface="Source Code Pro"/>
                <a:cs typeface="Source Code Pro"/>
                <a:sym typeface="Source Code Pro"/>
              </a:rPr>
              <a:t>		Wait (TimerExpiry);</a:t>
            </a:r>
            <a:endParaRPr sz="132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>
                <a:latin typeface="Source Code Pro"/>
                <a:ea typeface="Source Code Pro"/>
                <a:cs typeface="Source Code Pro"/>
                <a:sym typeface="Source Code Pro"/>
              </a:rPr>
              <a:t>		C[i] = SampleSignal;</a:t>
            </a:r>
            <a:endParaRPr sz="132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>
                <a:latin typeface="Source Code Pro"/>
                <a:ea typeface="Source Code Pro"/>
                <a:cs typeface="Source Code Pro"/>
                <a:sym typeface="Source Code Pro"/>
              </a:rPr>
              <a:t>		StartTimer (1 bit);</a:t>
            </a:r>
            <a:endParaRPr sz="132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>
                <a:latin typeface="Source Code Pro"/>
                <a:ea typeface="Source Code Pro"/>
                <a:cs typeface="Source Code Pro"/>
                <a:sym typeface="Source Code Pro"/>
              </a:rPr>
              <a:t>	End;</a:t>
            </a:r>
            <a:endParaRPr sz="132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325">
                <a:latin typeface="Source Code Pro"/>
                <a:ea typeface="Source Code Pro"/>
                <a:cs typeface="Source Code Pro"/>
                <a:sym typeface="Source Code Pro"/>
              </a:rPr>
              <a:t>	If (C[0] = 1) and (C[9] = C[10] = 0) then Output C[1..8]</a:t>
            </a:r>
            <a:endParaRPr sz="1325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0" name="Google Shape;610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9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Prize Question 2</a:t>
            </a:r>
            <a:endParaRPr/>
          </a:p>
        </p:txBody>
      </p:sp>
      <p:sp>
        <p:nvSpPr>
          <p:cNvPr id="616" name="Google Shape;616;p4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29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latin typeface="Lexend"/>
                <a:ea typeface="Lexend"/>
                <a:cs typeface="Lexend"/>
                <a:sym typeface="Lexend"/>
              </a:rPr>
              <a:t>Slow Clock Problem: </a:t>
            </a:r>
            <a:r>
              <a:rPr lang="en"/>
              <a:t>How much slower can the receiver clock be without any problems?</a:t>
            </a:r>
            <a:endParaRPr/>
          </a:p>
        </p:txBody>
      </p:sp>
      <p:sp>
        <p:nvSpPr>
          <p:cNvPr id="617" name="Google Shape;61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Foundation: Sending Bits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three-step process:</a:t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810814" y="2020749"/>
            <a:ext cx="1715700" cy="15576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Take an input stream of bits</a:t>
            </a:r>
            <a:endParaRPr sz="1600" b="1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3699639" y="2020749"/>
            <a:ext cx="1715700" cy="15576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Modulate it to travel over physical media</a:t>
            </a:r>
            <a:endParaRPr sz="1600" b="1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6588464" y="2020749"/>
            <a:ext cx="1715700" cy="15576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Demodulate to retrieve bits</a:t>
            </a:r>
            <a:endParaRPr sz="1600" b="1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864675" y="3673300"/>
            <a:ext cx="1608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Digital</a:t>
            </a:r>
            <a:endParaRPr b="1"/>
          </a:p>
        </p:txBody>
      </p:sp>
      <p:sp>
        <p:nvSpPr>
          <p:cNvPr id="91" name="Google Shape;91;p14"/>
          <p:cNvSpPr txBox="1"/>
          <p:nvPr/>
        </p:nvSpPr>
        <p:spPr>
          <a:xfrm>
            <a:off x="3753500" y="3673300"/>
            <a:ext cx="1608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Analog</a:t>
            </a:r>
            <a:endParaRPr b="1"/>
          </a:p>
        </p:txBody>
      </p:sp>
      <p:sp>
        <p:nvSpPr>
          <p:cNvPr id="92" name="Google Shape;92;p14"/>
          <p:cNvSpPr txBox="1"/>
          <p:nvPr/>
        </p:nvSpPr>
        <p:spPr>
          <a:xfrm>
            <a:off x="6642325" y="3673300"/>
            <a:ext cx="1608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Digital</a:t>
            </a:r>
            <a:endParaRPr b="1"/>
          </a:p>
        </p:txBody>
      </p:sp>
      <p:cxnSp>
        <p:nvCxnSpPr>
          <p:cNvPr id="93" name="Google Shape;93;p14"/>
          <p:cNvCxnSpPr/>
          <p:nvPr/>
        </p:nvCxnSpPr>
        <p:spPr>
          <a:xfrm>
            <a:off x="2718126" y="2799549"/>
            <a:ext cx="789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4"/>
          <p:cNvCxnSpPr/>
          <p:nvPr/>
        </p:nvCxnSpPr>
        <p:spPr>
          <a:xfrm>
            <a:off x="5606964" y="2799549"/>
            <a:ext cx="789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0"/>
          <p:cNvSpPr txBox="1"/>
          <p:nvPr/>
        </p:nvSpPr>
        <p:spPr>
          <a:xfrm>
            <a:off x="311700" y="1737825"/>
            <a:ext cx="85206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Physical Layer: More Clock Recovery, Modulation, Media</a:t>
            </a:r>
            <a:endParaRPr sz="4400" b="1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3" name="Google Shape;623;p50"/>
          <p:cNvSpPr txBox="1"/>
          <p:nvPr/>
        </p:nvSpPr>
        <p:spPr>
          <a:xfrm>
            <a:off x="311700" y="30006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Lexend Medium"/>
                <a:ea typeface="Lexend Medium"/>
                <a:cs typeface="Lexend Medium"/>
                <a:sym typeface="Lexend Medium"/>
              </a:rPr>
              <a:t>Computer Network Fundamentals</a:t>
            </a:r>
            <a:endParaRPr sz="3200">
              <a:solidFill>
                <a:srgbClr val="FFFFFF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624" name="Google Shape;624;p50"/>
          <p:cNvSpPr txBox="1"/>
          <p:nvPr/>
        </p:nvSpPr>
        <p:spPr>
          <a:xfrm>
            <a:off x="311700" y="36026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79">
                <a:solidFill>
                  <a:srgbClr val="FFFFFF"/>
                </a:solidFill>
                <a:latin typeface="Lexend Medium"/>
                <a:ea typeface="Lexend Medium"/>
                <a:cs typeface="Lexend Medium"/>
                <a:sym typeface="Lexend Medium"/>
              </a:rPr>
              <a:t>George Varghese - Fall 2024</a:t>
            </a:r>
            <a:endParaRPr sz="1979">
              <a:solidFill>
                <a:srgbClr val="FFFFFF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79">
                <a:solidFill>
                  <a:srgbClr val="FFFFFF"/>
                </a:solidFill>
                <a:latin typeface="Lexend Medium"/>
                <a:ea typeface="Lexend Medium"/>
                <a:cs typeface="Lexend Medium"/>
                <a:sym typeface="Lexend Medium"/>
              </a:rPr>
              <a:t>Lecture 3</a:t>
            </a:r>
            <a:endParaRPr sz="1979">
              <a:solidFill>
                <a:srgbClr val="FFFFFF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pic>
        <p:nvPicPr>
          <p:cNvPr id="625" name="Google Shape;62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05" y="625925"/>
            <a:ext cx="1267142" cy="1013701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245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Making it real: </a:t>
            </a:r>
            <a:br>
              <a:rPr lang="en" sz="4100"/>
            </a:br>
            <a:r>
              <a:rPr lang="en" sz="4100"/>
              <a:t>More sophisticated clock recovery and types of media</a:t>
            </a:r>
            <a:endParaRPr sz="4100"/>
          </a:p>
        </p:txBody>
      </p:sp>
      <p:sp>
        <p:nvSpPr>
          <p:cNvPr id="632" name="Google Shape;63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895" y="252804"/>
            <a:ext cx="5123406" cy="90364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LECTURE 2 EPILOG: KIPLING ON VALUES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42</a:t>
            </a:fld>
            <a:endParaRPr lang="en-US" sz="435"/>
          </a:p>
        </p:txBody>
      </p:sp>
      <p:sp>
        <p:nvSpPr>
          <p:cNvPr id="5" name="Rectangle 4"/>
          <p:cNvSpPr/>
          <p:nvPr/>
        </p:nvSpPr>
        <p:spPr>
          <a:xfrm>
            <a:off x="510989" y="2265830"/>
            <a:ext cx="7490011" cy="302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Many years ago Rudyard Kipling gave an address at McGill University in Montreal. He said one striking thing which deserves to be remembered. Warning the students against an over-concern for money, or position, or glory, he said: “Some day you will meet a man who cares for none of these things. Then you will know how poor you are.”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―</a:t>
            </a:r>
            <a:r>
              <a:rPr lang="en-US" sz="2000" dirty="0">
                <a:solidFill>
                  <a:srgbClr val="00B050"/>
                </a:solidFill>
              </a:rPr>
              <a:t> </a:t>
            </a:r>
            <a:r>
              <a:rPr lang="en-US" sz="2000" b="1" dirty="0">
                <a:solidFill>
                  <a:srgbClr val="00B050"/>
                </a:solidFill>
              </a:rPr>
              <a:t>Guy Kawasaki,</a:t>
            </a:r>
            <a:r>
              <a:rPr lang="en-US" sz="2000" b="1" dirty="0"/>
              <a:t> </a:t>
            </a:r>
            <a:r>
              <a:rPr lang="en-US" sz="2000" b="1" dirty="0">
                <a:hlinkClick r:id="rId2"/>
              </a:rPr>
              <a:t>The Art of the Start: The Time-Tested, Battle-Hardened Guide for Anyone Starting Anything</a:t>
            </a:r>
            <a:endParaRPr lang="en-US" sz="2000" dirty="0">
              <a:latin typeface="Arial" panose="020B0604020202020204" pitchFamily="34" charset="0"/>
            </a:endParaRPr>
          </a:p>
          <a:p>
            <a:endParaRPr lang="en-US" sz="1043" dirty="0"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5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8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Foundation: Sending Bits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Anybody heard of a </a:t>
            </a:r>
            <a:r>
              <a:rPr lang="en" b="1">
                <a:solidFill>
                  <a:srgbClr val="3C78D8"/>
                </a:solidFill>
                <a:latin typeface="Lexend"/>
                <a:ea typeface="Lexend"/>
                <a:cs typeface="Lexend"/>
                <a:sym typeface="Lexend"/>
              </a:rPr>
              <a:t>mo</a:t>
            </a:r>
            <a:r>
              <a:rPr lang="en" b="1">
                <a:solidFill>
                  <a:srgbClr val="A64D79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b="1">
                <a:solidFill>
                  <a:srgbClr val="CC0000"/>
                </a:solidFill>
                <a:latin typeface="Lexend"/>
                <a:ea typeface="Lexend"/>
                <a:cs typeface="Lexend"/>
                <a:sym typeface="Lexend"/>
              </a:rPr>
              <a:t>em</a:t>
            </a:r>
            <a:r>
              <a:rPr lang="en">
                <a:solidFill>
                  <a:srgbClr val="CC0000"/>
                </a:solidFill>
              </a:rPr>
              <a:t> </a:t>
            </a:r>
            <a:r>
              <a:rPr lang="en"/>
              <a:t>(</a:t>
            </a:r>
            <a:r>
              <a:rPr lang="en" b="1">
                <a:solidFill>
                  <a:srgbClr val="3C78D8"/>
                </a:solidFill>
                <a:latin typeface="Lexend"/>
                <a:ea typeface="Lexend"/>
                <a:cs typeface="Lexend"/>
                <a:sym typeface="Lexend"/>
              </a:rPr>
              <a:t>mod</a:t>
            </a:r>
            <a:r>
              <a:rPr lang="en"/>
              <a:t>ulator-</a:t>
            </a:r>
            <a:r>
              <a:rPr lang="en" b="1">
                <a:solidFill>
                  <a:srgbClr val="CC0000"/>
                </a:solidFill>
                <a:latin typeface="Lexend"/>
                <a:ea typeface="Lexend"/>
                <a:cs typeface="Lexend"/>
                <a:sym typeface="Lexend"/>
              </a:rPr>
              <a:t>dem</a:t>
            </a:r>
            <a:r>
              <a:rPr lang="en"/>
              <a:t>odulator)?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575" y="993500"/>
            <a:ext cx="1472300" cy="97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5"/>
          <p:cNvGrpSpPr/>
          <p:nvPr/>
        </p:nvGrpSpPr>
        <p:grpSpPr>
          <a:xfrm>
            <a:off x="315150" y="1984436"/>
            <a:ext cx="2815450" cy="1663989"/>
            <a:chOff x="971125" y="1977323"/>
            <a:chExt cx="2815450" cy="1663989"/>
          </a:xfrm>
        </p:grpSpPr>
        <p:sp>
          <p:nvSpPr>
            <p:cNvPr id="104" name="Google Shape;104;p15"/>
            <p:cNvSpPr txBox="1"/>
            <p:nvPr/>
          </p:nvSpPr>
          <p:spPr>
            <a:xfrm>
              <a:off x="971125" y="2233075"/>
              <a:ext cx="1127400" cy="11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2"/>
                  </a:solidFill>
                  <a:latin typeface="Source Code Pro Black"/>
                  <a:ea typeface="Source Code Pro Black"/>
                  <a:cs typeface="Source Code Pro Black"/>
                  <a:sym typeface="Source Code Pro Black"/>
                </a:rPr>
                <a:t>010101010101010</a:t>
              </a:r>
              <a:endParaRPr sz="2100">
                <a:solidFill>
                  <a:schemeClr val="dk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285975" y="2442925"/>
              <a:ext cx="1500600" cy="713100"/>
            </a:xfrm>
            <a:prstGeom prst="roundRect">
              <a:avLst>
                <a:gd name="adj" fmla="val 16667"/>
              </a:avLst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Lexend"/>
                  <a:ea typeface="Lexend"/>
                  <a:cs typeface="Lexend"/>
                  <a:sym typeface="Lexend"/>
                </a:rPr>
                <a:t>Modulation</a:t>
              </a:r>
              <a:endParaRPr sz="1200" b="1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grpSp>
          <p:nvGrpSpPr>
            <p:cNvPr id="106" name="Google Shape;106;p15"/>
            <p:cNvGrpSpPr/>
            <p:nvPr/>
          </p:nvGrpSpPr>
          <p:grpSpPr>
            <a:xfrm>
              <a:off x="1813395" y="1977323"/>
              <a:ext cx="632700" cy="1663989"/>
              <a:chOff x="1813395" y="1977323"/>
              <a:chExt cx="632700" cy="1663989"/>
            </a:xfrm>
          </p:grpSpPr>
          <p:sp>
            <p:nvSpPr>
              <p:cNvPr id="107" name="Google Shape;107;p15"/>
              <p:cNvSpPr/>
              <p:nvPr/>
            </p:nvSpPr>
            <p:spPr>
              <a:xfrm rot="2700000">
                <a:off x="1751100" y="2225067"/>
                <a:ext cx="757311" cy="136613"/>
              </a:xfrm>
              <a:prstGeom prst="roundRect">
                <a:avLst>
                  <a:gd name="adj" fmla="val 50000"/>
                </a:avLst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 rot="-2696148">
                <a:off x="1751089" y="3257256"/>
                <a:ext cx="757312" cy="136613"/>
              </a:xfrm>
              <a:prstGeom prst="roundRect">
                <a:avLst>
                  <a:gd name="adj" fmla="val 50000"/>
                </a:avLst>
              </a:pr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</p:grpSp>
      </p:grpSp>
      <p:grpSp>
        <p:nvGrpSpPr>
          <p:cNvPr id="109" name="Google Shape;109;p15"/>
          <p:cNvGrpSpPr/>
          <p:nvPr/>
        </p:nvGrpSpPr>
        <p:grpSpPr>
          <a:xfrm>
            <a:off x="5998150" y="1983831"/>
            <a:ext cx="2834150" cy="1664589"/>
            <a:chOff x="5502800" y="1926023"/>
            <a:chExt cx="2834150" cy="1664589"/>
          </a:xfrm>
        </p:grpSpPr>
        <p:sp>
          <p:nvSpPr>
            <p:cNvPr id="110" name="Google Shape;110;p15"/>
            <p:cNvSpPr/>
            <p:nvPr/>
          </p:nvSpPr>
          <p:spPr>
            <a:xfrm>
              <a:off x="5502800" y="2401775"/>
              <a:ext cx="1500600" cy="7131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Lexend"/>
                  <a:ea typeface="Lexend"/>
                  <a:cs typeface="Lexend"/>
                  <a:sym typeface="Lexend"/>
                </a:rPr>
                <a:t>Demodulation</a:t>
              </a:r>
              <a:endParaRPr sz="1200" b="1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7209550" y="2186075"/>
              <a:ext cx="1127400" cy="11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2"/>
                  </a:solidFill>
                  <a:latin typeface="Source Code Pro Black"/>
                  <a:ea typeface="Source Code Pro Black"/>
                  <a:cs typeface="Source Code Pro Black"/>
                  <a:sym typeface="Source Code Pro Black"/>
                </a:rPr>
                <a:t>010101010101010</a:t>
              </a:r>
              <a:endParaRPr sz="2100">
                <a:solidFill>
                  <a:schemeClr val="dk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endParaRPr>
            </a:p>
          </p:txBody>
        </p:sp>
        <p:grpSp>
          <p:nvGrpSpPr>
            <p:cNvPr id="112" name="Google Shape;112;p15"/>
            <p:cNvGrpSpPr/>
            <p:nvPr/>
          </p:nvGrpSpPr>
          <p:grpSpPr>
            <a:xfrm>
              <a:off x="6854105" y="1926023"/>
              <a:ext cx="632100" cy="1664589"/>
              <a:chOff x="6911730" y="1967173"/>
              <a:chExt cx="632100" cy="1664589"/>
            </a:xfrm>
          </p:grpSpPr>
          <p:sp>
            <p:nvSpPr>
              <p:cNvPr id="113" name="Google Shape;113;p15"/>
              <p:cNvSpPr/>
              <p:nvPr/>
            </p:nvSpPr>
            <p:spPr>
              <a:xfrm rot="-2700000">
                <a:off x="6849125" y="2214917"/>
                <a:ext cx="757311" cy="136613"/>
              </a:xfrm>
              <a:prstGeom prst="roundRect">
                <a:avLst>
                  <a:gd name="adj" fmla="val 50000"/>
                </a:avLst>
              </a:pr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 rot="2703852">
                <a:off x="6849114" y="3247106"/>
                <a:ext cx="757312" cy="136613"/>
              </a:xfrm>
              <a:prstGeom prst="roundRect">
                <a:avLst>
                  <a:gd name="adj" fmla="val 50000"/>
                </a:avLst>
              </a:pr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</p:grpSp>
      </p:grpSp>
      <p:sp>
        <p:nvSpPr>
          <p:cNvPr id="115" name="Google Shape;115;p15"/>
          <p:cNvSpPr txBox="1"/>
          <p:nvPr/>
        </p:nvSpPr>
        <p:spPr>
          <a:xfrm>
            <a:off x="864675" y="3673300"/>
            <a:ext cx="1608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Digital</a:t>
            </a:r>
            <a:endParaRPr b="1"/>
          </a:p>
        </p:txBody>
      </p:sp>
      <p:sp>
        <p:nvSpPr>
          <p:cNvPr id="116" name="Google Shape;116;p15"/>
          <p:cNvSpPr txBox="1"/>
          <p:nvPr/>
        </p:nvSpPr>
        <p:spPr>
          <a:xfrm>
            <a:off x="6642325" y="3673300"/>
            <a:ext cx="1608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Digital</a:t>
            </a:r>
            <a:endParaRPr b="1"/>
          </a:p>
        </p:txBody>
      </p:sp>
      <p:sp>
        <p:nvSpPr>
          <p:cNvPr id="117" name="Google Shape;117;p15"/>
          <p:cNvSpPr txBox="1"/>
          <p:nvPr/>
        </p:nvSpPr>
        <p:spPr>
          <a:xfrm>
            <a:off x="3250725" y="3673300"/>
            <a:ext cx="26136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Analog</a:t>
            </a:r>
            <a:br>
              <a:rPr lang="en" sz="15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5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(energy that can travel)</a:t>
            </a:r>
            <a:endParaRPr sz="1500" b="1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3854875" y="2110050"/>
            <a:ext cx="141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signal</a:t>
            </a:r>
            <a:endParaRPr/>
          </a:p>
        </p:txBody>
      </p:sp>
      <p:grpSp>
        <p:nvGrpSpPr>
          <p:cNvPr id="119" name="Google Shape;119;p15"/>
          <p:cNvGrpSpPr/>
          <p:nvPr/>
        </p:nvGrpSpPr>
        <p:grpSpPr>
          <a:xfrm>
            <a:off x="3500649" y="2630334"/>
            <a:ext cx="2127449" cy="372175"/>
            <a:chOff x="3500649" y="2630334"/>
            <a:chExt cx="2127449" cy="372175"/>
          </a:xfrm>
        </p:grpSpPr>
        <p:pic>
          <p:nvPicPr>
            <p:cNvPr id="120" name="Google Shape;120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02518" y="2630524"/>
              <a:ext cx="721765" cy="371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06333" y="2630525"/>
              <a:ext cx="721765" cy="371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00649" y="2630334"/>
              <a:ext cx="721750" cy="371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physical layer do, abstractly?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physical layer is: a possibly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faulty</a:t>
            </a:r>
            <a:r>
              <a:rPr lang="en"/>
              <a:t>,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single-hop</a:t>
            </a:r>
            <a:r>
              <a:rPr lang="en"/>
              <a:t>,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bit pipe</a:t>
            </a:r>
            <a:r>
              <a:rPr lang="en"/>
              <a:t> that connects a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sender</a:t>
            </a:r>
            <a:r>
              <a:rPr lang="en"/>
              <a:t> to possibly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multiple receivers</a:t>
            </a:r>
            <a:r>
              <a:rPr lang="en"/>
              <a:t>.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3714150" y="2646570"/>
            <a:ext cx="1715700" cy="7599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Physical Layer</a:t>
            </a:r>
            <a:endParaRPr sz="1600" b="1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2724582" y="2182693"/>
            <a:ext cx="6600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010101010101010</a:t>
            </a:r>
            <a:endParaRPr sz="1200">
              <a:solidFill>
                <a:schemeClr val="dk2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cxnSp>
        <p:nvCxnSpPr>
          <p:cNvPr id="132" name="Google Shape;132;p16"/>
          <p:cNvCxnSpPr/>
          <p:nvPr/>
        </p:nvCxnSpPr>
        <p:spPr>
          <a:xfrm rot="10800000" flipH="1">
            <a:off x="5686326" y="2106793"/>
            <a:ext cx="724500" cy="639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16"/>
          <p:cNvSpPr/>
          <p:nvPr/>
        </p:nvSpPr>
        <p:spPr>
          <a:xfrm>
            <a:off x="1470850" y="2435793"/>
            <a:ext cx="940425" cy="1181450"/>
          </a:xfrm>
          <a:prstGeom prst="flowChartMagneticDisk">
            <a:avLst/>
          </a:prstGeom>
          <a:solidFill>
            <a:srgbClr val="F1C232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Sender</a:t>
            </a:r>
            <a:endParaRPr b="1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6732713" y="1666398"/>
            <a:ext cx="660000" cy="829154"/>
          </a:xfrm>
          <a:prstGeom prst="flowChartMagneticDisk">
            <a:avLst/>
          </a:prstGeom>
          <a:solidFill>
            <a:srgbClr val="F1C232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Recv. 1</a:t>
            </a:r>
            <a:endParaRPr b="1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6732713" y="2579023"/>
            <a:ext cx="660000" cy="829154"/>
          </a:xfrm>
          <a:prstGeom prst="flowChartMagneticDisk">
            <a:avLst/>
          </a:prstGeom>
          <a:solidFill>
            <a:srgbClr val="F1C232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Recv. 2</a:t>
            </a:r>
            <a:endParaRPr b="1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6732725" y="3264432"/>
            <a:ext cx="6600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…</a:t>
            </a:r>
            <a:endParaRPr sz="2600" b="1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6732713" y="3659448"/>
            <a:ext cx="660000" cy="829154"/>
          </a:xfrm>
          <a:prstGeom prst="flowChartMagneticDisk">
            <a:avLst/>
          </a:prstGeom>
          <a:solidFill>
            <a:srgbClr val="F1C232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Recv. </a:t>
            </a:r>
            <a:r>
              <a:rPr lang="en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endParaRPr b="1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8" name="Google Shape;138;p16"/>
          <p:cNvCxnSpPr/>
          <p:nvPr/>
        </p:nvCxnSpPr>
        <p:spPr>
          <a:xfrm>
            <a:off x="5686339" y="3026524"/>
            <a:ext cx="789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6"/>
          <p:cNvCxnSpPr/>
          <p:nvPr/>
        </p:nvCxnSpPr>
        <p:spPr>
          <a:xfrm>
            <a:off x="2718126" y="3028149"/>
            <a:ext cx="789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6"/>
          <p:cNvCxnSpPr/>
          <p:nvPr/>
        </p:nvCxnSpPr>
        <p:spPr>
          <a:xfrm>
            <a:off x="5686326" y="3264424"/>
            <a:ext cx="774000" cy="77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Morse Code Analogy</a:t>
            </a:r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take an example bit pipe: sending Morse Code to receivers using a flashlight.</a:t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810814" y="2630349"/>
            <a:ext cx="1715700" cy="15576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Brain-eye system processing limits leads to Inter-Symbol Interference</a:t>
            </a:r>
            <a:endParaRPr b="1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3699639" y="2630349"/>
            <a:ext cx="1715700" cy="15576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Flashlight, Semaphore</a:t>
            </a:r>
            <a:endParaRPr sz="1300" b="1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6588464" y="2630349"/>
            <a:ext cx="1715700" cy="15576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Morse Code, getting in sync, knowing receiver’s rate</a:t>
            </a:r>
            <a:endParaRPr sz="1300" b="1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572200" y="2149300"/>
            <a:ext cx="2193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Fundamental Limits</a:t>
            </a:r>
            <a:endParaRPr b="1"/>
          </a:p>
        </p:txBody>
      </p:sp>
      <p:sp>
        <p:nvSpPr>
          <p:cNvPr id="152" name="Google Shape;152;p17"/>
          <p:cNvSpPr txBox="1"/>
          <p:nvPr/>
        </p:nvSpPr>
        <p:spPr>
          <a:xfrm>
            <a:off x="3753500" y="2149300"/>
            <a:ext cx="1608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Media Issues</a:t>
            </a:r>
            <a:endParaRPr b="1"/>
          </a:p>
        </p:txBody>
      </p:sp>
      <p:sp>
        <p:nvSpPr>
          <p:cNvPr id="153" name="Google Shape;153;p17"/>
          <p:cNvSpPr txBox="1"/>
          <p:nvPr/>
        </p:nvSpPr>
        <p:spPr>
          <a:xfrm>
            <a:off x="6642325" y="2149300"/>
            <a:ext cx="1608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Coding</a:t>
            </a:r>
            <a:endParaRPr b="1"/>
          </a:p>
        </p:txBody>
      </p:sp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Signaling with Semaphores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900" y="1016575"/>
            <a:ext cx="4484199" cy="31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297196" y="329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Morse Code Transmission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00" y="1516725"/>
            <a:ext cx="4832000" cy="25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 rotWithShape="1">
          <a:blip r:embed="rId4">
            <a:alphaModFix/>
          </a:blip>
          <a:srcRect l="3154" r="3238"/>
          <a:stretch/>
        </p:blipFill>
        <p:spPr>
          <a:xfrm>
            <a:off x="5398625" y="1536325"/>
            <a:ext cx="3472876" cy="207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118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1893</Words>
  <Application>Microsoft Office PowerPoint</Application>
  <PresentationFormat>On-screen Show (16:9)</PresentationFormat>
  <Paragraphs>289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Lexend Light</vt:lpstr>
      <vt:lpstr>Lexend SemiBold</vt:lpstr>
      <vt:lpstr>Lexend</vt:lpstr>
      <vt:lpstr>Source Code Pro Black</vt:lpstr>
      <vt:lpstr>Times New Roman</vt:lpstr>
      <vt:lpstr>Source Code Pro</vt:lpstr>
      <vt:lpstr>Lexend Medium</vt:lpstr>
      <vt:lpstr>PMingLiU</vt:lpstr>
      <vt:lpstr>Lexend Black</vt:lpstr>
      <vt:lpstr>Arial</vt:lpstr>
      <vt:lpstr>CS118</vt:lpstr>
      <vt:lpstr>PowerPoint Presentation</vt:lpstr>
      <vt:lpstr>PowerPoint Presentation</vt:lpstr>
      <vt:lpstr>How do we send bits over a wire?</vt:lpstr>
      <vt:lpstr>The Foundation: Sending Bits</vt:lpstr>
      <vt:lpstr>The Foundation: Sending Bits</vt:lpstr>
      <vt:lpstr>What does the physical layer do, abstractly?</vt:lpstr>
      <vt:lpstr>Morse Code Analogy</vt:lpstr>
      <vt:lpstr>Signaling with Semaphores</vt:lpstr>
      <vt:lpstr>Morse Code Transmission</vt:lpstr>
      <vt:lpstr>Physical Layer: Sublayers</vt:lpstr>
      <vt:lpstr>Why understand the sublayers?</vt:lpstr>
      <vt:lpstr>1.0 Bottom Sublayer:  Signal Transmission and Limits</vt:lpstr>
      <vt:lpstr>Sending bits to a receiver</vt:lpstr>
      <vt:lpstr>Sending bits to a receiver</vt:lpstr>
      <vt:lpstr>Fourier Analysis: The Big Picture</vt:lpstr>
      <vt:lpstr>Fourier Analysis: The Big Picture</vt:lpstr>
      <vt:lpstr>Amplitude and Phase Response Example</vt:lpstr>
      <vt:lpstr>More bandwidth, more fidelity</vt:lpstr>
      <vt:lpstr>More bandwidth, more fidelity</vt:lpstr>
      <vt:lpstr>More bandwidth, better recovery of bits</vt:lpstr>
      <vt:lpstr>Sluggishness and Noise</vt:lpstr>
      <vt:lpstr>Sampling Bits</vt:lpstr>
      <vt:lpstr>1.1 Nyquist Limit</vt:lpstr>
      <vt:lpstr>PowerPoint Presentation</vt:lpstr>
      <vt:lpstr>How fast can we send without Intersymbol Interference?</vt:lpstr>
      <vt:lpstr>How fast can we send without Intersymbol Interference?</vt:lpstr>
      <vt:lpstr>1.2 Shannon Limit</vt:lpstr>
      <vt:lpstr>PowerPoint Presentation</vt:lpstr>
      <vt:lpstr>Baud and Bit Rate</vt:lpstr>
      <vt:lpstr>PowerPoint Presentation</vt:lpstr>
      <vt:lpstr>The Shannon Bound</vt:lpstr>
      <vt:lpstr>The Shannon Bound</vt:lpstr>
      <vt:lpstr>Prize Question 1</vt:lpstr>
      <vt:lpstr>2.0 Top Sublayer: Clock Recovery</vt:lpstr>
      <vt:lpstr>Who needs a clock anyway?</vt:lpstr>
      <vt:lpstr>Transitions and Coding</vt:lpstr>
      <vt:lpstr>Asynchronous Coding</vt:lpstr>
      <vt:lpstr>Receiver Code</vt:lpstr>
      <vt:lpstr>Prize Question 2</vt:lpstr>
      <vt:lpstr>PowerPoint Presentation</vt:lpstr>
      <vt:lpstr>Making it real:  More sophisticated clock recovery and types of media</vt:lpstr>
      <vt:lpstr>LECTURE 2 EPILOG: KIPLING ON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Varghese</dc:creator>
  <cp:lastModifiedBy>Tejas Kamtam</cp:lastModifiedBy>
  <cp:revision>3</cp:revision>
  <dcterms:modified xsi:type="dcterms:W3CDTF">2024-10-01T22:23:39Z</dcterms:modified>
</cp:coreProperties>
</file>