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65" r:id="rId2"/>
    <p:sldId id="339" r:id="rId3"/>
    <p:sldId id="374" r:id="rId4"/>
    <p:sldId id="318" r:id="rId5"/>
    <p:sldId id="257" r:id="rId6"/>
    <p:sldId id="319" r:id="rId7"/>
    <p:sldId id="261" r:id="rId8"/>
    <p:sldId id="322" r:id="rId9"/>
    <p:sldId id="327" r:id="rId10"/>
    <p:sldId id="272" r:id="rId11"/>
    <p:sldId id="273" r:id="rId12"/>
    <p:sldId id="274" r:id="rId13"/>
    <p:sldId id="333" r:id="rId14"/>
    <p:sldId id="276" r:id="rId15"/>
    <p:sldId id="335" r:id="rId16"/>
    <p:sldId id="281" r:id="rId17"/>
    <p:sldId id="305" r:id="rId18"/>
    <p:sldId id="306" r:id="rId19"/>
    <p:sldId id="307" r:id="rId20"/>
    <p:sldId id="368" r:id="rId21"/>
    <p:sldId id="334" r:id="rId22"/>
    <p:sldId id="366" r:id="rId23"/>
    <p:sldId id="308" r:id="rId24"/>
    <p:sldId id="367" r:id="rId25"/>
    <p:sldId id="297" r:id="rId26"/>
    <p:sldId id="298" r:id="rId27"/>
    <p:sldId id="300" r:id="rId28"/>
    <p:sldId id="284" r:id="rId29"/>
    <p:sldId id="341" r:id="rId30"/>
    <p:sldId id="340" r:id="rId31"/>
    <p:sldId id="373" r:id="rId32"/>
    <p:sldId id="343" r:id="rId33"/>
    <p:sldId id="346" r:id="rId34"/>
    <p:sldId id="347" r:id="rId35"/>
    <p:sldId id="348" r:id="rId36"/>
    <p:sldId id="376" r:id="rId37"/>
    <p:sldId id="349" r:id="rId38"/>
    <p:sldId id="350" r:id="rId39"/>
    <p:sldId id="351" r:id="rId40"/>
    <p:sldId id="352" r:id="rId41"/>
    <p:sldId id="371" r:id="rId42"/>
    <p:sldId id="372" r:id="rId43"/>
    <p:sldId id="375" r:id="rId44"/>
    <p:sldId id="353" r:id="rId45"/>
    <p:sldId id="354" r:id="rId46"/>
    <p:sldId id="369" r:id="rId47"/>
    <p:sldId id="355" r:id="rId48"/>
    <p:sldId id="370" r:id="rId49"/>
    <p:sldId id="356" r:id="rId50"/>
    <p:sldId id="357" r:id="rId51"/>
    <p:sldId id="358" r:id="rId52"/>
    <p:sldId id="377" r:id="rId53"/>
    <p:sldId id="359" r:id="rId54"/>
    <p:sldId id="360" r:id="rId55"/>
    <p:sldId id="364" r:id="rId5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22"/>
    <p:restoredTop sz="94678"/>
  </p:normalViewPr>
  <p:slideViewPr>
    <p:cSldViewPr>
      <p:cViewPr varScale="1">
        <p:scale>
          <a:sx n="78" d="100"/>
          <a:sy n="78" d="100"/>
        </p:scale>
        <p:origin x="168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BD982-D64E-455B-B1EF-EE6D70EBE931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60DF6-79F7-4A86-8D33-A3A928F2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0DF6-79F7-4A86-8D33-A3A928F28A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2E83B-1A9A-2049-A3C2-138677F579A3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98D4FF-1649-2741-B1B1-7A1FF9F513FE}" type="slidenum">
              <a:rPr lang="en-US" sz="1000" b="0">
                <a:latin typeface="Times New Roman" charset="0"/>
              </a:rPr>
              <a:pPr/>
              <a:t>30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4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811" y="2346960"/>
            <a:ext cx="3303270" cy="1778949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621" y="2346960"/>
            <a:ext cx="3303270" cy="1778949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3263A3-5650-294C-B16F-9F1347A2D84B}" type="slidenum">
              <a:rPr lang="en-US"/>
              <a:pPr/>
              <a:t>‹#›</a:t>
            </a:fld>
            <a:endParaRPr lang="en-US" sz="85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9080" y="9164320"/>
            <a:ext cx="4532551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CSE 123 – Lecture 16: QoS and 802.11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37940" y="8284391"/>
            <a:ext cx="189229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485" y="3095497"/>
            <a:ext cx="5646420" cy="1885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240790" algn="l"/>
              </a:tabLst>
            </a:pPr>
            <a:r>
              <a:rPr sz="2450" b="1" spc="265" dirty="0">
                <a:solidFill>
                  <a:srgbClr val="FF0000"/>
                </a:solidFill>
                <a:latin typeface="PMingLiU"/>
                <a:cs typeface="PMingLiU"/>
              </a:rPr>
              <a:t>CS</a:t>
            </a:r>
            <a:r>
              <a:rPr lang="en-US" sz="2450" b="1" spc="265" dirty="0">
                <a:solidFill>
                  <a:srgbClr val="FF0000"/>
                </a:solidFill>
                <a:latin typeface="PMingLiU"/>
                <a:cs typeface="PMingLiU"/>
              </a:rPr>
              <a:t>118</a:t>
            </a:r>
            <a:r>
              <a:rPr sz="2450" b="1" spc="265" dirty="0">
                <a:solidFill>
                  <a:srgbClr val="FF0000"/>
                </a:solidFill>
                <a:latin typeface="PMingLiU"/>
                <a:cs typeface="PMingLiU"/>
              </a:rPr>
              <a:t>:	</a:t>
            </a:r>
            <a:r>
              <a:rPr sz="2450" b="1" spc="295" dirty="0">
                <a:solidFill>
                  <a:srgbClr val="FF0000"/>
                </a:solidFill>
                <a:latin typeface="PMingLiU"/>
                <a:cs typeface="PMingLiU"/>
              </a:rPr>
              <a:t>Lecture </a:t>
            </a:r>
            <a:r>
              <a:rPr lang="en-US" sz="2450" b="1" spc="204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  <a:endParaRPr sz="2450" b="1" dirty="0">
              <a:solidFill>
                <a:srgbClr val="FF000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spc="310" dirty="0">
                <a:solidFill>
                  <a:srgbClr val="0070C0"/>
                </a:solidFill>
                <a:latin typeface="PMingLiU"/>
                <a:cs typeface="PMingLiU"/>
              </a:rPr>
              <a:t>George</a:t>
            </a:r>
            <a:r>
              <a:rPr sz="2450" spc="204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50" spc="280" dirty="0">
                <a:solidFill>
                  <a:srgbClr val="0070C0"/>
                </a:solidFill>
                <a:latin typeface="PMingLiU"/>
                <a:cs typeface="PMingLiU"/>
              </a:rPr>
              <a:t>Varghese</a:t>
            </a:r>
            <a:endParaRPr sz="245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lang="en-US" sz="2400" spc="30" dirty="0">
                <a:latin typeface="Garamond"/>
                <a:cs typeface="Garamond"/>
              </a:rPr>
              <a:t>Oct 2024</a:t>
            </a:r>
            <a:endParaRPr sz="2400" dirty="0">
              <a:latin typeface="Garamond"/>
              <a:cs typeface="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59436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Making it real: More sophisticated clock recovery and types of media</a:t>
            </a:r>
          </a:p>
        </p:txBody>
      </p:sp>
    </p:spTree>
    <p:extLst>
      <p:ext uri="{BB962C8B-B14F-4D97-AF65-F5344CB8AC3E}">
        <p14:creationId xmlns:p14="http://schemas.microsoft.com/office/powerpoint/2010/main" val="9664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16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3676" y="4235736"/>
            <a:ext cx="8736666" cy="3924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0820" algn="l"/>
              </a:tabLst>
            </a:pP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11150" marR="234950" indent="-12065">
              <a:lnSpc>
                <a:spcPct val="134000"/>
              </a:lnSpc>
              <a:spcBef>
                <a:spcPts val="5"/>
              </a:spcBef>
            </a:pPr>
            <a:r>
              <a:rPr sz="2800" spc="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800" spc="5" dirty="0">
                <a:latin typeface="Courier New"/>
                <a:cs typeface="Courier New"/>
              </a:rPr>
              <a:t> = Maximum Signal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Amplitude  </a:t>
            </a:r>
            <a:endParaRPr lang="en-US" sz="2800" spc="5" dirty="0">
              <a:latin typeface="Courier New"/>
              <a:cs typeface="Courier New"/>
            </a:endParaRPr>
          </a:p>
          <a:p>
            <a:pPr marL="311150" marR="234950" indent="-12065">
              <a:lnSpc>
                <a:spcPct val="134000"/>
              </a:lnSpc>
              <a:spcBef>
                <a:spcPts val="5"/>
              </a:spcBef>
            </a:pPr>
            <a:r>
              <a:rPr sz="2800" spc="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800" spc="5" dirty="0">
                <a:latin typeface="Courier New"/>
                <a:cs typeface="Courier New"/>
              </a:rPr>
              <a:t> = Maximum Noise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Amplitude</a:t>
            </a:r>
            <a:endParaRPr sz="2800" dirty="0">
              <a:latin typeface="Courier New"/>
              <a:cs typeface="Courier New"/>
            </a:endParaRPr>
          </a:p>
          <a:p>
            <a:pPr marL="173355">
              <a:lnSpc>
                <a:spcPct val="100000"/>
              </a:lnSpc>
              <a:spcBef>
                <a:spcPts val="1095"/>
              </a:spcBef>
            </a:pPr>
            <a:r>
              <a:rPr sz="2800" spc="5" dirty="0">
                <a:latin typeface="Courier New"/>
                <a:cs typeface="Courier New"/>
              </a:rPr>
              <a:t>log(</a:t>
            </a:r>
            <a:r>
              <a:rPr sz="2800" spc="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800" spc="5" dirty="0">
                <a:latin typeface="Courier New"/>
                <a:cs typeface="Courier New"/>
              </a:rPr>
              <a:t>/</a:t>
            </a:r>
            <a:r>
              <a:rPr sz="2800" spc="5" dirty="0">
                <a:solidFill>
                  <a:srgbClr val="FF0000"/>
                </a:solidFill>
                <a:latin typeface="Courier New"/>
                <a:cs typeface="Courier New"/>
              </a:rPr>
              <a:t>2N</a:t>
            </a:r>
            <a:r>
              <a:rPr sz="2800" spc="5" dirty="0">
                <a:latin typeface="Courier New"/>
                <a:cs typeface="Courier New"/>
              </a:rPr>
              <a:t>) bits per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signal</a:t>
            </a:r>
            <a:endParaRPr sz="2800" dirty="0">
              <a:latin typeface="Courier New"/>
              <a:cs typeface="Courier New"/>
            </a:endParaRPr>
          </a:p>
          <a:p>
            <a:pPr marL="276860">
              <a:lnSpc>
                <a:spcPct val="100000"/>
              </a:lnSpc>
              <a:spcBef>
                <a:spcPts val="190"/>
              </a:spcBef>
            </a:pPr>
            <a:r>
              <a:rPr sz="2800" spc="5" dirty="0">
                <a:latin typeface="Courier New"/>
                <a:cs typeface="Courier New"/>
              </a:rPr>
              <a:t>2 B signals/sec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(Nyquist)</a:t>
            </a:r>
            <a:endParaRPr sz="28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459"/>
              </a:spcBef>
            </a:pPr>
            <a:r>
              <a:rPr sz="2800" spc="5" dirty="0">
                <a:latin typeface="Courier New"/>
                <a:cs typeface="Courier New"/>
              </a:rPr>
              <a:t>Naive Bound = </a:t>
            </a:r>
            <a:r>
              <a:rPr sz="2800" spc="5" dirty="0">
                <a:solidFill>
                  <a:srgbClr val="0070C0"/>
                </a:solidFill>
                <a:latin typeface="Courier New"/>
                <a:cs typeface="Courier New"/>
              </a:rPr>
              <a:t>2 B</a:t>
            </a:r>
            <a:r>
              <a:rPr sz="2800" spc="-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70C0"/>
                </a:solidFill>
                <a:latin typeface="Courier New"/>
                <a:cs typeface="Courier New"/>
              </a:rPr>
              <a:t>log(S/2N)</a:t>
            </a:r>
            <a:endParaRPr sz="2800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5570">
              <a:lnSpc>
                <a:spcPct val="100000"/>
              </a:lnSpc>
              <a:spcBef>
                <a:spcPts val="1180"/>
              </a:spcBef>
            </a:pPr>
            <a:r>
              <a:rPr sz="2800" spc="5" dirty="0">
                <a:latin typeface="Courier New"/>
                <a:cs typeface="Courier New"/>
              </a:rPr>
              <a:t>Shannon Bound = </a:t>
            </a:r>
            <a:r>
              <a:rPr sz="2800" spc="5" dirty="0">
                <a:solidFill>
                  <a:srgbClr val="0070C0"/>
                </a:solidFill>
                <a:latin typeface="Courier New"/>
                <a:cs typeface="Courier New"/>
              </a:rPr>
              <a:t>B log(1 +</a:t>
            </a:r>
            <a:r>
              <a:rPr sz="2800" spc="-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70C0"/>
                </a:solidFill>
                <a:latin typeface="Courier New"/>
                <a:cs typeface="Courier New"/>
              </a:rPr>
              <a:t>S/2N)</a:t>
            </a:r>
            <a:endParaRPr sz="2800" dirty="0">
              <a:solidFill>
                <a:srgbClr val="0070C0"/>
              </a:solidFill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0827" y="322566"/>
            <a:ext cx="5912683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algn="ctr">
              <a:lnSpc>
                <a:spcPct val="100000"/>
              </a:lnSpc>
            </a:pPr>
            <a:r>
              <a:rPr sz="3600" b="1" i="1" spc="5" dirty="0">
                <a:solidFill>
                  <a:srgbClr val="0070C0"/>
                </a:solidFill>
                <a:latin typeface="Arial"/>
                <a:cs typeface="Arial"/>
              </a:rPr>
              <a:t>THE SHANNON</a:t>
            </a:r>
            <a:r>
              <a:rPr sz="3600" b="1" i="1" spc="-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600" b="1" i="1" spc="5" dirty="0">
                <a:solidFill>
                  <a:srgbClr val="0070C0"/>
                </a:solidFill>
                <a:latin typeface="Arial"/>
                <a:cs typeface="Arial"/>
              </a:rPr>
              <a:t>BOUND</a:t>
            </a:r>
            <a:endParaRPr sz="36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688590" algn="l"/>
              </a:tabLst>
            </a:pPr>
            <a:r>
              <a:rPr sz="1800" u="dashHeavy" spc="5" dirty="0">
                <a:latin typeface="Courier New"/>
                <a:cs typeface="Courier New"/>
              </a:rPr>
              <a:t> 	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47507" y="1231231"/>
            <a:ext cx="4589917" cy="2555027"/>
            <a:chOff x="1847507" y="1231231"/>
            <a:chExt cx="4589917" cy="2555027"/>
          </a:xfrm>
        </p:grpSpPr>
        <p:sp>
          <p:nvSpPr>
            <p:cNvPr id="2" name="object 2"/>
            <p:cNvSpPr/>
            <p:nvPr/>
          </p:nvSpPr>
          <p:spPr>
            <a:xfrm>
              <a:off x="2232456" y="1415897"/>
              <a:ext cx="2608580" cy="0"/>
            </a:xfrm>
            <a:custGeom>
              <a:avLst/>
              <a:gdLst/>
              <a:ahLst/>
              <a:cxnLst/>
              <a:rect l="l" t="t" r="r" b="b"/>
              <a:pathLst>
                <a:path w="2608579">
                  <a:moveTo>
                    <a:pt x="0" y="0"/>
                  </a:moveTo>
                  <a:lnTo>
                    <a:pt x="26084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209469" y="1990445"/>
              <a:ext cx="2608580" cy="0"/>
            </a:xfrm>
            <a:custGeom>
              <a:avLst/>
              <a:gdLst/>
              <a:ahLst/>
              <a:cxnLst/>
              <a:rect l="l" t="t" r="r" b="b"/>
              <a:pathLst>
                <a:path w="2608579">
                  <a:moveTo>
                    <a:pt x="0" y="0"/>
                  </a:moveTo>
                  <a:lnTo>
                    <a:pt x="26084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97976" y="2542006"/>
              <a:ext cx="2608580" cy="0"/>
            </a:xfrm>
            <a:custGeom>
              <a:avLst/>
              <a:gdLst/>
              <a:ahLst/>
              <a:cxnLst/>
              <a:rect l="l" t="t" r="r" b="b"/>
              <a:pathLst>
                <a:path w="2608579">
                  <a:moveTo>
                    <a:pt x="0" y="0"/>
                  </a:moveTo>
                  <a:lnTo>
                    <a:pt x="26084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6482" y="3082074"/>
              <a:ext cx="2608580" cy="0"/>
            </a:xfrm>
            <a:custGeom>
              <a:avLst/>
              <a:gdLst/>
              <a:ahLst/>
              <a:cxnLst/>
              <a:rect l="l" t="t" r="r" b="b"/>
              <a:pathLst>
                <a:path w="2608579">
                  <a:moveTo>
                    <a:pt x="0" y="0"/>
                  </a:moveTo>
                  <a:lnTo>
                    <a:pt x="26084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2014" y="3622141"/>
              <a:ext cx="2608580" cy="0"/>
            </a:xfrm>
            <a:custGeom>
              <a:avLst/>
              <a:gdLst/>
              <a:ahLst/>
              <a:cxnLst/>
              <a:rect l="l" t="t" r="r" b="b"/>
              <a:pathLst>
                <a:path w="2608579">
                  <a:moveTo>
                    <a:pt x="0" y="0"/>
                  </a:moveTo>
                  <a:lnTo>
                    <a:pt x="26084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76234" y="1427390"/>
              <a:ext cx="0" cy="2229485"/>
            </a:xfrm>
            <a:custGeom>
              <a:avLst/>
              <a:gdLst/>
              <a:ahLst/>
              <a:cxnLst/>
              <a:rect l="l" t="t" r="r" b="b"/>
              <a:pathLst>
                <a:path h="2229485">
                  <a:moveTo>
                    <a:pt x="0" y="0"/>
                  </a:moveTo>
                  <a:lnTo>
                    <a:pt x="0" y="22292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7507" y="1427390"/>
              <a:ext cx="57785" cy="114935"/>
            </a:xfrm>
            <a:custGeom>
              <a:avLst/>
              <a:gdLst/>
              <a:ahLst/>
              <a:cxnLst/>
              <a:rect l="l" t="t" r="r" b="b"/>
              <a:pathLst>
                <a:path w="57785" h="114934">
                  <a:moveTo>
                    <a:pt x="0" y="114909"/>
                  </a:moveTo>
                  <a:lnTo>
                    <a:pt x="28727" y="0"/>
                  </a:lnTo>
                  <a:lnTo>
                    <a:pt x="57454" y="1149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7507" y="3541699"/>
              <a:ext cx="57785" cy="114935"/>
            </a:xfrm>
            <a:custGeom>
              <a:avLst/>
              <a:gdLst/>
              <a:ahLst/>
              <a:cxnLst/>
              <a:rect l="l" t="t" r="r" b="b"/>
              <a:pathLst>
                <a:path w="57785" h="114935">
                  <a:moveTo>
                    <a:pt x="57454" y="0"/>
                  </a:moveTo>
                  <a:lnTo>
                    <a:pt x="28727" y="1149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6697" y="1978952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274"/>
                  </a:lnTo>
                </a:path>
              </a:pathLst>
            </a:custGeom>
            <a:ln w="11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0617" y="1955253"/>
              <a:ext cx="72390" cy="144780"/>
            </a:xfrm>
            <a:custGeom>
              <a:avLst/>
              <a:gdLst/>
              <a:ahLst/>
              <a:cxnLst/>
              <a:rect l="l" t="t" r="r" b="b"/>
              <a:pathLst>
                <a:path w="72389" h="144780">
                  <a:moveTo>
                    <a:pt x="36080" y="0"/>
                  </a:moveTo>
                  <a:lnTo>
                    <a:pt x="0" y="144348"/>
                  </a:lnTo>
                  <a:lnTo>
                    <a:pt x="72161" y="144348"/>
                  </a:lnTo>
                  <a:lnTo>
                    <a:pt x="3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7970" y="1978952"/>
              <a:ext cx="57785" cy="114935"/>
            </a:xfrm>
            <a:custGeom>
              <a:avLst/>
              <a:gdLst/>
              <a:ahLst/>
              <a:cxnLst/>
              <a:rect l="l" t="t" r="r" b="b"/>
              <a:pathLst>
                <a:path w="57785" h="114935">
                  <a:moveTo>
                    <a:pt x="0" y="114896"/>
                  </a:moveTo>
                  <a:lnTo>
                    <a:pt x="28727" y="0"/>
                  </a:lnTo>
                  <a:lnTo>
                    <a:pt x="57454" y="114896"/>
                  </a:lnTo>
                </a:path>
              </a:pathLst>
            </a:custGeom>
            <a:ln w="11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0617" y="2145576"/>
              <a:ext cx="72390" cy="144780"/>
            </a:xfrm>
            <a:custGeom>
              <a:avLst/>
              <a:gdLst/>
              <a:ahLst/>
              <a:cxnLst/>
              <a:rect l="l" t="t" r="r" b="b"/>
              <a:pathLst>
                <a:path w="72389" h="144780">
                  <a:moveTo>
                    <a:pt x="72161" y="0"/>
                  </a:moveTo>
                  <a:lnTo>
                    <a:pt x="0" y="0"/>
                  </a:lnTo>
                  <a:lnTo>
                    <a:pt x="36080" y="144335"/>
                  </a:lnTo>
                  <a:lnTo>
                    <a:pt x="721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7970" y="2151316"/>
              <a:ext cx="57785" cy="114935"/>
            </a:xfrm>
            <a:custGeom>
              <a:avLst/>
              <a:gdLst/>
              <a:ahLst/>
              <a:cxnLst/>
              <a:rect l="l" t="t" r="r" b="b"/>
              <a:pathLst>
                <a:path w="57785" h="114935">
                  <a:moveTo>
                    <a:pt x="57454" y="0"/>
                  </a:moveTo>
                  <a:lnTo>
                    <a:pt x="28727" y="114909"/>
                  </a:lnTo>
                  <a:lnTo>
                    <a:pt x="0" y="0"/>
                  </a:lnTo>
                </a:path>
              </a:pathLst>
            </a:custGeom>
            <a:ln w="11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6697" y="2289200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274"/>
                  </a:lnTo>
                </a:path>
              </a:pathLst>
            </a:custGeom>
            <a:ln w="11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70617" y="2265514"/>
              <a:ext cx="72390" cy="144780"/>
            </a:xfrm>
            <a:custGeom>
              <a:avLst/>
              <a:gdLst/>
              <a:ahLst/>
              <a:cxnLst/>
              <a:rect l="l" t="t" r="r" b="b"/>
              <a:pathLst>
                <a:path w="72389" h="144780">
                  <a:moveTo>
                    <a:pt x="36080" y="0"/>
                  </a:moveTo>
                  <a:lnTo>
                    <a:pt x="0" y="144335"/>
                  </a:lnTo>
                  <a:lnTo>
                    <a:pt x="72161" y="144335"/>
                  </a:lnTo>
                  <a:lnTo>
                    <a:pt x="3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7970" y="2289200"/>
              <a:ext cx="57785" cy="114935"/>
            </a:xfrm>
            <a:custGeom>
              <a:avLst/>
              <a:gdLst/>
              <a:ahLst/>
              <a:cxnLst/>
              <a:rect l="l" t="t" r="r" b="b"/>
              <a:pathLst>
                <a:path w="57785" h="114935">
                  <a:moveTo>
                    <a:pt x="0" y="114909"/>
                  </a:moveTo>
                  <a:lnTo>
                    <a:pt x="28727" y="0"/>
                  </a:lnTo>
                  <a:lnTo>
                    <a:pt x="57454" y="114909"/>
                  </a:lnTo>
                </a:path>
              </a:pathLst>
            </a:custGeom>
            <a:ln w="11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0617" y="2455824"/>
              <a:ext cx="72390" cy="144780"/>
            </a:xfrm>
            <a:custGeom>
              <a:avLst/>
              <a:gdLst/>
              <a:ahLst/>
              <a:cxnLst/>
              <a:rect l="l" t="t" r="r" b="b"/>
              <a:pathLst>
                <a:path w="72389" h="144780">
                  <a:moveTo>
                    <a:pt x="72161" y="0"/>
                  </a:moveTo>
                  <a:lnTo>
                    <a:pt x="0" y="0"/>
                  </a:lnTo>
                  <a:lnTo>
                    <a:pt x="36080" y="144348"/>
                  </a:lnTo>
                  <a:lnTo>
                    <a:pt x="721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77970" y="2461564"/>
              <a:ext cx="57785" cy="114935"/>
            </a:xfrm>
            <a:custGeom>
              <a:avLst/>
              <a:gdLst/>
              <a:ahLst/>
              <a:cxnLst/>
              <a:rect l="l" t="t" r="r" b="b"/>
              <a:pathLst>
                <a:path w="57785" h="114935">
                  <a:moveTo>
                    <a:pt x="57454" y="0"/>
                  </a:moveTo>
                  <a:lnTo>
                    <a:pt x="28727" y="114909"/>
                  </a:lnTo>
                  <a:lnTo>
                    <a:pt x="0" y="0"/>
                  </a:lnTo>
                </a:path>
              </a:pathLst>
            </a:custGeom>
            <a:ln w="11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966953" y="2319374"/>
              <a:ext cx="163830" cy="3105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" dirty="0">
                  <a:latin typeface="Courier New"/>
                  <a:cs typeface="Courier New"/>
                </a:rPr>
                <a:t>S</a:t>
              </a:r>
              <a:endParaRPr sz="1800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874434" y="1858276"/>
              <a:ext cx="175260" cy="6565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1430">
                <a:lnSpc>
                  <a:spcPct val="113100"/>
                </a:lnSpc>
              </a:pPr>
              <a:r>
                <a:rPr sz="1800" spc="5" dirty="0">
                  <a:latin typeface="Courier New"/>
                  <a:cs typeface="Courier New"/>
                </a:rPr>
                <a:t>N  N</a:t>
              </a:r>
              <a:endParaRPr sz="1800">
                <a:latin typeface="Courier New"/>
                <a:cs typeface="Courier New"/>
              </a:endParaRPr>
            </a:p>
          </p:txBody>
        </p:sp>
        <p:sp>
          <p:nvSpPr>
            <p:cNvPr id="29" name="object 10"/>
            <p:cNvSpPr/>
            <p:nvPr/>
          </p:nvSpPr>
          <p:spPr>
            <a:xfrm>
              <a:off x="2373363" y="3352800"/>
              <a:ext cx="2608580" cy="0"/>
            </a:xfrm>
            <a:custGeom>
              <a:avLst/>
              <a:gdLst/>
              <a:ahLst/>
              <a:cxnLst/>
              <a:rect l="l" t="t" r="r" b="b"/>
              <a:pathLst>
                <a:path w="2608579">
                  <a:moveTo>
                    <a:pt x="0" y="0"/>
                  </a:moveTo>
                  <a:lnTo>
                    <a:pt x="2608414" y="0"/>
                  </a:lnTo>
                </a:path>
              </a:pathLst>
            </a:custGeom>
            <a:ln w="1149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0"/>
            <p:cNvSpPr/>
            <p:nvPr/>
          </p:nvSpPr>
          <p:spPr>
            <a:xfrm>
              <a:off x="2220963" y="2819400"/>
              <a:ext cx="2608580" cy="0"/>
            </a:xfrm>
            <a:custGeom>
              <a:avLst/>
              <a:gdLst/>
              <a:ahLst/>
              <a:cxnLst/>
              <a:rect l="l" t="t" r="r" b="b"/>
              <a:pathLst>
                <a:path w="2608579">
                  <a:moveTo>
                    <a:pt x="0" y="0"/>
                  </a:moveTo>
                  <a:lnTo>
                    <a:pt x="2608414" y="0"/>
                  </a:lnTo>
                </a:path>
              </a:pathLst>
            </a:custGeom>
            <a:ln w="1149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0"/>
            <p:cNvSpPr/>
            <p:nvPr/>
          </p:nvSpPr>
          <p:spPr>
            <a:xfrm>
              <a:off x="2373363" y="2286000"/>
              <a:ext cx="2608580" cy="0"/>
            </a:xfrm>
            <a:custGeom>
              <a:avLst/>
              <a:gdLst/>
              <a:ahLst/>
              <a:cxnLst/>
              <a:rect l="l" t="t" r="r" b="b"/>
              <a:pathLst>
                <a:path w="2608579">
                  <a:moveTo>
                    <a:pt x="0" y="0"/>
                  </a:moveTo>
                  <a:lnTo>
                    <a:pt x="2608414" y="0"/>
                  </a:lnTo>
                </a:path>
              </a:pathLst>
            </a:custGeom>
            <a:ln w="1149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87121" y="1231231"/>
              <a:ext cx="105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28894" y="1827503"/>
              <a:ext cx="105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0261" y="2371520"/>
              <a:ext cx="105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31625" y="2910781"/>
              <a:ext cx="105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1624" y="3416926"/>
              <a:ext cx="105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12279" y="2819400"/>
            <a:ext cx="58674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4110" algn="l"/>
              </a:tabLst>
            </a:pPr>
            <a:r>
              <a:rPr sz="2400" b="1" spc="185" dirty="0">
                <a:solidFill>
                  <a:srgbClr val="0070C0"/>
                </a:solidFill>
                <a:latin typeface="PMingLiU"/>
                <a:cs typeface="PMingLiU"/>
              </a:rPr>
              <a:t>2.0</a:t>
            </a:r>
            <a:r>
              <a:rPr sz="2400" b="1" spc="2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54" dirty="0">
                <a:solidFill>
                  <a:srgbClr val="0070C0"/>
                </a:solidFill>
                <a:latin typeface="PMingLiU"/>
                <a:cs typeface="PMingLiU"/>
              </a:rPr>
              <a:t>Top </a:t>
            </a:r>
            <a:r>
              <a:rPr sz="2400" b="1" spc="220" dirty="0">
                <a:solidFill>
                  <a:srgbClr val="0070C0"/>
                </a:solidFill>
                <a:latin typeface="PMingLiU"/>
                <a:cs typeface="PMingLiU"/>
              </a:rPr>
              <a:t>Sublayer:</a:t>
            </a:r>
            <a:r>
              <a:rPr lang="en-US" sz="2400" b="1" spc="22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25" dirty="0">
                <a:solidFill>
                  <a:srgbClr val="0070C0"/>
                </a:solidFill>
                <a:latin typeface="PMingLiU"/>
                <a:cs typeface="PMingLiU"/>
              </a:rPr>
              <a:t>Clock</a:t>
            </a:r>
            <a:r>
              <a:rPr sz="2400" b="1" spc="19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35" dirty="0">
                <a:solidFill>
                  <a:srgbClr val="0070C0"/>
                </a:solidFill>
                <a:latin typeface="PMingLiU"/>
                <a:cs typeface="PMingLiU"/>
              </a:rPr>
              <a:t>Recovery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561" y="5334000"/>
            <a:ext cx="7452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How does a receiver know when to sample bits and how can the sender help?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6327" y="659130"/>
            <a:ext cx="474167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365" dirty="0">
                <a:solidFill>
                  <a:srgbClr val="0070C0"/>
                </a:solidFill>
                <a:latin typeface="PMingLiU"/>
                <a:cs typeface="PMingLiU"/>
              </a:rPr>
              <a:t>Who </a:t>
            </a:r>
            <a:r>
              <a:rPr sz="2800" b="1" spc="245" dirty="0">
                <a:solidFill>
                  <a:srgbClr val="0070C0"/>
                </a:solidFill>
                <a:latin typeface="PMingLiU"/>
                <a:cs typeface="PMingLiU"/>
              </a:rPr>
              <a:t>needs </a:t>
            </a:r>
            <a:r>
              <a:rPr sz="2800" b="1" spc="275" dirty="0">
                <a:solidFill>
                  <a:srgbClr val="0070C0"/>
                </a:solidFill>
                <a:latin typeface="PMingLiU"/>
                <a:cs typeface="PMingLiU"/>
              </a:rPr>
              <a:t>a </a:t>
            </a:r>
            <a:r>
              <a:rPr sz="2800" b="1" spc="180" dirty="0">
                <a:solidFill>
                  <a:srgbClr val="0070C0"/>
                </a:solidFill>
                <a:latin typeface="PMingLiU"/>
                <a:cs typeface="PMingLiU"/>
              </a:rPr>
              <a:t>clock</a:t>
            </a:r>
            <a:r>
              <a:rPr sz="2800" b="1" spc="2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45" dirty="0">
                <a:solidFill>
                  <a:srgbClr val="0070C0"/>
                </a:solidFill>
                <a:latin typeface="PMingLiU"/>
                <a:cs typeface="PMingLiU"/>
              </a:rPr>
              <a:t>anyway?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47627" y="1251381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32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1734" y="1239430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45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1788" y="3651910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32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1964" y="3663848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32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915" y="1251381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32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5677" y="1633562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0"/>
                </a:moveTo>
                <a:lnTo>
                  <a:pt x="0" y="668794"/>
                </a:lnTo>
              </a:path>
            </a:pathLst>
          </a:custGeom>
          <a:ln w="3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6645" y="231310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695" y="0"/>
                </a:lnTo>
              </a:path>
            </a:pathLst>
          </a:custGeom>
          <a:ln w="3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9850" y="4081856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0"/>
                </a:moveTo>
                <a:lnTo>
                  <a:pt x="0" y="668794"/>
                </a:lnTo>
              </a:path>
            </a:pathLst>
          </a:custGeom>
          <a:ln w="3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2756" y="472558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695" y="0"/>
                </a:lnTo>
              </a:path>
            </a:pathLst>
          </a:custGeom>
          <a:ln w="3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12695" y="1275257"/>
          <a:ext cx="2687039" cy="1804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098">
                <a:tc rowSpan="2"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35828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35828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ts val="183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ts val="183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ts val="183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ts val="183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ts val="1835"/>
                        </a:lnSpc>
                        <a:spcBef>
                          <a:spcPts val="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60655">
                        <a:lnSpc>
                          <a:spcPts val="1835"/>
                        </a:lnSpc>
                        <a:spcBef>
                          <a:spcPts val="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ts val="1835"/>
                        </a:lnSpc>
                        <a:spcBef>
                          <a:spcPts val="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54491" y="2823388"/>
            <a:ext cx="5289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sz="1850" spc="15" dirty="0">
                <a:latin typeface="Arial"/>
                <a:cs typeface="Arial"/>
              </a:rPr>
              <a:t>0	0</a:t>
            </a:r>
            <a:endParaRPr sz="185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52980" y="3675786"/>
          <a:ext cx="2722866" cy="1755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098">
                <a:tc rowSpan="2"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35828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2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35828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48895" algn="ctr">
                        <a:lnSpc>
                          <a:spcPct val="100000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87985">
                        <a:lnSpc>
                          <a:spcPct val="100000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0960" algn="ctr">
                        <a:lnSpc>
                          <a:spcPct val="100000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230876" y="4996992"/>
            <a:ext cx="5345430" cy="303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41095" algn="r">
              <a:lnSpc>
                <a:spcPct val="100000"/>
              </a:lnSpc>
            </a:pPr>
            <a:r>
              <a:rPr sz="1850" spc="15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12090" marR="154305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050" spc="-90" dirty="0">
                <a:latin typeface="Garamond"/>
                <a:cs typeface="Garamond"/>
              </a:rPr>
              <a:t>How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70" dirty="0">
                <a:latin typeface="Garamond"/>
                <a:cs typeface="Garamond"/>
              </a:rPr>
              <a:t>initially </a:t>
            </a:r>
            <a:r>
              <a:rPr sz="2050" dirty="0">
                <a:latin typeface="Garamond"/>
                <a:cs typeface="Garamond"/>
              </a:rPr>
              <a:t>synchronize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50" dirty="0">
                <a:latin typeface="Garamond"/>
                <a:cs typeface="Garamond"/>
              </a:rPr>
              <a:t>with  </a:t>
            </a:r>
            <a:r>
              <a:rPr sz="2050" spc="5" dirty="0">
                <a:latin typeface="Garamond"/>
                <a:cs typeface="Garamond"/>
              </a:rPr>
              <a:t>sender </a:t>
            </a:r>
            <a:r>
              <a:rPr sz="2050" spc="15" dirty="0">
                <a:latin typeface="Garamond"/>
                <a:cs typeface="Garamond"/>
              </a:rPr>
              <a:t>clock?  </a:t>
            </a:r>
            <a:r>
              <a:rPr sz="2050" spc="215" dirty="0">
                <a:latin typeface="PMingLiU"/>
                <a:cs typeface="PMingLiU"/>
              </a:rPr>
              <a:t>Initial </a:t>
            </a:r>
            <a:r>
              <a:rPr sz="2050" spc="235" dirty="0">
                <a:latin typeface="PMingLiU"/>
                <a:cs typeface="PMingLiU"/>
              </a:rPr>
              <a:t>Training</a:t>
            </a:r>
            <a:r>
              <a:rPr sz="2050" spc="110" dirty="0">
                <a:latin typeface="PMingLiU"/>
                <a:cs typeface="PMingLiU"/>
              </a:rPr>
              <a:t> </a:t>
            </a:r>
            <a:r>
              <a:rPr sz="2050" spc="250" dirty="0">
                <a:latin typeface="PMingLiU"/>
                <a:cs typeface="PMingLiU"/>
              </a:rPr>
              <a:t>Bits</a:t>
            </a:r>
            <a:endParaRPr sz="2050">
              <a:latin typeface="PMingLiU"/>
              <a:cs typeface="PMingLiU"/>
            </a:endParaRPr>
          </a:p>
          <a:p>
            <a:pPr marL="212090" marR="5080" indent="-199390">
              <a:lnSpc>
                <a:spcPct val="116399"/>
              </a:lnSpc>
              <a:spcBef>
                <a:spcPts val="76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25" dirty="0">
                <a:latin typeface="Garamond"/>
                <a:cs typeface="Garamond"/>
              </a:rPr>
              <a:t>Problem: </a:t>
            </a:r>
            <a:r>
              <a:rPr sz="2050" spc="40" dirty="0">
                <a:latin typeface="Garamond"/>
                <a:cs typeface="Garamond"/>
              </a:rPr>
              <a:t>All </a:t>
            </a:r>
            <a:r>
              <a:rPr sz="2050" spc="45" dirty="0">
                <a:latin typeface="Garamond"/>
                <a:cs typeface="Garamond"/>
              </a:rPr>
              <a:t>real </a:t>
            </a:r>
            <a:r>
              <a:rPr sz="2050" spc="35" dirty="0">
                <a:latin typeface="Garamond"/>
                <a:cs typeface="Garamond"/>
              </a:rPr>
              <a:t>physical </a:t>
            </a:r>
            <a:r>
              <a:rPr sz="2050" spc="-10" dirty="0">
                <a:latin typeface="Garamond"/>
                <a:cs typeface="Garamond"/>
              </a:rPr>
              <a:t>clocks </a:t>
            </a:r>
            <a:r>
              <a:rPr sz="2050" spc="30" dirty="0">
                <a:latin typeface="Garamond"/>
                <a:cs typeface="Garamond"/>
              </a:rPr>
              <a:t>drift </a:t>
            </a:r>
            <a:r>
              <a:rPr sz="2050" spc="-35" dirty="0">
                <a:latin typeface="Garamond"/>
                <a:cs typeface="Garamond"/>
              </a:rPr>
              <a:t>over </a:t>
            </a:r>
            <a:r>
              <a:rPr sz="2050" spc="45" dirty="0">
                <a:latin typeface="Garamond"/>
                <a:cs typeface="Garamond"/>
              </a:rPr>
              <a:t>time.  </a:t>
            </a:r>
            <a:r>
              <a:rPr sz="2050" spc="50" dirty="0">
                <a:latin typeface="Garamond"/>
                <a:cs typeface="Garamond"/>
              </a:rPr>
              <a:t>Crucial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20" dirty="0">
                <a:latin typeface="Garamond"/>
                <a:cs typeface="Garamond"/>
              </a:rPr>
              <a:t>high </a:t>
            </a:r>
            <a:r>
              <a:rPr sz="2050" spc="15" dirty="0">
                <a:latin typeface="Garamond"/>
                <a:cs typeface="Garamond"/>
              </a:rPr>
              <a:t>speeds. </a:t>
            </a:r>
            <a:r>
              <a:rPr sz="2050" spc="55" dirty="0">
                <a:latin typeface="Garamond"/>
                <a:cs typeface="Garamond"/>
              </a:rPr>
              <a:t>Small </a:t>
            </a:r>
            <a:r>
              <a:rPr sz="2050" spc="30" dirty="0">
                <a:latin typeface="Garamond"/>
                <a:cs typeface="Garamond"/>
              </a:rPr>
              <a:t>drift leads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30" dirty="0">
                <a:latin typeface="Garamond"/>
                <a:cs typeface="Garamond"/>
              </a:rPr>
              <a:t>sampling </a:t>
            </a:r>
            <a:r>
              <a:rPr sz="2050" spc="15" dirty="0">
                <a:latin typeface="Garamond"/>
                <a:cs typeface="Garamond"/>
              </a:rPr>
              <a:t>error. </a:t>
            </a:r>
            <a:r>
              <a:rPr sz="2050" spc="-90" dirty="0">
                <a:latin typeface="Garamond"/>
                <a:cs typeface="Garamond"/>
              </a:rPr>
              <a:t>How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-10" dirty="0">
                <a:latin typeface="Garamond"/>
                <a:cs typeface="Garamond"/>
              </a:rPr>
              <a:t>keep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35" dirty="0">
                <a:latin typeface="Garamond"/>
                <a:cs typeface="Garamond"/>
              </a:rPr>
              <a:t>synch?  </a:t>
            </a:r>
            <a:r>
              <a:rPr sz="2050" spc="235" dirty="0">
                <a:latin typeface="PMingLiU"/>
                <a:cs typeface="PMingLiU"/>
              </a:rPr>
              <a:t>Transitions</a:t>
            </a:r>
            <a:endParaRPr sz="20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1765312" y="682384"/>
            <a:ext cx="4354302" cy="847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ct val="100000"/>
              </a:lnSpc>
            </a:pP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PHYSICAL LAYER:</a:t>
            </a:r>
            <a:r>
              <a:rPr sz="2000" b="1" i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SUBLAYERS</a:t>
            </a:r>
            <a:endParaRPr sz="2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80695" marR="341630" indent="-468630">
              <a:lnSpc>
                <a:spcPct val="132800"/>
              </a:lnSpc>
              <a:spcBef>
                <a:spcPts val="735"/>
              </a:spcBef>
              <a:tabLst>
                <a:tab pos="2624455" algn="l"/>
                <a:tab pos="3186430" algn="l"/>
              </a:tabLst>
            </a:pPr>
            <a:r>
              <a:rPr sz="1650" baseline="5050" dirty="0">
                <a:latin typeface="Courier New"/>
                <a:cs typeface="Courier New"/>
              </a:rPr>
              <a:t>Input</a:t>
            </a:r>
            <a:r>
              <a:rPr sz="1650" spc="30" baseline="5050" dirty="0">
                <a:latin typeface="Courier New"/>
                <a:cs typeface="Courier New"/>
              </a:rPr>
              <a:t> </a:t>
            </a:r>
            <a:r>
              <a:rPr sz="1650" baseline="5050" dirty="0">
                <a:latin typeface="Courier New"/>
                <a:cs typeface="Courier New"/>
              </a:rPr>
              <a:t>Stream	</a:t>
            </a:r>
            <a:r>
              <a:rPr sz="1100" dirty="0">
                <a:latin typeface="Courier New"/>
                <a:cs typeface="Courier New"/>
              </a:rPr>
              <a:t>Output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  </a:t>
            </a:r>
            <a:r>
              <a:rPr sz="1650" baseline="5050" dirty="0">
                <a:latin typeface="Courier New"/>
                <a:cs typeface="Courier New"/>
              </a:rPr>
              <a:t>01010000		</a:t>
            </a:r>
            <a:r>
              <a:rPr sz="1100" dirty="0">
                <a:latin typeface="Courier New"/>
                <a:cs typeface="Courier New"/>
              </a:rPr>
              <a:t>01010000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5475" y="4141039"/>
            <a:ext cx="1137099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990" y="1972516"/>
            <a:ext cx="2104845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Coding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823" y="4122491"/>
            <a:ext cx="1137099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2177" y="4617495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Input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Signal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26563" y="4713570"/>
            <a:ext cx="13790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Output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Signal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1937443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0761" y="3939120"/>
            <a:ext cx="2343659" cy="648127"/>
          </a:xfrm>
          <a:custGeom>
            <a:avLst/>
            <a:gdLst/>
            <a:ahLst/>
            <a:cxnLst/>
            <a:rect l="l" t="t" r="r" b="b"/>
            <a:pathLst>
              <a:path w="1906904" h="409575">
                <a:moveTo>
                  <a:pt x="0" y="409286"/>
                </a:moveTo>
                <a:lnTo>
                  <a:pt x="1906790" y="409286"/>
                </a:lnTo>
                <a:lnTo>
                  <a:pt x="1906790" y="0"/>
                </a:lnTo>
                <a:lnTo>
                  <a:pt x="0" y="0"/>
                </a:lnTo>
                <a:lnTo>
                  <a:pt x="0" y="409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3729" y="1789168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9015" y="3902083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6369" y="3881567"/>
            <a:ext cx="2519258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Transmission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6556" y="3881567"/>
            <a:ext cx="2104845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Reception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339" y="1898388"/>
            <a:ext cx="2381120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Decoding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3826" y="1325816"/>
            <a:ext cx="0" cy="611953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7848" y="1752093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916" y="1362875"/>
            <a:ext cx="0" cy="427061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9923" y="1362875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9420" y="2567608"/>
            <a:ext cx="0" cy="1427890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18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3441" y="3809400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86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5916" y="2437862"/>
            <a:ext cx="0" cy="1483156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93700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9923" y="2437862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3179" y="5644307"/>
            <a:ext cx="5369422" cy="1594693"/>
          </a:xfrm>
          <a:custGeom>
            <a:avLst/>
            <a:gdLst/>
            <a:ahLst/>
            <a:cxnLst/>
            <a:rect l="l" t="t" r="r" b="b"/>
            <a:pathLst>
              <a:path w="4368800" h="1007745">
                <a:moveTo>
                  <a:pt x="0" y="1007278"/>
                </a:moveTo>
                <a:lnTo>
                  <a:pt x="4368761" y="1007278"/>
                </a:lnTo>
                <a:lnTo>
                  <a:pt x="4368761" y="0"/>
                </a:lnTo>
                <a:lnTo>
                  <a:pt x="0" y="0"/>
                </a:lnTo>
                <a:lnTo>
                  <a:pt x="0" y="10072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3826" y="4569306"/>
            <a:ext cx="0" cy="109428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0"/>
                </a:moveTo>
                <a:lnTo>
                  <a:pt x="0" y="6910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7848" y="5477488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2727" y="4550777"/>
            <a:ext cx="0" cy="109428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0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6749" y="4550777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73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72177" y="5440430"/>
            <a:ext cx="259106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5675" y="5125349"/>
            <a:ext cx="0" cy="278343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1756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60082" y="5125349"/>
            <a:ext cx="273934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7969" y="5125349"/>
            <a:ext cx="403487" cy="315522"/>
          </a:xfrm>
          <a:custGeom>
            <a:avLst/>
            <a:gdLst/>
            <a:ahLst/>
            <a:cxnLst/>
            <a:rect l="l" t="t" r="r" b="b"/>
            <a:pathLst>
              <a:path w="328294" h="199389">
                <a:moveTo>
                  <a:pt x="0" y="0"/>
                </a:moveTo>
                <a:lnTo>
                  <a:pt x="0" y="199110"/>
                </a:lnTo>
                <a:lnTo>
                  <a:pt x="327964" y="199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1036" y="5180937"/>
            <a:ext cx="0" cy="260256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1639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4225" y="5180937"/>
            <a:ext cx="432363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4252" y="5218015"/>
            <a:ext cx="1482835" cy="223076"/>
          </a:xfrm>
          <a:custGeom>
            <a:avLst/>
            <a:gdLst/>
            <a:ahLst/>
            <a:cxnLst/>
            <a:rect l="l" t="t" r="r" b="b"/>
            <a:pathLst>
              <a:path w="1206500" h="140970">
                <a:moveTo>
                  <a:pt x="0" y="140550"/>
                </a:moveTo>
                <a:lnTo>
                  <a:pt x="610" y="140337"/>
                </a:lnTo>
                <a:lnTo>
                  <a:pt x="4881" y="138842"/>
                </a:lnTo>
                <a:lnTo>
                  <a:pt x="16475" y="134785"/>
                </a:lnTo>
                <a:lnTo>
                  <a:pt x="74828" y="114288"/>
                </a:lnTo>
                <a:lnTo>
                  <a:pt x="120303" y="97847"/>
                </a:lnTo>
                <a:lnTo>
                  <a:pt x="170536" y="78843"/>
                </a:lnTo>
                <a:lnTo>
                  <a:pt x="220586" y="58559"/>
                </a:lnTo>
                <a:lnTo>
                  <a:pt x="266616" y="38580"/>
                </a:lnTo>
                <a:lnTo>
                  <a:pt x="309167" y="21712"/>
                </a:lnTo>
                <a:lnTo>
                  <a:pt x="349886" y="11066"/>
                </a:lnTo>
                <a:lnTo>
                  <a:pt x="390423" y="9753"/>
                </a:lnTo>
                <a:lnTo>
                  <a:pt x="431814" y="19672"/>
                </a:lnTo>
                <a:lnTo>
                  <a:pt x="472655" y="37822"/>
                </a:lnTo>
                <a:lnTo>
                  <a:pt x="510934" y="59993"/>
                </a:lnTo>
                <a:lnTo>
                  <a:pt x="544639" y="81978"/>
                </a:lnTo>
                <a:lnTo>
                  <a:pt x="573066" y="100036"/>
                </a:lnTo>
                <a:lnTo>
                  <a:pt x="600760" y="112239"/>
                </a:lnTo>
                <a:lnTo>
                  <a:pt x="633579" y="117122"/>
                </a:lnTo>
                <a:lnTo>
                  <a:pt x="677379" y="113220"/>
                </a:lnTo>
                <a:lnTo>
                  <a:pt x="714994" y="105286"/>
                </a:lnTo>
                <a:lnTo>
                  <a:pt x="758356" y="93988"/>
                </a:lnTo>
                <a:lnTo>
                  <a:pt x="805730" y="80521"/>
                </a:lnTo>
                <a:lnTo>
                  <a:pt x="855381" y="66078"/>
                </a:lnTo>
                <a:lnTo>
                  <a:pt x="905572" y="51853"/>
                </a:lnTo>
                <a:lnTo>
                  <a:pt x="954570" y="39039"/>
                </a:lnTo>
                <a:lnTo>
                  <a:pt x="1022681" y="24219"/>
                </a:lnTo>
                <a:lnTo>
                  <a:pt x="1082190" y="14154"/>
                </a:lnTo>
                <a:lnTo>
                  <a:pt x="1131086" y="7746"/>
                </a:lnTo>
                <a:lnTo>
                  <a:pt x="1189928" y="1644"/>
                </a:lnTo>
                <a:lnTo>
                  <a:pt x="1201518" y="487"/>
                </a:lnTo>
                <a:lnTo>
                  <a:pt x="1205788" y="60"/>
                </a:lnTo>
                <a:lnTo>
                  <a:pt x="12063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70205" y="3230833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Coded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Stream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009877" y="3286431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Coded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Stream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7341" y="5809115"/>
            <a:ext cx="3901416" cy="806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Signal Transmission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 dirty="0">
              <a:latin typeface="Courier New"/>
              <a:cs typeface="Courier New"/>
            </a:endParaRPr>
          </a:p>
          <a:p>
            <a:pPr marR="99695" algn="ctr">
              <a:lnSpc>
                <a:spcPct val="100000"/>
              </a:lnSpc>
              <a:spcBef>
                <a:spcPts val="740"/>
              </a:spcBef>
            </a:pPr>
            <a:r>
              <a:rPr sz="1100" dirty="0">
                <a:latin typeface="Courier New"/>
                <a:cs typeface="Courier New"/>
              </a:rPr>
              <a:t>(SHANNON AND NYQUIST LIMITS)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03040" y="2368765"/>
            <a:ext cx="220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THIS LECTURE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1462" y="6661437"/>
            <a:ext cx="2252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LAST LECTURE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910" y="4655606"/>
            <a:ext cx="220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THIS LECTURE</a:t>
            </a:r>
          </a:p>
        </p:txBody>
      </p:sp>
    </p:spTree>
    <p:extLst>
      <p:ext uri="{BB962C8B-B14F-4D97-AF65-F5344CB8AC3E}">
        <p14:creationId xmlns:p14="http://schemas.microsoft.com/office/powerpoint/2010/main" val="9991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9562" y="1274178"/>
            <a:ext cx="4509174" cy="1581251"/>
            <a:chOff x="1679562" y="1274178"/>
            <a:chExt cx="4509174" cy="1581251"/>
          </a:xfrm>
        </p:grpSpPr>
        <p:sp>
          <p:nvSpPr>
            <p:cNvPr id="3" name="object 3"/>
            <p:cNvSpPr/>
            <p:nvPr/>
          </p:nvSpPr>
          <p:spPr>
            <a:xfrm>
              <a:off x="1679562" y="2690964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5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22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0638" y="1883981"/>
              <a:ext cx="0" cy="807085"/>
            </a:xfrm>
            <a:custGeom>
              <a:avLst/>
              <a:gdLst/>
              <a:ahLst/>
              <a:cxnLst/>
              <a:rect l="l" t="t" r="r" b="b"/>
              <a:pathLst>
                <a:path h="807085">
                  <a:moveTo>
                    <a:pt x="0" y="806983"/>
                  </a:moveTo>
                  <a:lnTo>
                    <a:pt x="0" y="0"/>
                  </a:lnTo>
                </a:path>
              </a:pathLst>
            </a:custGeom>
            <a:ln w="22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60638" y="18951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5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22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1714" y="18951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5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7947" y="18951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5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6607" y="18951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4054" y="18951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42702" y="18951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1363" y="18951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2426" y="18951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4455" y="1906409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30">
                  <a:moveTo>
                    <a:pt x="0" y="0"/>
                  </a:moveTo>
                  <a:lnTo>
                    <a:pt x="0" y="773341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33116" y="1883981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30">
                  <a:moveTo>
                    <a:pt x="0" y="0"/>
                  </a:moveTo>
                  <a:lnTo>
                    <a:pt x="0" y="773353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9348" y="1883981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30">
                  <a:moveTo>
                    <a:pt x="0" y="0"/>
                  </a:moveTo>
                  <a:lnTo>
                    <a:pt x="0" y="773353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8009" y="1895195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30">
                  <a:moveTo>
                    <a:pt x="0" y="0"/>
                  </a:moveTo>
                  <a:lnTo>
                    <a:pt x="0" y="773353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75455" y="1895195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30">
                  <a:moveTo>
                    <a:pt x="0" y="0"/>
                  </a:moveTo>
                  <a:lnTo>
                    <a:pt x="0" y="773353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5318" y="1895195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30">
                  <a:moveTo>
                    <a:pt x="0" y="0"/>
                  </a:moveTo>
                  <a:lnTo>
                    <a:pt x="0" y="773353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1563" y="1895195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30">
                  <a:moveTo>
                    <a:pt x="0" y="0"/>
                  </a:moveTo>
                  <a:lnTo>
                    <a:pt x="0" y="773353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07457" y="1906409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30">
                  <a:moveTo>
                    <a:pt x="0" y="0"/>
                  </a:moveTo>
                  <a:lnTo>
                    <a:pt x="0" y="773341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66118" y="2668536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22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8396" y="2668536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22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41087" y="1906409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32489" y="1917611"/>
              <a:ext cx="0" cy="773430"/>
            </a:xfrm>
            <a:custGeom>
              <a:avLst/>
              <a:gdLst/>
              <a:ahLst/>
              <a:cxnLst/>
              <a:rect l="l" t="t" r="r" b="b"/>
              <a:pathLst>
                <a:path h="773430">
                  <a:moveTo>
                    <a:pt x="0" y="0"/>
                  </a:moveTo>
                  <a:lnTo>
                    <a:pt x="0" y="773353"/>
                  </a:lnTo>
                </a:path>
              </a:pathLst>
            </a:custGeom>
            <a:ln w="1120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69597" y="2287473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403491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41594" y="2578874"/>
              <a:ext cx="56515" cy="112395"/>
            </a:xfrm>
            <a:custGeom>
              <a:avLst/>
              <a:gdLst/>
              <a:ahLst/>
              <a:cxnLst/>
              <a:rect l="l" t="t" r="r" b="b"/>
              <a:pathLst>
                <a:path w="56514" h="112394">
                  <a:moveTo>
                    <a:pt x="56032" y="0"/>
                  </a:moveTo>
                  <a:lnTo>
                    <a:pt x="28016" y="112077"/>
                  </a:lnTo>
                  <a:lnTo>
                    <a:pt x="0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06332" y="2679750"/>
              <a:ext cx="370205" cy="164465"/>
            </a:xfrm>
            <a:custGeom>
              <a:avLst/>
              <a:gdLst/>
              <a:ahLst/>
              <a:cxnLst/>
              <a:rect l="l" t="t" r="r" b="b"/>
              <a:pathLst>
                <a:path w="370205" h="164464">
                  <a:moveTo>
                    <a:pt x="0" y="0"/>
                  </a:moveTo>
                  <a:lnTo>
                    <a:pt x="233" y="642"/>
                  </a:lnTo>
                  <a:lnTo>
                    <a:pt x="1868" y="5137"/>
                  </a:lnTo>
                  <a:lnTo>
                    <a:pt x="6306" y="17337"/>
                  </a:lnTo>
                  <a:lnTo>
                    <a:pt x="29222" y="77699"/>
                  </a:lnTo>
                  <a:lnTo>
                    <a:pt x="50674" y="118154"/>
                  </a:lnTo>
                  <a:lnTo>
                    <a:pt x="80882" y="150903"/>
                  </a:lnTo>
                  <a:lnTo>
                    <a:pt x="121424" y="164388"/>
                  </a:lnTo>
                  <a:lnTo>
                    <a:pt x="161594" y="155511"/>
                  </a:lnTo>
                  <a:lnTo>
                    <a:pt x="205618" y="132826"/>
                  </a:lnTo>
                  <a:lnTo>
                    <a:pt x="249732" y="102249"/>
                  </a:lnTo>
                  <a:lnTo>
                    <a:pt x="290169" y="69700"/>
                  </a:lnTo>
                  <a:lnTo>
                    <a:pt x="323164" y="41097"/>
                  </a:lnTo>
                  <a:lnTo>
                    <a:pt x="364024" y="5137"/>
                  </a:lnTo>
                  <a:lnTo>
                    <a:pt x="369132" y="642"/>
                  </a:ln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4612" y="2664485"/>
              <a:ext cx="129539" cy="120014"/>
            </a:xfrm>
            <a:custGeom>
              <a:avLst/>
              <a:gdLst/>
              <a:ahLst/>
              <a:cxnLst/>
              <a:rect l="l" t="t" r="r" b="b"/>
              <a:pathLst>
                <a:path w="129539" h="120014">
                  <a:moveTo>
                    <a:pt x="128930" y="0"/>
                  </a:moveTo>
                  <a:lnTo>
                    <a:pt x="0" y="66586"/>
                  </a:lnTo>
                  <a:lnTo>
                    <a:pt x="46494" y="119430"/>
                  </a:lnTo>
                  <a:lnTo>
                    <a:pt x="128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3553" y="2679750"/>
              <a:ext cx="102870" cy="95250"/>
            </a:xfrm>
            <a:custGeom>
              <a:avLst/>
              <a:gdLst/>
              <a:ahLst/>
              <a:cxnLst/>
              <a:rect l="l" t="t" r="r" b="b"/>
              <a:pathLst>
                <a:path w="102869" h="95250">
                  <a:moveTo>
                    <a:pt x="0" y="53009"/>
                  </a:moveTo>
                  <a:lnTo>
                    <a:pt x="102654" y="0"/>
                  </a:lnTo>
                  <a:lnTo>
                    <a:pt x="37020" y="95072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76195" y="2657335"/>
              <a:ext cx="370205" cy="164465"/>
            </a:xfrm>
            <a:custGeom>
              <a:avLst/>
              <a:gdLst/>
              <a:ahLst/>
              <a:cxnLst/>
              <a:rect l="l" t="t" r="r" b="b"/>
              <a:pathLst>
                <a:path w="370205" h="164464">
                  <a:moveTo>
                    <a:pt x="0" y="0"/>
                  </a:moveTo>
                  <a:lnTo>
                    <a:pt x="233" y="642"/>
                  </a:lnTo>
                  <a:lnTo>
                    <a:pt x="1868" y="5137"/>
                  </a:lnTo>
                  <a:lnTo>
                    <a:pt x="6306" y="17337"/>
                  </a:lnTo>
                  <a:lnTo>
                    <a:pt x="29222" y="77697"/>
                  </a:lnTo>
                  <a:lnTo>
                    <a:pt x="50674" y="118148"/>
                  </a:lnTo>
                  <a:lnTo>
                    <a:pt x="80882" y="150893"/>
                  </a:lnTo>
                  <a:lnTo>
                    <a:pt x="121424" y="164376"/>
                  </a:lnTo>
                  <a:lnTo>
                    <a:pt x="161594" y="155500"/>
                  </a:lnTo>
                  <a:lnTo>
                    <a:pt x="205618" y="132817"/>
                  </a:lnTo>
                  <a:lnTo>
                    <a:pt x="249732" y="102245"/>
                  </a:lnTo>
                  <a:lnTo>
                    <a:pt x="290169" y="69699"/>
                  </a:lnTo>
                  <a:lnTo>
                    <a:pt x="323164" y="41097"/>
                  </a:lnTo>
                  <a:lnTo>
                    <a:pt x="364024" y="5137"/>
                  </a:lnTo>
                  <a:lnTo>
                    <a:pt x="369132" y="642"/>
                  </a:ln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4474" y="2642082"/>
              <a:ext cx="129539" cy="120014"/>
            </a:xfrm>
            <a:custGeom>
              <a:avLst/>
              <a:gdLst/>
              <a:ahLst/>
              <a:cxnLst/>
              <a:rect l="l" t="t" r="r" b="b"/>
              <a:pathLst>
                <a:path w="129539" h="120014">
                  <a:moveTo>
                    <a:pt x="128930" y="0"/>
                  </a:moveTo>
                  <a:lnTo>
                    <a:pt x="0" y="66573"/>
                  </a:lnTo>
                  <a:lnTo>
                    <a:pt x="46494" y="119418"/>
                  </a:lnTo>
                  <a:lnTo>
                    <a:pt x="128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3415" y="2657335"/>
              <a:ext cx="102870" cy="95250"/>
            </a:xfrm>
            <a:custGeom>
              <a:avLst/>
              <a:gdLst/>
              <a:ahLst/>
              <a:cxnLst/>
              <a:rect l="l" t="t" r="r" b="b"/>
              <a:pathLst>
                <a:path w="102869" h="95250">
                  <a:moveTo>
                    <a:pt x="0" y="53009"/>
                  </a:moveTo>
                  <a:lnTo>
                    <a:pt x="102654" y="0"/>
                  </a:lnTo>
                  <a:lnTo>
                    <a:pt x="37020" y="95072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3654" y="2668549"/>
              <a:ext cx="370205" cy="164465"/>
            </a:xfrm>
            <a:custGeom>
              <a:avLst/>
              <a:gdLst/>
              <a:ahLst/>
              <a:cxnLst/>
              <a:rect l="l" t="t" r="r" b="b"/>
              <a:pathLst>
                <a:path w="370204" h="164464">
                  <a:moveTo>
                    <a:pt x="0" y="0"/>
                  </a:moveTo>
                  <a:lnTo>
                    <a:pt x="233" y="642"/>
                  </a:lnTo>
                  <a:lnTo>
                    <a:pt x="1868" y="5137"/>
                  </a:lnTo>
                  <a:lnTo>
                    <a:pt x="6306" y="17337"/>
                  </a:lnTo>
                  <a:lnTo>
                    <a:pt x="29216" y="77692"/>
                  </a:lnTo>
                  <a:lnTo>
                    <a:pt x="50669" y="118143"/>
                  </a:lnTo>
                  <a:lnTo>
                    <a:pt x="80881" y="150891"/>
                  </a:lnTo>
                  <a:lnTo>
                    <a:pt x="121424" y="164376"/>
                  </a:lnTo>
                  <a:lnTo>
                    <a:pt x="161588" y="155499"/>
                  </a:lnTo>
                  <a:lnTo>
                    <a:pt x="205609" y="132814"/>
                  </a:lnTo>
                  <a:lnTo>
                    <a:pt x="249723" y="102239"/>
                  </a:lnTo>
                  <a:lnTo>
                    <a:pt x="290163" y="69694"/>
                  </a:lnTo>
                  <a:lnTo>
                    <a:pt x="323164" y="41097"/>
                  </a:lnTo>
                  <a:lnTo>
                    <a:pt x="364024" y="5137"/>
                  </a:lnTo>
                  <a:lnTo>
                    <a:pt x="369132" y="642"/>
                  </a:ln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81921" y="2653283"/>
              <a:ext cx="129539" cy="120014"/>
            </a:xfrm>
            <a:custGeom>
              <a:avLst/>
              <a:gdLst/>
              <a:ahLst/>
              <a:cxnLst/>
              <a:rect l="l" t="t" r="r" b="b"/>
              <a:pathLst>
                <a:path w="129539" h="120014">
                  <a:moveTo>
                    <a:pt x="128943" y="0"/>
                  </a:moveTo>
                  <a:lnTo>
                    <a:pt x="0" y="66586"/>
                  </a:lnTo>
                  <a:lnTo>
                    <a:pt x="46507" y="119430"/>
                  </a:lnTo>
                  <a:lnTo>
                    <a:pt x="128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90875" y="2668536"/>
              <a:ext cx="102870" cy="95250"/>
            </a:xfrm>
            <a:custGeom>
              <a:avLst/>
              <a:gdLst/>
              <a:ahLst/>
              <a:cxnLst/>
              <a:rect l="l" t="t" r="r" b="b"/>
              <a:pathLst>
                <a:path w="102870" h="95250">
                  <a:moveTo>
                    <a:pt x="0" y="53009"/>
                  </a:moveTo>
                  <a:lnTo>
                    <a:pt x="102641" y="0"/>
                  </a:lnTo>
                  <a:lnTo>
                    <a:pt x="37007" y="95084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71088" y="2668549"/>
              <a:ext cx="370205" cy="164465"/>
            </a:xfrm>
            <a:custGeom>
              <a:avLst/>
              <a:gdLst/>
              <a:ahLst/>
              <a:cxnLst/>
              <a:rect l="l" t="t" r="r" b="b"/>
              <a:pathLst>
                <a:path w="370204" h="164464">
                  <a:moveTo>
                    <a:pt x="0" y="0"/>
                  </a:moveTo>
                  <a:lnTo>
                    <a:pt x="233" y="642"/>
                  </a:lnTo>
                  <a:lnTo>
                    <a:pt x="1868" y="5137"/>
                  </a:lnTo>
                  <a:lnTo>
                    <a:pt x="6306" y="17337"/>
                  </a:lnTo>
                  <a:lnTo>
                    <a:pt x="29222" y="77692"/>
                  </a:lnTo>
                  <a:lnTo>
                    <a:pt x="50674" y="118143"/>
                  </a:lnTo>
                  <a:lnTo>
                    <a:pt x="80882" y="150891"/>
                  </a:lnTo>
                  <a:lnTo>
                    <a:pt x="121424" y="164376"/>
                  </a:lnTo>
                  <a:lnTo>
                    <a:pt x="161594" y="155499"/>
                  </a:lnTo>
                  <a:lnTo>
                    <a:pt x="205618" y="132814"/>
                  </a:lnTo>
                  <a:lnTo>
                    <a:pt x="249732" y="102239"/>
                  </a:lnTo>
                  <a:lnTo>
                    <a:pt x="290169" y="69694"/>
                  </a:lnTo>
                  <a:lnTo>
                    <a:pt x="323164" y="41097"/>
                  </a:lnTo>
                  <a:lnTo>
                    <a:pt x="364024" y="5137"/>
                  </a:lnTo>
                  <a:lnTo>
                    <a:pt x="369132" y="642"/>
                  </a:ln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9368" y="2653283"/>
              <a:ext cx="129539" cy="120014"/>
            </a:xfrm>
            <a:custGeom>
              <a:avLst/>
              <a:gdLst/>
              <a:ahLst/>
              <a:cxnLst/>
              <a:rect l="l" t="t" r="r" b="b"/>
              <a:pathLst>
                <a:path w="129539" h="120014">
                  <a:moveTo>
                    <a:pt x="128930" y="0"/>
                  </a:moveTo>
                  <a:lnTo>
                    <a:pt x="0" y="66586"/>
                  </a:lnTo>
                  <a:lnTo>
                    <a:pt x="46494" y="119430"/>
                  </a:lnTo>
                  <a:lnTo>
                    <a:pt x="128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38308" y="2668536"/>
              <a:ext cx="102870" cy="95250"/>
            </a:xfrm>
            <a:custGeom>
              <a:avLst/>
              <a:gdLst/>
              <a:ahLst/>
              <a:cxnLst/>
              <a:rect l="l" t="t" r="r" b="b"/>
              <a:pathLst>
                <a:path w="102870" h="95250">
                  <a:moveTo>
                    <a:pt x="0" y="53009"/>
                  </a:moveTo>
                  <a:lnTo>
                    <a:pt x="102654" y="0"/>
                  </a:lnTo>
                  <a:lnTo>
                    <a:pt x="37020" y="95084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84918" y="2690964"/>
              <a:ext cx="370205" cy="164465"/>
            </a:xfrm>
            <a:custGeom>
              <a:avLst/>
              <a:gdLst/>
              <a:ahLst/>
              <a:cxnLst/>
              <a:rect l="l" t="t" r="r" b="b"/>
              <a:pathLst>
                <a:path w="370204" h="164464">
                  <a:moveTo>
                    <a:pt x="0" y="0"/>
                  </a:moveTo>
                  <a:lnTo>
                    <a:pt x="233" y="642"/>
                  </a:lnTo>
                  <a:lnTo>
                    <a:pt x="1868" y="5137"/>
                  </a:lnTo>
                  <a:lnTo>
                    <a:pt x="6306" y="17337"/>
                  </a:lnTo>
                  <a:lnTo>
                    <a:pt x="29216" y="77692"/>
                  </a:lnTo>
                  <a:lnTo>
                    <a:pt x="50669" y="118143"/>
                  </a:lnTo>
                  <a:lnTo>
                    <a:pt x="80881" y="150891"/>
                  </a:lnTo>
                  <a:lnTo>
                    <a:pt x="121424" y="164376"/>
                  </a:lnTo>
                  <a:lnTo>
                    <a:pt x="161589" y="155499"/>
                  </a:lnTo>
                  <a:lnTo>
                    <a:pt x="205613" y="132814"/>
                  </a:lnTo>
                  <a:lnTo>
                    <a:pt x="249728" y="102239"/>
                  </a:lnTo>
                  <a:lnTo>
                    <a:pt x="290168" y="69694"/>
                  </a:lnTo>
                  <a:lnTo>
                    <a:pt x="323164" y="41097"/>
                  </a:lnTo>
                  <a:lnTo>
                    <a:pt x="364024" y="5137"/>
                  </a:lnTo>
                  <a:lnTo>
                    <a:pt x="369132" y="642"/>
                  </a:ln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43185" y="2675699"/>
              <a:ext cx="129539" cy="120014"/>
            </a:xfrm>
            <a:custGeom>
              <a:avLst/>
              <a:gdLst/>
              <a:ahLst/>
              <a:cxnLst/>
              <a:rect l="l" t="t" r="r" b="b"/>
              <a:pathLst>
                <a:path w="129539" h="120014">
                  <a:moveTo>
                    <a:pt x="128943" y="0"/>
                  </a:moveTo>
                  <a:lnTo>
                    <a:pt x="0" y="66586"/>
                  </a:lnTo>
                  <a:lnTo>
                    <a:pt x="46507" y="119430"/>
                  </a:lnTo>
                  <a:lnTo>
                    <a:pt x="128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52138" y="2690952"/>
              <a:ext cx="102870" cy="95250"/>
            </a:xfrm>
            <a:custGeom>
              <a:avLst/>
              <a:gdLst/>
              <a:ahLst/>
              <a:cxnLst/>
              <a:rect l="l" t="t" r="r" b="b"/>
              <a:pathLst>
                <a:path w="102870" h="95250">
                  <a:moveTo>
                    <a:pt x="0" y="53009"/>
                  </a:moveTo>
                  <a:lnTo>
                    <a:pt x="102641" y="0"/>
                  </a:lnTo>
                  <a:lnTo>
                    <a:pt x="37020" y="95084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3578" y="2690964"/>
              <a:ext cx="370205" cy="164465"/>
            </a:xfrm>
            <a:custGeom>
              <a:avLst/>
              <a:gdLst/>
              <a:ahLst/>
              <a:cxnLst/>
              <a:rect l="l" t="t" r="r" b="b"/>
              <a:pathLst>
                <a:path w="370204" h="164464">
                  <a:moveTo>
                    <a:pt x="0" y="0"/>
                  </a:moveTo>
                  <a:lnTo>
                    <a:pt x="233" y="642"/>
                  </a:lnTo>
                  <a:lnTo>
                    <a:pt x="1868" y="5137"/>
                  </a:lnTo>
                  <a:lnTo>
                    <a:pt x="6306" y="17337"/>
                  </a:lnTo>
                  <a:lnTo>
                    <a:pt x="29216" y="77692"/>
                  </a:lnTo>
                  <a:lnTo>
                    <a:pt x="50669" y="118143"/>
                  </a:lnTo>
                  <a:lnTo>
                    <a:pt x="80881" y="150891"/>
                  </a:lnTo>
                  <a:lnTo>
                    <a:pt x="121424" y="164376"/>
                  </a:lnTo>
                  <a:lnTo>
                    <a:pt x="161588" y="155499"/>
                  </a:lnTo>
                  <a:lnTo>
                    <a:pt x="205609" y="132814"/>
                  </a:lnTo>
                  <a:lnTo>
                    <a:pt x="249723" y="102239"/>
                  </a:lnTo>
                  <a:lnTo>
                    <a:pt x="290163" y="69694"/>
                  </a:lnTo>
                  <a:lnTo>
                    <a:pt x="323164" y="41097"/>
                  </a:lnTo>
                  <a:lnTo>
                    <a:pt x="364024" y="5137"/>
                  </a:lnTo>
                  <a:lnTo>
                    <a:pt x="369132" y="642"/>
                  </a:ln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01845" y="2675699"/>
              <a:ext cx="129539" cy="120014"/>
            </a:xfrm>
            <a:custGeom>
              <a:avLst/>
              <a:gdLst/>
              <a:ahLst/>
              <a:cxnLst/>
              <a:rect l="l" t="t" r="r" b="b"/>
              <a:pathLst>
                <a:path w="129539" h="120014">
                  <a:moveTo>
                    <a:pt x="128943" y="0"/>
                  </a:moveTo>
                  <a:lnTo>
                    <a:pt x="0" y="66586"/>
                  </a:lnTo>
                  <a:lnTo>
                    <a:pt x="46507" y="119430"/>
                  </a:lnTo>
                  <a:lnTo>
                    <a:pt x="128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10799" y="2690952"/>
              <a:ext cx="102870" cy="95250"/>
            </a:xfrm>
            <a:custGeom>
              <a:avLst/>
              <a:gdLst/>
              <a:ahLst/>
              <a:cxnLst/>
              <a:rect l="l" t="t" r="r" b="b"/>
              <a:pathLst>
                <a:path w="102870" h="95250">
                  <a:moveTo>
                    <a:pt x="0" y="53009"/>
                  </a:moveTo>
                  <a:lnTo>
                    <a:pt x="102641" y="0"/>
                  </a:lnTo>
                  <a:lnTo>
                    <a:pt x="37007" y="95084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13440" y="2668549"/>
              <a:ext cx="370205" cy="164465"/>
            </a:xfrm>
            <a:custGeom>
              <a:avLst/>
              <a:gdLst/>
              <a:ahLst/>
              <a:cxnLst/>
              <a:rect l="l" t="t" r="r" b="b"/>
              <a:pathLst>
                <a:path w="370204" h="164464">
                  <a:moveTo>
                    <a:pt x="0" y="0"/>
                  </a:moveTo>
                  <a:lnTo>
                    <a:pt x="233" y="642"/>
                  </a:lnTo>
                  <a:lnTo>
                    <a:pt x="1868" y="5137"/>
                  </a:lnTo>
                  <a:lnTo>
                    <a:pt x="6306" y="17337"/>
                  </a:lnTo>
                  <a:lnTo>
                    <a:pt x="29216" y="77692"/>
                  </a:lnTo>
                  <a:lnTo>
                    <a:pt x="50669" y="118143"/>
                  </a:lnTo>
                  <a:lnTo>
                    <a:pt x="80881" y="150891"/>
                  </a:lnTo>
                  <a:lnTo>
                    <a:pt x="121424" y="164376"/>
                  </a:lnTo>
                  <a:lnTo>
                    <a:pt x="161588" y="155499"/>
                  </a:lnTo>
                  <a:lnTo>
                    <a:pt x="205609" y="132814"/>
                  </a:lnTo>
                  <a:lnTo>
                    <a:pt x="249723" y="102239"/>
                  </a:lnTo>
                  <a:lnTo>
                    <a:pt x="290163" y="69694"/>
                  </a:lnTo>
                  <a:lnTo>
                    <a:pt x="323164" y="41097"/>
                  </a:lnTo>
                  <a:lnTo>
                    <a:pt x="364024" y="5137"/>
                  </a:lnTo>
                  <a:lnTo>
                    <a:pt x="369132" y="642"/>
                  </a:ln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1708" y="2653283"/>
              <a:ext cx="129539" cy="120014"/>
            </a:xfrm>
            <a:custGeom>
              <a:avLst/>
              <a:gdLst/>
              <a:ahLst/>
              <a:cxnLst/>
              <a:rect l="l" t="t" r="r" b="b"/>
              <a:pathLst>
                <a:path w="129539" h="120014">
                  <a:moveTo>
                    <a:pt x="128943" y="0"/>
                  </a:moveTo>
                  <a:lnTo>
                    <a:pt x="0" y="66586"/>
                  </a:lnTo>
                  <a:lnTo>
                    <a:pt x="46507" y="119430"/>
                  </a:lnTo>
                  <a:lnTo>
                    <a:pt x="128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80661" y="2668536"/>
              <a:ext cx="102870" cy="95250"/>
            </a:xfrm>
            <a:custGeom>
              <a:avLst/>
              <a:gdLst/>
              <a:ahLst/>
              <a:cxnLst/>
              <a:rect l="l" t="t" r="r" b="b"/>
              <a:pathLst>
                <a:path w="102870" h="95250">
                  <a:moveTo>
                    <a:pt x="0" y="53009"/>
                  </a:moveTo>
                  <a:lnTo>
                    <a:pt x="102641" y="0"/>
                  </a:lnTo>
                  <a:lnTo>
                    <a:pt x="37007" y="95084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83302" y="2690964"/>
              <a:ext cx="370205" cy="164465"/>
            </a:xfrm>
            <a:custGeom>
              <a:avLst/>
              <a:gdLst/>
              <a:ahLst/>
              <a:cxnLst/>
              <a:rect l="l" t="t" r="r" b="b"/>
              <a:pathLst>
                <a:path w="370204" h="164464">
                  <a:moveTo>
                    <a:pt x="0" y="0"/>
                  </a:moveTo>
                  <a:lnTo>
                    <a:pt x="233" y="642"/>
                  </a:lnTo>
                  <a:lnTo>
                    <a:pt x="1868" y="5137"/>
                  </a:lnTo>
                  <a:lnTo>
                    <a:pt x="6306" y="17337"/>
                  </a:lnTo>
                  <a:lnTo>
                    <a:pt x="29216" y="77692"/>
                  </a:lnTo>
                  <a:lnTo>
                    <a:pt x="50669" y="118143"/>
                  </a:lnTo>
                  <a:lnTo>
                    <a:pt x="80881" y="150891"/>
                  </a:lnTo>
                  <a:lnTo>
                    <a:pt x="121424" y="164376"/>
                  </a:lnTo>
                  <a:lnTo>
                    <a:pt x="161588" y="155499"/>
                  </a:lnTo>
                  <a:lnTo>
                    <a:pt x="205609" y="132814"/>
                  </a:lnTo>
                  <a:lnTo>
                    <a:pt x="249723" y="102239"/>
                  </a:lnTo>
                  <a:lnTo>
                    <a:pt x="290163" y="69694"/>
                  </a:lnTo>
                  <a:lnTo>
                    <a:pt x="323164" y="41097"/>
                  </a:lnTo>
                  <a:lnTo>
                    <a:pt x="350161" y="17337"/>
                  </a:lnTo>
                  <a:lnTo>
                    <a:pt x="364024" y="5137"/>
                  </a:lnTo>
                  <a:lnTo>
                    <a:pt x="369132" y="642"/>
                  </a:lnTo>
                  <a:lnTo>
                    <a:pt x="369862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41570" y="2675699"/>
              <a:ext cx="129539" cy="120014"/>
            </a:xfrm>
            <a:custGeom>
              <a:avLst/>
              <a:gdLst/>
              <a:ahLst/>
              <a:cxnLst/>
              <a:rect l="l" t="t" r="r" b="b"/>
              <a:pathLst>
                <a:path w="129539" h="120014">
                  <a:moveTo>
                    <a:pt x="128943" y="0"/>
                  </a:moveTo>
                  <a:lnTo>
                    <a:pt x="0" y="66586"/>
                  </a:lnTo>
                  <a:lnTo>
                    <a:pt x="46507" y="119430"/>
                  </a:lnTo>
                  <a:lnTo>
                    <a:pt x="128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50523" y="2690952"/>
              <a:ext cx="102870" cy="95250"/>
            </a:xfrm>
            <a:custGeom>
              <a:avLst/>
              <a:gdLst/>
              <a:ahLst/>
              <a:cxnLst/>
              <a:rect l="l" t="t" r="r" b="b"/>
              <a:pathLst>
                <a:path w="102870" h="95250">
                  <a:moveTo>
                    <a:pt x="0" y="53009"/>
                  </a:moveTo>
                  <a:lnTo>
                    <a:pt x="102641" y="0"/>
                  </a:lnTo>
                  <a:lnTo>
                    <a:pt x="37020" y="95084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85669" y="1667293"/>
              <a:ext cx="833755" cy="0"/>
            </a:xfrm>
            <a:custGeom>
              <a:avLst/>
              <a:gdLst/>
              <a:ahLst/>
              <a:cxnLst/>
              <a:rect l="l" t="t" r="r" b="b"/>
              <a:pathLst>
                <a:path w="833755">
                  <a:moveTo>
                    <a:pt x="0" y="0"/>
                  </a:moveTo>
                  <a:lnTo>
                    <a:pt x="833285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62555" y="1632102"/>
              <a:ext cx="140970" cy="70485"/>
            </a:xfrm>
            <a:custGeom>
              <a:avLst/>
              <a:gdLst/>
              <a:ahLst/>
              <a:cxnLst/>
              <a:rect l="l" t="t" r="r" b="b"/>
              <a:pathLst>
                <a:path w="140969" h="70485">
                  <a:moveTo>
                    <a:pt x="140792" y="0"/>
                  </a:moveTo>
                  <a:lnTo>
                    <a:pt x="0" y="35191"/>
                  </a:lnTo>
                  <a:lnTo>
                    <a:pt x="140792" y="70383"/>
                  </a:lnTo>
                  <a:lnTo>
                    <a:pt x="140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85669" y="1639277"/>
              <a:ext cx="112395" cy="56515"/>
            </a:xfrm>
            <a:custGeom>
              <a:avLst/>
              <a:gdLst/>
              <a:ahLst/>
              <a:cxnLst/>
              <a:rect l="l" t="t" r="r" b="b"/>
              <a:pathLst>
                <a:path w="112394" h="56514">
                  <a:moveTo>
                    <a:pt x="112077" y="56032"/>
                  </a:moveTo>
                  <a:lnTo>
                    <a:pt x="0" y="28016"/>
                  </a:lnTo>
                  <a:lnTo>
                    <a:pt x="112077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26394" y="1682241"/>
              <a:ext cx="773430" cy="0"/>
            </a:xfrm>
            <a:custGeom>
              <a:avLst/>
              <a:gdLst/>
              <a:ahLst/>
              <a:cxnLst/>
              <a:rect l="l" t="t" r="r" b="b"/>
              <a:pathLst>
                <a:path w="773429">
                  <a:moveTo>
                    <a:pt x="773341" y="0"/>
                  </a:moveTo>
                  <a:lnTo>
                    <a:pt x="0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82057" y="1647050"/>
              <a:ext cx="140970" cy="70485"/>
            </a:xfrm>
            <a:custGeom>
              <a:avLst/>
              <a:gdLst/>
              <a:ahLst/>
              <a:cxnLst/>
              <a:rect l="l" t="t" r="r" b="b"/>
              <a:pathLst>
                <a:path w="140970" h="70485">
                  <a:moveTo>
                    <a:pt x="0" y="0"/>
                  </a:moveTo>
                  <a:lnTo>
                    <a:pt x="0" y="70383"/>
                  </a:lnTo>
                  <a:lnTo>
                    <a:pt x="140792" y="35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87670" y="1654225"/>
              <a:ext cx="112395" cy="56515"/>
            </a:xfrm>
            <a:custGeom>
              <a:avLst/>
              <a:gdLst/>
              <a:ahLst/>
              <a:cxnLst/>
              <a:rect l="l" t="t" r="r" b="b"/>
              <a:pathLst>
                <a:path w="112395" h="56514">
                  <a:moveTo>
                    <a:pt x="0" y="0"/>
                  </a:moveTo>
                  <a:lnTo>
                    <a:pt x="112077" y="28016"/>
                  </a:lnTo>
                  <a:lnTo>
                    <a:pt x="0" y="56032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1879815" y="1274178"/>
              <a:ext cx="94234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i="1" spc="5" dirty="0">
                  <a:latin typeface="Arial"/>
                  <a:cs typeface="Arial"/>
                </a:rPr>
                <a:t>START</a:t>
              </a:r>
              <a:r>
                <a:rPr sz="1400" i="1" spc="-85" dirty="0">
                  <a:latin typeface="Arial"/>
                  <a:cs typeface="Arial"/>
                </a:rPr>
                <a:t> </a:t>
              </a:r>
              <a:r>
                <a:rPr sz="1400" i="1" spc="5" dirty="0">
                  <a:latin typeface="Arial"/>
                  <a:cs typeface="Arial"/>
                </a:rPr>
                <a:t>BIT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172716" y="1525333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403479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44699" y="1816734"/>
              <a:ext cx="56515" cy="112395"/>
            </a:xfrm>
            <a:custGeom>
              <a:avLst/>
              <a:gdLst/>
              <a:ahLst/>
              <a:cxnLst/>
              <a:rect l="l" t="t" r="r" b="b"/>
              <a:pathLst>
                <a:path w="56514" h="112394">
                  <a:moveTo>
                    <a:pt x="56032" y="0"/>
                  </a:moveTo>
                  <a:lnTo>
                    <a:pt x="28016" y="112077"/>
                  </a:lnTo>
                  <a:lnTo>
                    <a:pt x="0" y="0"/>
                  </a:lnTo>
                </a:path>
              </a:pathLst>
            </a:custGeom>
            <a:ln w="11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3191154" y="1296593"/>
              <a:ext cx="1306195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i="1" spc="5" dirty="0">
                  <a:latin typeface="Arial"/>
                  <a:cs typeface="Arial"/>
                </a:rPr>
                <a:t>5−8 DATA</a:t>
              </a:r>
              <a:r>
                <a:rPr sz="1400" i="1" spc="-85" dirty="0">
                  <a:latin typeface="Arial"/>
                  <a:cs typeface="Arial"/>
                </a:rPr>
                <a:t> </a:t>
              </a:r>
              <a:r>
                <a:rPr sz="1400" i="1" spc="5" dirty="0">
                  <a:latin typeface="Arial"/>
                  <a:cs typeface="Arial"/>
                </a:rPr>
                <a:t>BITS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3235986" y="1531959"/>
              <a:ext cx="2952750" cy="7442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i="1" spc="5" dirty="0">
                  <a:latin typeface="Arial"/>
                  <a:cs typeface="Arial"/>
                </a:rPr>
                <a:t>PLUS</a:t>
              </a:r>
              <a:r>
                <a:rPr sz="1400" i="1" spc="-80" dirty="0">
                  <a:latin typeface="Arial"/>
                  <a:cs typeface="Arial"/>
                </a:rPr>
                <a:t> </a:t>
              </a:r>
              <a:r>
                <a:rPr sz="1400" i="1" spc="5" dirty="0">
                  <a:latin typeface="Arial"/>
                  <a:cs typeface="Arial"/>
                </a:rPr>
                <a:t>PARITY</a:t>
              </a:r>
              <a:endParaRPr sz="1400">
                <a:latin typeface="Arial"/>
                <a:cs typeface="Arial"/>
              </a:endParaRPr>
            </a:p>
            <a:p>
              <a:pPr marL="2298700" marR="5080" indent="-201930">
                <a:lnSpc>
                  <a:spcPts val="1590"/>
                </a:lnSpc>
                <a:spcBef>
                  <a:spcPts val="920"/>
                </a:spcBef>
              </a:pPr>
              <a:r>
                <a:rPr sz="1400" i="1" spc="5" dirty="0">
                  <a:latin typeface="Arial"/>
                  <a:cs typeface="Arial"/>
                </a:rPr>
                <a:t>1−2</a:t>
              </a:r>
              <a:r>
                <a:rPr sz="1400" i="1" spc="-80" dirty="0">
                  <a:latin typeface="Arial"/>
                  <a:cs typeface="Arial"/>
                </a:rPr>
                <a:t> </a:t>
              </a:r>
              <a:r>
                <a:rPr sz="1400" i="1" spc="5" dirty="0">
                  <a:latin typeface="Arial"/>
                  <a:cs typeface="Arial"/>
                </a:rPr>
                <a:t>STOP  BITS</a:t>
              </a:r>
              <a:endParaRPr sz="1400">
                <a:latin typeface="Arial"/>
                <a:cs typeface="Arial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08441" y="3090561"/>
            <a:ext cx="6645885" cy="3571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543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IDEAL SAMPLING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POINTS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12090" marR="187325" indent="-199390">
              <a:lnSpc>
                <a:spcPct val="116100"/>
              </a:lnSpc>
              <a:spcBef>
                <a:spcPts val="1195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5" dirty="0">
                <a:latin typeface="Garamond"/>
                <a:cs typeface="Garamond"/>
              </a:rPr>
              <a:t>Codes </a:t>
            </a:r>
            <a:r>
              <a:rPr sz="3200" spc="114" dirty="0">
                <a:latin typeface="Garamond"/>
                <a:cs typeface="Garamond"/>
              </a:rPr>
              <a:t>a </a:t>
            </a:r>
            <a:r>
              <a:rPr sz="3200" spc="40" dirty="0">
                <a:latin typeface="Garamond"/>
                <a:cs typeface="Garamond"/>
              </a:rPr>
              <a:t>character </a:t>
            </a:r>
            <a:r>
              <a:rPr sz="3200" spc="45" dirty="0">
                <a:latin typeface="Garamond"/>
                <a:cs typeface="Garamond"/>
              </a:rPr>
              <a:t>(5-7) bits </a:t>
            </a:r>
            <a:r>
              <a:rPr sz="3200" spc="120" dirty="0">
                <a:latin typeface="Garamond"/>
                <a:cs typeface="Garamond"/>
              </a:rPr>
              <a:t>at </a:t>
            </a:r>
            <a:r>
              <a:rPr sz="3200" spc="114" dirty="0">
                <a:latin typeface="Garamond"/>
                <a:cs typeface="Garamond"/>
              </a:rPr>
              <a:t>a </a:t>
            </a:r>
            <a:r>
              <a:rPr sz="3200" spc="45" dirty="0">
                <a:latin typeface="Garamond"/>
                <a:cs typeface="Garamond"/>
              </a:rPr>
              <a:t>time. </a:t>
            </a:r>
            <a:r>
              <a:rPr sz="3200" spc="30" dirty="0">
                <a:latin typeface="Garamond"/>
                <a:cs typeface="Garamond"/>
              </a:rPr>
              <a:t>ASCII.  </a:t>
            </a:r>
            <a:r>
              <a:rPr sz="3200" spc="20" dirty="0">
                <a:latin typeface="Garamond"/>
                <a:cs typeface="Garamond"/>
              </a:rPr>
              <a:t>Adds </a:t>
            </a:r>
            <a:r>
              <a:rPr sz="3200" spc="75" dirty="0">
                <a:latin typeface="Garamond"/>
                <a:cs typeface="Garamond"/>
              </a:rPr>
              <a:t>parity</a:t>
            </a:r>
            <a:r>
              <a:rPr sz="3200" spc="130" dirty="0">
                <a:latin typeface="Garamond"/>
                <a:cs typeface="Garamond"/>
              </a:rPr>
              <a:t> </a:t>
            </a:r>
            <a:r>
              <a:rPr sz="3200" spc="60" dirty="0">
                <a:latin typeface="Garamond"/>
                <a:cs typeface="Garamond"/>
              </a:rPr>
              <a:t>bit.</a:t>
            </a:r>
            <a:endParaRPr sz="3200" dirty="0">
              <a:latin typeface="Garamond"/>
              <a:cs typeface="Garamond"/>
            </a:endParaRPr>
          </a:p>
          <a:p>
            <a:pPr marL="212090" marR="5080" indent="-199390" algn="just">
              <a:lnSpc>
                <a:spcPct val="116300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55" dirty="0">
                <a:latin typeface="Garamond"/>
                <a:cs typeface="Garamond"/>
              </a:rPr>
              <a:t>Character </a:t>
            </a:r>
            <a:r>
              <a:rPr sz="3200" spc="20" dirty="0">
                <a:latin typeface="Garamond"/>
                <a:cs typeface="Garamond"/>
              </a:rPr>
              <a:t>is </a:t>
            </a:r>
            <a:r>
              <a:rPr sz="3200" spc="15" dirty="0">
                <a:latin typeface="Garamond"/>
                <a:cs typeface="Garamond"/>
              </a:rPr>
              <a:t>framed </a:t>
            </a:r>
            <a:r>
              <a:rPr sz="3200" spc="25" dirty="0">
                <a:latin typeface="Garamond"/>
                <a:cs typeface="Garamond"/>
              </a:rPr>
              <a:t>using </a:t>
            </a:r>
            <a:r>
              <a:rPr sz="3200" spc="114" dirty="0">
                <a:latin typeface="Garamond"/>
                <a:cs typeface="Garamond"/>
              </a:rPr>
              <a:t>a </a:t>
            </a:r>
            <a:r>
              <a:rPr sz="3200" spc="85" dirty="0">
                <a:latin typeface="Garamond"/>
                <a:cs typeface="Garamond"/>
              </a:rPr>
              <a:t>start </a:t>
            </a:r>
            <a:r>
              <a:rPr sz="3200" spc="60" dirty="0">
                <a:latin typeface="Garamond"/>
                <a:cs typeface="Garamond"/>
              </a:rPr>
              <a:t>bit </a:t>
            </a:r>
            <a:r>
              <a:rPr sz="3200" spc="50" dirty="0">
                <a:latin typeface="Garamond"/>
                <a:cs typeface="Garamond"/>
              </a:rPr>
              <a:t>and </a:t>
            </a:r>
            <a:r>
              <a:rPr sz="3200" spc="-35" dirty="0">
                <a:latin typeface="Garamond"/>
                <a:cs typeface="Garamond"/>
              </a:rPr>
              <a:t>one </a:t>
            </a:r>
            <a:r>
              <a:rPr sz="3200" spc="-25" dirty="0">
                <a:latin typeface="Garamond"/>
                <a:cs typeface="Garamond"/>
              </a:rPr>
              <a:t>or  </a:t>
            </a:r>
            <a:r>
              <a:rPr sz="3200" spc="-20" dirty="0">
                <a:latin typeface="Garamond"/>
                <a:cs typeface="Garamond"/>
              </a:rPr>
              <a:t>two </a:t>
            </a:r>
            <a:r>
              <a:rPr sz="3200" spc="10" dirty="0">
                <a:latin typeface="Garamond"/>
                <a:cs typeface="Garamond"/>
              </a:rPr>
              <a:t>stop </a:t>
            </a:r>
            <a:r>
              <a:rPr sz="3200" spc="50" dirty="0">
                <a:latin typeface="Garamond"/>
                <a:cs typeface="Garamond"/>
              </a:rPr>
              <a:t>bits. </a:t>
            </a:r>
            <a:r>
              <a:rPr sz="3200" spc="-15" dirty="0">
                <a:latin typeface="Garamond"/>
                <a:cs typeface="Garamond"/>
              </a:rPr>
              <a:t>1 </a:t>
            </a:r>
            <a:r>
              <a:rPr sz="3200" spc="20" dirty="0">
                <a:latin typeface="Garamond"/>
                <a:cs typeface="Garamond"/>
              </a:rPr>
              <a:t>is </a:t>
            </a:r>
            <a:r>
              <a:rPr sz="3200" spc="-5" dirty="0">
                <a:latin typeface="Garamond"/>
                <a:cs typeface="Garamond"/>
              </a:rPr>
              <a:t>encoded </a:t>
            </a:r>
            <a:r>
              <a:rPr sz="3200" spc="50" dirty="0">
                <a:latin typeface="Garamond"/>
                <a:cs typeface="Garamond"/>
              </a:rPr>
              <a:t>as </a:t>
            </a:r>
            <a:r>
              <a:rPr sz="3200" spc="-40" dirty="0">
                <a:latin typeface="Garamond"/>
                <a:cs typeface="Garamond"/>
              </a:rPr>
              <a:t>lowe </a:t>
            </a:r>
            <a:r>
              <a:rPr sz="3200" spc="30" dirty="0">
                <a:latin typeface="Garamond"/>
                <a:cs typeface="Garamond"/>
              </a:rPr>
              <a:t>voltage, </a:t>
            </a:r>
            <a:r>
              <a:rPr sz="3200" spc="-15" dirty="0">
                <a:latin typeface="Garamond"/>
                <a:cs typeface="Garamond"/>
              </a:rPr>
              <a:t>0 </a:t>
            </a:r>
            <a:r>
              <a:rPr sz="3200" spc="50" dirty="0">
                <a:latin typeface="Garamond"/>
                <a:cs typeface="Garamond"/>
              </a:rPr>
              <a:t>as  </a:t>
            </a:r>
            <a:r>
              <a:rPr sz="3200" spc="30" dirty="0">
                <a:latin typeface="Garamond"/>
                <a:cs typeface="Garamond"/>
              </a:rPr>
              <a:t>high.</a:t>
            </a:r>
            <a:endParaRPr sz="3200" dirty="0">
              <a:latin typeface="Garamond"/>
              <a:cs typeface="Garamond"/>
            </a:endParaRPr>
          </a:p>
        </p:txBody>
      </p:sp>
      <p:sp>
        <p:nvSpPr>
          <p:cNvPr id="64" name="object 2"/>
          <p:cNvSpPr txBox="1"/>
          <p:nvPr/>
        </p:nvSpPr>
        <p:spPr>
          <a:xfrm>
            <a:off x="846406" y="185704"/>
            <a:ext cx="636152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254" dirty="0">
                <a:solidFill>
                  <a:srgbClr val="0070C0"/>
                </a:solidFill>
                <a:latin typeface="PMingLiU"/>
                <a:cs typeface="PMingLiU"/>
              </a:rPr>
              <a:t>Asynchronous</a:t>
            </a:r>
            <a:r>
              <a:rPr sz="4000" b="1" spc="15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4000" b="1" spc="270" dirty="0">
                <a:solidFill>
                  <a:srgbClr val="0070C0"/>
                </a:solidFill>
                <a:latin typeface="PMingLiU"/>
                <a:cs typeface="PMingLiU"/>
              </a:rPr>
              <a:t>Coding</a:t>
            </a:r>
            <a:endParaRPr sz="40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1676400"/>
            <a:ext cx="833054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9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02441" y="1883653"/>
          <a:ext cx="3364249" cy="278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338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01">
                      <a:solidFill>
                        <a:srgbClr val="000000"/>
                      </a:solidFill>
                      <a:prstDash val="solid"/>
                    </a:lnL>
                    <a:lnR w="12101">
                      <a:solidFill>
                        <a:srgbClr val="000000"/>
                      </a:solidFill>
                      <a:prstDash val="solid"/>
                    </a:lnR>
                    <a:lnT w="12101">
                      <a:solidFill>
                        <a:srgbClr val="000000"/>
                      </a:solidFill>
                      <a:prstDash val="solid"/>
                    </a:lnT>
                    <a:lnB w="12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01">
                      <a:solidFill>
                        <a:srgbClr val="000000"/>
                      </a:solidFill>
                      <a:prstDash val="solid"/>
                    </a:lnL>
                    <a:lnR w="12101">
                      <a:solidFill>
                        <a:srgbClr val="000000"/>
                      </a:solidFill>
                      <a:prstDash val="solid"/>
                    </a:lnR>
                    <a:lnT w="12101">
                      <a:solidFill>
                        <a:srgbClr val="000000"/>
                      </a:solidFill>
                      <a:prstDash val="solid"/>
                    </a:lnT>
                    <a:lnB w="12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01">
                      <a:solidFill>
                        <a:srgbClr val="000000"/>
                      </a:solidFill>
                      <a:prstDash val="solid"/>
                    </a:lnL>
                    <a:lnR w="12101">
                      <a:solidFill>
                        <a:srgbClr val="000000"/>
                      </a:solidFill>
                      <a:prstDash val="solid"/>
                    </a:lnR>
                    <a:lnT w="12101">
                      <a:solidFill>
                        <a:srgbClr val="000000"/>
                      </a:solidFill>
                      <a:prstDash val="solid"/>
                    </a:lnT>
                    <a:lnB w="121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920608" y="2276957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436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5652" y="2238959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019" y="0"/>
                </a:moveTo>
                <a:lnTo>
                  <a:pt x="0" y="37998"/>
                </a:lnTo>
                <a:lnTo>
                  <a:pt x="152019" y="75996"/>
                </a:lnTo>
                <a:lnTo>
                  <a:pt x="152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0608" y="2246706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121005" y="60502"/>
                </a:moveTo>
                <a:lnTo>
                  <a:pt x="0" y="30251"/>
                </a:lnTo>
                <a:lnTo>
                  <a:pt x="121005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3968" y="2238959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5996"/>
                </a:lnTo>
                <a:lnTo>
                  <a:pt x="152019" y="37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0026" y="2246706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0" y="0"/>
                </a:moveTo>
                <a:lnTo>
                  <a:pt x="121018" y="30251"/>
                </a:lnTo>
                <a:lnTo>
                  <a:pt x="0" y="60502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0208" y="2289060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436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5265" y="2251049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006" y="0"/>
                </a:moveTo>
                <a:lnTo>
                  <a:pt x="0" y="38011"/>
                </a:lnTo>
                <a:lnTo>
                  <a:pt x="152006" y="76009"/>
                </a:lnTo>
                <a:lnTo>
                  <a:pt x="152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0208" y="2258809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121018" y="60502"/>
                </a:moveTo>
                <a:lnTo>
                  <a:pt x="0" y="30251"/>
                </a:lnTo>
                <a:lnTo>
                  <a:pt x="121018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3581" y="2251049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009"/>
                </a:lnTo>
                <a:lnTo>
                  <a:pt x="152006" y="380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9639" y="2258809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0" y="0"/>
                </a:moveTo>
                <a:lnTo>
                  <a:pt x="121005" y="30251"/>
                </a:lnTo>
                <a:lnTo>
                  <a:pt x="0" y="60502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3769" y="2257483"/>
            <a:ext cx="1054735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6900"/>
              </a:lnSpc>
            </a:pPr>
            <a:r>
              <a:rPr sz="1300" spc="20" dirty="0">
                <a:latin typeface="Courier New"/>
                <a:cs typeface="Courier New"/>
              </a:rPr>
              <a:t>Lots of  Start Bits  (Preamble)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1354" y="2317992"/>
            <a:ext cx="1156335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0195">
              <a:lnSpc>
                <a:spcPct val="106900"/>
              </a:lnSpc>
            </a:pPr>
            <a:r>
              <a:rPr sz="1300" spc="20" dirty="0">
                <a:latin typeface="Courier New"/>
                <a:cs typeface="Courier New"/>
              </a:rPr>
              <a:t>Lots of  Stop Bits  (Postamble)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3650" y="1744484"/>
            <a:ext cx="2662555" cy="0"/>
          </a:xfrm>
          <a:custGeom>
            <a:avLst/>
            <a:gdLst/>
            <a:ahLst/>
            <a:cxnLst/>
            <a:rect l="l" t="t" r="r" b="b"/>
            <a:pathLst>
              <a:path w="2662554">
                <a:moveTo>
                  <a:pt x="0" y="0"/>
                </a:moveTo>
                <a:lnTo>
                  <a:pt x="2662351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8695" y="1706486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019" y="0"/>
                </a:moveTo>
                <a:lnTo>
                  <a:pt x="0" y="37998"/>
                </a:lnTo>
                <a:lnTo>
                  <a:pt x="152019" y="75996"/>
                </a:lnTo>
                <a:lnTo>
                  <a:pt x="152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650" y="1714233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121005" y="60502"/>
                </a:moveTo>
                <a:lnTo>
                  <a:pt x="0" y="30251"/>
                </a:lnTo>
                <a:lnTo>
                  <a:pt x="121005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18938" y="1706486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5996"/>
                </a:lnTo>
                <a:lnTo>
                  <a:pt x="152019" y="37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4996" y="1714233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0" y="0"/>
                </a:moveTo>
                <a:lnTo>
                  <a:pt x="121018" y="30251"/>
                </a:lnTo>
                <a:lnTo>
                  <a:pt x="0" y="60502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13556" y="487902"/>
            <a:ext cx="5027226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dirty="0">
                <a:latin typeface="Arial"/>
                <a:cs typeface="Arial"/>
              </a:rPr>
              <a:t>"</a:t>
            </a:r>
            <a:r>
              <a:rPr sz="2400" i="1" dirty="0">
                <a:solidFill>
                  <a:srgbClr val="0070C0"/>
                </a:solidFill>
                <a:latin typeface="Arial"/>
                <a:cs typeface="Arial"/>
              </a:rPr>
              <a:t>SYNCHRONOUS"</a:t>
            </a:r>
            <a:r>
              <a:rPr sz="2400" i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70C0"/>
                </a:solidFill>
                <a:latin typeface="Arial"/>
                <a:cs typeface="Arial"/>
              </a:rPr>
              <a:t>TRANSMISSION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1225"/>
              </a:spcBef>
            </a:pPr>
            <a:r>
              <a:rPr sz="1300" spc="20" dirty="0">
                <a:latin typeface="Courier New"/>
                <a:cs typeface="Courier New"/>
              </a:rPr>
              <a:t>Upto 12000</a:t>
            </a:r>
            <a:r>
              <a:rPr sz="1300" spc="-75" dirty="0">
                <a:latin typeface="Courier New"/>
                <a:cs typeface="Courier New"/>
              </a:rPr>
              <a:t> </a:t>
            </a:r>
            <a:r>
              <a:rPr sz="1300" spc="20" dirty="0">
                <a:latin typeface="Courier New"/>
                <a:cs typeface="Courier New"/>
              </a:rPr>
              <a:t>Bits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67761" y="3163998"/>
            <a:ext cx="341566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4130">
              <a:lnSpc>
                <a:spcPts val="1910"/>
              </a:lnSpc>
            </a:pPr>
            <a:r>
              <a:rPr sz="1900" i="1" dirty="0">
                <a:latin typeface="Arial"/>
                <a:cs typeface="Arial"/>
              </a:rPr>
              <a:t>same as asynchronous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except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85700"/>
              </a:lnSpc>
              <a:spcBef>
                <a:spcPts val="234"/>
              </a:spcBef>
            </a:pPr>
            <a:r>
              <a:rPr sz="1900" i="1" dirty="0">
                <a:latin typeface="Arial"/>
                <a:cs typeface="Arial"/>
              </a:rPr>
              <a:t>larger frame sizes . It requires  better clock tolerance and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more  sophisticated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coding.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4800" y="685800"/>
            <a:ext cx="6475970" cy="5943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810">
              <a:lnSpc>
                <a:spcPct val="100000"/>
              </a:lnSpc>
            </a:pPr>
            <a:r>
              <a:rPr sz="2400" b="1" spc="370" dirty="0">
                <a:solidFill>
                  <a:srgbClr val="0070C0"/>
                </a:solidFill>
                <a:latin typeface="PMingLiU"/>
                <a:cs typeface="PMingLiU"/>
              </a:rPr>
              <a:t>Why </a:t>
            </a:r>
            <a:r>
              <a:rPr sz="2400" b="1" spc="250" dirty="0">
                <a:solidFill>
                  <a:srgbClr val="0070C0"/>
                </a:solidFill>
                <a:latin typeface="PMingLiU"/>
                <a:cs typeface="PMingLiU"/>
              </a:rPr>
              <a:t>Synchronous</a:t>
            </a:r>
            <a:r>
              <a:rPr sz="2400" b="1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35" dirty="0">
                <a:solidFill>
                  <a:srgbClr val="0070C0"/>
                </a:solidFill>
                <a:latin typeface="PMingLiU"/>
                <a:cs typeface="PMingLiU"/>
              </a:rPr>
              <a:t>Transmission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b="1" dirty="0">
              <a:latin typeface="Times New Roman"/>
              <a:cs typeface="Times New Roman"/>
            </a:endParaRPr>
          </a:p>
          <a:p>
            <a:pPr marL="212090" marR="201930" indent="-199390">
              <a:lnSpc>
                <a:spcPct val="116300"/>
              </a:lnSpc>
              <a:spcBef>
                <a:spcPts val="146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40" dirty="0">
                <a:latin typeface="Garamond"/>
                <a:cs typeface="Garamond"/>
              </a:rPr>
              <a:t>For </a:t>
            </a:r>
            <a:r>
              <a:rPr sz="2050" spc="5" dirty="0">
                <a:latin typeface="Garamond"/>
                <a:cs typeface="Garamond"/>
              </a:rPr>
              <a:t>Clock </a:t>
            </a:r>
            <a:r>
              <a:rPr sz="2050" dirty="0">
                <a:latin typeface="Garamond"/>
                <a:cs typeface="Garamond"/>
              </a:rPr>
              <a:t>Recovery,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35" dirty="0">
                <a:latin typeface="Garamond"/>
                <a:cs typeface="Garamond"/>
              </a:rPr>
              <a:t>must </a:t>
            </a:r>
            <a:r>
              <a:rPr sz="2050" spc="-25" dirty="0">
                <a:latin typeface="Garamond"/>
                <a:cs typeface="Garamond"/>
              </a:rPr>
              <a:t>know </a:t>
            </a:r>
            <a:r>
              <a:rPr sz="2050" dirty="0">
                <a:latin typeface="Garamond"/>
                <a:cs typeface="Garamond"/>
              </a:rPr>
              <a:t>when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85" dirty="0">
                <a:latin typeface="Garamond"/>
                <a:cs typeface="Garamond"/>
              </a:rPr>
              <a:t>start </a:t>
            </a:r>
            <a:r>
              <a:rPr sz="2050" spc="55" dirty="0">
                <a:latin typeface="Garamond"/>
                <a:cs typeface="Garamond"/>
              </a:rPr>
              <a:t>its </a:t>
            </a:r>
            <a:r>
              <a:rPr sz="2050" dirty="0">
                <a:latin typeface="Garamond"/>
                <a:cs typeface="Garamond"/>
              </a:rPr>
              <a:t>receive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55" dirty="0">
                <a:latin typeface="Garamond"/>
                <a:cs typeface="Garamond"/>
              </a:rPr>
              <a:t>(phase). </a:t>
            </a:r>
            <a:r>
              <a:rPr sz="2050" spc="30" dirty="0">
                <a:latin typeface="Garamond"/>
                <a:cs typeface="Garamond"/>
              </a:rPr>
              <a:t>Then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25" dirty="0">
                <a:latin typeface="Garamond"/>
                <a:cs typeface="Garamond"/>
              </a:rPr>
              <a:t>sample</a:t>
            </a:r>
            <a:r>
              <a:rPr lang="en-US" sz="2050" spc="120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periodic</a:t>
            </a:r>
            <a:r>
              <a:rPr lang="en-US" sz="2050" spc="15" dirty="0">
                <a:latin typeface="Garamond"/>
                <a:cs typeface="Garamond"/>
              </a:rPr>
              <a:t>ally</a:t>
            </a:r>
            <a:r>
              <a:rPr sz="2050" spc="15" dirty="0">
                <a:latin typeface="Garamond"/>
                <a:cs typeface="Garamond"/>
              </a:rPr>
              <a:t>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lang="en-US" sz="2050" spc="120" dirty="0">
                <a:latin typeface="Garamond"/>
                <a:cs typeface="Garamond"/>
              </a:rPr>
              <a:t>roughly </a:t>
            </a:r>
            <a:r>
              <a:rPr sz="2050" spc="5" dirty="0">
                <a:latin typeface="Garamond"/>
                <a:cs typeface="Garamond"/>
              </a:rPr>
              <a:t>sender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50" dirty="0">
                <a:latin typeface="Garamond"/>
                <a:cs typeface="Garamond"/>
              </a:rPr>
              <a:t>with </a:t>
            </a:r>
            <a:r>
              <a:rPr sz="2050" spc="10" dirty="0">
                <a:latin typeface="Garamond"/>
                <a:cs typeface="Garamond"/>
              </a:rPr>
              <a:t>help </a:t>
            </a:r>
            <a:r>
              <a:rPr sz="2050" spc="-35" dirty="0">
                <a:latin typeface="Garamond"/>
                <a:cs typeface="Garamond"/>
              </a:rPr>
              <a:t>from </a:t>
            </a:r>
            <a:r>
              <a:rPr sz="2050" spc="35" dirty="0">
                <a:latin typeface="Garamond"/>
                <a:cs typeface="Garamond"/>
              </a:rPr>
              <a:t>transitions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90" dirty="0">
                <a:latin typeface="Garamond"/>
                <a:cs typeface="Garamond"/>
              </a:rPr>
              <a:t>data.</a:t>
            </a:r>
            <a:endParaRPr sz="205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80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spc="10" dirty="0">
                <a:latin typeface="Garamond"/>
                <a:cs typeface="Garamond"/>
              </a:rPr>
              <a:t>asynchronous,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35" dirty="0">
                <a:latin typeface="Garamond"/>
                <a:cs typeface="Garamond"/>
              </a:rPr>
              <a:t>gets </a:t>
            </a:r>
            <a:r>
              <a:rPr sz="2050" spc="-15" dirty="0">
                <a:latin typeface="Garamond"/>
                <a:cs typeface="Garamond"/>
              </a:rPr>
              <a:t>locked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dirty="0">
                <a:latin typeface="Garamond"/>
                <a:cs typeface="Garamond"/>
              </a:rPr>
              <a:t>when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5" dirty="0">
                <a:latin typeface="Garamond"/>
                <a:cs typeface="Garamond"/>
              </a:rPr>
              <a:t>voltage </a:t>
            </a:r>
            <a:r>
              <a:rPr sz="2050" spc="-15" dirty="0">
                <a:latin typeface="Garamond"/>
                <a:cs typeface="Garamond"/>
              </a:rPr>
              <a:t>goes </a:t>
            </a:r>
            <a:r>
              <a:rPr sz="2050" spc="-35" dirty="0">
                <a:latin typeface="Garamond"/>
                <a:cs typeface="Garamond"/>
              </a:rPr>
              <a:t>from </a:t>
            </a:r>
            <a:r>
              <a:rPr sz="2050" spc="-30" dirty="0">
                <a:latin typeface="Garamond"/>
                <a:cs typeface="Garamond"/>
              </a:rPr>
              <a:t>low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20" dirty="0">
                <a:latin typeface="Garamond"/>
                <a:cs typeface="Garamond"/>
              </a:rPr>
              <a:t>high </a:t>
            </a:r>
            <a:r>
              <a:rPr sz="2050" spc="90" dirty="0">
                <a:latin typeface="Garamond"/>
                <a:cs typeface="Garamond"/>
              </a:rPr>
              <a:t>(start </a:t>
            </a:r>
            <a:r>
              <a:rPr sz="2050" spc="75" dirty="0">
                <a:latin typeface="Garamond"/>
                <a:cs typeface="Garamond"/>
              </a:rPr>
              <a:t>bit).  </a:t>
            </a:r>
            <a:r>
              <a:rPr sz="2050" spc="-40" dirty="0">
                <a:latin typeface="Garamond"/>
                <a:cs typeface="Garamond"/>
              </a:rPr>
              <a:t>Need </a:t>
            </a:r>
            <a:r>
              <a:rPr sz="2050" spc="45" dirty="0">
                <a:latin typeface="Garamond"/>
                <a:cs typeface="Garamond"/>
              </a:rPr>
              <a:t>large </a:t>
            </a:r>
            <a:r>
              <a:rPr sz="2050" spc="25" dirty="0">
                <a:latin typeface="Garamond"/>
                <a:cs typeface="Garamond"/>
              </a:rPr>
              <a:t>idle </a:t>
            </a:r>
            <a:r>
              <a:rPr sz="2050" spc="45" dirty="0">
                <a:latin typeface="Garamond"/>
                <a:cs typeface="Garamond"/>
              </a:rPr>
              <a:t>time </a:t>
            </a:r>
            <a:r>
              <a:rPr sz="2050" spc="5" dirty="0">
                <a:latin typeface="Garamond"/>
                <a:cs typeface="Garamond"/>
              </a:rPr>
              <a:t>between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-15" dirty="0">
                <a:latin typeface="Garamond"/>
                <a:cs typeface="Garamond"/>
              </a:rPr>
              <a:t>locked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-55" dirty="0">
                <a:latin typeface="Garamond"/>
                <a:cs typeface="Garamond"/>
              </a:rPr>
              <a:t>for  </a:t>
            </a:r>
            <a:r>
              <a:rPr sz="2050" spc="10" dirty="0">
                <a:latin typeface="Garamond"/>
                <a:cs typeface="Garamond"/>
              </a:rPr>
              <a:t>each </a:t>
            </a:r>
            <a:r>
              <a:rPr sz="2050" spc="40" dirty="0">
                <a:latin typeface="Garamond"/>
                <a:cs typeface="Garamond"/>
              </a:rPr>
              <a:t>character; </a:t>
            </a:r>
            <a:r>
              <a:rPr sz="2050" spc="-20" dirty="0">
                <a:latin typeface="Garamond"/>
                <a:cs typeface="Garamond"/>
              </a:rPr>
              <a:t>slows </a:t>
            </a:r>
            <a:r>
              <a:rPr sz="2050" spc="25" dirty="0">
                <a:latin typeface="Garamond"/>
                <a:cs typeface="Garamond"/>
              </a:rPr>
              <a:t>transmission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45" dirty="0">
                <a:latin typeface="Garamond"/>
                <a:cs typeface="Garamond"/>
              </a:rPr>
              <a:t>limits </a:t>
            </a:r>
            <a:r>
              <a:rPr sz="2050" spc="90" dirty="0">
                <a:latin typeface="Garamond"/>
                <a:cs typeface="Garamond"/>
              </a:rPr>
              <a:t>it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-30" dirty="0">
                <a:latin typeface="Garamond"/>
                <a:cs typeface="Garamond"/>
              </a:rPr>
              <a:t>low</a:t>
            </a:r>
            <a:r>
              <a:rPr sz="2050" spc="25" dirty="0">
                <a:latin typeface="Garamond"/>
                <a:cs typeface="Garamond"/>
              </a:rPr>
              <a:t> </a:t>
            </a:r>
            <a:r>
              <a:rPr sz="2050" spc="55" dirty="0">
                <a:latin typeface="Garamond"/>
                <a:cs typeface="Garamond"/>
              </a:rPr>
              <a:t>rates.</a:t>
            </a:r>
            <a:endParaRPr sz="2050" dirty="0">
              <a:latin typeface="Garamond"/>
              <a:cs typeface="Garamond"/>
            </a:endParaRPr>
          </a:p>
          <a:p>
            <a:pPr marL="212090" marR="81915" indent="-199390">
              <a:lnSpc>
                <a:spcPct val="116300"/>
              </a:lnSpc>
              <a:spcBef>
                <a:spcPts val="81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5" dirty="0">
                <a:latin typeface="Garamond"/>
                <a:cs typeface="Garamond"/>
              </a:rPr>
              <a:t>Two </a:t>
            </a:r>
            <a:r>
              <a:rPr sz="2050" dirty="0">
                <a:latin typeface="Garamond"/>
                <a:cs typeface="Garamond"/>
              </a:rPr>
              <a:t>overheads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85" dirty="0">
                <a:latin typeface="Garamond"/>
                <a:cs typeface="Garamond"/>
              </a:rPr>
              <a:t>start </a:t>
            </a:r>
            <a:r>
              <a:rPr sz="2050" spc="50" dirty="0">
                <a:latin typeface="Garamond"/>
                <a:cs typeface="Garamond"/>
              </a:rPr>
              <a:t>bits: </a:t>
            </a:r>
            <a:r>
              <a:rPr sz="2050" spc="65" dirty="0">
                <a:latin typeface="Garamond"/>
                <a:cs typeface="Garamond"/>
              </a:rPr>
              <a:t>extra </a:t>
            </a:r>
            <a:r>
              <a:rPr sz="2050" spc="60" dirty="0">
                <a:latin typeface="Garamond"/>
                <a:cs typeface="Garamond"/>
              </a:rPr>
              <a:t>bit </a:t>
            </a:r>
            <a:r>
              <a:rPr sz="2050" spc="65" dirty="0">
                <a:latin typeface="Garamond"/>
                <a:cs typeface="Garamond"/>
              </a:rPr>
              <a:t>but </a:t>
            </a:r>
            <a:r>
              <a:rPr sz="2050" b="1" spc="10" dirty="0">
                <a:latin typeface="Garamond"/>
                <a:cs typeface="Garamond"/>
              </a:rPr>
              <a:t>also</a:t>
            </a:r>
            <a:r>
              <a:rPr sz="2050" spc="10" dirty="0">
                <a:latin typeface="Garamond"/>
                <a:cs typeface="Garamond"/>
              </a:rPr>
              <a:t> </a:t>
            </a:r>
            <a:r>
              <a:rPr sz="2050" spc="65" dirty="0">
                <a:latin typeface="Garamond"/>
                <a:cs typeface="Garamond"/>
              </a:rPr>
              <a:t>extra </a:t>
            </a:r>
            <a:r>
              <a:rPr sz="2050" spc="45" dirty="0">
                <a:latin typeface="Garamond"/>
                <a:cs typeface="Garamond"/>
              </a:rPr>
              <a:t>time </a:t>
            </a:r>
            <a:r>
              <a:rPr sz="2050" dirty="0">
                <a:latin typeface="Garamond"/>
                <a:cs typeface="Garamond"/>
              </a:rPr>
              <a:t>needed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spc="35" dirty="0">
                <a:latin typeface="Garamond"/>
                <a:cs typeface="Garamond"/>
              </a:rPr>
              <a:t>reliable </a:t>
            </a:r>
            <a:r>
              <a:rPr sz="2050" spc="25" dirty="0">
                <a:latin typeface="Garamond"/>
                <a:cs typeface="Garamond"/>
              </a:rPr>
              <a:t>detection. </a:t>
            </a:r>
            <a:r>
              <a:rPr sz="2050" spc="80" dirty="0">
                <a:latin typeface="Garamond"/>
                <a:cs typeface="Garamond"/>
              </a:rPr>
              <a:t>(Starting  </a:t>
            </a:r>
            <a:r>
              <a:rPr sz="2050" spc="30" dirty="0">
                <a:latin typeface="Garamond"/>
                <a:cs typeface="Garamond"/>
              </a:rPr>
              <a:t>up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20" dirty="0">
                <a:latin typeface="Garamond"/>
                <a:cs typeface="Garamond"/>
              </a:rPr>
              <a:t>is</a:t>
            </a:r>
            <a:r>
              <a:rPr sz="2050" spc="380" dirty="0">
                <a:latin typeface="Garamond"/>
                <a:cs typeface="Garamond"/>
              </a:rPr>
              <a:t> </a:t>
            </a:r>
            <a:r>
              <a:rPr sz="2050" spc="20" dirty="0">
                <a:latin typeface="Garamond"/>
                <a:cs typeface="Garamond"/>
              </a:rPr>
              <a:t>expensive)</a:t>
            </a:r>
            <a:endParaRPr sz="2050" dirty="0">
              <a:latin typeface="Garamond"/>
              <a:cs typeface="Garamond"/>
            </a:endParaRPr>
          </a:p>
          <a:p>
            <a:pPr marL="212090" marR="78105" indent="-199390">
              <a:lnSpc>
                <a:spcPct val="116599"/>
              </a:lnSpc>
              <a:spcBef>
                <a:spcPts val="79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spc="5" dirty="0">
                <a:latin typeface="Garamond"/>
                <a:cs typeface="Garamond"/>
              </a:rPr>
              <a:t>synchronous, </a:t>
            </a:r>
            <a:r>
              <a:rPr sz="2050" b="1" spc="-30" dirty="0">
                <a:solidFill>
                  <a:srgbClr val="00B050"/>
                </a:solidFill>
                <a:latin typeface="Garamond"/>
                <a:cs typeface="Garamond"/>
              </a:rPr>
              <a:t>we </a:t>
            </a:r>
            <a:r>
              <a:rPr sz="2050" b="1" spc="65" dirty="0">
                <a:solidFill>
                  <a:srgbClr val="00B050"/>
                </a:solidFill>
                <a:latin typeface="Garamond"/>
                <a:cs typeface="Garamond"/>
              </a:rPr>
              <a:t>put </a:t>
            </a:r>
            <a:r>
              <a:rPr sz="2050" b="1" spc="114" dirty="0">
                <a:solidFill>
                  <a:srgbClr val="00B050"/>
                </a:solidFill>
                <a:latin typeface="Garamond"/>
                <a:cs typeface="Garamond"/>
              </a:rPr>
              <a:t>a </a:t>
            </a:r>
            <a:r>
              <a:rPr sz="2050" b="1" spc="45" dirty="0">
                <a:solidFill>
                  <a:srgbClr val="00B050"/>
                </a:solidFill>
                <a:latin typeface="Garamond"/>
                <a:cs typeface="Garamond"/>
              </a:rPr>
              <a:t>large </a:t>
            </a:r>
            <a:r>
              <a:rPr sz="2050" b="1" spc="10" dirty="0">
                <a:solidFill>
                  <a:srgbClr val="00B050"/>
                </a:solidFill>
                <a:latin typeface="Garamond"/>
                <a:cs typeface="Garamond"/>
              </a:rPr>
              <a:t>number </a:t>
            </a:r>
            <a:r>
              <a:rPr sz="2050" b="1" spc="-95" dirty="0">
                <a:solidFill>
                  <a:srgbClr val="00B050"/>
                </a:solidFill>
                <a:latin typeface="Garamond"/>
                <a:cs typeface="Garamond"/>
              </a:rPr>
              <a:t>of </a:t>
            </a:r>
            <a:r>
              <a:rPr sz="2050" b="1" spc="85" dirty="0">
                <a:solidFill>
                  <a:srgbClr val="00B050"/>
                </a:solidFill>
                <a:latin typeface="Garamond"/>
                <a:cs typeface="Garamond"/>
              </a:rPr>
              <a:t>start  </a:t>
            </a:r>
            <a:r>
              <a:rPr sz="2050" b="1" spc="45" dirty="0">
                <a:solidFill>
                  <a:srgbClr val="00B050"/>
                </a:solidFill>
                <a:latin typeface="Garamond"/>
                <a:cs typeface="Garamond"/>
              </a:rPr>
              <a:t>bits </a:t>
            </a:r>
            <a:r>
              <a:rPr sz="2050" b="1" spc="120" dirty="0">
                <a:solidFill>
                  <a:srgbClr val="00B050"/>
                </a:solidFill>
                <a:latin typeface="Garamond"/>
                <a:cs typeface="Garamond"/>
              </a:rPr>
              <a:t>at </a:t>
            </a:r>
            <a:r>
              <a:rPr sz="2050" b="1" spc="40" dirty="0">
                <a:solidFill>
                  <a:srgbClr val="00B050"/>
                </a:solidFill>
                <a:latin typeface="Garamond"/>
                <a:cs typeface="Garamond"/>
              </a:rPr>
              <a:t>the </a:t>
            </a:r>
            <a:r>
              <a:rPr sz="2050" b="1" spc="85" dirty="0">
                <a:solidFill>
                  <a:srgbClr val="00B050"/>
                </a:solidFill>
                <a:latin typeface="Garamond"/>
                <a:cs typeface="Garamond"/>
              </a:rPr>
              <a:t>start </a:t>
            </a:r>
            <a:r>
              <a:rPr sz="2050" b="1" spc="-95" dirty="0">
                <a:solidFill>
                  <a:srgbClr val="00B050"/>
                </a:solidFill>
                <a:latin typeface="Garamond"/>
                <a:cs typeface="Garamond"/>
              </a:rPr>
              <a:t>of </a:t>
            </a:r>
            <a:r>
              <a:rPr sz="2050" b="1" spc="114" dirty="0">
                <a:solidFill>
                  <a:srgbClr val="00B050"/>
                </a:solidFill>
                <a:latin typeface="Garamond"/>
                <a:cs typeface="Garamond"/>
              </a:rPr>
              <a:t>a </a:t>
            </a:r>
            <a:r>
              <a:rPr sz="2050" b="1" spc="45" dirty="0">
                <a:solidFill>
                  <a:srgbClr val="00B050"/>
                </a:solidFill>
                <a:latin typeface="Garamond"/>
                <a:cs typeface="Garamond"/>
              </a:rPr>
              <a:t>large </a:t>
            </a:r>
            <a:r>
              <a:rPr sz="2050" b="1" spc="10" dirty="0">
                <a:solidFill>
                  <a:srgbClr val="00B050"/>
                </a:solidFill>
                <a:latin typeface="Garamond"/>
                <a:cs typeface="Garamond"/>
              </a:rPr>
              <a:t>number </a:t>
            </a:r>
            <a:r>
              <a:rPr sz="2050" b="1" spc="-95" dirty="0">
                <a:solidFill>
                  <a:srgbClr val="00B050"/>
                </a:solidFill>
                <a:latin typeface="Garamond"/>
                <a:cs typeface="Garamond"/>
              </a:rPr>
              <a:t>of </a:t>
            </a:r>
            <a:r>
              <a:rPr sz="2050" b="1" spc="95" dirty="0">
                <a:solidFill>
                  <a:srgbClr val="00B050"/>
                </a:solidFill>
                <a:latin typeface="Garamond"/>
                <a:cs typeface="Garamond"/>
              </a:rPr>
              <a:t>data </a:t>
            </a:r>
            <a:r>
              <a:rPr sz="2050" b="1" spc="50" dirty="0">
                <a:solidFill>
                  <a:srgbClr val="00B050"/>
                </a:solidFill>
                <a:latin typeface="Garamond"/>
                <a:cs typeface="Garamond"/>
              </a:rPr>
              <a:t>bits</a:t>
            </a:r>
            <a:r>
              <a:rPr lang="en-US" sz="2050" spc="50" dirty="0">
                <a:latin typeface="Garamond"/>
                <a:cs typeface="Garamond"/>
              </a:rPr>
              <a:t> amortizing </a:t>
            </a:r>
            <a:r>
              <a:rPr sz="2050" spc="65" dirty="0">
                <a:latin typeface="Garamond"/>
                <a:cs typeface="Garamond"/>
              </a:rPr>
              <a:t>startup </a:t>
            </a:r>
            <a:r>
              <a:rPr sz="2050" dirty="0">
                <a:latin typeface="Garamond"/>
                <a:cs typeface="Garamond"/>
              </a:rPr>
              <a:t>overhead</a:t>
            </a:r>
            <a:r>
              <a:rPr lang="en-US" sz="2050" dirty="0">
                <a:latin typeface="Garamond"/>
                <a:cs typeface="Garamond"/>
              </a:rPr>
              <a:t>.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6614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72428" y="2028192"/>
            <a:ext cx="7319010" cy="23710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Signal to Data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High to low transition	</a:t>
            </a:r>
            <a:r>
              <a:rPr lang="en-US" sz="2400" dirty="0">
                <a:sym typeface="Wingdings" charset="0"/>
              </a:rPr>
              <a:t>	1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Low to high transition		0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Comments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Solves clock recovery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Only 50% efficient ( ½ bit per transition)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Still need preamble (typically 0101010101…  trailing 11 in Ethernet</a:t>
            </a:r>
            <a:r>
              <a:rPr lang="en-US" sz="1530" dirty="0">
                <a:sym typeface="Wingdings" charset="0"/>
              </a:rPr>
              <a:t>)</a:t>
            </a:r>
          </a:p>
        </p:txBody>
      </p:sp>
      <p:grpSp>
        <p:nvGrpSpPr>
          <p:cNvPr id="35844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478915" y="5676900"/>
            <a:ext cx="5230178" cy="1554480"/>
            <a:chOff x="1225" y="2640"/>
            <a:chExt cx="3876" cy="1152"/>
          </a:xfrm>
        </p:grpSpPr>
        <p:sp>
          <p:nvSpPr>
            <p:cNvPr id="35845" name="Rectangle 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225" y="2640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Bits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644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86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08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30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526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746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62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183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4" name="Rectangle 1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403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5" name="Rectangle 1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624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6" name="Rectangle 16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44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7" name="Rectangle 17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064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8" name="Rectangle 18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28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9" name="Rectangle 19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50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60" name="Rectangle 20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726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61" name="Rectangle 21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946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grpSp>
          <p:nvGrpSpPr>
            <p:cNvPr id="35862" name="Group 22"/>
            <p:cNvGrpSpPr>
              <a:grpSpLocks/>
            </p:cNvGrpSpPr>
            <p:nvPr/>
          </p:nvGrpSpPr>
          <p:grpSpPr bwMode="auto">
            <a:xfrm>
              <a:off x="1574" y="2828"/>
              <a:ext cx="3527" cy="964"/>
              <a:chOff x="1574" y="2972"/>
              <a:chExt cx="3527" cy="447"/>
            </a:xfrm>
          </p:grpSpPr>
          <p:sp>
            <p:nvSpPr>
              <p:cNvPr id="35863" name="Line 23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574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99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5" name="Line 25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019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6" name="Line 26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235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7" name="Line 27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460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8" name="Line 28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676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9" name="Line 2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901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0" name="Line 3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21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1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337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2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558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3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778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4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004" y="2972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5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244" y="2972"/>
                <a:ext cx="5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439" y="2974"/>
                <a:ext cx="5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7" name="Line 37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664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8" name="Line 38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80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9" name="Line 39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5096" y="2974"/>
                <a:ext cx="5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</p:grpSp>
      </p:grpSp>
      <p:grpSp>
        <p:nvGrpSpPr>
          <p:cNvPr id="35880" name="Group 4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15641" y="5935986"/>
            <a:ext cx="5440680" cy="395368"/>
            <a:chOff x="1104" y="2832"/>
            <a:chExt cx="4032" cy="293"/>
          </a:xfrm>
        </p:grpSpPr>
        <p:sp>
          <p:nvSpPr>
            <p:cNvPr id="35881" name="Rectangle 4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04" y="2951"/>
              <a:ext cx="2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NRZ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82" name="Freeform 42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1538" y="2832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530"/>
            </a:p>
          </p:txBody>
        </p:sp>
      </p:grpSp>
      <p:grpSp>
        <p:nvGrpSpPr>
          <p:cNvPr id="35883" name="Group 4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64365" y="6416361"/>
            <a:ext cx="5444728" cy="350838"/>
            <a:chOff x="1066" y="3188"/>
            <a:chExt cx="4035" cy="260"/>
          </a:xfrm>
        </p:grpSpPr>
        <p:sp>
          <p:nvSpPr>
            <p:cNvPr id="35884" name="Rectangle 4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66" y="3264"/>
              <a:ext cx="3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15">
                  <a:solidFill>
                    <a:srgbClr val="000000"/>
                  </a:solidFill>
                  <a:latin typeface="Myriad Web" charset="0"/>
                </a:rPr>
                <a:t>Clock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85" name="Freeform 45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584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86" name="Freeform 46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800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87" name="Freeform 47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016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88" name="Freeform 48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232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89" name="Freeform 49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448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0" name="Freeform 50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664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1" name="Freeform 51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901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2" name="Freeform 52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117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3" name="Freeform 53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333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4" name="Freeform 54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573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5" name="Freeform 55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789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6" name="Freeform 56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005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7" name="Freeform 57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4221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8" name="Freeform 58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437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9" name="Freeform 59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653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900" name="Freeform 60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885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</p:grpSp>
      <p:grpSp>
        <p:nvGrpSpPr>
          <p:cNvPr id="35901" name="Group 6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77240" y="6869752"/>
            <a:ext cx="5931853" cy="358934"/>
            <a:chOff x="705" y="3524"/>
            <a:chExt cx="4396" cy="266"/>
          </a:xfrm>
        </p:grpSpPr>
        <p:sp>
          <p:nvSpPr>
            <p:cNvPr id="35902" name="Rectangle 6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05" y="3606"/>
              <a:ext cx="8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15">
                  <a:solidFill>
                    <a:srgbClr val="000000"/>
                  </a:solidFill>
                  <a:latin typeface="Myriad Web" charset="0"/>
                </a:rPr>
                <a:t>Manchester</a:t>
              </a:r>
              <a:endParaRPr lang="en-US" sz="2040">
                <a:latin typeface="Myriad Web" charset="0"/>
              </a:endParaRPr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>
              <a:off x="1556" y="3524"/>
              <a:ext cx="3545" cy="228"/>
              <a:chOff x="1580" y="3524"/>
              <a:chExt cx="3662" cy="228"/>
            </a:xfrm>
          </p:grpSpPr>
          <p:sp>
            <p:nvSpPr>
              <p:cNvPr id="35904" name="Freeform 64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80" y="3524"/>
                <a:ext cx="233" cy="224"/>
              </a:xfrm>
              <a:custGeom>
                <a:avLst/>
                <a:gdLst>
                  <a:gd name="T0" fmla="*/ 0 w 233"/>
                  <a:gd name="T1" fmla="*/ 224 h 224"/>
                  <a:gd name="T2" fmla="*/ 119 w 233"/>
                  <a:gd name="T3" fmla="*/ 224 h 224"/>
                  <a:gd name="T4" fmla="*/ 119 w 233"/>
                  <a:gd name="T5" fmla="*/ 0 h 224"/>
                  <a:gd name="T6" fmla="*/ 233 w 233"/>
                  <a:gd name="T7" fmla="*/ 0 h 224"/>
                  <a:gd name="T8" fmla="*/ 233 w 233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24">
                    <a:moveTo>
                      <a:pt x="0" y="224"/>
                    </a:moveTo>
                    <a:lnTo>
                      <a:pt x="119" y="224"/>
                    </a:lnTo>
                    <a:lnTo>
                      <a:pt x="119" y="0"/>
                    </a:lnTo>
                    <a:lnTo>
                      <a:pt x="233" y="0"/>
                    </a:lnTo>
                    <a:lnTo>
                      <a:pt x="233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5" name="Freeform 65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813" y="3524"/>
                <a:ext cx="810" cy="224"/>
              </a:xfrm>
              <a:custGeom>
                <a:avLst/>
                <a:gdLst>
                  <a:gd name="T0" fmla="*/ 806 w 810"/>
                  <a:gd name="T1" fmla="*/ 224 h 224"/>
                  <a:gd name="T2" fmla="*/ 810 w 810"/>
                  <a:gd name="T3" fmla="*/ 0 h 224"/>
                  <a:gd name="T4" fmla="*/ 572 w 810"/>
                  <a:gd name="T5" fmla="*/ 0 h 224"/>
                  <a:gd name="T6" fmla="*/ 572 w 810"/>
                  <a:gd name="T7" fmla="*/ 224 h 224"/>
                  <a:gd name="T8" fmla="*/ 343 w 810"/>
                  <a:gd name="T9" fmla="*/ 224 h 224"/>
                  <a:gd name="T10" fmla="*/ 343 w 810"/>
                  <a:gd name="T11" fmla="*/ 224 h 224"/>
                  <a:gd name="T12" fmla="*/ 343 w 810"/>
                  <a:gd name="T13" fmla="*/ 0 h 224"/>
                  <a:gd name="T14" fmla="*/ 115 w 810"/>
                  <a:gd name="T15" fmla="*/ 0 h 224"/>
                  <a:gd name="T16" fmla="*/ 115 w 810"/>
                  <a:gd name="T17" fmla="*/ 224 h 224"/>
                  <a:gd name="T18" fmla="*/ 0 w 810"/>
                  <a:gd name="T1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0" h="224">
                    <a:moveTo>
                      <a:pt x="806" y="224"/>
                    </a:moveTo>
                    <a:lnTo>
                      <a:pt x="810" y="0"/>
                    </a:lnTo>
                    <a:lnTo>
                      <a:pt x="572" y="0"/>
                    </a:lnTo>
                    <a:lnTo>
                      <a:pt x="572" y="224"/>
                    </a:lnTo>
                    <a:lnTo>
                      <a:pt x="343" y="224"/>
                    </a:lnTo>
                    <a:lnTo>
                      <a:pt x="343" y="224"/>
                    </a:lnTo>
                    <a:lnTo>
                      <a:pt x="343" y="0"/>
                    </a:lnTo>
                    <a:lnTo>
                      <a:pt x="115" y="0"/>
                    </a:lnTo>
                    <a:lnTo>
                      <a:pt x="115" y="224"/>
                    </a:lnTo>
                    <a:lnTo>
                      <a:pt x="0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6" name="Freeform 66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619" y="3524"/>
                <a:ext cx="339" cy="224"/>
              </a:xfrm>
              <a:custGeom>
                <a:avLst/>
                <a:gdLst>
                  <a:gd name="T0" fmla="*/ 0 w 339"/>
                  <a:gd name="T1" fmla="*/ 224 h 224"/>
                  <a:gd name="T2" fmla="*/ 110 w 339"/>
                  <a:gd name="T3" fmla="*/ 224 h 224"/>
                  <a:gd name="T4" fmla="*/ 110 w 339"/>
                  <a:gd name="T5" fmla="*/ 0 h 224"/>
                  <a:gd name="T6" fmla="*/ 224 w 339"/>
                  <a:gd name="T7" fmla="*/ 0 h 224"/>
                  <a:gd name="T8" fmla="*/ 224 w 339"/>
                  <a:gd name="T9" fmla="*/ 224 h 224"/>
                  <a:gd name="T10" fmla="*/ 339 w 339"/>
                  <a:gd name="T1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224">
                    <a:moveTo>
                      <a:pt x="0" y="224"/>
                    </a:moveTo>
                    <a:lnTo>
                      <a:pt x="110" y="224"/>
                    </a:lnTo>
                    <a:lnTo>
                      <a:pt x="110" y="0"/>
                    </a:lnTo>
                    <a:lnTo>
                      <a:pt x="224" y="0"/>
                    </a:lnTo>
                    <a:lnTo>
                      <a:pt x="224" y="224"/>
                    </a:lnTo>
                    <a:lnTo>
                      <a:pt x="339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7" name="Freeform 67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958" y="3524"/>
                <a:ext cx="796" cy="224"/>
              </a:xfrm>
              <a:custGeom>
                <a:avLst/>
                <a:gdLst>
                  <a:gd name="T0" fmla="*/ 796 w 796"/>
                  <a:gd name="T1" fmla="*/ 224 h 224"/>
                  <a:gd name="T2" fmla="*/ 796 w 796"/>
                  <a:gd name="T3" fmla="*/ 0 h 224"/>
                  <a:gd name="T4" fmla="*/ 572 w 796"/>
                  <a:gd name="T5" fmla="*/ 0 h 224"/>
                  <a:gd name="T6" fmla="*/ 572 w 796"/>
                  <a:gd name="T7" fmla="*/ 224 h 224"/>
                  <a:gd name="T8" fmla="*/ 348 w 796"/>
                  <a:gd name="T9" fmla="*/ 224 h 224"/>
                  <a:gd name="T10" fmla="*/ 343 w 796"/>
                  <a:gd name="T11" fmla="*/ 224 h 224"/>
                  <a:gd name="T12" fmla="*/ 343 w 796"/>
                  <a:gd name="T13" fmla="*/ 0 h 224"/>
                  <a:gd name="T14" fmla="*/ 233 w 796"/>
                  <a:gd name="T15" fmla="*/ 0 h 224"/>
                  <a:gd name="T16" fmla="*/ 233 w 796"/>
                  <a:gd name="T17" fmla="*/ 224 h 224"/>
                  <a:gd name="T18" fmla="*/ 233 w 796"/>
                  <a:gd name="T19" fmla="*/ 224 h 224"/>
                  <a:gd name="T20" fmla="*/ 119 w 796"/>
                  <a:gd name="T21" fmla="*/ 224 h 224"/>
                  <a:gd name="T22" fmla="*/ 119 w 796"/>
                  <a:gd name="T23" fmla="*/ 0 h 224"/>
                  <a:gd name="T24" fmla="*/ 0 w 796"/>
                  <a:gd name="T25" fmla="*/ 0 h 224"/>
                  <a:gd name="T26" fmla="*/ 0 w 796"/>
                  <a:gd name="T27" fmla="*/ 224 h 224"/>
                  <a:gd name="T28" fmla="*/ 0 w 796"/>
                  <a:gd name="T2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6" h="224">
                    <a:moveTo>
                      <a:pt x="796" y="224"/>
                    </a:moveTo>
                    <a:lnTo>
                      <a:pt x="796" y="0"/>
                    </a:lnTo>
                    <a:lnTo>
                      <a:pt x="572" y="0"/>
                    </a:lnTo>
                    <a:lnTo>
                      <a:pt x="572" y="224"/>
                    </a:lnTo>
                    <a:lnTo>
                      <a:pt x="348" y="224"/>
                    </a:lnTo>
                    <a:lnTo>
                      <a:pt x="343" y="224"/>
                    </a:lnTo>
                    <a:lnTo>
                      <a:pt x="343" y="0"/>
                    </a:lnTo>
                    <a:lnTo>
                      <a:pt x="233" y="0"/>
                    </a:lnTo>
                    <a:lnTo>
                      <a:pt x="233" y="224"/>
                    </a:lnTo>
                    <a:lnTo>
                      <a:pt x="233" y="224"/>
                    </a:lnTo>
                    <a:lnTo>
                      <a:pt x="119" y="224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0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8" name="Freeform 68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754" y="3524"/>
                <a:ext cx="467" cy="224"/>
              </a:xfrm>
              <a:custGeom>
                <a:avLst/>
                <a:gdLst>
                  <a:gd name="T0" fmla="*/ 0 w 467"/>
                  <a:gd name="T1" fmla="*/ 224 h 224"/>
                  <a:gd name="T2" fmla="*/ 234 w 467"/>
                  <a:gd name="T3" fmla="*/ 224 h 224"/>
                  <a:gd name="T4" fmla="*/ 234 w 467"/>
                  <a:gd name="T5" fmla="*/ 0 h 224"/>
                  <a:gd name="T6" fmla="*/ 348 w 467"/>
                  <a:gd name="T7" fmla="*/ 0 h 224"/>
                  <a:gd name="T8" fmla="*/ 348 w 467"/>
                  <a:gd name="T9" fmla="*/ 224 h 224"/>
                  <a:gd name="T10" fmla="*/ 467 w 467"/>
                  <a:gd name="T1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7" h="224">
                    <a:moveTo>
                      <a:pt x="0" y="224"/>
                    </a:moveTo>
                    <a:lnTo>
                      <a:pt x="234" y="224"/>
                    </a:lnTo>
                    <a:lnTo>
                      <a:pt x="234" y="0"/>
                    </a:lnTo>
                    <a:lnTo>
                      <a:pt x="348" y="0"/>
                    </a:lnTo>
                    <a:lnTo>
                      <a:pt x="348" y="224"/>
                    </a:lnTo>
                    <a:lnTo>
                      <a:pt x="467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9" name="Freeform 69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221" y="3524"/>
                <a:ext cx="1021" cy="228"/>
              </a:xfrm>
              <a:custGeom>
                <a:avLst/>
                <a:gdLst>
                  <a:gd name="T0" fmla="*/ 1021 w 1021"/>
                  <a:gd name="T1" fmla="*/ 228 h 228"/>
                  <a:gd name="T2" fmla="*/ 1021 w 1021"/>
                  <a:gd name="T3" fmla="*/ 0 h 228"/>
                  <a:gd name="T4" fmla="*/ 911 w 1021"/>
                  <a:gd name="T5" fmla="*/ 0 h 228"/>
                  <a:gd name="T6" fmla="*/ 911 w 1021"/>
                  <a:gd name="T7" fmla="*/ 224 h 228"/>
                  <a:gd name="T8" fmla="*/ 797 w 1021"/>
                  <a:gd name="T9" fmla="*/ 224 h 228"/>
                  <a:gd name="T10" fmla="*/ 682 w 1021"/>
                  <a:gd name="T11" fmla="*/ 224 h 228"/>
                  <a:gd name="T12" fmla="*/ 682 w 1021"/>
                  <a:gd name="T13" fmla="*/ 0 h 228"/>
                  <a:gd name="T14" fmla="*/ 454 w 1021"/>
                  <a:gd name="T15" fmla="*/ 0 h 228"/>
                  <a:gd name="T16" fmla="*/ 454 w 1021"/>
                  <a:gd name="T17" fmla="*/ 224 h 228"/>
                  <a:gd name="T18" fmla="*/ 339 w 1021"/>
                  <a:gd name="T19" fmla="*/ 224 h 228"/>
                  <a:gd name="T20" fmla="*/ 339 w 1021"/>
                  <a:gd name="T21" fmla="*/ 0 h 228"/>
                  <a:gd name="T22" fmla="*/ 229 w 1021"/>
                  <a:gd name="T23" fmla="*/ 0 h 228"/>
                  <a:gd name="T24" fmla="*/ 229 w 1021"/>
                  <a:gd name="T25" fmla="*/ 224 h 228"/>
                  <a:gd name="T26" fmla="*/ 229 w 1021"/>
                  <a:gd name="T27" fmla="*/ 224 h 228"/>
                  <a:gd name="T28" fmla="*/ 115 w 1021"/>
                  <a:gd name="T29" fmla="*/ 224 h 228"/>
                  <a:gd name="T30" fmla="*/ 115 w 1021"/>
                  <a:gd name="T31" fmla="*/ 0 h 228"/>
                  <a:gd name="T32" fmla="*/ 0 w 1021"/>
                  <a:gd name="T33" fmla="*/ 0 h 228"/>
                  <a:gd name="T34" fmla="*/ 0 w 1021"/>
                  <a:gd name="T35" fmla="*/ 22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1" h="228">
                    <a:moveTo>
                      <a:pt x="1021" y="228"/>
                    </a:moveTo>
                    <a:lnTo>
                      <a:pt x="1021" y="0"/>
                    </a:lnTo>
                    <a:lnTo>
                      <a:pt x="911" y="0"/>
                    </a:lnTo>
                    <a:lnTo>
                      <a:pt x="911" y="224"/>
                    </a:lnTo>
                    <a:lnTo>
                      <a:pt x="797" y="224"/>
                    </a:lnTo>
                    <a:lnTo>
                      <a:pt x="682" y="224"/>
                    </a:lnTo>
                    <a:lnTo>
                      <a:pt x="682" y="0"/>
                    </a:lnTo>
                    <a:lnTo>
                      <a:pt x="454" y="0"/>
                    </a:lnTo>
                    <a:lnTo>
                      <a:pt x="454" y="224"/>
                    </a:lnTo>
                    <a:lnTo>
                      <a:pt x="339" y="224"/>
                    </a:lnTo>
                    <a:lnTo>
                      <a:pt x="339" y="0"/>
                    </a:lnTo>
                    <a:lnTo>
                      <a:pt x="229" y="0"/>
                    </a:lnTo>
                    <a:lnTo>
                      <a:pt x="229" y="224"/>
                    </a:lnTo>
                    <a:lnTo>
                      <a:pt x="229" y="224"/>
                    </a:lnTo>
                    <a:lnTo>
                      <a:pt x="115" y="224"/>
                    </a:lnTo>
                    <a:lnTo>
                      <a:pt x="115" y="0"/>
                    </a:lnTo>
                    <a:lnTo>
                      <a:pt x="0" y="0"/>
                    </a:lnTo>
                    <a:lnTo>
                      <a:pt x="0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</p:grpSp>
      </p:grpSp>
      <p:sp>
        <p:nvSpPr>
          <p:cNvPr id="7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 anchor="ctr" anchorCtr="0"/>
          <a:lstStyle/>
          <a:p>
            <a:endParaRPr lang="en-US" b="0" dirty="0">
              <a:latin typeface="+mj-lt"/>
            </a:endParaRPr>
          </a:p>
        </p:txBody>
      </p:sp>
      <p:sp>
        <p:nvSpPr>
          <p:cNvPr id="74" name="object 2"/>
          <p:cNvSpPr txBox="1"/>
          <p:nvPr/>
        </p:nvSpPr>
        <p:spPr>
          <a:xfrm>
            <a:off x="1764538" y="957189"/>
            <a:ext cx="42987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254" dirty="0">
                <a:solidFill>
                  <a:srgbClr val="0070C0"/>
                </a:solidFill>
                <a:latin typeface="PMingLiU"/>
                <a:cs typeface="PMingLiU"/>
              </a:rPr>
              <a:t>Manchester Encoding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0971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306" y="3634536"/>
            <a:ext cx="3910965" cy="0"/>
          </a:xfrm>
          <a:custGeom>
            <a:avLst/>
            <a:gdLst/>
            <a:ahLst/>
            <a:cxnLst/>
            <a:rect l="l" t="t" r="r" b="b"/>
            <a:pathLst>
              <a:path w="3910965">
                <a:moveTo>
                  <a:pt x="0" y="0"/>
                </a:moveTo>
                <a:lnTo>
                  <a:pt x="39107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8229" y="3668229"/>
            <a:ext cx="4521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Time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3693" y="153402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2526" y="153402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2526" y="1508645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1360" y="1508645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5580" y="1508645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2488" y="145787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19396" y="145787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3617" y="1495945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0525" y="147057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2058" y="1483258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3693" y="2067089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9826" y="1521332"/>
            <a:ext cx="25400" cy="533400"/>
          </a:xfrm>
          <a:custGeom>
            <a:avLst/>
            <a:gdLst/>
            <a:ahLst/>
            <a:cxnLst/>
            <a:rect l="l" t="t" r="r" b="b"/>
            <a:pathLst>
              <a:path w="25400" h="533400">
                <a:moveTo>
                  <a:pt x="25387" y="533069"/>
                </a:moveTo>
                <a:lnTo>
                  <a:pt x="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2526" y="150864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1360" y="1508645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44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1360" y="272707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83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5915" y="3958183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384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8026" y="3918330"/>
            <a:ext cx="160020" cy="80010"/>
          </a:xfrm>
          <a:custGeom>
            <a:avLst/>
            <a:gdLst/>
            <a:ahLst/>
            <a:cxnLst/>
            <a:rect l="l" t="t" r="r" b="b"/>
            <a:pathLst>
              <a:path w="160020" h="80010">
                <a:moveTo>
                  <a:pt x="0" y="0"/>
                </a:moveTo>
                <a:lnTo>
                  <a:pt x="0" y="79717"/>
                </a:lnTo>
                <a:lnTo>
                  <a:pt x="159435" y="398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4376" y="3926458"/>
            <a:ext cx="127000" cy="63500"/>
          </a:xfrm>
          <a:custGeom>
            <a:avLst/>
            <a:gdLst/>
            <a:ahLst/>
            <a:cxnLst/>
            <a:rect l="l" t="t" r="r" b="b"/>
            <a:pathLst>
              <a:path w="127000" h="63500">
                <a:moveTo>
                  <a:pt x="0" y="0"/>
                </a:moveTo>
                <a:lnTo>
                  <a:pt x="126923" y="31724"/>
                </a:lnTo>
                <a:lnTo>
                  <a:pt x="0" y="63449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9434" y="207977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8268" y="1521332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0563" y="210516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9396" y="154672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1691" y="210516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0525" y="154672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2880" y="1508645"/>
            <a:ext cx="12700" cy="558800"/>
          </a:xfrm>
          <a:custGeom>
            <a:avLst/>
            <a:gdLst/>
            <a:ahLst/>
            <a:cxnLst/>
            <a:rect l="l" t="t" r="r" b="b"/>
            <a:pathLst>
              <a:path w="12700" h="558800">
                <a:moveTo>
                  <a:pt x="12700" y="0"/>
                </a:moveTo>
                <a:lnTo>
                  <a:pt x="0" y="55844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62488" y="1508645"/>
            <a:ext cx="12700" cy="558800"/>
          </a:xfrm>
          <a:custGeom>
            <a:avLst/>
            <a:gdLst/>
            <a:ahLst/>
            <a:cxnLst/>
            <a:rect l="l" t="t" r="r" b="b"/>
            <a:pathLst>
              <a:path w="12700" h="558800">
                <a:moveTo>
                  <a:pt x="0" y="0"/>
                </a:moveTo>
                <a:lnTo>
                  <a:pt x="12687" y="55844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6709" y="1521332"/>
            <a:ext cx="12700" cy="571500"/>
          </a:xfrm>
          <a:custGeom>
            <a:avLst/>
            <a:gdLst/>
            <a:ahLst/>
            <a:cxnLst/>
            <a:rect l="l" t="t" r="r" b="b"/>
            <a:pathLst>
              <a:path w="12700" h="571500">
                <a:moveTo>
                  <a:pt x="0" y="0"/>
                </a:moveTo>
                <a:lnTo>
                  <a:pt x="12687" y="57114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0917" y="1534020"/>
            <a:ext cx="12700" cy="584200"/>
          </a:xfrm>
          <a:custGeom>
            <a:avLst/>
            <a:gdLst/>
            <a:ahLst/>
            <a:cxnLst/>
            <a:rect l="l" t="t" r="r" b="b"/>
            <a:pathLst>
              <a:path w="12700" h="584200">
                <a:moveTo>
                  <a:pt x="0" y="0"/>
                </a:moveTo>
                <a:lnTo>
                  <a:pt x="12700" y="583831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20525" y="1534020"/>
            <a:ext cx="12700" cy="558800"/>
          </a:xfrm>
          <a:custGeom>
            <a:avLst/>
            <a:gdLst/>
            <a:ahLst/>
            <a:cxnLst/>
            <a:rect l="l" t="t" r="r" b="b"/>
            <a:pathLst>
              <a:path w="12700" h="558800">
                <a:moveTo>
                  <a:pt x="0" y="0"/>
                </a:moveTo>
                <a:lnTo>
                  <a:pt x="12687" y="558457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4783" y="3069755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1691" y="3082442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07837" y="252399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9826" y="306974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36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29826" y="2562072"/>
            <a:ext cx="25400" cy="546100"/>
          </a:xfrm>
          <a:custGeom>
            <a:avLst/>
            <a:gdLst/>
            <a:ahLst/>
            <a:cxnLst/>
            <a:rect l="l" t="t" r="r" b="b"/>
            <a:pathLst>
              <a:path w="25400" h="546100">
                <a:moveTo>
                  <a:pt x="25387" y="545757"/>
                </a:moveTo>
                <a:lnTo>
                  <a:pt x="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30955" y="248592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41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6709" y="2485923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131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33212" y="2498610"/>
            <a:ext cx="12700" cy="596900"/>
          </a:xfrm>
          <a:custGeom>
            <a:avLst/>
            <a:gdLst/>
            <a:ahLst/>
            <a:cxnLst/>
            <a:rect l="l" t="t" r="r" b="b"/>
            <a:pathLst>
              <a:path w="12700" h="596900">
                <a:moveTo>
                  <a:pt x="0" y="0"/>
                </a:moveTo>
                <a:lnTo>
                  <a:pt x="12700" y="596519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01774" y="2671064"/>
            <a:ext cx="3302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24000" y="600464"/>
            <a:ext cx="3952234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870">
              <a:lnSpc>
                <a:spcPct val="100000"/>
              </a:lnSpc>
            </a:pPr>
            <a:r>
              <a:rPr sz="2000" b="1" spc="285" dirty="0">
                <a:solidFill>
                  <a:srgbClr val="0070C0"/>
                </a:solidFill>
                <a:latin typeface="PMingLiU"/>
                <a:cs typeface="PMingLiU"/>
              </a:rPr>
              <a:t>Getting </a:t>
            </a:r>
            <a:r>
              <a:rPr sz="2000" b="1" spc="200" dirty="0">
                <a:solidFill>
                  <a:srgbClr val="0070C0"/>
                </a:solidFill>
                <a:latin typeface="PMingLiU"/>
                <a:cs typeface="PMingLiU"/>
              </a:rPr>
              <a:t>locked </a:t>
            </a:r>
            <a:r>
              <a:rPr sz="2000" b="1" spc="220" dirty="0">
                <a:solidFill>
                  <a:srgbClr val="0070C0"/>
                </a:solidFill>
                <a:latin typeface="PMingLiU"/>
                <a:cs typeface="PMingLiU"/>
              </a:rPr>
              <a:t>in</a:t>
            </a:r>
            <a:r>
              <a:rPr sz="2000" b="1" spc="18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000" b="1" spc="254" dirty="0">
                <a:solidFill>
                  <a:srgbClr val="0070C0"/>
                </a:solidFill>
                <a:latin typeface="PMingLiU"/>
                <a:cs typeface="PMingLiU"/>
              </a:rPr>
              <a:t>phase</a:t>
            </a:r>
            <a:endParaRPr sz="20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S1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61768" y="2600147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18268" y="2485923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131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230877" y="4491944"/>
            <a:ext cx="5520690" cy="268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102235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spc="5" dirty="0">
                <a:latin typeface="Garamond"/>
                <a:cs typeface="Garamond"/>
              </a:rPr>
              <a:t>asynchronous </a:t>
            </a:r>
            <a:r>
              <a:rPr sz="2050" spc="15" dirty="0">
                <a:latin typeface="Garamond"/>
                <a:cs typeface="Garamond"/>
              </a:rPr>
              <a:t>you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50" dirty="0">
                <a:latin typeface="Garamond"/>
                <a:cs typeface="Garamond"/>
              </a:rPr>
              <a:t>by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15" dirty="0">
                <a:latin typeface="Garamond"/>
                <a:cs typeface="Garamond"/>
              </a:rPr>
              <a:t>single </a:t>
            </a:r>
            <a:r>
              <a:rPr sz="2050" spc="-15" dirty="0">
                <a:latin typeface="Garamond"/>
                <a:cs typeface="Garamond"/>
              </a:rPr>
              <a:t>0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45" dirty="0">
                <a:latin typeface="Garamond"/>
                <a:cs typeface="Garamond"/>
              </a:rPr>
              <a:t>transition. </a:t>
            </a:r>
            <a:r>
              <a:rPr sz="2050" spc="-40" dirty="0">
                <a:latin typeface="Garamond"/>
                <a:cs typeface="Garamond"/>
              </a:rPr>
              <a:t>Not </a:t>
            </a:r>
            <a:r>
              <a:rPr sz="2050" spc="40" dirty="0">
                <a:latin typeface="Garamond"/>
                <a:cs typeface="Garamond"/>
              </a:rPr>
              <a:t>very </a:t>
            </a:r>
            <a:r>
              <a:rPr sz="2050" spc="35" dirty="0">
                <a:latin typeface="Garamond"/>
                <a:cs typeface="Garamond"/>
              </a:rPr>
              <a:t>reliable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dirty="0">
                <a:latin typeface="Garamond"/>
                <a:cs typeface="Garamond"/>
              </a:rPr>
              <a:t>presence </a:t>
            </a:r>
            <a:r>
              <a:rPr sz="2050" spc="-95" dirty="0">
                <a:latin typeface="Garamond"/>
                <a:cs typeface="Garamond"/>
              </a:rPr>
              <a:t>of  </a:t>
            </a:r>
            <a:r>
              <a:rPr sz="2050" dirty="0">
                <a:latin typeface="Garamond"/>
                <a:cs typeface="Garamond"/>
              </a:rPr>
              <a:t>noise.</a:t>
            </a:r>
            <a:endParaRPr sz="205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spc="25" dirty="0">
                <a:latin typeface="Garamond"/>
                <a:cs typeface="Garamond"/>
              </a:rPr>
              <a:t>Manchester, </a:t>
            </a:r>
            <a:r>
              <a:rPr sz="2050" spc="15" dirty="0">
                <a:latin typeface="Garamond"/>
                <a:cs typeface="Garamond"/>
              </a:rPr>
              <a:t>you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50" dirty="0">
                <a:latin typeface="Garamond"/>
                <a:cs typeface="Garamond"/>
              </a:rPr>
              <a:t>by </a:t>
            </a:r>
            <a:r>
              <a:rPr sz="2050" spc="15" dirty="0">
                <a:latin typeface="Garamond"/>
                <a:cs typeface="Garamond"/>
              </a:rPr>
              <a:t>sending </a:t>
            </a:r>
            <a:r>
              <a:rPr sz="2050" spc="114" dirty="0">
                <a:latin typeface="Garamond"/>
                <a:cs typeface="Garamond"/>
              </a:rPr>
              <a:t>a  </a:t>
            </a:r>
            <a:r>
              <a:rPr sz="2050" spc="20" dirty="0">
                <a:latin typeface="Garamond"/>
                <a:cs typeface="Garamond"/>
              </a:rPr>
              <a:t>preamble </a:t>
            </a:r>
            <a:r>
              <a:rPr sz="2050" spc="-25" dirty="0">
                <a:latin typeface="Garamond"/>
                <a:cs typeface="Garamond"/>
              </a:rPr>
              <a:t>or </a:t>
            </a:r>
            <a:r>
              <a:rPr sz="2050" spc="5" dirty="0">
                <a:latin typeface="Garamond"/>
                <a:cs typeface="Garamond"/>
              </a:rPr>
              <a:t>group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85" dirty="0">
                <a:latin typeface="Garamond"/>
                <a:cs typeface="Garamond"/>
              </a:rPr>
              <a:t>start </a:t>
            </a:r>
            <a:r>
              <a:rPr sz="2050" spc="45" dirty="0">
                <a:latin typeface="Garamond"/>
                <a:cs typeface="Garamond"/>
              </a:rPr>
              <a:t>bits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-35" dirty="0">
                <a:latin typeface="Garamond"/>
                <a:cs typeface="Garamond"/>
              </a:rPr>
              <a:t>form </a:t>
            </a:r>
            <a:r>
              <a:rPr sz="2050" spc="-15" dirty="0">
                <a:latin typeface="Garamond"/>
                <a:cs typeface="Garamond"/>
              </a:rPr>
              <a:t>010101 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dirty="0">
                <a:latin typeface="Garamond"/>
                <a:cs typeface="Garamond"/>
              </a:rPr>
              <a:t>which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5" dirty="0">
                <a:latin typeface="Garamond"/>
                <a:cs typeface="Garamond"/>
              </a:rPr>
              <a:t>only </a:t>
            </a:r>
            <a:r>
              <a:rPr sz="2050" spc="35" dirty="0">
                <a:latin typeface="Garamond"/>
                <a:cs typeface="Garamond"/>
              </a:rPr>
              <a:t>transitions </a:t>
            </a:r>
            <a:r>
              <a:rPr sz="2050" spc="45" dirty="0">
                <a:latin typeface="Garamond"/>
                <a:cs typeface="Garamond"/>
              </a:rPr>
              <a:t>are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30" dirty="0">
                <a:latin typeface="Garamond"/>
                <a:cs typeface="Garamond"/>
              </a:rPr>
              <a:t>mid </a:t>
            </a:r>
            <a:r>
              <a:rPr sz="2050" spc="60" dirty="0">
                <a:latin typeface="Garamond"/>
                <a:cs typeface="Garamond"/>
              </a:rPr>
              <a:t>bit; easy 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-5" dirty="0">
                <a:latin typeface="Garamond"/>
                <a:cs typeface="Garamond"/>
              </a:rPr>
              <a:t>recognize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-15" dirty="0">
                <a:latin typeface="Garamond"/>
                <a:cs typeface="Garamond"/>
              </a:rPr>
              <a:t>locked </a:t>
            </a:r>
            <a:r>
              <a:rPr sz="2050" spc="25" dirty="0">
                <a:latin typeface="Garamond"/>
                <a:cs typeface="Garamond"/>
              </a:rPr>
              <a:t>in</a:t>
            </a:r>
            <a:r>
              <a:rPr sz="2050" spc="515" dirty="0">
                <a:latin typeface="Garamond"/>
                <a:cs typeface="Garamond"/>
              </a:rPr>
              <a:t> </a:t>
            </a:r>
            <a:r>
              <a:rPr sz="2050" spc="30" dirty="0">
                <a:latin typeface="Garamond"/>
                <a:cs typeface="Garamond"/>
              </a:rPr>
              <a:t>phase.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09999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-1066800" y="3276600"/>
            <a:ext cx="7696200" cy="68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7714" marR="5080">
              <a:lnSpc>
                <a:spcPct val="78500"/>
              </a:lnSpc>
              <a:tabLst>
                <a:tab pos="2893695" algn="l"/>
              </a:tabLst>
            </a:pPr>
            <a:r>
              <a:rPr lang="en-US" sz="2800" spc="185" dirty="0">
                <a:solidFill>
                  <a:srgbClr val="0070C0"/>
                </a:solidFill>
                <a:latin typeface="PMingLiU"/>
                <a:cs typeface="PMingLiU"/>
              </a:rPr>
              <a:t>Recall Lecture 1, Physical Layer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239" y="58674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How to send bits over a wire,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63917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/>
          <p:nvPr/>
        </p:nvSpPr>
        <p:spPr>
          <a:xfrm>
            <a:off x="304799" y="403518"/>
            <a:ext cx="6446767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870">
              <a:lnSpc>
                <a:spcPct val="100000"/>
              </a:lnSpc>
            </a:pPr>
            <a:r>
              <a:rPr lang="en-US" sz="3200" b="1" spc="285" dirty="0">
                <a:solidFill>
                  <a:srgbClr val="0070C0"/>
                </a:solidFill>
                <a:latin typeface="PMingLiU"/>
                <a:cs typeface="PMingLiU"/>
              </a:rPr>
              <a:t>Better and Modern codes </a:t>
            </a:r>
            <a:endParaRPr sz="32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5800" y="1828800"/>
            <a:ext cx="6065767" cy="5593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102235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lang="en-US" sz="2400" spc="-25" dirty="0">
                <a:latin typeface="Garamond"/>
                <a:cs typeface="Garamond"/>
              </a:rPr>
              <a:t>Today almost no one uses Manchester because it has 50% overhead for a transition every bit</a:t>
            </a:r>
            <a:r>
              <a:rPr sz="2400" dirty="0">
                <a:latin typeface="Garamond"/>
                <a:cs typeface="Garamond"/>
              </a:rPr>
              <a:t>.</a:t>
            </a:r>
            <a:r>
              <a:rPr lang="en-US" sz="2400" dirty="0">
                <a:latin typeface="Garamond"/>
                <a:cs typeface="Garamond"/>
              </a:rPr>
              <a:t> 1 bit is coded as 2 bits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dirty="0">
                <a:latin typeface="Garamond"/>
                <a:cs typeface="Garamond"/>
              </a:rPr>
              <a:t>More efficient to take a group of M bits and code it as N &gt; M bits to guarantee a transition every N bits</a:t>
            </a: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dirty="0">
                <a:latin typeface="Garamond"/>
                <a:cs typeface="Garamond"/>
              </a:rPr>
              <a:t>Most common is 4-5 coding where M = 4 and N = 5. or 8-10 coding where M = 8 and N = 10.  </a:t>
            </a: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dirty="0">
                <a:latin typeface="Garamond"/>
                <a:cs typeface="Garamond"/>
              </a:rPr>
              <a:t>Not so hard to implement because we can use table lookup for encoding and decoding</a:t>
            </a: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dirty="0">
                <a:latin typeface="Garamond"/>
                <a:cs typeface="Garamond"/>
              </a:rPr>
              <a:t>Homework 1, P2 is a clock recovery problem using </a:t>
            </a:r>
            <a:r>
              <a:rPr lang="en-US" sz="2400" dirty="0">
                <a:solidFill>
                  <a:srgbClr val="00B050"/>
                </a:solidFill>
                <a:latin typeface="Garamond"/>
                <a:cs typeface="Garamond"/>
              </a:rPr>
              <a:t>4-5 coding</a:t>
            </a:r>
            <a:endParaRPr sz="2400" dirty="0">
              <a:solidFill>
                <a:srgbClr val="00B050"/>
              </a:solidFill>
              <a:latin typeface="Garamond"/>
              <a:cs typeface="Garamond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99030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70" y="659131"/>
            <a:ext cx="6541530" cy="723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0">
              <a:lnSpc>
                <a:spcPct val="100000"/>
              </a:lnSpc>
            </a:pPr>
            <a:r>
              <a:rPr lang="en-US" sz="2400" b="1" spc="235" dirty="0">
                <a:solidFill>
                  <a:srgbClr val="0070C0"/>
                </a:solidFill>
                <a:latin typeface="PMingLiU"/>
                <a:cs typeface="PMingLiU"/>
              </a:rPr>
              <a:t>Clarifications from Students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12090" marR="959485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lang="en-US" sz="2800" b="1" spc="50" dirty="0">
                <a:latin typeface="Garamond"/>
                <a:cs typeface="Garamond"/>
              </a:rPr>
              <a:t>Edge Detector</a:t>
            </a:r>
            <a:r>
              <a:rPr sz="2800" spc="50" dirty="0">
                <a:latin typeface="Garamond"/>
                <a:cs typeface="Garamond"/>
              </a:rPr>
              <a:t>:</a:t>
            </a:r>
            <a:r>
              <a:rPr lang="en-US" sz="2800" spc="50" dirty="0">
                <a:latin typeface="Garamond"/>
                <a:cs typeface="Garamond"/>
              </a:rPr>
              <a:t> A hardware gadget used to tell whether a 0 goes to a 1 or a 1 to a zero that we abstract as a function to tell where a transition is</a:t>
            </a:r>
            <a:endParaRPr sz="2800" dirty="0">
              <a:latin typeface="Garamond"/>
              <a:cs typeface="Garamond"/>
            </a:endParaRPr>
          </a:p>
          <a:p>
            <a:pPr marL="212090" marR="59436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800" b="1" spc="60" dirty="0">
                <a:latin typeface="Garamond"/>
                <a:cs typeface="Garamond"/>
              </a:rPr>
              <a:t>Sample Signal</a:t>
            </a:r>
            <a:r>
              <a:rPr lang="en-US" sz="2800" spc="60" dirty="0">
                <a:latin typeface="Garamond"/>
                <a:cs typeface="Garamond"/>
              </a:rPr>
              <a:t>: A hardware gadget that samples the wire and applies a threshold to get a 0 or a 1</a:t>
            </a:r>
          </a:p>
          <a:p>
            <a:pPr marL="212090" marR="59436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800" b="1" spc="60" dirty="0">
                <a:latin typeface="Garamond"/>
                <a:cs typeface="Garamond"/>
              </a:rPr>
              <a:t>Why 11 in Manchester</a:t>
            </a:r>
            <a:r>
              <a:rPr lang="en-US" sz="2800" spc="60" dirty="0">
                <a:latin typeface="Garamond"/>
                <a:cs typeface="Garamond"/>
              </a:rPr>
              <a:t>: Because the receiver gets locked in after a variable number of preamble bits and so counting does not work, need a pattern in data</a:t>
            </a:r>
          </a:p>
        </p:txBody>
      </p:sp>
    </p:spTree>
    <p:extLst>
      <p:ext uri="{BB962C8B-B14F-4D97-AF65-F5344CB8AC3E}">
        <p14:creationId xmlns:p14="http://schemas.microsoft.com/office/powerpoint/2010/main" val="101517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05" y="533400"/>
            <a:ext cx="6995160" cy="615553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HOMEWORK QUESTION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2209800"/>
            <a:ext cx="6934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Initialize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Clock = 0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lag = 0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 = 0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B050"/>
                </a:solidFill>
              </a:rPr>
              <a:t>Main Loop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StartTimer</a:t>
            </a:r>
            <a:r>
              <a:rPr lang="en-US" sz="2400" dirty="0"/>
              <a:t>(T/2)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Wait(</a:t>
            </a:r>
            <a:r>
              <a:rPr lang="en-US" sz="2400" dirty="0" err="1"/>
              <a:t>TimerExpiry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 until end of frame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Output (Sample Signal) // Output Sampled value when timer expires)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 = P + T + lag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StartTimer</a:t>
            </a:r>
            <a:r>
              <a:rPr lang="en-US" sz="2400" dirty="0"/>
              <a:t> (T + lag)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Wait(</a:t>
            </a:r>
            <a:r>
              <a:rPr lang="en-US" sz="2400" dirty="0" err="1"/>
              <a:t>TimerExpiry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parallel with Wait look for Transition if any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If Transition is detected at actual time 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lag = A - P // difference between real and predicted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7831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7585" y="2054796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666" y="2054796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0319" y="2332862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3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8146" y="2026996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3266" y="2374569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3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4275" y="455823"/>
            <a:ext cx="589852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695">
              <a:lnSpc>
                <a:spcPct val="100000"/>
              </a:lnSpc>
            </a:pPr>
            <a:r>
              <a:rPr lang="en-US" sz="2400" b="1" spc="295" dirty="0">
                <a:solidFill>
                  <a:srgbClr val="0070C0"/>
                </a:solidFill>
                <a:latin typeface="PMingLiU"/>
                <a:cs typeface="PMingLiU"/>
              </a:rPr>
              <a:t>Reality: </a:t>
            </a:r>
            <a:r>
              <a:rPr sz="2400" b="1" spc="295" dirty="0">
                <a:solidFill>
                  <a:srgbClr val="0070C0"/>
                </a:solidFill>
                <a:latin typeface="PMingLiU"/>
                <a:cs typeface="PMingLiU"/>
              </a:rPr>
              <a:t>Phase </a:t>
            </a:r>
            <a:r>
              <a:rPr sz="2400" b="1" spc="215" dirty="0">
                <a:solidFill>
                  <a:srgbClr val="0070C0"/>
                </a:solidFill>
                <a:latin typeface="PMingLiU"/>
                <a:cs typeface="PMingLiU"/>
              </a:rPr>
              <a:t>Locked</a:t>
            </a:r>
            <a:r>
              <a:rPr sz="2400" b="1" spc="14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29" dirty="0">
                <a:solidFill>
                  <a:srgbClr val="0070C0"/>
                </a:solidFill>
                <a:latin typeface="PMingLiU"/>
                <a:cs typeface="PMingLiU"/>
              </a:rPr>
              <a:t>Loops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25" dirty="0">
                <a:latin typeface="Arial"/>
                <a:cs typeface="Arial"/>
              </a:rPr>
              <a:t>RECEIVER SAMPLING</a:t>
            </a:r>
            <a:r>
              <a:rPr sz="2150" spc="-90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CLOCK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5398" y="1776742"/>
            <a:ext cx="389890" cy="180975"/>
          </a:xfrm>
          <a:custGeom>
            <a:avLst/>
            <a:gdLst/>
            <a:ahLst/>
            <a:cxnLst/>
            <a:rect l="l" t="t" r="r" b="b"/>
            <a:pathLst>
              <a:path w="389889" h="180975">
                <a:moveTo>
                  <a:pt x="389280" y="0"/>
                </a:moveTo>
                <a:lnTo>
                  <a:pt x="0" y="180733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5398" y="1867407"/>
            <a:ext cx="140970" cy="90170"/>
          </a:xfrm>
          <a:custGeom>
            <a:avLst/>
            <a:gdLst/>
            <a:ahLst/>
            <a:cxnLst/>
            <a:rect l="l" t="t" r="r" b="b"/>
            <a:pathLst>
              <a:path w="140969" h="90169">
                <a:moveTo>
                  <a:pt x="140728" y="63042"/>
                </a:moveTo>
                <a:lnTo>
                  <a:pt x="0" y="90068"/>
                </a:lnTo>
                <a:lnTo>
                  <a:pt x="111467" y="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3479" y="1762836"/>
            <a:ext cx="153035" cy="222885"/>
          </a:xfrm>
          <a:custGeom>
            <a:avLst/>
            <a:gdLst/>
            <a:ahLst/>
            <a:cxnLst/>
            <a:rect l="l" t="t" r="r" b="b"/>
            <a:pathLst>
              <a:path w="153035" h="222885">
                <a:moveTo>
                  <a:pt x="152933" y="0"/>
                </a:moveTo>
                <a:lnTo>
                  <a:pt x="0" y="22244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3479" y="1851024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19">
                <a:moveTo>
                  <a:pt x="107403" y="39382"/>
                </a:moveTo>
                <a:lnTo>
                  <a:pt x="0" y="134251"/>
                </a:lnTo>
                <a:lnTo>
                  <a:pt x="50126" y="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1799" y="1748929"/>
            <a:ext cx="222885" cy="167005"/>
          </a:xfrm>
          <a:custGeom>
            <a:avLst/>
            <a:gdLst/>
            <a:ahLst/>
            <a:cxnLst/>
            <a:rect l="l" t="t" r="r" b="b"/>
            <a:pathLst>
              <a:path w="222885" h="167005">
                <a:moveTo>
                  <a:pt x="0" y="0"/>
                </a:moveTo>
                <a:lnTo>
                  <a:pt x="222440" y="166839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2172" y="1804555"/>
            <a:ext cx="132080" cy="111760"/>
          </a:xfrm>
          <a:custGeom>
            <a:avLst/>
            <a:gdLst/>
            <a:ahLst/>
            <a:cxnLst/>
            <a:rect l="l" t="t" r="r" b="b"/>
            <a:pathLst>
              <a:path w="132079" h="111760">
                <a:moveTo>
                  <a:pt x="41706" y="0"/>
                </a:moveTo>
                <a:lnTo>
                  <a:pt x="132067" y="111213"/>
                </a:lnTo>
                <a:lnTo>
                  <a:pt x="0" y="5560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6412" y="2930689"/>
            <a:ext cx="320040" cy="222885"/>
          </a:xfrm>
          <a:custGeom>
            <a:avLst/>
            <a:gdLst/>
            <a:ahLst/>
            <a:cxnLst/>
            <a:rect l="l" t="t" r="r" b="b"/>
            <a:pathLst>
              <a:path w="320039" h="222885">
                <a:moveTo>
                  <a:pt x="319773" y="222453"/>
                </a:moveTo>
                <a:lnTo>
                  <a:pt x="0" y="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6412" y="2930689"/>
            <a:ext cx="133985" cy="107950"/>
          </a:xfrm>
          <a:custGeom>
            <a:avLst/>
            <a:gdLst/>
            <a:ahLst/>
            <a:cxnLst/>
            <a:rect l="l" t="t" r="r" b="b"/>
            <a:pathLst>
              <a:path w="133985" h="107950">
                <a:moveTo>
                  <a:pt x="94284" y="107924"/>
                </a:moveTo>
                <a:lnTo>
                  <a:pt x="0" y="0"/>
                </a:lnTo>
                <a:lnTo>
                  <a:pt x="133985" y="50863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7892" y="2944596"/>
            <a:ext cx="292100" cy="208915"/>
          </a:xfrm>
          <a:custGeom>
            <a:avLst/>
            <a:gdLst/>
            <a:ahLst/>
            <a:cxnLst/>
            <a:rect l="l" t="t" r="r" b="b"/>
            <a:pathLst>
              <a:path w="292100" h="208914">
                <a:moveTo>
                  <a:pt x="0" y="208546"/>
                </a:moveTo>
                <a:lnTo>
                  <a:pt x="291960" y="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6528" y="2944583"/>
            <a:ext cx="133350" cy="109220"/>
          </a:xfrm>
          <a:custGeom>
            <a:avLst/>
            <a:gdLst/>
            <a:ahLst/>
            <a:cxnLst/>
            <a:rect l="l" t="t" r="r" b="b"/>
            <a:pathLst>
              <a:path w="133350" h="109219">
                <a:moveTo>
                  <a:pt x="0" y="52527"/>
                </a:moveTo>
                <a:lnTo>
                  <a:pt x="133324" y="0"/>
                </a:lnTo>
                <a:lnTo>
                  <a:pt x="40398" y="109093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30872" y="3134512"/>
            <a:ext cx="5513070" cy="476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675">
              <a:lnSpc>
                <a:spcPct val="100000"/>
              </a:lnSpc>
            </a:pPr>
            <a:r>
              <a:rPr sz="2150" spc="25" dirty="0">
                <a:latin typeface="Arial"/>
                <a:cs typeface="Arial"/>
              </a:rPr>
              <a:t>OBSERVED </a:t>
            </a:r>
            <a:r>
              <a:rPr sz="2150" spc="20" dirty="0">
                <a:latin typeface="Arial"/>
                <a:cs typeface="Arial"/>
              </a:rPr>
              <a:t>TRANSITIONS </a:t>
            </a:r>
            <a:r>
              <a:rPr sz="2150" spc="15" dirty="0">
                <a:latin typeface="Arial"/>
                <a:cs typeface="Arial"/>
              </a:rPr>
              <a:t>IN</a:t>
            </a:r>
            <a:r>
              <a:rPr sz="2150" spc="-40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DATA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12090" marR="5080" indent="-199390">
              <a:lnSpc>
                <a:spcPct val="116399"/>
              </a:lnSpc>
              <a:spcBef>
                <a:spcPts val="150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35" dirty="0">
                <a:latin typeface="Garamond"/>
                <a:cs typeface="Garamond"/>
              </a:rPr>
              <a:t>Once </a:t>
            </a:r>
            <a:r>
              <a:rPr sz="2050" spc="15" dirty="0">
                <a:latin typeface="Garamond"/>
                <a:cs typeface="Garamond"/>
              </a:rPr>
              <a:t>you </a:t>
            </a:r>
            <a:r>
              <a:rPr sz="2050" spc="-10" dirty="0">
                <a:latin typeface="Garamond"/>
                <a:cs typeface="Garamond"/>
              </a:rPr>
              <a:t>lock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85" dirty="0">
                <a:latin typeface="Garamond"/>
                <a:cs typeface="Garamond"/>
              </a:rPr>
              <a:t>start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95" dirty="0">
                <a:latin typeface="Garamond"/>
                <a:cs typeface="Garamond"/>
              </a:rPr>
              <a:t>data </a:t>
            </a:r>
            <a:r>
              <a:rPr sz="2050" spc="60" dirty="0">
                <a:latin typeface="Garamond"/>
                <a:cs typeface="Garamond"/>
              </a:rPr>
              <a:t>unit, </a:t>
            </a:r>
            <a:r>
              <a:rPr sz="2050" spc="15" dirty="0">
                <a:latin typeface="Garamond"/>
                <a:cs typeface="Garamond"/>
              </a:rPr>
              <a:t>you 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55" dirty="0">
                <a:latin typeface="Garamond"/>
                <a:cs typeface="Garamond"/>
              </a:rPr>
              <a:t>rely </a:t>
            </a:r>
            <a:r>
              <a:rPr sz="2050" spc="-45" dirty="0">
                <a:latin typeface="Garamond"/>
                <a:cs typeface="Garamond"/>
              </a:rPr>
              <a:t>on </a:t>
            </a:r>
            <a:r>
              <a:rPr sz="2050" spc="50" dirty="0">
                <a:latin typeface="Garamond"/>
                <a:cs typeface="Garamond"/>
              </a:rPr>
              <a:t>accuracy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10" dirty="0">
                <a:latin typeface="Garamond"/>
                <a:cs typeface="Garamond"/>
              </a:rPr>
              <a:t>frequency  </a:t>
            </a:r>
            <a:r>
              <a:rPr sz="2050" spc="80" dirty="0">
                <a:latin typeface="Garamond"/>
                <a:cs typeface="Garamond"/>
              </a:rPr>
              <a:t>(as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asynchronous). </a:t>
            </a:r>
            <a:r>
              <a:rPr sz="2050" spc="80" dirty="0">
                <a:latin typeface="Garamond"/>
                <a:cs typeface="Garamond"/>
              </a:rPr>
              <a:t>Can’t </a:t>
            </a:r>
            <a:r>
              <a:rPr sz="2050" spc="-35" dirty="0">
                <a:latin typeface="Garamond"/>
                <a:cs typeface="Garamond"/>
              </a:rPr>
              <a:t>do </a:t>
            </a:r>
            <a:r>
              <a:rPr sz="2050" spc="95" dirty="0">
                <a:latin typeface="Garamond"/>
                <a:cs typeface="Garamond"/>
              </a:rPr>
              <a:t>that </a:t>
            </a:r>
            <a:r>
              <a:rPr sz="2050" spc="-25" dirty="0">
                <a:latin typeface="Garamond"/>
                <a:cs typeface="Garamond"/>
              </a:rPr>
              <a:t>if </a:t>
            </a:r>
            <a:r>
              <a:rPr sz="2050" spc="95" dirty="0">
                <a:latin typeface="Garamond"/>
                <a:cs typeface="Garamond"/>
              </a:rPr>
              <a:t>data </a:t>
            </a:r>
            <a:r>
              <a:rPr sz="2050" spc="60" dirty="0">
                <a:latin typeface="Garamond"/>
                <a:cs typeface="Garamond"/>
              </a:rPr>
              <a:t>unit </a:t>
            </a:r>
            <a:r>
              <a:rPr sz="2050" spc="20" dirty="0">
                <a:latin typeface="Garamond"/>
                <a:cs typeface="Garamond"/>
              </a:rPr>
              <a:t>is  </a:t>
            </a:r>
            <a:r>
              <a:rPr sz="2050" spc="45" dirty="0">
                <a:latin typeface="Garamond"/>
                <a:cs typeface="Garamond"/>
              </a:rPr>
              <a:t>large </a:t>
            </a:r>
            <a:r>
              <a:rPr sz="2050" spc="80" dirty="0">
                <a:latin typeface="Garamond"/>
                <a:cs typeface="Garamond"/>
              </a:rPr>
              <a:t>(as </a:t>
            </a:r>
            <a:r>
              <a:rPr sz="2050" spc="25" dirty="0">
                <a:latin typeface="Garamond"/>
                <a:cs typeface="Garamond"/>
              </a:rPr>
              <a:t>in</a:t>
            </a:r>
            <a:r>
              <a:rPr sz="2050" spc="114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synchronous).</a:t>
            </a:r>
            <a:endParaRPr sz="2050" dirty="0">
              <a:latin typeface="Garamond"/>
              <a:cs typeface="Garamond"/>
            </a:endParaRPr>
          </a:p>
          <a:p>
            <a:pPr marL="212090" marR="214629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20" dirty="0">
                <a:latin typeface="Garamond"/>
                <a:cs typeface="Garamond"/>
              </a:rPr>
              <a:t>Could </a:t>
            </a:r>
            <a:r>
              <a:rPr sz="2050" spc="110" dirty="0">
                <a:latin typeface="Garamond"/>
                <a:cs typeface="Garamond"/>
              </a:rPr>
              <a:t>try </a:t>
            </a:r>
            <a:r>
              <a:rPr sz="2050" spc="40" dirty="0">
                <a:latin typeface="Garamond"/>
                <a:cs typeface="Garamond"/>
              </a:rPr>
              <a:t>resetting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-45" dirty="0">
                <a:latin typeface="Garamond"/>
                <a:cs typeface="Garamond"/>
              </a:rPr>
              <a:t>on </a:t>
            </a:r>
            <a:r>
              <a:rPr sz="2050" spc="30" dirty="0">
                <a:latin typeface="Garamond"/>
                <a:cs typeface="Garamond"/>
              </a:rPr>
              <a:t>every  </a:t>
            </a:r>
            <a:r>
              <a:rPr sz="2050" spc="-10" dirty="0">
                <a:latin typeface="Garamond"/>
                <a:cs typeface="Garamond"/>
              </a:rPr>
              <a:t>observed </a:t>
            </a:r>
            <a:r>
              <a:rPr sz="2050" spc="45" dirty="0">
                <a:latin typeface="Garamond"/>
                <a:cs typeface="Garamond"/>
              </a:rPr>
              <a:t>transition. </a:t>
            </a:r>
            <a:r>
              <a:rPr sz="2050" spc="25" dirty="0">
                <a:latin typeface="Garamond"/>
                <a:cs typeface="Garamond"/>
              </a:rPr>
              <a:t>Susceptible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dirty="0">
                <a:latin typeface="Garamond"/>
                <a:cs typeface="Garamond"/>
              </a:rPr>
              <a:t>noise</a:t>
            </a:r>
            <a:r>
              <a:rPr lang="en-US" sz="2050" dirty="0">
                <a:latin typeface="Garamond"/>
                <a:cs typeface="Garamond"/>
              </a:rPr>
              <a:t> (see HW)</a:t>
            </a:r>
            <a:r>
              <a:rPr sz="2050" dirty="0">
                <a:latin typeface="Garamond"/>
                <a:cs typeface="Garamond"/>
              </a:rPr>
              <a:t>. </a:t>
            </a:r>
            <a:r>
              <a:rPr sz="2050" spc="60" dirty="0">
                <a:latin typeface="Garamond"/>
                <a:cs typeface="Garamond"/>
              </a:rPr>
              <a:t>Better 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0" dirty="0">
                <a:latin typeface="Garamond"/>
                <a:cs typeface="Garamond"/>
              </a:rPr>
              <a:t>use </a:t>
            </a:r>
            <a:r>
              <a:rPr sz="2050" spc="-15" dirty="0">
                <a:latin typeface="Garamond"/>
                <a:cs typeface="Garamond"/>
              </a:rPr>
              <a:t>more </a:t>
            </a:r>
            <a:r>
              <a:rPr sz="2050" spc="60" dirty="0">
                <a:latin typeface="Garamond"/>
                <a:cs typeface="Garamond"/>
              </a:rPr>
              <a:t>gradual</a:t>
            </a:r>
            <a:r>
              <a:rPr sz="2050" spc="390" dirty="0">
                <a:latin typeface="Garamond"/>
                <a:cs typeface="Garamond"/>
              </a:rPr>
              <a:t> </a:t>
            </a:r>
            <a:r>
              <a:rPr sz="2050" spc="50" dirty="0">
                <a:latin typeface="Garamond"/>
                <a:cs typeface="Garamond"/>
              </a:rPr>
              <a:t>adjustment.</a:t>
            </a:r>
            <a:endParaRPr sz="205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45" dirty="0">
                <a:solidFill>
                  <a:srgbClr val="00B050"/>
                </a:solidFill>
                <a:latin typeface="Garamond"/>
                <a:cs typeface="Garamond"/>
              </a:rPr>
              <a:t>Phase </a:t>
            </a:r>
            <a:r>
              <a:rPr sz="2050" spc="-20" dirty="0">
                <a:solidFill>
                  <a:srgbClr val="00B050"/>
                </a:solidFill>
                <a:latin typeface="Garamond"/>
                <a:cs typeface="Garamond"/>
              </a:rPr>
              <a:t>Locked </a:t>
            </a:r>
            <a:r>
              <a:rPr sz="2050" spc="-30" dirty="0">
                <a:solidFill>
                  <a:srgbClr val="00B050"/>
                </a:solidFill>
                <a:latin typeface="Garamond"/>
                <a:cs typeface="Garamond"/>
              </a:rPr>
              <a:t>Loops </a:t>
            </a:r>
            <a:r>
              <a:rPr sz="2050" spc="25" dirty="0">
                <a:latin typeface="Garamond"/>
                <a:cs typeface="Garamond"/>
              </a:rPr>
              <a:t>measure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-20" dirty="0">
                <a:latin typeface="Garamond"/>
                <a:cs typeface="Garamond"/>
              </a:rPr>
              <a:t>difference </a:t>
            </a:r>
            <a:r>
              <a:rPr sz="2050" spc="50" dirty="0">
                <a:latin typeface="Garamond"/>
                <a:cs typeface="Garamond"/>
              </a:rPr>
              <a:t>and  </a:t>
            </a:r>
            <a:r>
              <a:rPr sz="2050" spc="10" dirty="0">
                <a:latin typeface="Garamond"/>
                <a:cs typeface="Garamond"/>
              </a:rPr>
              <a:t>speed </a:t>
            </a:r>
            <a:r>
              <a:rPr sz="2050" spc="30" dirty="0">
                <a:latin typeface="Garamond"/>
                <a:cs typeface="Garamond"/>
              </a:rPr>
              <a:t>up </a:t>
            </a:r>
            <a:r>
              <a:rPr sz="2050" spc="-25" dirty="0">
                <a:latin typeface="Garamond"/>
                <a:cs typeface="Garamond"/>
              </a:rPr>
              <a:t>or slow down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0" dirty="0">
                <a:latin typeface="Garamond"/>
                <a:cs typeface="Garamond"/>
              </a:rPr>
              <a:t>reduce 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-10" dirty="0">
                <a:latin typeface="Garamond"/>
                <a:cs typeface="Garamond"/>
              </a:rPr>
              <a:t>difference.  </a:t>
            </a:r>
            <a:r>
              <a:rPr sz="2050" spc="10" dirty="0">
                <a:latin typeface="Garamond"/>
                <a:cs typeface="Garamond"/>
              </a:rPr>
              <a:t>Commonly</a:t>
            </a:r>
            <a:r>
              <a:rPr sz="2050" spc="-10" dirty="0">
                <a:latin typeface="Garamond"/>
                <a:cs typeface="Garamond"/>
              </a:rPr>
              <a:t> </a:t>
            </a:r>
            <a:r>
              <a:rPr sz="2050" spc="25" dirty="0">
                <a:latin typeface="Garamond"/>
                <a:cs typeface="Garamond"/>
              </a:rPr>
              <a:t>used.</a:t>
            </a:r>
            <a:endParaRPr sz="2050" dirty="0">
              <a:latin typeface="Garamond"/>
              <a:cs typeface="Garamon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1196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70" y="659130"/>
            <a:ext cx="5537200" cy="4478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7010">
              <a:lnSpc>
                <a:spcPct val="100000"/>
              </a:lnSpc>
            </a:pPr>
            <a:r>
              <a:rPr sz="2400" b="1" spc="300" dirty="0">
                <a:solidFill>
                  <a:srgbClr val="0070C0"/>
                </a:solidFill>
                <a:latin typeface="PMingLiU"/>
                <a:cs typeface="PMingLiU"/>
              </a:rPr>
              <a:t>Broadband</a:t>
            </a:r>
            <a:r>
              <a:rPr sz="2400" b="1" spc="16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70" dirty="0">
                <a:solidFill>
                  <a:srgbClr val="0070C0"/>
                </a:solidFill>
                <a:latin typeface="PMingLiU"/>
                <a:cs typeface="PMingLiU"/>
              </a:rPr>
              <a:t>Coding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5080" indent="-199390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35" dirty="0">
                <a:latin typeface="Garamond"/>
                <a:cs typeface="Garamond"/>
              </a:rPr>
              <a:t>(So </a:t>
            </a:r>
            <a:r>
              <a:rPr sz="2050" spc="45" dirty="0">
                <a:latin typeface="Garamond"/>
                <a:cs typeface="Garamond"/>
              </a:rPr>
              <a:t>far) </a:t>
            </a:r>
            <a:r>
              <a:rPr sz="2050" spc="40" dirty="0">
                <a:latin typeface="Garamond"/>
                <a:cs typeface="Garamond"/>
              </a:rPr>
              <a:t>Baseband </a:t>
            </a:r>
            <a:r>
              <a:rPr sz="2050" spc="20" dirty="0">
                <a:latin typeface="Garamond"/>
                <a:cs typeface="Garamond"/>
              </a:rPr>
              <a:t>Coding </a:t>
            </a:r>
            <a:r>
              <a:rPr sz="2050" spc="25" dirty="0">
                <a:latin typeface="Garamond"/>
                <a:cs typeface="Garamond"/>
              </a:rPr>
              <a:t>using </a:t>
            </a:r>
            <a:r>
              <a:rPr sz="2050" spc="30" dirty="0">
                <a:latin typeface="Garamond"/>
                <a:cs typeface="Garamond"/>
              </a:rPr>
              <a:t>energy </a:t>
            </a:r>
            <a:r>
              <a:rPr sz="2050" spc="5" dirty="0">
                <a:latin typeface="Garamond"/>
                <a:cs typeface="Garamond"/>
              </a:rPr>
              <a:t>levels </a:t>
            </a:r>
            <a:r>
              <a:rPr sz="2050" spc="-5" dirty="0">
                <a:latin typeface="Garamond"/>
                <a:cs typeface="Garamond"/>
              </a:rPr>
              <a:t>such  </a:t>
            </a:r>
            <a:r>
              <a:rPr sz="2050" spc="50" dirty="0">
                <a:latin typeface="Garamond"/>
                <a:cs typeface="Garamond"/>
              </a:rPr>
              <a:t>as </a:t>
            </a:r>
            <a:r>
              <a:rPr sz="2050" spc="25" dirty="0">
                <a:latin typeface="Garamond"/>
                <a:cs typeface="Garamond"/>
              </a:rPr>
              <a:t>voltage </a:t>
            </a:r>
            <a:r>
              <a:rPr sz="2050" spc="-25" dirty="0">
                <a:latin typeface="Garamond"/>
                <a:cs typeface="Garamond"/>
              </a:rPr>
              <a:t>or </a:t>
            </a:r>
            <a:r>
              <a:rPr sz="2050" spc="45" dirty="0">
                <a:latin typeface="Garamond"/>
                <a:cs typeface="Garamond"/>
              </a:rPr>
              <a:t>light. </a:t>
            </a: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i="1" spc="-55" dirty="0">
                <a:latin typeface="Calibri"/>
                <a:cs typeface="Calibri"/>
              </a:rPr>
              <a:t>broadband </a:t>
            </a:r>
            <a:r>
              <a:rPr sz="2050" i="1" spc="-15" dirty="0">
                <a:latin typeface="Calibri"/>
                <a:cs typeface="Calibri"/>
              </a:rPr>
              <a:t>coding  </a:t>
            </a:r>
            <a:r>
              <a:rPr sz="2050" spc="10" dirty="0">
                <a:latin typeface="Garamond"/>
                <a:cs typeface="Garamond"/>
              </a:rPr>
              <a:t>information </a:t>
            </a:r>
            <a:r>
              <a:rPr sz="2050" spc="20" dirty="0">
                <a:latin typeface="Garamond"/>
                <a:cs typeface="Garamond"/>
              </a:rPr>
              <a:t>is </a:t>
            </a:r>
            <a:r>
              <a:rPr sz="2050" i="1" spc="-35" dirty="0">
                <a:latin typeface="Calibri"/>
                <a:cs typeface="Calibri"/>
              </a:rPr>
              <a:t>modulated </a:t>
            </a:r>
            <a:r>
              <a:rPr sz="2050" spc="-45" dirty="0">
                <a:latin typeface="Garamond"/>
                <a:cs typeface="Garamond"/>
              </a:rPr>
              <a:t>on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35" dirty="0">
                <a:latin typeface="Garamond"/>
                <a:cs typeface="Garamond"/>
              </a:rPr>
              <a:t>carrier </a:t>
            </a:r>
            <a:r>
              <a:rPr sz="2050" dirty="0">
                <a:latin typeface="Garamond"/>
                <a:cs typeface="Garamond"/>
              </a:rPr>
              <a:t>wave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114" dirty="0">
                <a:latin typeface="Garamond"/>
                <a:cs typeface="Garamond"/>
              </a:rPr>
              <a:t>a  </a:t>
            </a:r>
            <a:r>
              <a:rPr sz="2050" spc="45" dirty="0">
                <a:latin typeface="Garamond"/>
                <a:cs typeface="Garamond"/>
              </a:rPr>
              <a:t>certain </a:t>
            </a:r>
            <a:r>
              <a:rPr sz="2050" dirty="0">
                <a:latin typeface="Garamond"/>
                <a:cs typeface="Garamond"/>
              </a:rPr>
              <a:t>frequency.  </a:t>
            </a:r>
            <a:r>
              <a:rPr sz="2050" spc="-5" dirty="0">
                <a:latin typeface="Garamond"/>
                <a:cs typeface="Garamond"/>
              </a:rPr>
              <a:t>Used </a:t>
            </a:r>
            <a:r>
              <a:rPr sz="2050" spc="50" dirty="0">
                <a:latin typeface="Garamond"/>
                <a:cs typeface="Garamond"/>
              </a:rPr>
              <a:t>by </a:t>
            </a:r>
            <a:r>
              <a:rPr sz="2050" spc="5" dirty="0">
                <a:latin typeface="Garamond"/>
                <a:cs typeface="Garamond"/>
              </a:rPr>
              <a:t>modems.</a:t>
            </a:r>
            <a:endParaRPr sz="2050" dirty="0">
              <a:latin typeface="Garamond"/>
              <a:cs typeface="Garamond"/>
            </a:endParaRPr>
          </a:p>
          <a:p>
            <a:pPr marL="212090" marR="34226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30" dirty="0">
                <a:latin typeface="Garamond"/>
                <a:cs typeface="Garamond"/>
              </a:rPr>
              <a:t>Modulation </a:t>
            </a:r>
            <a:r>
              <a:rPr sz="2050" spc="-10" dirty="0">
                <a:latin typeface="Garamond"/>
                <a:cs typeface="Garamond"/>
              </a:rPr>
              <a:t>refers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20" dirty="0">
                <a:latin typeface="Garamond"/>
                <a:cs typeface="Garamond"/>
              </a:rPr>
              <a:t>changing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0" dirty="0">
                <a:latin typeface="Garamond"/>
                <a:cs typeface="Garamond"/>
              </a:rPr>
              <a:t>properties </a:t>
            </a:r>
            <a:r>
              <a:rPr sz="2050" spc="-95" dirty="0">
                <a:latin typeface="Garamond"/>
                <a:cs typeface="Garamond"/>
              </a:rPr>
              <a:t>of 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35" dirty="0">
                <a:latin typeface="Garamond"/>
                <a:cs typeface="Garamond"/>
              </a:rPr>
              <a:t>carrier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-10" dirty="0">
                <a:latin typeface="Garamond"/>
                <a:cs typeface="Garamond"/>
              </a:rPr>
              <a:t>convey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0" dirty="0">
                <a:latin typeface="Garamond"/>
                <a:cs typeface="Garamond"/>
              </a:rPr>
              <a:t>required </a:t>
            </a:r>
            <a:r>
              <a:rPr sz="2050" spc="25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information.</a:t>
            </a:r>
            <a:endParaRPr sz="2050" dirty="0">
              <a:latin typeface="Garamond"/>
              <a:cs typeface="Garamond"/>
            </a:endParaRPr>
          </a:p>
          <a:p>
            <a:pPr marL="212090" marR="1447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15" dirty="0">
                <a:latin typeface="Garamond"/>
                <a:cs typeface="Garamond"/>
              </a:rPr>
              <a:t>Frequency </a:t>
            </a:r>
            <a:r>
              <a:rPr sz="2050" spc="30" dirty="0">
                <a:latin typeface="Garamond"/>
                <a:cs typeface="Garamond"/>
              </a:rPr>
              <a:t>Shift Keying </a:t>
            </a:r>
            <a:r>
              <a:rPr sz="2050" spc="75" dirty="0">
                <a:latin typeface="Garamond"/>
                <a:cs typeface="Garamond"/>
              </a:rPr>
              <a:t>(FSK): </a:t>
            </a:r>
            <a:r>
              <a:rPr sz="2050" spc="20" dirty="0">
                <a:latin typeface="Garamond"/>
                <a:cs typeface="Garamond"/>
              </a:rPr>
              <a:t>high </a:t>
            </a:r>
            <a:r>
              <a:rPr sz="2050" spc="10" dirty="0">
                <a:latin typeface="Garamond"/>
                <a:cs typeface="Garamond"/>
              </a:rPr>
              <a:t>frequency  </a:t>
            </a:r>
            <a:r>
              <a:rPr sz="2050" spc="-10" dirty="0">
                <a:latin typeface="Garamond"/>
                <a:cs typeface="Garamond"/>
              </a:rPr>
              <a:t>encodes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-30" dirty="0">
                <a:latin typeface="Garamond"/>
                <a:cs typeface="Garamond"/>
              </a:rPr>
              <a:t>low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25" dirty="0">
                <a:latin typeface="Garamond"/>
                <a:cs typeface="Garamond"/>
              </a:rPr>
              <a:t>0, </a:t>
            </a:r>
            <a:r>
              <a:rPr sz="2050" spc="35" dirty="0">
                <a:latin typeface="Garamond"/>
                <a:cs typeface="Garamond"/>
              </a:rPr>
              <a:t>Amplitude </a:t>
            </a:r>
            <a:r>
              <a:rPr sz="2050" spc="30" dirty="0">
                <a:latin typeface="Garamond"/>
                <a:cs typeface="Garamond"/>
              </a:rPr>
              <a:t>Shift Keying  </a:t>
            </a:r>
            <a:r>
              <a:rPr sz="2050" spc="65" dirty="0">
                <a:latin typeface="Garamond"/>
                <a:cs typeface="Garamond"/>
              </a:rPr>
              <a:t>(ASK): </a:t>
            </a:r>
            <a:r>
              <a:rPr sz="2050" spc="20" dirty="0">
                <a:latin typeface="Garamond"/>
                <a:cs typeface="Garamond"/>
              </a:rPr>
              <a:t>high </a:t>
            </a:r>
            <a:r>
              <a:rPr sz="2050" spc="45" dirty="0">
                <a:latin typeface="Garamond"/>
                <a:cs typeface="Garamond"/>
              </a:rPr>
              <a:t>amplitude </a:t>
            </a:r>
            <a:r>
              <a:rPr sz="2050" spc="-10" dirty="0">
                <a:latin typeface="Garamond"/>
                <a:cs typeface="Garamond"/>
              </a:rPr>
              <a:t>encodes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25" dirty="0">
                <a:latin typeface="Garamond"/>
                <a:cs typeface="Garamond"/>
              </a:rPr>
              <a:t>1. </a:t>
            </a:r>
            <a:r>
              <a:rPr sz="2050" spc="-5" dirty="0">
                <a:latin typeface="Garamond"/>
                <a:cs typeface="Garamond"/>
              </a:rPr>
              <a:t>QAM  </a:t>
            </a:r>
            <a:r>
              <a:rPr sz="2050" spc="45" dirty="0">
                <a:latin typeface="Garamond"/>
                <a:cs typeface="Garamond"/>
              </a:rPr>
              <a:t>(multiple </a:t>
            </a:r>
            <a:r>
              <a:rPr sz="2050" spc="40" dirty="0">
                <a:latin typeface="Garamond"/>
                <a:cs typeface="Garamond"/>
              </a:rPr>
              <a:t>amplitudes </a:t>
            </a:r>
            <a:r>
              <a:rPr sz="2050" spc="50" dirty="0">
                <a:latin typeface="Garamond"/>
                <a:cs typeface="Garamond"/>
              </a:rPr>
              <a:t>and</a:t>
            </a:r>
            <a:r>
              <a:rPr sz="2050" spc="215" dirty="0">
                <a:latin typeface="Garamond"/>
                <a:cs typeface="Garamond"/>
              </a:rPr>
              <a:t> </a:t>
            </a:r>
            <a:r>
              <a:rPr sz="2050" spc="30" dirty="0">
                <a:latin typeface="Garamond"/>
                <a:cs typeface="Garamond"/>
              </a:rPr>
              <a:t>phases)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04733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2313432"/>
            <a:ext cx="6995160" cy="2862322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Baseband </a:t>
            </a:r>
            <a:r>
              <a:rPr lang="en-US" sz="2400" dirty="0"/>
              <a:t>modulation: send the “bare” signal</a:t>
            </a:r>
          </a:p>
          <a:p>
            <a:pPr lvl="1"/>
            <a:r>
              <a:rPr lang="en-US" sz="2400" dirty="0"/>
              <a:t>E.g. +5 Volts for 1, -5 Volts for 0</a:t>
            </a:r>
          </a:p>
          <a:p>
            <a:pPr lvl="1"/>
            <a:r>
              <a:rPr lang="en-US" sz="2400" dirty="0"/>
              <a:t>All signals fall in the same frequency range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Broadband</a:t>
            </a:r>
            <a:r>
              <a:rPr lang="en-US" sz="2400" dirty="0"/>
              <a:t> modulation</a:t>
            </a:r>
          </a:p>
          <a:p>
            <a:pPr lvl="1"/>
            <a:r>
              <a:rPr lang="en-US" sz="2400" dirty="0"/>
              <a:t>Use the signal to modulate a high frequency signal (</a:t>
            </a:r>
            <a:r>
              <a:rPr lang="en-US" sz="2400" dirty="0">
                <a:solidFill>
                  <a:srgbClr val="0000FF"/>
                </a:solidFill>
              </a:rPr>
              <a:t>carrier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Can be viewed as the product of the two signals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25</a:t>
            </a:fld>
            <a:endParaRPr lang="en-US" sz="850" b="1"/>
          </a:p>
        </p:txBody>
      </p:sp>
      <p:sp>
        <p:nvSpPr>
          <p:cNvPr id="6" name="Line 97"/>
          <p:cNvSpPr>
            <a:spLocks noChangeShapeType="1"/>
          </p:cNvSpPr>
          <p:nvPr/>
        </p:nvSpPr>
        <p:spPr bwMode="auto">
          <a:xfrm>
            <a:off x="818594" y="7221564"/>
            <a:ext cx="3383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7" name="Line 98"/>
          <p:cNvSpPr>
            <a:spLocks noChangeShapeType="1"/>
          </p:cNvSpPr>
          <p:nvPr/>
        </p:nvSpPr>
        <p:spPr bwMode="auto">
          <a:xfrm flipV="1">
            <a:off x="818594" y="5657118"/>
            <a:ext cx="0" cy="15798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8" name="Line 99"/>
          <p:cNvSpPr>
            <a:spLocks noChangeShapeType="1"/>
          </p:cNvSpPr>
          <p:nvPr/>
        </p:nvSpPr>
        <p:spPr bwMode="auto">
          <a:xfrm flipV="1">
            <a:off x="1510056" y="5749370"/>
            <a:ext cx="0" cy="148757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9" name="Line 100"/>
          <p:cNvSpPr>
            <a:spLocks noChangeShapeType="1"/>
          </p:cNvSpPr>
          <p:nvPr/>
        </p:nvSpPr>
        <p:spPr bwMode="auto">
          <a:xfrm flipV="1">
            <a:off x="1579202" y="5855075"/>
            <a:ext cx="0" cy="13818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0" name="Line 101"/>
          <p:cNvSpPr>
            <a:spLocks noChangeShapeType="1"/>
          </p:cNvSpPr>
          <p:nvPr/>
        </p:nvSpPr>
        <p:spPr bwMode="auto">
          <a:xfrm flipV="1">
            <a:off x="1440910" y="5855075"/>
            <a:ext cx="0" cy="13818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1" name="Line 102"/>
          <p:cNvSpPr>
            <a:spLocks noChangeShapeType="1"/>
          </p:cNvSpPr>
          <p:nvPr/>
        </p:nvSpPr>
        <p:spPr bwMode="auto">
          <a:xfrm flipV="1">
            <a:off x="1371763" y="6039580"/>
            <a:ext cx="0" cy="119735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2" name="Line 103"/>
          <p:cNvSpPr>
            <a:spLocks noChangeShapeType="1"/>
          </p:cNvSpPr>
          <p:nvPr/>
        </p:nvSpPr>
        <p:spPr bwMode="auto">
          <a:xfrm flipV="1">
            <a:off x="1648348" y="6039580"/>
            <a:ext cx="0" cy="119735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3" name="Line 104"/>
          <p:cNvSpPr>
            <a:spLocks noChangeShapeType="1"/>
          </p:cNvSpPr>
          <p:nvPr/>
        </p:nvSpPr>
        <p:spPr bwMode="auto">
          <a:xfrm flipV="1">
            <a:off x="1716053" y="6131833"/>
            <a:ext cx="0" cy="110510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4" name="Line 105"/>
          <p:cNvSpPr>
            <a:spLocks noChangeShapeType="1"/>
          </p:cNvSpPr>
          <p:nvPr/>
        </p:nvSpPr>
        <p:spPr bwMode="auto">
          <a:xfrm flipV="1">
            <a:off x="1302617" y="6131833"/>
            <a:ext cx="0" cy="110510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5" name="Line 106"/>
          <p:cNvSpPr>
            <a:spLocks noChangeShapeType="1"/>
          </p:cNvSpPr>
          <p:nvPr/>
        </p:nvSpPr>
        <p:spPr bwMode="auto">
          <a:xfrm flipV="1">
            <a:off x="1785199" y="6316338"/>
            <a:ext cx="0" cy="92060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6" name="Line 107"/>
          <p:cNvSpPr>
            <a:spLocks noChangeShapeType="1"/>
          </p:cNvSpPr>
          <p:nvPr/>
        </p:nvSpPr>
        <p:spPr bwMode="auto">
          <a:xfrm flipV="1">
            <a:off x="1233471" y="6316338"/>
            <a:ext cx="0" cy="92060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7" name="Line 108"/>
          <p:cNvSpPr>
            <a:spLocks noChangeShapeType="1"/>
          </p:cNvSpPr>
          <p:nvPr/>
        </p:nvSpPr>
        <p:spPr bwMode="auto">
          <a:xfrm flipV="1">
            <a:off x="1164325" y="6685347"/>
            <a:ext cx="0" cy="55159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8" name="Line 109"/>
          <p:cNvSpPr>
            <a:spLocks noChangeShapeType="1"/>
          </p:cNvSpPr>
          <p:nvPr/>
        </p:nvSpPr>
        <p:spPr bwMode="auto">
          <a:xfrm flipV="1">
            <a:off x="1854345" y="6685347"/>
            <a:ext cx="0" cy="55159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9" name="Line 110"/>
          <p:cNvSpPr>
            <a:spLocks noChangeShapeType="1"/>
          </p:cNvSpPr>
          <p:nvPr/>
        </p:nvSpPr>
        <p:spPr bwMode="auto">
          <a:xfrm flipV="1">
            <a:off x="1923491" y="6960182"/>
            <a:ext cx="0" cy="27675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0" name="Line 111"/>
          <p:cNvSpPr>
            <a:spLocks noChangeShapeType="1"/>
          </p:cNvSpPr>
          <p:nvPr/>
        </p:nvSpPr>
        <p:spPr bwMode="auto">
          <a:xfrm flipV="1">
            <a:off x="1095179" y="6960182"/>
            <a:ext cx="0" cy="27675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1" name="Line 112"/>
          <p:cNvSpPr>
            <a:spLocks noChangeShapeType="1"/>
          </p:cNvSpPr>
          <p:nvPr/>
        </p:nvSpPr>
        <p:spPr bwMode="auto">
          <a:xfrm flipV="1">
            <a:off x="1026033" y="7052434"/>
            <a:ext cx="0" cy="18450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2" name="Line 113"/>
          <p:cNvSpPr>
            <a:spLocks noChangeShapeType="1"/>
          </p:cNvSpPr>
          <p:nvPr/>
        </p:nvSpPr>
        <p:spPr bwMode="auto">
          <a:xfrm flipV="1">
            <a:off x="1992637" y="7052434"/>
            <a:ext cx="0" cy="18450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3" name="Text Box 114"/>
          <p:cNvSpPr txBox="1">
            <a:spLocks noChangeArrowheads="1"/>
          </p:cNvSpPr>
          <p:nvPr/>
        </p:nvSpPr>
        <p:spPr bwMode="auto">
          <a:xfrm rot="16200000">
            <a:off x="-164363" y="6325046"/>
            <a:ext cx="1463164" cy="44769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/>
            <a:r>
              <a:rPr lang="en-US" sz="2400" dirty="0"/>
              <a:t>Amplitude</a:t>
            </a:r>
          </a:p>
        </p:txBody>
      </p:sp>
      <p:sp>
        <p:nvSpPr>
          <p:cNvPr id="24" name="Line 117"/>
          <p:cNvSpPr>
            <a:spLocks noChangeShapeType="1"/>
          </p:cNvSpPr>
          <p:nvPr/>
        </p:nvSpPr>
        <p:spPr bwMode="auto">
          <a:xfrm flipV="1">
            <a:off x="3443266" y="5749370"/>
            <a:ext cx="0" cy="148757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5" name="Text Box 118"/>
          <p:cNvSpPr txBox="1">
            <a:spLocks noChangeArrowheads="1"/>
          </p:cNvSpPr>
          <p:nvPr/>
        </p:nvSpPr>
        <p:spPr bwMode="auto">
          <a:xfrm>
            <a:off x="990600" y="7348953"/>
            <a:ext cx="892494" cy="44769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/>
            <a:r>
              <a:rPr lang="en-US" sz="2400"/>
              <a:t>Signal</a:t>
            </a:r>
          </a:p>
        </p:txBody>
      </p:sp>
      <p:sp>
        <p:nvSpPr>
          <p:cNvPr id="26" name="Text Box 119"/>
          <p:cNvSpPr txBox="1">
            <a:spLocks noChangeArrowheads="1"/>
          </p:cNvSpPr>
          <p:nvPr/>
        </p:nvSpPr>
        <p:spPr bwMode="auto">
          <a:xfrm>
            <a:off x="2790698" y="7317660"/>
            <a:ext cx="1679633" cy="73866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>
              <a:lnSpc>
                <a:spcPct val="75000"/>
              </a:lnSpc>
            </a:pPr>
            <a:r>
              <a:rPr lang="en-US" sz="2800" dirty="0"/>
              <a:t>Carrier</a:t>
            </a:r>
          </a:p>
          <a:p>
            <a:pPr defTabSz="775891">
              <a:lnSpc>
                <a:spcPct val="75000"/>
              </a:lnSpc>
            </a:pPr>
            <a:r>
              <a:rPr lang="en-US" sz="2800" dirty="0"/>
              <a:t>Frequency</a:t>
            </a:r>
          </a:p>
        </p:txBody>
      </p:sp>
      <p:sp>
        <p:nvSpPr>
          <p:cNvPr id="27" name="Line 120"/>
          <p:cNvSpPr>
            <a:spLocks noChangeShapeType="1"/>
          </p:cNvSpPr>
          <p:nvPr/>
        </p:nvSpPr>
        <p:spPr bwMode="auto">
          <a:xfrm>
            <a:off x="4542401" y="7221564"/>
            <a:ext cx="33823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8" name="Line 121"/>
          <p:cNvSpPr>
            <a:spLocks noChangeShapeType="1"/>
          </p:cNvSpPr>
          <p:nvPr/>
        </p:nvSpPr>
        <p:spPr bwMode="auto">
          <a:xfrm flipV="1">
            <a:off x="4542402" y="5657118"/>
            <a:ext cx="0" cy="15798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9" name="Line 122"/>
          <p:cNvSpPr>
            <a:spLocks noChangeShapeType="1"/>
          </p:cNvSpPr>
          <p:nvPr/>
        </p:nvSpPr>
        <p:spPr bwMode="auto">
          <a:xfrm flipV="1">
            <a:off x="7165634" y="5733995"/>
            <a:ext cx="0" cy="148757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0" name="Line 123"/>
          <p:cNvSpPr>
            <a:spLocks noChangeShapeType="1"/>
          </p:cNvSpPr>
          <p:nvPr/>
        </p:nvSpPr>
        <p:spPr bwMode="auto">
          <a:xfrm flipV="1">
            <a:off x="7234780" y="5839700"/>
            <a:ext cx="0" cy="13818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1" name="Line 124"/>
          <p:cNvSpPr>
            <a:spLocks noChangeShapeType="1"/>
          </p:cNvSpPr>
          <p:nvPr/>
        </p:nvSpPr>
        <p:spPr bwMode="auto">
          <a:xfrm flipV="1">
            <a:off x="7096487" y="5839700"/>
            <a:ext cx="0" cy="13818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2" name="Line 125"/>
          <p:cNvSpPr>
            <a:spLocks noChangeShapeType="1"/>
          </p:cNvSpPr>
          <p:nvPr/>
        </p:nvSpPr>
        <p:spPr bwMode="auto">
          <a:xfrm flipV="1">
            <a:off x="7027341" y="6024205"/>
            <a:ext cx="0" cy="119735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3" name="Line 126"/>
          <p:cNvSpPr>
            <a:spLocks noChangeShapeType="1"/>
          </p:cNvSpPr>
          <p:nvPr/>
        </p:nvSpPr>
        <p:spPr bwMode="auto">
          <a:xfrm flipV="1">
            <a:off x="7303926" y="6024205"/>
            <a:ext cx="0" cy="119735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4" name="Line 127"/>
          <p:cNvSpPr>
            <a:spLocks noChangeShapeType="1"/>
          </p:cNvSpPr>
          <p:nvPr/>
        </p:nvSpPr>
        <p:spPr bwMode="auto">
          <a:xfrm flipV="1">
            <a:off x="7373072" y="6116457"/>
            <a:ext cx="0" cy="110510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5" name="Line 128"/>
          <p:cNvSpPr>
            <a:spLocks noChangeShapeType="1"/>
          </p:cNvSpPr>
          <p:nvPr/>
        </p:nvSpPr>
        <p:spPr bwMode="auto">
          <a:xfrm flipV="1">
            <a:off x="6958195" y="6116457"/>
            <a:ext cx="0" cy="110510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6" name="Line 129"/>
          <p:cNvSpPr>
            <a:spLocks noChangeShapeType="1"/>
          </p:cNvSpPr>
          <p:nvPr/>
        </p:nvSpPr>
        <p:spPr bwMode="auto">
          <a:xfrm flipV="1">
            <a:off x="7442218" y="6300962"/>
            <a:ext cx="0" cy="92060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7" name="Line 130"/>
          <p:cNvSpPr>
            <a:spLocks noChangeShapeType="1"/>
          </p:cNvSpPr>
          <p:nvPr/>
        </p:nvSpPr>
        <p:spPr bwMode="auto">
          <a:xfrm flipV="1">
            <a:off x="6889049" y="6300962"/>
            <a:ext cx="0" cy="92060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8" name="Line 131"/>
          <p:cNvSpPr>
            <a:spLocks noChangeShapeType="1"/>
          </p:cNvSpPr>
          <p:nvPr/>
        </p:nvSpPr>
        <p:spPr bwMode="auto">
          <a:xfrm flipV="1">
            <a:off x="6819903" y="6669972"/>
            <a:ext cx="0" cy="55159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9" name="Line 132"/>
          <p:cNvSpPr>
            <a:spLocks noChangeShapeType="1"/>
          </p:cNvSpPr>
          <p:nvPr/>
        </p:nvSpPr>
        <p:spPr bwMode="auto">
          <a:xfrm flipV="1">
            <a:off x="7511364" y="6669972"/>
            <a:ext cx="0" cy="55159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0" name="Line 133"/>
          <p:cNvSpPr>
            <a:spLocks noChangeShapeType="1"/>
          </p:cNvSpPr>
          <p:nvPr/>
        </p:nvSpPr>
        <p:spPr bwMode="auto">
          <a:xfrm flipV="1">
            <a:off x="7580510" y="6944806"/>
            <a:ext cx="0" cy="27675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1" name="Line 134"/>
          <p:cNvSpPr>
            <a:spLocks noChangeShapeType="1"/>
          </p:cNvSpPr>
          <p:nvPr/>
        </p:nvSpPr>
        <p:spPr bwMode="auto">
          <a:xfrm flipV="1">
            <a:off x="6750757" y="6944806"/>
            <a:ext cx="0" cy="27675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2" name="Line 135"/>
          <p:cNvSpPr>
            <a:spLocks noChangeShapeType="1"/>
          </p:cNvSpPr>
          <p:nvPr/>
        </p:nvSpPr>
        <p:spPr bwMode="auto">
          <a:xfrm flipV="1">
            <a:off x="6681611" y="7037059"/>
            <a:ext cx="0" cy="18450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3" name="Line 136"/>
          <p:cNvSpPr>
            <a:spLocks noChangeShapeType="1"/>
          </p:cNvSpPr>
          <p:nvPr/>
        </p:nvSpPr>
        <p:spPr bwMode="auto">
          <a:xfrm flipV="1">
            <a:off x="7649657" y="7037059"/>
            <a:ext cx="0" cy="18450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4" name="Text Box 137"/>
          <p:cNvSpPr txBox="1">
            <a:spLocks noChangeArrowheads="1"/>
          </p:cNvSpPr>
          <p:nvPr/>
        </p:nvSpPr>
        <p:spPr bwMode="auto">
          <a:xfrm rot="16200000">
            <a:off x="3555123" y="6326969"/>
            <a:ext cx="1463164" cy="44769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/>
            <a:r>
              <a:rPr lang="en-US" sz="2400" dirty="0"/>
              <a:t>Amplitude</a:t>
            </a:r>
          </a:p>
        </p:txBody>
      </p:sp>
      <p:sp>
        <p:nvSpPr>
          <p:cNvPr id="45" name="Line 138"/>
          <p:cNvSpPr>
            <a:spLocks noChangeShapeType="1"/>
          </p:cNvSpPr>
          <p:nvPr/>
        </p:nvSpPr>
        <p:spPr bwMode="auto">
          <a:xfrm flipV="1">
            <a:off x="7165634" y="5749370"/>
            <a:ext cx="0" cy="148757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6" name="Text Box 139"/>
          <p:cNvSpPr txBox="1">
            <a:spLocks noChangeArrowheads="1"/>
          </p:cNvSpPr>
          <p:nvPr/>
        </p:nvSpPr>
        <p:spPr bwMode="auto">
          <a:xfrm>
            <a:off x="6259595" y="7402126"/>
            <a:ext cx="1535491" cy="63235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>
              <a:lnSpc>
                <a:spcPct val="75000"/>
              </a:lnSpc>
            </a:pPr>
            <a:r>
              <a:rPr lang="en-US" sz="2400"/>
              <a:t>Modulated</a:t>
            </a:r>
          </a:p>
          <a:p>
            <a:pPr defTabSz="775891">
              <a:lnSpc>
                <a:spcPct val="75000"/>
              </a:lnSpc>
            </a:pPr>
            <a:r>
              <a:rPr lang="en-US" sz="2400"/>
              <a:t>Carrier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 anchor="ctr" anchorCtr="0"/>
          <a:lstStyle/>
          <a:p>
            <a:r>
              <a:rPr lang="en-US" b="0" dirty="0">
                <a:latin typeface="+mj-lt"/>
              </a:rPr>
              <a:t> </a:t>
            </a:r>
          </a:p>
        </p:txBody>
      </p:sp>
      <p:sp>
        <p:nvSpPr>
          <p:cNvPr id="50" name="object 2"/>
          <p:cNvSpPr txBox="1"/>
          <p:nvPr/>
        </p:nvSpPr>
        <p:spPr>
          <a:xfrm>
            <a:off x="1764538" y="957189"/>
            <a:ext cx="498621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54" dirty="0">
                <a:solidFill>
                  <a:srgbClr val="0070C0"/>
                </a:solidFill>
                <a:latin typeface="PMingLiU"/>
                <a:cs typeface="PMingLiU"/>
              </a:rPr>
              <a:t>Baseband versus Broadband</a:t>
            </a:r>
            <a:endParaRPr sz="2800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956695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263A3-5650-294C-B16F-9F1347A2D84B}" type="slidenum">
              <a:rPr lang="en-US" smtClean="0"/>
              <a:pPr/>
              <a:t>26</a:t>
            </a:fld>
            <a:endParaRPr lang="en-US" sz="850" b="1">
              <a:latin typeface="+mn-lt"/>
            </a:endParaRPr>
          </a:p>
        </p:txBody>
      </p:sp>
      <p:pic>
        <p:nvPicPr>
          <p:cNvPr id="7" name="Picture 4" descr="2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2047" y="2895600"/>
            <a:ext cx="5667391" cy="465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24623" y="3688821"/>
            <a:ext cx="14125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Input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16907" y="4708349"/>
            <a:ext cx="255409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Amplitude Shift Keying</a:t>
            </a:r>
          </a:p>
          <a:p>
            <a:pPr algn="r"/>
            <a:r>
              <a:rPr lang="en-US" sz="2000" dirty="0"/>
              <a:t>(ASK)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15112" y="5727877"/>
            <a:ext cx="255230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Frequency Shift Keying</a:t>
            </a:r>
          </a:p>
          <a:p>
            <a:pPr algn="r"/>
            <a:r>
              <a:rPr lang="en-US" sz="2000" dirty="0"/>
              <a:t>(FSK)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376" y="6747405"/>
            <a:ext cx="208281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Phase Shift Keying</a:t>
            </a:r>
          </a:p>
          <a:p>
            <a:pPr algn="r"/>
            <a:r>
              <a:rPr lang="en-US" sz="2000" dirty="0"/>
              <a:t>(PSK)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" y="7481500"/>
            <a:ext cx="4532551" cy="276999"/>
          </a:xfrm>
        </p:spPr>
        <p:txBody>
          <a:bodyPr anchor="ctr" anchorCtr="0"/>
          <a:lstStyle/>
          <a:p>
            <a:endParaRPr lang="en-US" b="0" dirty="0">
              <a:latin typeface="+mj-lt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1099544" y="884541"/>
            <a:ext cx="56660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b="1" spc="254" dirty="0">
                <a:solidFill>
                  <a:srgbClr val="0070C0"/>
                </a:solidFill>
                <a:latin typeface="PMingLiU"/>
                <a:cs typeface="PMingLiU"/>
              </a:rPr>
              <a:t>Digital Modulation Methods (from </a:t>
            </a:r>
            <a:r>
              <a:rPr lang="en-US" sz="2400" b="1" spc="254" dirty="0" err="1">
                <a:solidFill>
                  <a:srgbClr val="0070C0"/>
                </a:solidFill>
                <a:latin typeface="PMingLiU"/>
                <a:cs typeface="PMingLiU"/>
              </a:rPr>
              <a:t>Tanenbaum</a:t>
            </a:r>
            <a:r>
              <a:rPr lang="en-US" sz="2400" b="1" spc="254" dirty="0">
                <a:solidFill>
                  <a:srgbClr val="0070C0"/>
                </a:solidFill>
                <a:latin typeface="PMingLiU"/>
                <a:cs typeface="PMingLiU"/>
              </a:rPr>
              <a:t>) 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35030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3171" y="3535443"/>
            <a:ext cx="6189584" cy="3747214"/>
            <a:chOff x="599" y="985"/>
            <a:chExt cx="4587" cy="2777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824" y="1367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956" y="1301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1068" y="1245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1200" y="1177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1328" y="1113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1458" y="1049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1586" y="985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818" y="1384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1581" y="1004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1456" y="1071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1330" y="1134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1201" y="1200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1069" y="1266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961" y="1323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1534" y="1745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1666" y="1679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auto">
            <a:xfrm>
              <a:off x="1778" y="1623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auto">
            <a:xfrm>
              <a:off x="1910" y="1555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auto">
            <a:xfrm>
              <a:off x="2038" y="1491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auto">
            <a:xfrm>
              <a:off x="2168" y="1427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auto">
            <a:xfrm>
              <a:off x="2296" y="1363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auto">
            <a:xfrm>
              <a:off x="820" y="1384"/>
              <a:ext cx="806" cy="840"/>
            </a:xfrm>
            <a:custGeom>
              <a:avLst/>
              <a:gdLst>
                <a:gd name="T0" fmla="*/ 80 w 806"/>
                <a:gd name="T1" fmla="*/ 0 h 840"/>
                <a:gd name="T2" fmla="*/ 306 w 806"/>
                <a:gd name="T3" fmla="*/ 154 h 840"/>
                <a:gd name="T4" fmla="*/ 418 w 806"/>
                <a:gd name="T5" fmla="*/ 234 h 840"/>
                <a:gd name="T6" fmla="*/ 468 w 806"/>
                <a:gd name="T7" fmla="*/ 264 h 840"/>
                <a:gd name="T8" fmla="*/ 660 w 806"/>
                <a:gd name="T9" fmla="*/ 342 h 840"/>
                <a:gd name="T10" fmla="*/ 748 w 806"/>
                <a:gd name="T11" fmla="*/ 372 h 840"/>
                <a:gd name="T12" fmla="*/ 806 w 806"/>
                <a:gd name="T13" fmla="*/ 382 h 840"/>
                <a:gd name="T14" fmla="*/ 780 w 806"/>
                <a:gd name="T15" fmla="*/ 388 h 840"/>
                <a:gd name="T16" fmla="*/ 762 w 806"/>
                <a:gd name="T17" fmla="*/ 400 h 840"/>
                <a:gd name="T18" fmla="*/ 754 w 806"/>
                <a:gd name="T19" fmla="*/ 438 h 840"/>
                <a:gd name="T20" fmla="*/ 746 w 806"/>
                <a:gd name="T21" fmla="*/ 522 h 840"/>
                <a:gd name="T22" fmla="*/ 740 w 806"/>
                <a:gd name="T23" fmla="*/ 594 h 840"/>
                <a:gd name="T24" fmla="*/ 738 w 806"/>
                <a:gd name="T25" fmla="*/ 628 h 840"/>
                <a:gd name="T26" fmla="*/ 734 w 806"/>
                <a:gd name="T27" fmla="*/ 648 h 840"/>
                <a:gd name="T28" fmla="*/ 718 w 806"/>
                <a:gd name="T29" fmla="*/ 728 h 840"/>
                <a:gd name="T30" fmla="*/ 718 w 806"/>
                <a:gd name="T31" fmla="*/ 804 h 840"/>
                <a:gd name="T32" fmla="*/ 706 w 806"/>
                <a:gd name="T33" fmla="*/ 834 h 840"/>
                <a:gd name="T34" fmla="*/ 702 w 806"/>
                <a:gd name="T35" fmla="*/ 840 h 840"/>
                <a:gd name="T36" fmla="*/ 688 w 806"/>
                <a:gd name="T37" fmla="*/ 824 h 840"/>
                <a:gd name="T38" fmla="*/ 628 w 806"/>
                <a:gd name="T39" fmla="*/ 806 h 840"/>
                <a:gd name="T40" fmla="*/ 600 w 806"/>
                <a:gd name="T41" fmla="*/ 792 h 840"/>
                <a:gd name="T42" fmla="*/ 588 w 806"/>
                <a:gd name="T43" fmla="*/ 788 h 840"/>
                <a:gd name="T44" fmla="*/ 556 w 806"/>
                <a:gd name="T45" fmla="*/ 766 h 840"/>
                <a:gd name="T46" fmla="*/ 538 w 806"/>
                <a:gd name="T47" fmla="*/ 756 h 840"/>
                <a:gd name="T48" fmla="*/ 504 w 806"/>
                <a:gd name="T49" fmla="*/ 722 h 840"/>
                <a:gd name="T50" fmla="*/ 468 w 806"/>
                <a:gd name="T51" fmla="*/ 706 h 840"/>
                <a:gd name="T52" fmla="*/ 422 w 806"/>
                <a:gd name="T53" fmla="*/ 684 h 840"/>
                <a:gd name="T54" fmla="*/ 390 w 806"/>
                <a:gd name="T55" fmla="*/ 662 h 840"/>
                <a:gd name="T56" fmla="*/ 360 w 806"/>
                <a:gd name="T57" fmla="*/ 650 h 840"/>
                <a:gd name="T58" fmla="*/ 352 w 806"/>
                <a:gd name="T59" fmla="*/ 648 h 840"/>
                <a:gd name="T60" fmla="*/ 334 w 806"/>
                <a:gd name="T61" fmla="*/ 636 h 840"/>
                <a:gd name="T62" fmla="*/ 322 w 806"/>
                <a:gd name="T63" fmla="*/ 632 h 840"/>
                <a:gd name="T64" fmla="*/ 246 w 806"/>
                <a:gd name="T65" fmla="*/ 598 h 840"/>
                <a:gd name="T66" fmla="*/ 196 w 806"/>
                <a:gd name="T67" fmla="*/ 576 h 840"/>
                <a:gd name="T68" fmla="*/ 164 w 806"/>
                <a:gd name="T69" fmla="*/ 562 h 840"/>
                <a:gd name="T70" fmla="*/ 74 w 806"/>
                <a:gd name="T71" fmla="*/ 496 h 840"/>
                <a:gd name="T72" fmla="*/ 44 w 806"/>
                <a:gd name="T73" fmla="*/ 478 h 840"/>
                <a:gd name="T74" fmla="*/ 32 w 806"/>
                <a:gd name="T75" fmla="*/ 474 h 840"/>
                <a:gd name="T76" fmla="*/ 18 w 806"/>
                <a:gd name="T77" fmla="*/ 464 h 840"/>
                <a:gd name="T78" fmla="*/ 0 w 806"/>
                <a:gd name="T79" fmla="*/ 458 h 840"/>
                <a:gd name="T80" fmla="*/ 12 w 806"/>
                <a:gd name="T81" fmla="*/ 420 h 840"/>
                <a:gd name="T82" fmla="*/ 42 w 806"/>
                <a:gd name="T83" fmla="*/ 344 h 840"/>
                <a:gd name="T84" fmla="*/ 48 w 806"/>
                <a:gd name="T85" fmla="*/ 288 h 840"/>
                <a:gd name="T86" fmla="*/ 46 w 806"/>
                <a:gd name="T87" fmla="*/ 204 h 840"/>
                <a:gd name="T88" fmla="*/ 44 w 806"/>
                <a:gd name="T89" fmla="*/ 124 h 840"/>
                <a:gd name="T90" fmla="*/ 62 w 806"/>
                <a:gd name="T91" fmla="*/ 78 h 840"/>
                <a:gd name="T92" fmla="*/ 84 w 806"/>
                <a:gd name="T93" fmla="*/ 14 h 840"/>
                <a:gd name="T94" fmla="*/ 150 w 806"/>
                <a:gd name="T95" fmla="*/ 130 h 840"/>
                <a:gd name="T96" fmla="*/ 230 w 806"/>
                <a:gd name="T97" fmla="*/ 212 h 840"/>
                <a:gd name="T98" fmla="*/ 242 w 806"/>
                <a:gd name="T99" fmla="*/ 200 h 84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06"/>
                <a:gd name="T151" fmla="*/ 0 h 840"/>
                <a:gd name="T152" fmla="*/ 806 w 806"/>
                <a:gd name="T153" fmla="*/ 840 h 84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06" h="840">
                  <a:moveTo>
                    <a:pt x="80" y="0"/>
                  </a:moveTo>
                  <a:cubicBezTo>
                    <a:pt x="166" y="34"/>
                    <a:pt x="232" y="101"/>
                    <a:pt x="306" y="154"/>
                  </a:cubicBezTo>
                  <a:cubicBezTo>
                    <a:pt x="341" y="179"/>
                    <a:pt x="375" y="220"/>
                    <a:pt x="418" y="234"/>
                  </a:cubicBezTo>
                  <a:cubicBezTo>
                    <a:pt x="432" y="248"/>
                    <a:pt x="451" y="252"/>
                    <a:pt x="468" y="264"/>
                  </a:cubicBezTo>
                  <a:cubicBezTo>
                    <a:pt x="523" y="302"/>
                    <a:pt x="596" y="324"/>
                    <a:pt x="660" y="342"/>
                  </a:cubicBezTo>
                  <a:cubicBezTo>
                    <a:pt x="685" y="357"/>
                    <a:pt x="719" y="367"/>
                    <a:pt x="748" y="372"/>
                  </a:cubicBezTo>
                  <a:cubicBezTo>
                    <a:pt x="769" y="380"/>
                    <a:pt x="781" y="381"/>
                    <a:pt x="806" y="382"/>
                  </a:cubicBezTo>
                  <a:cubicBezTo>
                    <a:pt x="790" y="387"/>
                    <a:pt x="798" y="385"/>
                    <a:pt x="780" y="388"/>
                  </a:cubicBezTo>
                  <a:cubicBezTo>
                    <a:pt x="772" y="391"/>
                    <a:pt x="768" y="394"/>
                    <a:pt x="762" y="400"/>
                  </a:cubicBezTo>
                  <a:cubicBezTo>
                    <a:pt x="758" y="412"/>
                    <a:pt x="754" y="438"/>
                    <a:pt x="754" y="438"/>
                  </a:cubicBezTo>
                  <a:cubicBezTo>
                    <a:pt x="753" y="472"/>
                    <a:pt x="756" y="493"/>
                    <a:pt x="746" y="522"/>
                  </a:cubicBezTo>
                  <a:cubicBezTo>
                    <a:pt x="743" y="546"/>
                    <a:pt x="746" y="571"/>
                    <a:pt x="740" y="594"/>
                  </a:cubicBezTo>
                  <a:cubicBezTo>
                    <a:pt x="739" y="605"/>
                    <a:pt x="739" y="617"/>
                    <a:pt x="738" y="628"/>
                  </a:cubicBezTo>
                  <a:cubicBezTo>
                    <a:pt x="737" y="635"/>
                    <a:pt x="734" y="648"/>
                    <a:pt x="734" y="648"/>
                  </a:cubicBezTo>
                  <a:cubicBezTo>
                    <a:pt x="732" y="677"/>
                    <a:pt x="723" y="700"/>
                    <a:pt x="718" y="728"/>
                  </a:cubicBezTo>
                  <a:cubicBezTo>
                    <a:pt x="721" y="766"/>
                    <a:pt x="721" y="757"/>
                    <a:pt x="718" y="804"/>
                  </a:cubicBezTo>
                  <a:cubicBezTo>
                    <a:pt x="717" y="818"/>
                    <a:pt x="713" y="823"/>
                    <a:pt x="706" y="834"/>
                  </a:cubicBezTo>
                  <a:cubicBezTo>
                    <a:pt x="705" y="836"/>
                    <a:pt x="702" y="840"/>
                    <a:pt x="702" y="840"/>
                  </a:cubicBezTo>
                  <a:cubicBezTo>
                    <a:pt x="695" y="835"/>
                    <a:pt x="695" y="828"/>
                    <a:pt x="688" y="824"/>
                  </a:cubicBezTo>
                  <a:cubicBezTo>
                    <a:pt x="670" y="815"/>
                    <a:pt x="647" y="816"/>
                    <a:pt x="628" y="806"/>
                  </a:cubicBezTo>
                  <a:cubicBezTo>
                    <a:pt x="617" y="800"/>
                    <a:pt x="611" y="796"/>
                    <a:pt x="600" y="792"/>
                  </a:cubicBezTo>
                  <a:cubicBezTo>
                    <a:pt x="596" y="790"/>
                    <a:pt x="588" y="788"/>
                    <a:pt x="588" y="788"/>
                  </a:cubicBezTo>
                  <a:cubicBezTo>
                    <a:pt x="576" y="776"/>
                    <a:pt x="572" y="771"/>
                    <a:pt x="556" y="766"/>
                  </a:cubicBezTo>
                  <a:cubicBezTo>
                    <a:pt x="549" y="764"/>
                    <a:pt x="538" y="756"/>
                    <a:pt x="538" y="756"/>
                  </a:cubicBezTo>
                  <a:cubicBezTo>
                    <a:pt x="529" y="743"/>
                    <a:pt x="518" y="729"/>
                    <a:pt x="504" y="722"/>
                  </a:cubicBezTo>
                  <a:cubicBezTo>
                    <a:pt x="497" y="711"/>
                    <a:pt x="480" y="709"/>
                    <a:pt x="468" y="706"/>
                  </a:cubicBezTo>
                  <a:cubicBezTo>
                    <a:pt x="454" y="697"/>
                    <a:pt x="437" y="689"/>
                    <a:pt x="422" y="684"/>
                  </a:cubicBezTo>
                  <a:cubicBezTo>
                    <a:pt x="411" y="680"/>
                    <a:pt x="400" y="668"/>
                    <a:pt x="390" y="662"/>
                  </a:cubicBezTo>
                  <a:cubicBezTo>
                    <a:pt x="379" y="656"/>
                    <a:pt x="373" y="653"/>
                    <a:pt x="360" y="650"/>
                  </a:cubicBezTo>
                  <a:cubicBezTo>
                    <a:pt x="357" y="649"/>
                    <a:pt x="352" y="648"/>
                    <a:pt x="352" y="648"/>
                  </a:cubicBezTo>
                  <a:cubicBezTo>
                    <a:pt x="346" y="644"/>
                    <a:pt x="340" y="640"/>
                    <a:pt x="334" y="636"/>
                  </a:cubicBezTo>
                  <a:cubicBezTo>
                    <a:pt x="330" y="634"/>
                    <a:pt x="322" y="632"/>
                    <a:pt x="322" y="632"/>
                  </a:cubicBezTo>
                  <a:cubicBezTo>
                    <a:pt x="301" y="617"/>
                    <a:pt x="270" y="606"/>
                    <a:pt x="246" y="598"/>
                  </a:cubicBezTo>
                  <a:cubicBezTo>
                    <a:pt x="229" y="592"/>
                    <a:pt x="214" y="580"/>
                    <a:pt x="196" y="576"/>
                  </a:cubicBezTo>
                  <a:cubicBezTo>
                    <a:pt x="186" y="569"/>
                    <a:pt x="176" y="565"/>
                    <a:pt x="164" y="562"/>
                  </a:cubicBezTo>
                  <a:cubicBezTo>
                    <a:pt x="133" y="541"/>
                    <a:pt x="105" y="516"/>
                    <a:pt x="74" y="496"/>
                  </a:cubicBezTo>
                  <a:cubicBezTo>
                    <a:pt x="64" y="489"/>
                    <a:pt x="54" y="485"/>
                    <a:pt x="44" y="478"/>
                  </a:cubicBezTo>
                  <a:cubicBezTo>
                    <a:pt x="40" y="476"/>
                    <a:pt x="32" y="474"/>
                    <a:pt x="32" y="474"/>
                  </a:cubicBezTo>
                  <a:cubicBezTo>
                    <a:pt x="31" y="473"/>
                    <a:pt x="20" y="465"/>
                    <a:pt x="18" y="464"/>
                  </a:cubicBezTo>
                  <a:cubicBezTo>
                    <a:pt x="12" y="461"/>
                    <a:pt x="0" y="458"/>
                    <a:pt x="0" y="458"/>
                  </a:cubicBezTo>
                  <a:cubicBezTo>
                    <a:pt x="16" y="448"/>
                    <a:pt x="9" y="442"/>
                    <a:pt x="12" y="420"/>
                  </a:cubicBezTo>
                  <a:cubicBezTo>
                    <a:pt x="14" y="402"/>
                    <a:pt x="32" y="360"/>
                    <a:pt x="42" y="344"/>
                  </a:cubicBezTo>
                  <a:cubicBezTo>
                    <a:pt x="45" y="325"/>
                    <a:pt x="43" y="306"/>
                    <a:pt x="48" y="288"/>
                  </a:cubicBezTo>
                  <a:cubicBezTo>
                    <a:pt x="49" y="260"/>
                    <a:pt x="52" y="232"/>
                    <a:pt x="46" y="204"/>
                  </a:cubicBezTo>
                  <a:cubicBezTo>
                    <a:pt x="44" y="174"/>
                    <a:pt x="40" y="155"/>
                    <a:pt x="44" y="124"/>
                  </a:cubicBezTo>
                  <a:cubicBezTo>
                    <a:pt x="46" y="108"/>
                    <a:pt x="56" y="92"/>
                    <a:pt x="62" y="78"/>
                  </a:cubicBezTo>
                  <a:cubicBezTo>
                    <a:pt x="71" y="57"/>
                    <a:pt x="74" y="34"/>
                    <a:pt x="84" y="14"/>
                  </a:cubicBezTo>
                  <a:lnTo>
                    <a:pt x="150" y="130"/>
                  </a:lnTo>
                  <a:lnTo>
                    <a:pt x="230" y="212"/>
                  </a:lnTo>
                  <a:lnTo>
                    <a:pt x="242" y="200"/>
                  </a:lnTo>
                </a:path>
              </a:pathLst>
            </a:custGeom>
            <a:noFill/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900" y="1383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1036" y="1318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1145" y="1259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1278" y="1194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1411" y="1129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1541" y="1067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1665" y="1002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2111" y="1764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5" name="Freeform 35"/>
            <p:cNvSpPr>
              <a:spLocks/>
            </p:cNvSpPr>
            <p:nvPr/>
          </p:nvSpPr>
          <p:spPr bwMode="auto">
            <a:xfrm>
              <a:off x="2130" y="2469"/>
              <a:ext cx="165" cy="144"/>
            </a:xfrm>
            <a:custGeom>
              <a:avLst/>
              <a:gdLst>
                <a:gd name="T0" fmla="*/ 0 w 165"/>
                <a:gd name="T1" fmla="*/ 87 h 144"/>
                <a:gd name="T2" fmla="*/ 96 w 165"/>
                <a:gd name="T3" fmla="*/ 144 h 144"/>
                <a:gd name="T4" fmla="*/ 165 w 165"/>
                <a:gd name="T5" fmla="*/ 0 h 144"/>
                <a:gd name="T6" fmla="*/ 0 w 165"/>
                <a:gd name="T7" fmla="*/ 8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44"/>
                <a:gd name="T14" fmla="*/ 165 w 165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44">
                  <a:moveTo>
                    <a:pt x="0" y="87"/>
                  </a:moveTo>
                  <a:lnTo>
                    <a:pt x="96" y="144"/>
                  </a:lnTo>
                  <a:lnTo>
                    <a:pt x="16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6" name="Freeform 36"/>
            <p:cNvSpPr>
              <a:spLocks/>
            </p:cNvSpPr>
            <p:nvPr/>
          </p:nvSpPr>
          <p:spPr bwMode="auto">
            <a:xfrm>
              <a:off x="2941" y="1762"/>
              <a:ext cx="116" cy="71"/>
            </a:xfrm>
            <a:custGeom>
              <a:avLst/>
              <a:gdLst>
                <a:gd name="T0" fmla="*/ 0 w 116"/>
                <a:gd name="T1" fmla="*/ 0 h 71"/>
                <a:gd name="T2" fmla="*/ 29 w 116"/>
                <a:gd name="T3" fmla="*/ 71 h 71"/>
                <a:gd name="T4" fmla="*/ 116 w 116"/>
                <a:gd name="T5" fmla="*/ 56 h 71"/>
                <a:gd name="T6" fmla="*/ 0 w 116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71"/>
                <a:gd name="T14" fmla="*/ 116 w 116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71">
                  <a:moveTo>
                    <a:pt x="0" y="0"/>
                  </a:moveTo>
                  <a:lnTo>
                    <a:pt x="29" y="71"/>
                  </a:lnTo>
                  <a:lnTo>
                    <a:pt x="116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7" name="Freeform 37"/>
            <p:cNvSpPr>
              <a:spLocks/>
            </p:cNvSpPr>
            <p:nvPr/>
          </p:nvSpPr>
          <p:spPr bwMode="auto">
            <a:xfrm>
              <a:off x="2211" y="1816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8" name="Freeform 38"/>
            <p:cNvSpPr>
              <a:spLocks/>
            </p:cNvSpPr>
            <p:nvPr/>
          </p:nvSpPr>
          <p:spPr bwMode="auto">
            <a:xfrm>
              <a:off x="2235" y="182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9" name="Freeform 39"/>
            <p:cNvSpPr>
              <a:spLocks/>
            </p:cNvSpPr>
            <p:nvPr/>
          </p:nvSpPr>
          <p:spPr bwMode="auto">
            <a:xfrm>
              <a:off x="2248" y="2527"/>
              <a:ext cx="165" cy="144"/>
            </a:xfrm>
            <a:custGeom>
              <a:avLst/>
              <a:gdLst>
                <a:gd name="T0" fmla="*/ 0 w 165"/>
                <a:gd name="T1" fmla="*/ 87 h 144"/>
                <a:gd name="T2" fmla="*/ 96 w 165"/>
                <a:gd name="T3" fmla="*/ 144 h 144"/>
                <a:gd name="T4" fmla="*/ 165 w 165"/>
                <a:gd name="T5" fmla="*/ 0 h 144"/>
                <a:gd name="T6" fmla="*/ 0 w 165"/>
                <a:gd name="T7" fmla="*/ 8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44"/>
                <a:gd name="T14" fmla="*/ 165 w 165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44">
                  <a:moveTo>
                    <a:pt x="0" y="87"/>
                  </a:moveTo>
                  <a:lnTo>
                    <a:pt x="96" y="144"/>
                  </a:lnTo>
                  <a:lnTo>
                    <a:pt x="16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0" name="Freeform 40"/>
            <p:cNvSpPr>
              <a:spLocks/>
            </p:cNvSpPr>
            <p:nvPr/>
          </p:nvSpPr>
          <p:spPr bwMode="auto">
            <a:xfrm>
              <a:off x="3068" y="1826"/>
              <a:ext cx="91" cy="58"/>
            </a:xfrm>
            <a:custGeom>
              <a:avLst/>
              <a:gdLst>
                <a:gd name="T0" fmla="*/ 0 w 91"/>
                <a:gd name="T1" fmla="*/ 0 h 58"/>
                <a:gd name="T2" fmla="*/ 28 w 91"/>
                <a:gd name="T3" fmla="*/ 58 h 58"/>
                <a:gd name="T4" fmla="*/ 91 w 91"/>
                <a:gd name="T5" fmla="*/ 49 h 58"/>
                <a:gd name="T6" fmla="*/ 0 w 9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58"/>
                <a:gd name="T14" fmla="*/ 91 w 9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58">
                  <a:moveTo>
                    <a:pt x="0" y="0"/>
                  </a:moveTo>
                  <a:lnTo>
                    <a:pt x="28" y="58"/>
                  </a:lnTo>
                  <a:lnTo>
                    <a:pt x="91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1" name="Freeform 41"/>
            <p:cNvSpPr>
              <a:spLocks/>
            </p:cNvSpPr>
            <p:nvPr/>
          </p:nvSpPr>
          <p:spPr bwMode="auto">
            <a:xfrm>
              <a:off x="2329" y="1874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2" name="Freeform 42"/>
            <p:cNvSpPr>
              <a:spLocks/>
            </p:cNvSpPr>
            <p:nvPr/>
          </p:nvSpPr>
          <p:spPr bwMode="auto">
            <a:xfrm>
              <a:off x="2352" y="188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3" name="Freeform 43"/>
            <p:cNvSpPr>
              <a:spLocks/>
            </p:cNvSpPr>
            <p:nvPr/>
          </p:nvSpPr>
          <p:spPr bwMode="auto">
            <a:xfrm>
              <a:off x="2359" y="2590"/>
              <a:ext cx="165" cy="149"/>
            </a:xfrm>
            <a:custGeom>
              <a:avLst/>
              <a:gdLst>
                <a:gd name="T0" fmla="*/ 0 w 165"/>
                <a:gd name="T1" fmla="*/ 87 h 149"/>
                <a:gd name="T2" fmla="*/ 113 w 165"/>
                <a:gd name="T3" fmla="*/ 149 h 149"/>
                <a:gd name="T4" fmla="*/ 165 w 165"/>
                <a:gd name="T5" fmla="*/ 0 h 149"/>
                <a:gd name="T6" fmla="*/ 0 w 165"/>
                <a:gd name="T7" fmla="*/ 87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49"/>
                <a:gd name="T14" fmla="*/ 165 w 165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49">
                  <a:moveTo>
                    <a:pt x="0" y="87"/>
                  </a:moveTo>
                  <a:lnTo>
                    <a:pt x="113" y="149"/>
                  </a:lnTo>
                  <a:lnTo>
                    <a:pt x="16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4" name="Freeform 44"/>
            <p:cNvSpPr>
              <a:spLocks/>
            </p:cNvSpPr>
            <p:nvPr/>
          </p:nvSpPr>
          <p:spPr bwMode="auto">
            <a:xfrm>
              <a:off x="3185" y="1886"/>
              <a:ext cx="115" cy="70"/>
            </a:xfrm>
            <a:custGeom>
              <a:avLst/>
              <a:gdLst>
                <a:gd name="T0" fmla="*/ 0 w 115"/>
                <a:gd name="T1" fmla="*/ 0 h 70"/>
                <a:gd name="T2" fmla="*/ 19 w 115"/>
                <a:gd name="T3" fmla="*/ 70 h 70"/>
                <a:gd name="T4" fmla="*/ 115 w 115"/>
                <a:gd name="T5" fmla="*/ 61 h 70"/>
                <a:gd name="T6" fmla="*/ 0 w 11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0"/>
                <a:gd name="T14" fmla="*/ 115 w 11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0">
                  <a:moveTo>
                    <a:pt x="0" y="0"/>
                  </a:moveTo>
                  <a:lnTo>
                    <a:pt x="19" y="70"/>
                  </a:lnTo>
                  <a:lnTo>
                    <a:pt x="115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5" name="Freeform 45"/>
            <p:cNvSpPr>
              <a:spLocks/>
            </p:cNvSpPr>
            <p:nvPr/>
          </p:nvSpPr>
          <p:spPr bwMode="auto">
            <a:xfrm>
              <a:off x="2461" y="1946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6" name="Freeform 46"/>
            <p:cNvSpPr>
              <a:spLocks/>
            </p:cNvSpPr>
            <p:nvPr/>
          </p:nvSpPr>
          <p:spPr bwMode="auto">
            <a:xfrm>
              <a:off x="2482" y="195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7" name="Freeform 47"/>
            <p:cNvSpPr>
              <a:spLocks/>
            </p:cNvSpPr>
            <p:nvPr/>
          </p:nvSpPr>
          <p:spPr bwMode="auto">
            <a:xfrm>
              <a:off x="2496" y="2658"/>
              <a:ext cx="171" cy="149"/>
            </a:xfrm>
            <a:custGeom>
              <a:avLst/>
              <a:gdLst>
                <a:gd name="T0" fmla="*/ 0 w 171"/>
                <a:gd name="T1" fmla="*/ 93 h 149"/>
                <a:gd name="T2" fmla="*/ 101 w 171"/>
                <a:gd name="T3" fmla="*/ 149 h 149"/>
                <a:gd name="T4" fmla="*/ 171 w 171"/>
                <a:gd name="T5" fmla="*/ 0 h 149"/>
                <a:gd name="T6" fmla="*/ 0 w 171"/>
                <a:gd name="T7" fmla="*/ 93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49"/>
                <a:gd name="T14" fmla="*/ 171 w 171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49">
                  <a:moveTo>
                    <a:pt x="0" y="93"/>
                  </a:moveTo>
                  <a:lnTo>
                    <a:pt x="101" y="149"/>
                  </a:lnTo>
                  <a:lnTo>
                    <a:pt x="171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8" name="Freeform 48"/>
            <p:cNvSpPr>
              <a:spLocks/>
            </p:cNvSpPr>
            <p:nvPr/>
          </p:nvSpPr>
          <p:spPr bwMode="auto">
            <a:xfrm>
              <a:off x="3315" y="1959"/>
              <a:ext cx="102" cy="36"/>
            </a:xfrm>
            <a:custGeom>
              <a:avLst/>
              <a:gdLst>
                <a:gd name="T0" fmla="*/ 0 w 102"/>
                <a:gd name="T1" fmla="*/ 0 h 36"/>
                <a:gd name="T2" fmla="*/ 38 w 102"/>
                <a:gd name="T3" fmla="*/ 35 h 36"/>
                <a:gd name="T4" fmla="*/ 102 w 102"/>
                <a:gd name="T5" fmla="*/ 36 h 36"/>
                <a:gd name="T6" fmla="*/ 0 w 102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36"/>
                <a:gd name="T14" fmla="*/ 102 w 102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36">
                  <a:moveTo>
                    <a:pt x="0" y="0"/>
                  </a:moveTo>
                  <a:lnTo>
                    <a:pt x="38" y="35"/>
                  </a:lnTo>
                  <a:lnTo>
                    <a:pt x="10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9" name="Freeform 49"/>
            <p:cNvSpPr>
              <a:spLocks/>
            </p:cNvSpPr>
            <p:nvPr/>
          </p:nvSpPr>
          <p:spPr bwMode="auto">
            <a:xfrm>
              <a:off x="2579" y="199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0" name="Freeform 50"/>
            <p:cNvSpPr>
              <a:spLocks/>
            </p:cNvSpPr>
            <p:nvPr/>
          </p:nvSpPr>
          <p:spPr bwMode="auto">
            <a:xfrm>
              <a:off x="2597" y="2010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1" name="Freeform 51"/>
            <p:cNvSpPr>
              <a:spLocks/>
            </p:cNvSpPr>
            <p:nvPr/>
          </p:nvSpPr>
          <p:spPr bwMode="auto">
            <a:xfrm>
              <a:off x="2607" y="2694"/>
              <a:ext cx="198" cy="177"/>
            </a:xfrm>
            <a:custGeom>
              <a:avLst/>
              <a:gdLst>
                <a:gd name="T0" fmla="*/ 0 w 198"/>
                <a:gd name="T1" fmla="*/ 105 h 177"/>
                <a:gd name="T2" fmla="*/ 111 w 198"/>
                <a:gd name="T3" fmla="*/ 177 h 177"/>
                <a:gd name="T4" fmla="*/ 198 w 198"/>
                <a:gd name="T5" fmla="*/ 0 h 177"/>
                <a:gd name="T6" fmla="*/ 0 w 198"/>
                <a:gd name="T7" fmla="*/ 105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7"/>
                <a:gd name="T14" fmla="*/ 198 w 198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7">
                  <a:moveTo>
                    <a:pt x="0" y="105"/>
                  </a:moveTo>
                  <a:lnTo>
                    <a:pt x="111" y="177"/>
                  </a:lnTo>
                  <a:lnTo>
                    <a:pt x="198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2" name="Freeform 52"/>
            <p:cNvSpPr>
              <a:spLocks/>
            </p:cNvSpPr>
            <p:nvPr/>
          </p:nvSpPr>
          <p:spPr bwMode="auto">
            <a:xfrm>
              <a:off x="3441" y="2016"/>
              <a:ext cx="120" cy="57"/>
            </a:xfrm>
            <a:custGeom>
              <a:avLst/>
              <a:gdLst>
                <a:gd name="T0" fmla="*/ 0 w 120"/>
                <a:gd name="T1" fmla="*/ 0 h 57"/>
                <a:gd name="T2" fmla="*/ 12 w 120"/>
                <a:gd name="T3" fmla="*/ 57 h 57"/>
                <a:gd name="T4" fmla="*/ 120 w 120"/>
                <a:gd name="T5" fmla="*/ 54 h 57"/>
                <a:gd name="T6" fmla="*/ 0 w 120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57"/>
                <a:gd name="T14" fmla="*/ 120 w 120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57">
                  <a:moveTo>
                    <a:pt x="0" y="0"/>
                  </a:moveTo>
                  <a:lnTo>
                    <a:pt x="12" y="57"/>
                  </a:lnTo>
                  <a:lnTo>
                    <a:pt x="12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3" name="Freeform 53"/>
            <p:cNvSpPr>
              <a:spLocks/>
            </p:cNvSpPr>
            <p:nvPr/>
          </p:nvSpPr>
          <p:spPr bwMode="auto">
            <a:xfrm>
              <a:off x="2703" y="206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4" name="Freeform 54"/>
            <p:cNvSpPr>
              <a:spLocks/>
            </p:cNvSpPr>
            <p:nvPr/>
          </p:nvSpPr>
          <p:spPr bwMode="auto">
            <a:xfrm>
              <a:off x="2724" y="2074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5" name="Freeform 55"/>
            <p:cNvSpPr>
              <a:spLocks/>
            </p:cNvSpPr>
            <p:nvPr/>
          </p:nvSpPr>
          <p:spPr bwMode="auto">
            <a:xfrm>
              <a:off x="2724" y="2775"/>
              <a:ext cx="192" cy="159"/>
            </a:xfrm>
            <a:custGeom>
              <a:avLst/>
              <a:gdLst>
                <a:gd name="T0" fmla="*/ 0 w 192"/>
                <a:gd name="T1" fmla="*/ 96 h 159"/>
                <a:gd name="T2" fmla="*/ 126 w 192"/>
                <a:gd name="T3" fmla="*/ 159 h 159"/>
                <a:gd name="T4" fmla="*/ 192 w 192"/>
                <a:gd name="T5" fmla="*/ 0 h 159"/>
                <a:gd name="T6" fmla="*/ 0 w 192"/>
                <a:gd name="T7" fmla="*/ 96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59"/>
                <a:gd name="T14" fmla="*/ 192 w 192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59">
                  <a:moveTo>
                    <a:pt x="0" y="96"/>
                  </a:moveTo>
                  <a:lnTo>
                    <a:pt x="126" y="159"/>
                  </a:lnTo>
                  <a:lnTo>
                    <a:pt x="192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6" name="Freeform 56"/>
            <p:cNvSpPr>
              <a:spLocks/>
            </p:cNvSpPr>
            <p:nvPr/>
          </p:nvSpPr>
          <p:spPr bwMode="auto">
            <a:xfrm>
              <a:off x="3563" y="2078"/>
              <a:ext cx="133" cy="64"/>
            </a:xfrm>
            <a:custGeom>
              <a:avLst/>
              <a:gdLst>
                <a:gd name="T0" fmla="*/ 0 w 133"/>
                <a:gd name="T1" fmla="*/ 0 h 64"/>
                <a:gd name="T2" fmla="*/ 40 w 133"/>
                <a:gd name="T3" fmla="*/ 64 h 64"/>
                <a:gd name="T4" fmla="*/ 133 w 133"/>
                <a:gd name="T5" fmla="*/ 64 h 64"/>
                <a:gd name="T6" fmla="*/ 0 w 133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"/>
                <a:gd name="T13" fmla="*/ 0 h 64"/>
                <a:gd name="T14" fmla="*/ 133 w 133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" h="64">
                  <a:moveTo>
                    <a:pt x="0" y="0"/>
                  </a:moveTo>
                  <a:lnTo>
                    <a:pt x="40" y="64"/>
                  </a:lnTo>
                  <a:lnTo>
                    <a:pt x="133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7" name="Freeform 57"/>
            <p:cNvSpPr>
              <a:spLocks/>
            </p:cNvSpPr>
            <p:nvPr/>
          </p:nvSpPr>
          <p:spPr bwMode="auto">
            <a:xfrm>
              <a:off x="2839" y="2138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8" name="Freeform 58"/>
            <p:cNvSpPr>
              <a:spLocks/>
            </p:cNvSpPr>
            <p:nvPr/>
          </p:nvSpPr>
          <p:spPr bwMode="auto">
            <a:xfrm>
              <a:off x="3450" y="2509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9" name="Freeform 59"/>
            <p:cNvSpPr>
              <a:spLocks/>
            </p:cNvSpPr>
            <p:nvPr/>
          </p:nvSpPr>
          <p:spPr bwMode="auto">
            <a:xfrm>
              <a:off x="3463" y="2826"/>
              <a:ext cx="947" cy="855"/>
            </a:xfrm>
            <a:custGeom>
              <a:avLst/>
              <a:gdLst>
                <a:gd name="T0" fmla="*/ 0 w 947"/>
                <a:gd name="T1" fmla="*/ 475 h 855"/>
                <a:gd name="T2" fmla="*/ 722 w 947"/>
                <a:gd name="T3" fmla="*/ 855 h 855"/>
                <a:gd name="T4" fmla="*/ 947 w 947"/>
                <a:gd name="T5" fmla="*/ 0 h 855"/>
                <a:gd name="T6" fmla="*/ 0 w 947"/>
                <a:gd name="T7" fmla="*/ 475 h 8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7"/>
                <a:gd name="T13" fmla="*/ 0 h 855"/>
                <a:gd name="T14" fmla="*/ 947 w 947"/>
                <a:gd name="T15" fmla="*/ 855 h 8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7" h="855">
                  <a:moveTo>
                    <a:pt x="0" y="475"/>
                  </a:moveTo>
                  <a:lnTo>
                    <a:pt x="722" y="855"/>
                  </a:lnTo>
                  <a:lnTo>
                    <a:pt x="947" y="0"/>
                  </a:lnTo>
                  <a:lnTo>
                    <a:pt x="0" y="475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0" name="Freeform 60"/>
            <p:cNvSpPr>
              <a:spLocks/>
            </p:cNvSpPr>
            <p:nvPr/>
          </p:nvSpPr>
          <p:spPr bwMode="auto">
            <a:xfrm>
              <a:off x="4290" y="2514"/>
              <a:ext cx="726" cy="684"/>
            </a:xfrm>
            <a:custGeom>
              <a:avLst/>
              <a:gdLst>
                <a:gd name="T0" fmla="*/ 0 w 726"/>
                <a:gd name="T1" fmla="*/ 0 h 684"/>
                <a:gd name="T2" fmla="*/ 9 w 726"/>
                <a:gd name="T3" fmla="*/ 684 h 684"/>
                <a:gd name="T4" fmla="*/ 726 w 726"/>
                <a:gd name="T5" fmla="*/ 366 h 684"/>
                <a:gd name="T6" fmla="*/ 0 w 726"/>
                <a:gd name="T7" fmla="*/ 0 h 6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684"/>
                <a:gd name="T14" fmla="*/ 726 w 726"/>
                <a:gd name="T15" fmla="*/ 684 h 6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684">
                  <a:moveTo>
                    <a:pt x="0" y="0"/>
                  </a:moveTo>
                  <a:lnTo>
                    <a:pt x="9" y="684"/>
                  </a:lnTo>
                  <a:lnTo>
                    <a:pt x="726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1" name="Freeform 61"/>
            <p:cNvSpPr>
              <a:spLocks/>
            </p:cNvSpPr>
            <p:nvPr/>
          </p:nvSpPr>
          <p:spPr bwMode="auto">
            <a:xfrm>
              <a:off x="4172" y="2877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2" name="Freeform 62"/>
            <p:cNvSpPr>
              <a:spLocks/>
            </p:cNvSpPr>
            <p:nvPr/>
          </p:nvSpPr>
          <p:spPr bwMode="auto">
            <a:xfrm>
              <a:off x="4174" y="2917"/>
              <a:ext cx="948" cy="760"/>
            </a:xfrm>
            <a:custGeom>
              <a:avLst/>
              <a:gdLst>
                <a:gd name="T0" fmla="*/ 12 w 948"/>
                <a:gd name="T1" fmla="*/ 754 h 760"/>
                <a:gd name="T2" fmla="*/ 32 w 948"/>
                <a:gd name="T3" fmla="*/ 692 h 760"/>
                <a:gd name="T4" fmla="*/ 131 w 948"/>
                <a:gd name="T5" fmla="*/ 344 h 760"/>
                <a:gd name="T6" fmla="*/ 821 w 948"/>
                <a:gd name="T7" fmla="*/ 11 h 760"/>
                <a:gd name="T8" fmla="*/ 895 w 948"/>
                <a:gd name="T9" fmla="*/ 277 h 760"/>
                <a:gd name="T10" fmla="*/ 946 w 948"/>
                <a:gd name="T11" fmla="*/ 289 h 7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760"/>
                <a:gd name="T20" fmla="*/ 948 w 948"/>
                <a:gd name="T21" fmla="*/ 760 h 7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760">
                  <a:moveTo>
                    <a:pt x="12" y="754"/>
                  </a:moveTo>
                  <a:cubicBezTo>
                    <a:pt x="16" y="744"/>
                    <a:pt x="12" y="760"/>
                    <a:pt x="32" y="692"/>
                  </a:cubicBezTo>
                  <a:cubicBezTo>
                    <a:pt x="52" y="624"/>
                    <a:pt x="0" y="457"/>
                    <a:pt x="131" y="344"/>
                  </a:cubicBezTo>
                  <a:cubicBezTo>
                    <a:pt x="262" y="231"/>
                    <a:pt x="694" y="22"/>
                    <a:pt x="821" y="11"/>
                  </a:cubicBezTo>
                  <a:cubicBezTo>
                    <a:pt x="948" y="0"/>
                    <a:pt x="874" y="231"/>
                    <a:pt x="895" y="277"/>
                  </a:cubicBezTo>
                  <a:cubicBezTo>
                    <a:pt x="916" y="323"/>
                    <a:pt x="936" y="287"/>
                    <a:pt x="946" y="289"/>
                  </a:cubicBezTo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3" name="Freeform 63"/>
            <p:cNvSpPr>
              <a:spLocks/>
            </p:cNvSpPr>
            <p:nvPr/>
          </p:nvSpPr>
          <p:spPr bwMode="auto">
            <a:xfrm>
              <a:off x="4174" y="2961"/>
              <a:ext cx="947" cy="711"/>
            </a:xfrm>
            <a:custGeom>
              <a:avLst/>
              <a:gdLst>
                <a:gd name="T0" fmla="*/ 13 w 947"/>
                <a:gd name="T1" fmla="*/ 711 h 711"/>
                <a:gd name="T2" fmla="*/ 33 w 947"/>
                <a:gd name="T3" fmla="*/ 649 h 711"/>
                <a:gd name="T4" fmla="*/ 131 w 947"/>
                <a:gd name="T5" fmla="*/ 360 h 711"/>
                <a:gd name="T6" fmla="*/ 818 w 947"/>
                <a:gd name="T7" fmla="*/ 21 h 711"/>
                <a:gd name="T8" fmla="*/ 896 w 947"/>
                <a:gd name="T9" fmla="*/ 234 h 711"/>
                <a:gd name="T10" fmla="*/ 947 w 947"/>
                <a:gd name="T11" fmla="*/ 246 h 7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7"/>
                <a:gd name="T19" fmla="*/ 0 h 711"/>
                <a:gd name="T20" fmla="*/ 947 w 947"/>
                <a:gd name="T21" fmla="*/ 711 h 7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7" h="711">
                  <a:moveTo>
                    <a:pt x="13" y="711"/>
                  </a:moveTo>
                  <a:cubicBezTo>
                    <a:pt x="17" y="701"/>
                    <a:pt x="13" y="708"/>
                    <a:pt x="33" y="649"/>
                  </a:cubicBezTo>
                  <a:cubicBezTo>
                    <a:pt x="53" y="590"/>
                    <a:pt x="0" y="465"/>
                    <a:pt x="131" y="360"/>
                  </a:cubicBezTo>
                  <a:cubicBezTo>
                    <a:pt x="262" y="255"/>
                    <a:pt x="691" y="42"/>
                    <a:pt x="818" y="21"/>
                  </a:cubicBezTo>
                  <a:cubicBezTo>
                    <a:pt x="945" y="0"/>
                    <a:pt x="874" y="197"/>
                    <a:pt x="896" y="234"/>
                  </a:cubicBezTo>
                  <a:cubicBezTo>
                    <a:pt x="918" y="271"/>
                    <a:pt x="937" y="244"/>
                    <a:pt x="947" y="246"/>
                  </a:cubicBezTo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4" name="Freeform 64"/>
            <p:cNvSpPr>
              <a:spLocks/>
            </p:cNvSpPr>
            <p:nvPr/>
          </p:nvSpPr>
          <p:spPr bwMode="auto">
            <a:xfrm>
              <a:off x="4168" y="3008"/>
              <a:ext cx="951" cy="665"/>
            </a:xfrm>
            <a:custGeom>
              <a:avLst/>
              <a:gdLst>
                <a:gd name="T0" fmla="*/ 17 w 951"/>
                <a:gd name="T1" fmla="*/ 665 h 665"/>
                <a:gd name="T2" fmla="*/ 37 w 951"/>
                <a:gd name="T3" fmla="*/ 603 h 665"/>
                <a:gd name="T4" fmla="*/ 131 w 951"/>
                <a:gd name="T5" fmla="*/ 376 h 665"/>
                <a:gd name="T6" fmla="*/ 821 w 951"/>
                <a:gd name="T7" fmla="*/ 31 h 665"/>
                <a:gd name="T8" fmla="*/ 900 w 951"/>
                <a:gd name="T9" fmla="*/ 188 h 665"/>
                <a:gd name="T10" fmla="*/ 951 w 951"/>
                <a:gd name="T11" fmla="*/ 200 h 6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1"/>
                <a:gd name="T19" fmla="*/ 0 h 665"/>
                <a:gd name="T20" fmla="*/ 951 w 951"/>
                <a:gd name="T21" fmla="*/ 665 h 6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1" h="665">
                  <a:moveTo>
                    <a:pt x="17" y="665"/>
                  </a:moveTo>
                  <a:cubicBezTo>
                    <a:pt x="21" y="655"/>
                    <a:pt x="18" y="651"/>
                    <a:pt x="37" y="603"/>
                  </a:cubicBezTo>
                  <a:cubicBezTo>
                    <a:pt x="56" y="555"/>
                    <a:pt x="0" y="471"/>
                    <a:pt x="131" y="376"/>
                  </a:cubicBezTo>
                  <a:cubicBezTo>
                    <a:pt x="262" y="281"/>
                    <a:pt x="693" y="62"/>
                    <a:pt x="821" y="31"/>
                  </a:cubicBezTo>
                  <a:cubicBezTo>
                    <a:pt x="949" y="0"/>
                    <a:pt x="878" y="160"/>
                    <a:pt x="900" y="188"/>
                  </a:cubicBezTo>
                  <a:cubicBezTo>
                    <a:pt x="922" y="216"/>
                    <a:pt x="941" y="198"/>
                    <a:pt x="951" y="200"/>
                  </a:cubicBezTo>
                </a:path>
              </a:pathLst>
            </a:cu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5" name="Freeform 65"/>
            <p:cNvSpPr>
              <a:spLocks/>
            </p:cNvSpPr>
            <p:nvPr/>
          </p:nvSpPr>
          <p:spPr bwMode="auto">
            <a:xfrm>
              <a:off x="4175" y="3059"/>
              <a:ext cx="945" cy="615"/>
            </a:xfrm>
            <a:custGeom>
              <a:avLst/>
              <a:gdLst>
                <a:gd name="T0" fmla="*/ 11 w 945"/>
                <a:gd name="T1" fmla="*/ 615 h 615"/>
                <a:gd name="T2" fmla="*/ 31 w 945"/>
                <a:gd name="T3" fmla="*/ 553 h 615"/>
                <a:gd name="T4" fmla="*/ 130 w 945"/>
                <a:gd name="T5" fmla="*/ 379 h 615"/>
                <a:gd name="T6" fmla="*/ 811 w 945"/>
                <a:gd name="T7" fmla="*/ 40 h 615"/>
                <a:gd name="T8" fmla="*/ 894 w 945"/>
                <a:gd name="T9" fmla="*/ 138 h 615"/>
                <a:gd name="T10" fmla="*/ 945 w 945"/>
                <a:gd name="T11" fmla="*/ 150 h 6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5"/>
                <a:gd name="T19" fmla="*/ 0 h 615"/>
                <a:gd name="T20" fmla="*/ 945 w 945"/>
                <a:gd name="T21" fmla="*/ 615 h 6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5" h="615">
                  <a:moveTo>
                    <a:pt x="11" y="615"/>
                  </a:moveTo>
                  <a:cubicBezTo>
                    <a:pt x="15" y="605"/>
                    <a:pt x="11" y="592"/>
                    <a:pt x="31" y="553"/>
                  </a:cubicBezTo>
                  <a:cubicBezTo>
                    <a:pt x="51" y="514"/>
                    <a:pt x="0" y="465"/>
                    <a:pt x="130" y="379"/>
                  </a:cubicBezTo>
                  <a:cubicBezTo>
                    <a:pt x="260" y="293"/>
                    <a:pt x="684" y="80"/>
                    <a:pt x="811" y="40"/>
                  </a:cubicBezTo>
                  <a:cubicBezTo>
                    <a:pt x="938" y="0"/>
                    <a:pt x="872" y="120"/>
                    <a:pt x="894" y="138"/>
                  </a:cubicBezTo>
                  <a:cubicBezTo>
                    <a:pt x="916" y="156"/>
                    <a:pt x="935" y="148"/>
                    <a:pt x="945" y="150"/>
                  </a:cubicBezTo>
                </a:path>
              </a:pathLst>
            </a:cu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6" name="Freeform 66"/>
            <p:cNvSpPr>
              <a:spLocks/>
            </p:cNvSpPr>
            <p:nvPr/>
          </p:nvSpPr>
          <p:spPr bwMode="auto">
            <a:xfrm>
              <a:off x="4177" y="3109"/>
              <a:ext cx="947" cy="566"/>
            </a:xfrm>
            <a:custGeom>
              <a:avLst/>
              <a:gdLst>
                <a:gd name="T0" fmla="*/ 13 w 947"/>
                <a:gd name="T1" fmla="*/ 566 h 566"/>
                <a:gd name="T2" fmla="*/ 33 w 947"/>
                <a:gd name="T3" fmla="*/ 504 h 566"/>
                <a:gd name="T4" fmla="*/ 128 w 947"/>
                <a:gd name="T5" fmla="*/ 389 h 566"/>
                <a:gd name="T6" fmla="*/ 803 w 947"/>
                <a:gd name="T7" fmla="*/ 50 h 566"/>
                <a:gd name="T8" fmla="*/ 896 w 947"/>
                <a:gd name="T9" fmla="*/ 89 h 566"/>
                <a:gd name="T10" fmla="*/ 947 w 947"/>
                <a:gd name="T11" fmla="*/ 101 h 5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7"/>
                <a:gd name="T19" fmla="*/ 0 h 566"/>
                <a:gd name="T20" fmla="*/ 947 w 947"/>
                <a:gd name="T21" fmla="*/ 566 h 5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7" h="566">
                  <a:moveTo>
                    <a:pt x="13" y="566"/>
                  </a:moveTo>
                  <a:cubicBezTo>
                    <a:pt x="17" y="556"/>
                    <a:pt x="14" y="533"/>
                    <a:pt x="33" y="504"/>
                  </a:cubicBezTo>
                  <a:cubicBezTo>
                    <a:pt x="52" y="475"/>
                    <a:pt x="0" y="465"/>
                    <a:pt x="128" y="389"/>
                  </a:cubicBezTo>
                  <a:cubicBezTo>
                    <a:pt x="256" y="313"/>
                    <a:pt x="675" y="100"/>
                    <a:pt x="803" y="50"/>
                  </a:cubicBezTo>
                  <a:cubicBezTo>
                    <a:pt x="931" y="0"/>
                    <a:pt x="872" y="81"/>
                    <a:pt x="896" y="89"/>
                  </a:cubicBezTo>
                  <a:cubicBezTo>
                    <a:pt x="920" y="97"/>
                    <a:pt x="937" y="99"/>
                    <a:pt x="947" y="101"/>
                  </a:cubicBezTo>
                </a:path>
              </a:pathLst>
            </a:cu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7" name="Freeform 67"/>
            <p:cNvSpPr>
              <a:spLocks/>
            </p:cNvSpPr>
            <p:nvPr/>
          </p:nvSpPr>
          <p:spPr bwMode="auto">
            <a:xfrm>
              <a:off x="4194" y="3161"/>
              <a:ext cx="934" cy="515"/>
            </a:xfrm>
            <a:custGeom>
              <a:avLst/>
              <a:gdLst>
                <a:gd name="T0" fmla="*/ 0 w 934"/>
                <a:gd name="T1" fmla="*/ 515 h 515"/>
                <a:gd name="T2" fmla="*/ 51 w 934"/>
                <a:gd name="T3" fmla="*/ 457 h 515"/>
                <a:gd name="T4" fmla="*/ 138 w 934"/>
                <a:gd name="T5" fmla="*/ 382 h 515"/>
                <a:gd name="T6" fmla="*/ 780 w 934"/>
                <a:gd name="T7" fmla="*/ 55 h 515"/>
                <a:gd name="T8" fmla="*/ 879 w 934"/>
                <a:gd name="T9" fmla="*/ 52 h 515"/>
                <a:gd name="T10" fmla="*/ 934 w 934"/>
                <a:gd name="T11" fmla="*/ 50 h 5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4"/>
                <a:gd name="T19" fmla="*/ 0 h 515"/>
                <a:gd name="T20" fmla="*/ 934 w 934"/>
                <a:gd name="T21" fmla="*/ 515 h 5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4" h="515">
                  <a:moveTo>
                    <a:pt x="0" y="515"/>
                  </a:moveTo>
                  <a:cubicBezTo>
                    <a:pt x="8" y="505"/>
                    <a:pt x="28" y="479"/>
                    <a:pt x="51" y="457"/>
                  </a:cubicBezTo>
                  <a:cubicBezTo>
                    <a:pt x="74" y="435"/>
                    <a:pt x="17" y="449"/>
                    <a:pt x="138" y="382"/>
                  </a:cubicBezTo>
                  <a:cubicBezTo>
                    <a:pt x="259" y="315"/>
                    <a:pt x="657" y="110"/>
                    <a:pt x="780" y="55"/>
                  </a:cubicBezTo>
                  <a:cubicBezTo>
                    <a:pt x="903" y="0"/>
                    <a:pt x="853" y="53"/>
                    <a:pt x="879" y="52"/>
                  </a:cubicBezTo>
                  <a:cubicBezTo>
                    <a:pt x="905" y="51"/>
                    <a:pt x="923" y="51"/>
                    <a:pt x="934" y="50"/>
                  </a:cubicBezTo>
                </a:path>
              </a:pathLst>
            </a:cu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8" name="Line 68"/>
            <p:cNvSpPr>
              <a:spLocks noChangeShapeType="1"/>
            </p:cNvSpPr>
            <p:nvPr/>
          </p:nvSpPr>
          <p:spPr bwMode="auto">
            <a:xfrm>
              <a:off x="692" y="1776"/>
              <a:ext cx="96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9" name="Line 69"/>
            <p:cNvSpPr>
              <a:spLocks noChangeShapeType="1"/>
            </p:cNvSpPr>
            <p:nvPr/>
          </p:nvSpPr>
          <p:spPr bwMode="auto">
            <a:xfrm flipV="1">
              <a:off x="1526" y="1714"/>
              <a:ext cx="1016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0" name="Line 70"/>
            <p:cNvSpPr>
              <a:spLocks noChangeShapeType="1"/>
            </p:cNvSpPr>
            <p:nvPr/>
          </p:nvSpPr>
          <p:spPr bwMode="auto">
            <a:xfrm flipV="1">
              <a:off x="820" y="1328"/>
              <a:ext cx="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1" name="Line 71"/>
            <p:cNvSpPr>
              <a:spLocks noChangeShapeType="1"/>
            </p:cNvSpPr>
            <p:nvPr/>
          </p:nvSpPr>
          <p:spPr bwMode="auto">
            <a:xfrm>
              <a:off x="2016" y="2500"/>
              <a:ext cx="96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2" name="Line 72"/>
            <p:cNvSpPr>
              <a:spLocks noChangeShapeType="1"/>
            </p:cNvSpPr>
            <p:nvPr/>
          </p:nvSpPr>
          <p:spPr bwMode="auto">
            <a:xfrm flipV="1">
              <a:off x="2826" y="2432"/>
              <a:ext cx="1016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3" name="Line 73"/>
            <p:cNvSpPr>
              <a:spLocks noChangeShapeType="1"/>
            </p:cNvSpPr>
            <p:nvPr/>
          </p:nvSpPr>
          <p:spPr bwMode="auto">
            <a:xfrm flipV="1">
              <a:off x="2132" y="2034"/>
              <a:ext cx="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4" name="Line 74"/>
            <p:cNvSpPr>
              <a:spLocks noChangeShapeType="1"/>
            </p:cNvSpPr>
            <p:nvPr/>
          </p:nvSpPr>
          <p:spPr bwMode="auto">
            <a:xfrm>
              <a:off x="3330" y="3238"/>
              <a:ext cx="96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5" name="Line 75"/>
            <p:cNvSpPr>
              <a:spLocks noChangeShapeType="1"/>
            </p:cNvSpPr>
            <p:nvPr/>
          </p:nvSpPr>
          <p:spPr bwMode="auto">
            <a:xfrm flipV="1">
              <a:off x="4170" y="3170"/>
              <a:ext cx="1016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6" name="Line 76"/>
            <p:cNvSpPr>
              <a:spLocks noChangeShapeType="1"/>
            </p:cNvSpPr>
            <p:nvPr/>
          </p:nvSpPr>
          <p:spPr bwMode="auto">
            <a:xfrm flipV="1">
              <a:off x="3458" y="2790"/>
              <a:ext cx="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7" name="Text Box 77"/>
            <p:cNvSpPr txBox="1">
              <a:spLocks noChangeArrowheads="1"/>
            </p:cNvSpPr>
            <p:nvPr/>
          </p:nvSpPr>
          <p:spPr bwMode="auto">
            <a:xfrm>
              <a:off x="2070" y="1080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FDMA</a:t>
              </a:r>
            </a:p>
          </p:txBody>
        </p:sp>
        <p:sp>
          <p:nvSpPr>
            <p:cNvPr id="10318" name="Text Box 78"/>
            <p:cNvSpPr txBox="1">
              <a:spLocks noChangeArrowheads="1"/>
            </p:cNvSpPr>
            <p:nvPr/>
          </p:nvSpPr>
          <p:spPr bwMode="auto">
            <a:xfrm>
              <a:off x="3358" y="1780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TDMA</a:t>
              </a:r>
            </a:p>
          </p:txBody>
        </p:sp>
        <p:sp>
          <p:nvSpPr>
            <p:cNvPr id="10319" name="Text Box 79"/>
            <p:cNvSpPr txBox="1">
              <a:spLocks noChangeArrowheads="1"/>
            </p:cNvSpPr>
            <p:nvPr/>
          </p:nvSpPr>
          <p:spPr bwMode="auto">
            <a:xfrm>
              <a:off x="4636" y="2548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CDMA</a:t>
              </a:r>
            </a:p>
          </p:txBody>
        </p:sp>
        <p:sp>
          <p:nvSpPr>
            <p:cNvPr id="10320" name="Text Box 80"/>
            <p:cNvSpPr txBox="1">
              <a:spLocks noChangeArrowheads="1"/>
            </p:cNvSpPr>
            <p:nvPr/>
          </p:nvSpPr>
          <p:spPr bwMode="auto">
            <a:xfrm rot="1740741">
              <a:off x="880" y="2014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time</a:t>
              </a:r>
            </a:p>
          </p:txBody>
        </p:sp>
        <p:sp>
          <p:nvSpPr>
            <p:cNvPr id="10321" name="Text Box 81"/>
            <p:cNvSpPr txBox="1">
              <a:spLocks noChangeArrowheads="1"/>
            </p:cNvSpPr>
            <p:nvPr/>
          </p:nvSpPr>
          <p:spPr bwMode="auto">
            <a:xfrm rot="1740741">
              <a:off x="2180" y="2726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time</a:t>
              </a:r>
            </a:p>
          </p:txBody>
        </p:sp>
        <p:sp>
          <p:nvSpPr>
            <p:cNvPr id="10322" name="Text Box 82"/>
            <p:cNvSpPr txBox="1">
              <a:spLocks noChangeArrowheads="1"/>
            </p:cNvSpPr>
            <p:nvPr/>
          </p:nvSpPr>
          <p:spPr bwMode="auto">
            <a:xfrm rot="1740741">
              <a:off x="3498" y="3474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time</a:t>
              </a:r>
            </a:p>
          </p:txBody>
        </p:sp>
        <p:sp>
          <p:nvSpPr>
            <p:cNvPr id="10323" name="Text Box 83"/>
            <p:cNvSpPr txBox="1">
              <a:spLocks noChangeArrowheads="1"/>
            </p:cNvSpPr>
            <p:nvPr/>
          </p:nvSpPr>
          <p:spPr bwMode="auto">
            <a:xfrm rot="16200000">
              <a:off x="470" y="1460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power</a:t>
              </a:r>
            </a:p>
          </p:txBody>
        </p:sp>
        <p:sp>
          <p:nvSpPr>
            <p:cNvPr id="10324" name="Text Box 84"/>
            <p:cNvSpPr txBox="1">
              <a:spLocks noChangeArrowheads="1"/>
            </p:cNvSpPr>
            <p:nvPr/>
          </p:nvSpPr>
          <p:spPr bwMode="auto">
            <a:xfrm rot="16200000">
              <a:off x="1782" y="2178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power</a:t>
              </a:r>
            </a:p>
          </p:txBody>
        </p:sp>
        <p:sp>
          <p:nvSpPr>
            <p:cNvPr id="10325" name="Text Box 85"/>
            <p:cNvSpPr txBox="1">
              <a:spLocks noChangeArrowheads="1"/>
            </p:cNvSpPr>
            <p:nvPr/>
          </p:nvSpPr>
          <p:spPr bwMode="auto">
            <a:xfrm rot="16200000">
              <a:off x="3124" y="2944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power</a:t>
              </a:r>
            </a:p>
          </p:txBody>
        </p:sp>
        <p:sp>
          <p:nvSpPr>
            <p:cNvPr id="10326" name="Text Box 86"/>
            <p:cNvSpPr txBox="1">
              <a:spLocks noChangeArrowheads="1"/>
            </p:cNvSpPr>
            <p:nvPr/>
          </p:nvSpPr>
          <p:spPr bwMode="auto">
            <a:xfrm rot="20053840">
              <a:off x="4452" y="3354"/>
              <a:ext cx="67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frequency</a:t>
              </a:r>
            </a:p>
          </p:txBody>
        </p:sp>
        <p:sp>
          <p:nvSpPr>
            <p:cNvPr id="10327" name="Text Box 87"/>
            <p:cNvSpPr txBox="1">
              <a:spLocks noChangeArrowheads="1"/>
            </p:cNvSpPr>
            <p:nvPr/>
          </p:nvSpPr>
          <p:spPr bwMode="auto">
            <a:xfrm rot="20053840">
              <a:off x="3070" y="2608"/>
              <a:ext cx="67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frequency</a:t>
              </a:r>
            </a:p>
          </p:txBody>
        </p:sp>
        <p:sp>
          <p:nvSpPr>
            <p:cNvPr id="10328" name="Text Box 88"/>
            <p:cNvSpPr txBox="1">
              <a:spLocks noChangeArrowheads="1"/>
            </p:cNvSpPr>
            <p:nvPr/>
          </p:nvSpPr>
          <p:spPr bwMode="auto">
            <a:xfrm rot="20053840">
              <a:off x="1780" y="1894"/>
              <a:ext cx="67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frequency</a:t>
              </a:r>
            </a:p>
          </p:txBody>
        </p:sp>
      </p:grpSp>
      <p:sp>
        <p:nvSpPr>
          <p:cNvPr id="10244" name="Text Box 90"/>
          <p:cNvSpPr txBox="1">
            <a:spLocks noChangeArrowheads="1"/>
          </p:cNvSpPr>
          <p:nvPr/>
        </p:nvSpPr>
        <p:spPr bwMode="auto">
          <a:xfrm>
            <a:off x="5625545" y="7282656"/>
            <a:ext cx="1218603" cy="22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50"/>
              <a:t>Courtesy </a:t>
            </a:r>
            <a:r>
              <a:rPr kumimoji="1" lang="en-US" altLang="ja-JP" sz="850">
                <a:ea typeface="ＭＳ Ｐゴシック" charset="-128"/>
                <a:cs typeface="ＭＳ Ｐゴシック" charset="-128"/>
              </a:rPr>
              <a:t>Takashi Inoue</a:t>
            </a:r>
            <a:endParaRPr kumimoji="1" lang="en-US" sz="850"/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27</a:t>
            </a:fld>
            <a:endParaRPr lang="en-US" sz="850" b="1"/>
          </a:p>
        </p:txBody>
      </p:sp>
      <p:sp>
        <p:nvSpPr>
          <p:cNvPr id="9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 anchor="ctr" anchorCtr="0"/>
          <a:lstStyle/>
          <a:p>
            <a:endParaRPr lang="en-US" b="0" dirty="0">
              <a:latin typeface="+mj-lt"/>
            </a:endParaRPr>
          </a:p>
        </p:txBody>
      </p:sp>
      <p:sp>
        <p:nvSpPr>
          <p:cNvPr id="92" name="object 2"/>
          <p:cNvSpPr txBox="1"/>
          <p:nvPr/>
        </p:nvSpPr>
        <p:spPr>
          <a:xfrm>
            <a:off x="1764538" y="957189"/>
            <a:ext cx="50796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254" dirty="0">
                <a:solidFill>
                  <a:srgbClr val="0070C0"/>
                </a:solidFill>
                <a:latin typeface="PMingLiU"/>
                <a:cs typeface="PMingLiU"/>
              </a:rPr>
              <a:t>Three Levers for Modulation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41644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5516" y="1992665"/>
            <a:ext cx="2125980" cy="78105"/>
          </a:xfrm>
          <a:custGeom>
            <a:avLst/>
            <a:gdLst/>
            <a:ahLst/>
            <a:cxnLst/>
            <a:rect l="l" t="t" r="r" b="b"/>
            <a:pathLst>
              <a:path w="2125979" h="78105">
                <a:moveTo>
                  <a:pt x="0" y="77777"/>
                </a:moveTo>
                <a:lnTo>
                  <a:pt x="2125929" y="77777"/>
                </a:lnTo>
                <a:lnTo>
                  <a:pt x="2125929" y="0"/>
                </a:lnTo>
                <a:lnTo>
                  <a:pt x="0" y="0"/>
                </a:lnTo>
                <a:lnTo>
                  <a:pt x="0" y="77777"/>
                </a:lnTo>
                <a:close/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7001" y="1694510"/>
            <a:ext cx="777875" cy="220979"/>
          </a:xfrm>
          <a:custGeom>
            <a:avLst/>
            <a:gdLst/>
            <a:ahLst/>
            <a:cxnLst/>
            <a:rect l="l" t="t" r="r" b="b"/>
            <a:pathLst>
              <a:path w="777875" h="220980">
                <a:moveTo>
                  <a:pt x="0" y="0"/>
                </a:moveTo>
                <a:lnTo>
                  <a:pt x="777773" y="22037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2725" y="1838617"/>
            <a:ext cx="168275" cy="83820"/>
          </a:xfrm>
          <a:custGeom>
            <a:avLst/>
            <a:gdLst/>
            <a:ahLst/>
            <a:cxnLst/>
            <a:rect l="l" t="t" r="r" b="b"/>
            <a:pathLst>
              <a:path w="168275" h="83819">
                <a:moveTo>
                  <a:pt x="22186" y="0"/>
                </a:moveTo>
                <a:lnTo>
                  <a:pt x="0" y="78333"/>
                </a:lnTo>
                <a:lnTo>
                  <a:pt x="167754" y="83553"/>
                </a:lnTo>
                <a:lnTo>
                  <a:pt x="22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1221" y="1848370"/>
            <a:ext cx="133985" cy="66675"/>
          </a:xfrm>
          <a:custGeom>
            <a:avLst/>
            <a:gdLst/>
            <a:ahLst/>
            <a:cxnLst/>
            <a:rect l="l" t="t" r="r" b="b"/>
            <a:pathLst>
              <a:path w="133985" h="66675">
                <a:moveTo>
                  <a:pt x="17665" y="0"/>
                </a:moveTo>
                <a:lnTo>
                  <a:pt x="133553" y="66509"/>
                </a:lnTo>
                <a:lnTo>
                  <a:pt x="0" y="62357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8855" y="2109330"/>
            <a:ext cx="687070" cy="311150"/>
          </a:xfrm>
          <a:custGeom>
            <a:avLst/>
            <a:gdLst/>
            <a:ahLst/>
            <a:cxnLst/>
            <a:rect l="l" t="t" r="r" b="b"/>
            <a:pathLst>
              <a:path w="687069" h="311150">
                <a:moveTo>
                  <a:pt x="0" y="311111"/>
                </a:moveTo>
                <a:lnTo>
                  <a:pt x="687031" y="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5108" y="2098306"/>
            <a:ext cx="165735" cy="104775"/>
          </a:xfrm>
          <a:custGeom>
            <a:avLst/>
            <a:gdLst/>
            <a:ahLst/>
            <a:cxnLst/>
            <a:rect l="l" t="t" r="r" b="b"/>
            <a:pathLst>
              <a:path w="165735" h="104775">
                <a:moveTo>
                  <a:pt x="165125" y="0"/>
                </a:moveTo>
                <a:lnTo>
                  <a:pt x="0" y="30073"/>
                </a:lnTo>
                <a:lnTo>
                  <a:pt x="33578" y="104241"/>
                </a:lnTo>
                <a:lnTo>
                  <a:pt x="165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4442" y="2109330"/>
            <a:ext cx="131445" cy="83185"/>
          </a:xfrm>
          <a:custGeom>
            <a:avLst/>
            <a:gdLst/>
            <a:ahLst/>
            <a:cxnLst/>
            <a:rect l="l" t="t" r="r" b="b"/>
            <a:pathLst>
              <a:path w="131444" h="83185">
                <a:moveTo>
                  <a:pt x="0" y="23952"/>
                </a:moveTo>
                <a:lnTo>
                  <a:pt x="131445" y="0"/>
                </a:lnTo>
                <a:lnTo>
                  <a:pt x="26720" y="82981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3299" y="1694510"/>
            <a:ext cx="596900" cy="233679"/>
          </a:xfrm>
          <a:custGeom>
            <a:avLst/>
            <a:gdLst/>
            <a:ahLst/>
            <a:cxnLst/>
            <a:rect l="l" t="t" r="r" b="b"/>
            <a:pathLst>
              <a:path w="596900" h="233680">
                <a:moveTo>
                  <a:pt x="0" y="233337"/>
                </a:moveTo>
                <a:lnTo>
                  <a:pt x="596290" y="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7997" y="1684781"/>
            <a:ext cx="167005" cy="97790"/>
          </a:xfrm>
          <a:custGeom>
            <a:avLst/>
            <a:gdLst/>
            <a:ahLst/>
            <a:cxnLst/>
            <a:rect l="l" t="t" r="r" b="b"/>
            <a:pathLst>
              <a:path w="167004" h="97789">
                <a:moveTo>
                  <a:pt x="166471" y="0"/>
                </a:moveTo>
                <a:lnTo>
                  <a:pt x="0" y="21424"/>
                </a:lnTo>
                <a:lnTo>
                  <a:pt x="29667" y="97231"/>
                </a:lnTo>
                <a:lnTo>
                  <a:pt x="1664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7065" y="1694510"/>
            <a:ext cx="132715" cy="77470"/>
          </a:xfrm>
          <a:custGeom>
            <a:avLst/>
            <a:gdLst/>
            <a:ahLst/>
            <a:cxnLst/>
            <a:rect l="l" t="t" r="r" b="b"/>
            <a:pathLst>
              <a:path w="132714" h="77469">
                <a:moveTo>
                  <a:pt x="0" y="17056"/>
                </a:moveTo>
                <a:lnTo>
                  <a:pt x="132524" y="0"/>
                </a:lnTo>
                <a:lnTo>
                  <a:pt x="23622" y="77406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5141" y="2083396"/>
            <a:ext cx="531495" cy="285750"/>
          </a:xfrm>
          <a:custGeom>
            <a:avLst/>
            <a:gdLst/>
            <a:ahLst/>
            <a:cxnLst/>
            <a:rect l="l" t="t" r="r" b="b"/>
            <a:pathLst>
              <a:path w="531495" h="285750">
                <a:moveTo>
                  <a:pt x="0" y="0"/>
                </a:moveTo>
                <a:lnTo>
                  <a:pt x="531482" y="285191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7444" y="2268359"/>
            <a:ext cx="163195" cy="113030"/>
          </a:xfrm>
          <a:custGeom>
            <a:avLst/>
            <a:gdLst/>
            <a:ahLst/>
            <a:cxnLst/>
            <a:rect l="l" t="t" r="r" b="b"/>
            <a:pathLst>
              <a:path w="163195" h="113030">
                <a:moveTo>
                  <a:pt x="38493" y="0"/>
                </a:moveTo>
                <a:lnTo>
                  <a:pt x="0" y="71742"/>
                </a:lnTo>
                <a:lnTo>
                  <a:pt x="162725" y="112864"/>
                </a:lnTo>
                <a:lnTo>
                  <a:pt x="384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7083" y="2278748"/>
            <a:ext cx="129539" cy="90170"/>
          </a:xfrm>
          <a:custGeom>
            <a:avLst/>
            <a:gdLst/>
            <a:ahLst/>
            <a:cxnLst/>
            <a:rect l="l" t="t" r="r" b="b"/>
            <a:pathLst>
              <a:path w="129539" h="90169">
                <a:moveTo>
                  <a:pt x="30645" y="0"/>
                </a:moveTo>
                <a:lnTo>
                  <a:pt x="129540" y="89839"/>
                </a:lnTo>
                <a:lnTo>
                  <a:pt x="0" y="57099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02446" y="1492910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0224" y="2335500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7634" y="1505873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4671" y="2218835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67259" y="2141056"/>
            <a:ext cx="18770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 S2 S1 S2 . .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7000" y="4027840"/>
            <a:ext cx="2125980" cy="78105"/>
          </a:xfrm>
          <a:custGeom>
            <a:avLst/>
            <a:gdLst/>
            <a:ahLst/>
            <a:cxnLst/>
            <a:rect l="l" t="t" r="r" b="b"/>
            <a:pathLst>
              <a:path w="2125979" h="78104">
                <a:moveTo>
                  <a:pt x="0" y="77777"/>
                </a:moveTo>
                <a:lnTo>
                  <a:pt x="2125929" y="77777"/>
                </a:lnTo>
                <a:lnTo>
                  <a:pt x="2125929" y="0"/>
                </a:lnTo>
                <a:lnTo>
                  <a:pt x="0" y="0"/>
                </a:lnTo>
                <a:lnTo>
                  <a:pt x="0" y="77777"/>
                </a:lnTo>
                <a:close/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8485" y="3729697"/>
            <a:ext cx="777875" cy="220979"/>
          </a:xfrm>
          <a:custGeom>
            <a:avLst/>
            <a:gdLst/>
            <a:ahLst/>
            <a:cxnLst/>
            <a:rect l="l" t="t" r="r" b="b"/>
            <a:pathLst>
              <a:path w="777875" h="220979">
                <a:moveTo>
                  <a:pt x="0" y="0"/>
                </a:moveTo>
                <a:lnTo>
                  <a:pt x="777773" y="22037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4209" y="3873804"/>
            <a:ext cx="168275" cy="83820"/>
          </a:xfrm>
          <a:custGeom>
            <a:avLst/>
            <a:gdLst/>
            <a:ahLst/>
            <a:cxnLst/>
            <a:rect l="l" t="t" r="r" b="b"/>
            <a:pathLst>
              <a:path w="168275" h="83820">
                <a:moveTo>
                  <a:pt x="22186" y="0"/>
                </a:moveTo>
                <a:lnTo>
                  <a:pt x="0" y="78333"/>
                </a:lnTo>
                <a:lnTo>
                  <a:pt x="167754" y="83553"/>
                </a:lnTo>
                <a:lnTo>
                  <a:pt x="22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2705" y="3883545"/>
            <a:ext cx="133985" cy="66675"/>
          </a:xfrm>
          <a:custGeom>
            <a:avLst/>
            <a:gdLst/>
            <a:ahLst/>
            <a:cxnLst/>
            <a:rect l="l" t="t" r="r" b="b"/>
            <a:pathLst>
              <a:path w="133985" h="66675">
                <a:moveTo>
                  <a:pt x="17665" y="0"/>
                </a:moveTo>
                <a:lnTo>
                  <a:pt x="133553" y="66522"/>
                </a:lnTo>
                <a:lnTo>
                  <a:pt x="0" y="62369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339" y="4144505"/>
            <a:ext cx="687070" cy="311150"/>
          </a:xfrm>
          <a:custGeom>
            <a:avLst/>
            <a:gdLst/>
            <a:ahLst/>
            <a:cxnLst/>
            <a:rect l="l" t="t" r="r" b="b"/>
            <a:pathLst>
              <a:path w="687069" h="311150">
                <a:moveTo>
                  <a:pt x="0" y="311111"/>
                </a:moveTo>
                <a:lnTo>
                  <a:pt x="687031" y="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6591" y="4133481"/>
            <a:ext cx="165735" cy="104775"/>
          </a:xfrm>
          <a:custGeom>
            <a:avLst/>
            <a:gdLst/>
            <a:ahLst/>
            <a:cxnLst/>
            <a:rect l="l" t="t" r="r" b="b"/>
            <a:pathLst>
              <a:path w="165735" h="104775">
                <a:moveTo>
                  <a:pt x="165125" y="0"/>
                </a:moveTo>
                <a:lnTo>
                  <a:pt x="0" y="30086"/>
                </a:lnTo>
                <a:lnTo>
                  <a:pt x="33578" y="104254"/>
                </a:lnTo>
                <a:lnTo>
                  <a:pt x="165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55913" y="4144505"/>
            <a:ext cx="132080" cy="83185"/>
          </a:xfrm>
          <a:custGeom>
            <a:avLst/>
            <a:gdLst/>
            <a:ahLst/>
            <a:cxnLst/>
            <a:rect l="l" t="t" r="r" b="b"/>
            <a:pathLst>
              <a:path w="132080" h="83185">
                <a:moveTo>
                  <a:pt x="0" y="23952"/>
                </a:moveTo>
                <a:lnTo>
                  <a:pt x="131457" y="0"/>
                </a:lnTo>
                <a:lnTo>
                  <a:pt x="26733" y="82994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4770" y="3729697"/>
            <a:ext cx="596900" cy="233679"/>
          </a:xfrm>
          <a:custGeom>
            <a:avLst/>
            <a:gdLst/>
            <a:ahLst/>
            <a:cxnLst/>
            <a:rect l="l" t="t" r="r" b="b"/>
            <a:pathLst>
              <a:path w="596900" h="233679">
                <a:moveTo>
                  <a:pt x="0" y="233324"/>
                </a:moveTo>
                <a:lnTo>
                  <a:pt x="596303" y="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9494" y="3719969"/>
            <a:ext cx="167005" cy="97790"/>
          </a:xfrm>
          <a:custGeom>
            <a:avLst/>
            <a:gdLst/>
            <a:ahLst/>
            <a:cxnLst/>
            <a:rect l="l" t="t" r="r" b="b"/>
            <a:pathLst>
              <a:path w="167004" h="97789">
                <a:moveTo>
                  <a:pt x="166471" y="0"/>
                </a:moveTo>
                <a:lnTo>
                  <a:pt x="0" y="21424"/>
                </a:lnTo>
                <a:lnTo>
                  <a:pt x="29667" y="97231"/>
                </a:lnTo>
                <a:lnTo>
                  <a:pt x="1664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58549" y="3729697"/>
            <a:ext cx="132715" cy="77470"/>
          </a:xfrm>
          <a:custGeom>
            <a:avLst/>
            <a:gdLst/>
            <a:ahLst/>
            <a:cxnLst/>
            <a:rect l="l" t="t" r="r" b="b"/>
            <a:pathLst>
              <a:path w="132714" h="77470">
                <a:moveTo>
                  <a:pt x="0" y="17056"/>
                </a:moveTo>
                <a:lnTo>
                  <a:pt x="132524" y="0"/>
                </a:lnTo>
                <a:lnTo>
                  <a:pt x="23622" y="77406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6624" y="4118584"/>
            <a:ext cx="531495" cy="285750"/>
          </a:xfrm>
          <a:custGeom>
            <a:avLst/>
            <a:gdLst/>
            <a:ahLst/>
            <a:cxnLst/>
            <a:rect l="l" t="t" r="r" b="b"/>
            <a:pathLst>
              <a:path w="531495" h="285750">
                <a:moveTo>
                  <a:pt x="0" y="0"/>
                </a:moveTo>
                <a:lnTo>
                  <a:pt x="531482" y="285178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8927" y="4303547"/>
            <a:ext cx="163195" cy="113030"/>
          </a:xfrm>
          <a:custGeom>
            <a:avLst/>
            <a:gdLst/>
            <a:ahLst/>
            <a:cxnLst/>
            <a:rect l="l" t="t" r="r" b="b"/>
            <a:pathLst>
              <a:path w="163195" h="113029">
                <a:moveTo>
                  <a:pt x="38493" y="0"/>
                </a:moveTo>
                <a:lnTo>
                  <a:pt x="0" y="71742"/>
                </a:lnTo>
                <a:lnTo>
                  <a:pt x="162725" y="112852"/>
                </a:lnTo>
                <a:lnTo>
                  <a:pt x="384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48567" y="4313923"/>
            <a:ext cx="129539" cy="90170"/>
          </a:xfrm>
          <a:custGeom>
            <a:avLst/>
            <a:gdLst/>
            <a:ahLst/>
            <a:cxnLst/>
            <a:rect l="l" t="t" r="r" b="b"/>
            <a:pathLst>
              <a:path w="129539" h="90170">
                <a:moveTo>
                  <a:pt x="30645" y="0"/>
                </a:moveTo>
                <a:lnTo>
                  <a:pt x="129540" y="89852"/>
                </a:lnTo>
                <a:lnTo>
                  <a:pt x="0" y="57111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33930" y="3528085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11707" y="4370680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69118" y="3541048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56155" y="4254014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78111" y="3697287"/>
            <a:ext cx="415290" cy="153035"/>
          </a:xfrm>
          <a:custGeom>
            <a:avLst/>
            <a:gdLst/>
            <a:ahLst/>
            <a:cxnLst/>
            <a:rect l="l" t="t" r="r" b="b"/>
            <a:pathLst>
              <a:path w="415289" h="153035">
                <a:moveTo>
                  <a:pt x="0" y="71297"/>
                </a:moveTo>
                <a:lnTo>
                  <a:pt x="15125" y="51854"/>
                </a:lnTo>
                <a:lnTo>
                  <a:pt x="29062" y="34638"/>
                </a:lnTo>
                <a:lnTo>
                  <a:pt x="47256" y="16206"/>
                </a:lnTo>
                <a:lnTo>
                  <a:pt x="68289" y="2635"/>
                </a:lnTo>
                <a:lnTo>
                  <a:pt x="90741" y="0"/>
                </a:lnTo>
                <a:lnTo>
                  <a:pt x="113625" y="12459"/>
                </a:lnTo>
                <a:lnTo>
                  <a:pt x="137726" y="36460"/>
                </a:lnTo>
                <a:lnTo>
                  <a:pt x="164259" y="66535"/>
                </a:lnTo>
                <a:lnTo>
                  <a:pt x="194437" y="97218"/>
                </a:lnTo>
                <a:lnTo>
                  <a:pt x="228806" y="123588"/>
                </a:lnTo>
                <a:lnTo>
                  <a:pt x="265199" y="142865"/>
                </a:lnTo>
                <a:lnTo>
                  <a:pt x="300780" y="152821"/>
                </a:lnTo>
                <a:lnTo>
                  <a:pt x="332714" y="151231"/>
                </a:lnTo>
                <a:lnTo>
                  <a:pt x="378893" y="115047"/>
                </a:lnTo>
                <a:lnTo>
                  <a:pt x="404012" y="69138"/>
                </a:lnTo>
                <a:lnTo>
                  <a:pt x="410253" y="55401"/>
                </a:lnTo>
                <a:lnTo>
                  <a:pt x="413458" y="48347"/>
                </a:lnTo>
                <a:lnTo>
                  <a:pt x="414638" y="45748"/>
                </a:lnTo>
                <a:lnTo>
                  <a:pt x="414807" y="45377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69719" y="4722901"/>
            <a:ext cx="858519" cy="318135"/>
          </a:xfrm>
          <a:custGeom>
            <a:avLst/>
            <a:gdLst/>
            <a:ahLst/>
            <a:cxnLst/>
            <a:rect l="l" t="t" r="r" b="b"/>
            <a:pathLst>
              <a:path w="858519" h="318135">
                <a:moveTo>
                  <a:pt x="0" y="147510"/>
                </a:moveTo>
                <a:lnTo>
                  <a:pt x="488" y="146881"/>
                </a:lnTo>
                <a:lnTo>
                  <a:pt x="3911" y="142481"/>
                </a:lnTo>
                <a:lnTo>
                  <a:pt x="13201" y="130536"/>
                </a:lnTo>
                <a:lnTo>
                  <a:pt x="60138" y="71660"/>
                </a:lnTo>
                <a:lnTo>
                  <a:pt x="97783" y="33526"/>
                </a:lnTo>
                <a:lnTo>
                  <a:pt x="141295" y="5448"/>
                </a:lnTo>
                <a:lnTo>
                  <a:pt x="187744" y="0"/>
                </a:lnTo>
                <a:lnTo>
                  <a:pt x="219155" y="13969"/>
                </a:lnTo>
                <a:lnTo>
                  <a:pt x="251313" y="40230"/>
                </a:lnTo>
                <a:lnTo>
                  <a:pt x="284962" y="75431"/>
                </a:lnTo>
                <a:lnTo>
                  <a:pt x="320846" y="116220"/>
                </a:lnTo>
                <a:lnTo>
                  <a:pt x="359710" y="159246"/>
                </a:lnTo>
                <a:lnTo>
                  <a:pt x="402297" y="201155"/>
                </a:lnTo>
                <a:lnTo>
                  <a:pt x="442074" y="233850"/>
                </a:lnTo>
                <a:lnTo>
                  <a:pt x="484039" y="262403"/>
                </a:lnTo>
                <a:lnTo>
                  <a:pt x="527098" y="285952"/>
                </a:lnTo>
                <a:lnTo>
                  <a:pt x="570155" y="303636"/>
                </a:lnTo>
                <a:lnTo>
                  <a:pt x="612118" y="314597"/>
                </a:lnTo>
                <a:lnTo>
                  <a:pt x="651890" y="317972"/>
                </a:lnTo>
                <a:lnTo>
                  <a:pt x="688378" y="312902"/>
                </a:lnTo>
                <a:lnTo>
                  <a:pt x="732472" y="291374"/>
                </a:lnTo>
                <a:lnTo>
                  <a:pt x="768626" y="257617"/>
                </a:lnTo>
                <a:lnTo>
                  <a:pt x="797483" y="217637"/>
                </a:lnTo>
                <a:lnTo>
                  <a:pt x="819689" y="177442"/>
                </a:lnTo>
                <a:lnTo>
                  <a:pt x="848810" y="114611"/>
                </a:lnTo>
                <a:lnTo>
                  <a:pt x="855446" y="100012"/>
                </a:lnTo>
                <a:lnTo>
                  <a:pt x="857891" y="94634"/>
                </a:lnTo>
                <a:lnTo>
                  <a:pt x="858240" y="93865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72551" y="3360254"/>
            <a:ext cx="415290" cy="153035"/>
          </a:xfrm>
          <a:custGeom>
            <a:avLst/>
            <a:gdLst/>
            <a:ahLst/>
            <a:cxnLst/>
            <a:rect l="l" t="t" r="r" b="b"/>
            <a:pathLst>
              <a:path w="415289" h="153035">
                <a:moveTo>
                  <a:pt x="0" y="71297"/>
                </a:moveTo>
                <a:lnTo>
                  <a:pt x="15125" y="51854"/>
                </a:lnTo>
                <a:lnTo>
                  <a:pt x="29069" y="34638"/>
                </a:lnTo>
                <a:lnTo>
                  <a:pt x="47266" y="16206"/>
                </a:lnTo>
                <a:lnTo>
                  <a:pt x="68296" y="2635"/>
                </a:lnTo>
                <a:lnTo>
                  <a:pt x="90741" y="0"/>
                </a:lnTo>
                <a:lnTo>
                  <a:pt x="113632" y="12454"/>
                </a:lnTo>
                <a:lnTo>
                  <a:pt x="137737" y="36455"/>
                </a:lnTo>
                <a:lnTo>
                  <a:pt x="164272" y="66533"/>
                </a:lnTo>
                <a:lnTo>
                  <a:pt x="194449" y="97218"/>
                </a:lnTo>
                <a:lnTo>
                  <a:pt x="228812" y="123583"/>
                </a:lnTo>
                <a:lnTo>
                  <a:pt x="265201" y="142860"/>
                </a:lnTo>
                <a:lnTo>
                  <a:pt x="300780" y="152820"/>
                </a:lnTo>
                <a:lnTo>
                  <a:pt x="332714" y="151231"/>
                </a:lnTo>
                <a:lnTo>
                  <a:pt x="378902" y="115046"/>
                </a:lnTo>
                <a:lnTo>
                  <a:pt x="404012" y="69126"/>
                </a:lnTo>
                <a:lnTo>
                  <a:pt x="413469" y="48334"/>
                </a:lnTo>
                <a:lnTo>
                  <a:pt x="414651" y="45735"/>
                </a:lnTo>
                <a:lnTo>
                  <a:pt x="414820" y="45364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30829" y="4256227"/>
            <a:ext cx="858519" cy="318135"/>
          </a:xfrm>
          <a:custGeom>
            <a:avLst/>
            <a:gdLst/>
            <a:ahLst/>
            <a:cxnLst/>
            <a:rect l="l" t="t" r="r" b="b"/>
            <a:pathLst>
              <a:path w="858520" h="318135">
                <a:moveTo>
                  <a:pt x="0" y="147510"/>
                </a:moveTo>
                <a:lnTo>
                  <a:pt x="488" y="146882"/>
                </a:lnTo>
                <a:lnTo>
                  <a:pt x="3911" y="142482"/>
                </a:lnTo>
                <a:lnTo>
                  <a:pt x="13201" y="130542"/>
                </a:lnTo>
                <a:lnTo>
                  <a:pt x="60133" y="71666"/>
                </a:lnTo>
                <a:lnTo>
                  <a:pt x="97778" y="33528"/>
                </a:lnTo>
                <a:lnTo>
                  <a:pt x="141294" y="5448"/>
                </a:lnTo>
                <a:lnTo>
                  <a:pt x="187744" y="0"/>
                </a:lnTo>
                <a:lnTo>
                  <a:pt x="219155" y="13969"/>
                </a:lnTo>
                <a:lnTo>
                  <a:pt x="251313" y="40230"/>
                </a:lnTo>
                <a:lnTo>
                  <a:pt x="284962" y="75431"/>
                </a:lnTo>
                <a:lnTo>
                  <a:pt x="320846" y="116220"/>
                </a:lnTo>
                <a:lnTo>
                  <a:pt x="359710" y="159246"/>
                </a:lnTo>
                <a:lnTo>
                  <a:pt x="402297" y="201155"/>
                </a:lnTo>
                <a:lnTo>
                  <a:pt x="442070" y="233850"/>
                </a:lnTo>
                <a:lnTo>
                  <a:pt x="484033" y="262403"/>
                </a:lnTo>
                <a:lnTo>
                  <a:pt x="527092" y="285952"/>
                </a:lnTo>
                <a:lnTo>
                  <a:pt x="570151" y="303636"/>
                </a:lnTo>
                <a:lnTo>
                  <a:pt x="612115" y="314597"/>
                </a:lnTo>
                <a:lnTo>
                  <a:pt x="651889" y="317972"/>
                </a:lnTo>
                <a:lnTo>
                  <a:pt x="688378" y="312902"/>
                </a:lnTo>
                <a:lnTo>
                  <a:pt x="732472" y="291374"/>
                </a:lnTo>
                <a:lnTo>
                  <a:pt x="768626" y="257617"/>
                </a:lnTo>
                <a:lnTo>
                  <a:pt x="797483" y="217637"/>
                </a:lnTo>
                <a:lnTo>
                  <a:pt x="819689" y="177442"/>
                </a:lnTo>
                <a:lnTo>
                  <a:pt x="848810" y="114618"/>
                </a:lnTo>
                <a:lnTo>
                  <a:pt x="855446" y="100023"/>
                </a:lnTo>
                <a:lnTo>
                  <a:pt x="857891" y="94646"/>
                </a:lnTo>
                <a:lnTo>
                  <a:pt x="858240" y="93878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52187" y="3554691"/>
            <a:ext cx="415290" cy="153035"/>
          </a:xfrm>
          <a:custGeom>
            <a:avLst/>
            <a:gdLst/>
            <a:ahLst/>
            <a:cxnLst/>
            <a:rect l="l" t="t" r="r" b="b"/>
            <a:pathLst>
              <a:path w="415289" h="153035">
                <a:moveTo>
                  <a:pt x="0" y="71297"/>
                </a:moveTo>
                <a:lnTo>
                  <a:pt x="15125" y="51854"/>
                </a:lnTo>
                <a:lnTo>
                  <a:pt x="29062" y="34638"/>
                </a:lnTo>
                <a:lnTo>
                  <a:pt x="47256" y="16206"/>
                </a:lnTo>
                <a:lnTo>
                  <a:pt x="68289" y="2635"/>
                </a:lnTo>
                <a:lnTo>
                  <a:pt x="90741" y="0"/>
                </a:lnTo>
                <a:lnTo>
                  <a:pt x="113625" y="12461"/>
                </a:lnTo>
                <a:lnTo>
                  <a:pt x="137726" y="36466"/>
                </a:lnTo>
                <a:lnTo>
                  <a:pt x="164259" y="66545"/>
                </a:lnTo>
                <a:lnTo>
                  <a:pt x="194437" y="97231"/>
                </a:lnTo>
                <a:lnTo>
                  <a:pt x="228806" y="123594"/>
                </a:lnTo>
                <a:lnTo>
                  <a:pt x="265199" y="142867"/>
                </a:lnTo>
                <a:lnTo>
                  <a:pt x="300780" y="152822"/>
                </a:lnTo>
                <a:lnTo>
                  <a:pt x="332714" y="151231"/>
                </a:lnTo>
                <a:lnTo>
                  <a:pt x="378893" y="115047"/>
                </a:lnTo>
                <a:lnTo>
                  <a:pt x="404012" y="69138"/>
                </a:lnTo>
                <a:lnTo>
                  <a:pt x="413458" y="48347"/>
                </a:lnTo>
                <a:lnTo>
                  <a:pt x="414638" y="45748"/>
                </a:lnTo>
                <a:lnTo>
                  <a:pt x="414807" y="45377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1567" y="4632159"/>
            <a:ext cx="858519" cy="318135"/>
          </a:xfrm>
          <a:custGeom>
            <a:avLst/>
            <a:gdLst/>
            <a:ahLst/>
            <a:cxnLst/>
            <a:rect l="l" t="t" r="r" b="b"/>
            <a:pathLst>
              <a:path w="858520" h="318135">
                <a:moveTo>
                  <a:pt x="0" y="147510"/>
                </a:moveTo>
                <a:lnTo>
                  <a:pt x="488" y="146881"/>
                </a:lnTo>
                <a:lnTo>
                  <a:pt x="3910" y="142481"/>
                </a:lnTo>
                <a:lnTo>
                  <a:pt x="13196" y="130536"/>
                </a:lnTo>
                <a:lnTo>
                  <a:pt x="31280" y="107276"/>
                </a:lnTo>
                <a:lnTo>
                  <a:pt x="60127" y="71660"/>
                </a:lnTo>
                <a:lnTo>
                  <a:pt x="97775" y="33526"/>
                </a:lnTo>
                <a:lnTo>
                  <a:pt x="141288" y="5448"/>
                </a:lnTo>
                <a:lnTo>
                  <a:pt x="187731" y="0"/>
                </a:lnTo>
                <a:lnTo>
                  <a:pt x="219147" y="13969"/>
                </a:lnTo>
                <a:lnTo>
                  <a:pt x="251306" y="40230"/>
                </a:lnTo>
                <a:lnTo>
                  <a:pt x="284954" y="75431"/>
                </a:lnTo>
                <a:lnTo>
                  <a:pt x="320836" y="116220"/>
                </a:lnTo>
                <a:lnTo>
                  <a:pt x="359698" y="159246"/>
                </a:lnTo>
                <a:lnTo>
                  <a:pt x="402285" y="201155"/>
                </a:lnTo>
                <a:lnTo>
                  <a:pt x="442061" y="233850"/>
                </a:lnTo>
                <a:lnTo>
                  <a:pt x="484027" y="262403"/>
                </a:lnTo>
                <a:lnTo>
                  <a:pt x="527086" y="285952"/>
                </a:lnTo>
                <a:lnTo>
                  <a:pt x="570145" y="303636"/>
                </a:lnTo>
                <a:lnTo>
                  <a:pt x="612110" y="314597"/>
                </a:lnTo>
                <a:lnTo>
                  <a:pt x="651885" y="317972"/>
                </a:lnTo>
                <a:lnTo>
                  <a:pt x="688378" y="312902"/>
                </a:lnTo>
                <a:lnTo>
                  <a:pt x="732467" y="291374"/>
                </a:lnTo>
                <a:lnTo>
                  <a:pt x="768619" y="257617"/>
                </a:lnTo>
                <a:lnTo>
                  <a:pt x="797477" y="217637"/>
                </a:lnTo>
                <a:lnTo>
                  <a:pt x="819681" y="177442"/>
                </a:lnTo>
                <a:lnTo>
                  <a:pt x="848798" y="114618"/>
                </a:lnTo>
                <a:lnTo>
                  <a:pt x="855433" y="100023"/>
                </a:lnTo>
                <a:lnTo>
                  <a:pt x="857878" y="94646"/>
                </a:lnTo>
                <a:lnTo>
                  <a:pt x="858227" y="93878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280221" y="2828087"/>
            <a:ext cx="351091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TIME DIVISION MULTIPLEXING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(TDM)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28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800340" y="593012"/>
            <a:ext cx="4312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0" dirty="0">
                <a:solidFill>
                  <a:srgbClr val="0070C0"/>
                </a:solidFill>
                <a:latin typeface="Arial"/>
                <a:cs typeface="Arial"/>
              </a:rPr>
              <a:t>MULTIPLEXING</a:t>
            </a:r>
            <a:r>
              <a:rPr sz="2400" b="1" i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70C0"/>
                </a:solidFill>
                <a:latin typeface="Arial"/>
                <a:cs typeface="Arial"/>
              </a:rPr>
              <a:t>(SHARING</a:t>
            </a:r>
            <a:r>
              <a:rPr sz="2050" i="1" spc="-5" dirty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5308" y="5381790"/>
            <a:ext cx="471614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295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FREQUENCY DIVISION MULTIPLEXING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(FDM)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8855" y="6536283"/>
            <a:ext cx="4443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and Wavelength division multiplexing for fiber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12279" y="2819400"/>
            <a:ext cx="58674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4110" algn="l"/>
              </a:tabLst>
            </a:pPr>
            <a:r>
              <a:rPr lang="en-US" sz="2400" b="1" spc="185" dirty="0">
                <a:solidFill>
                  <a:srgbClr val="0070C0"/>
                </a:solidFill>
                <a:latin typeface="PMingLiU"/>
                <a:cs typeface="PMingLiU"/>
              </a:rPr>
              <a:t>3</a:t>
            </a:r>
            <a:r>
              <a:rPr sz="2400" b="1" spc="185" dirty="0">
                <a:solidFill>
                  <a:srgbClr val="0070C0"/>
                </a:solidFill>
                <a:latin typeface="PMingLiU"/>
                <a:cs typeface="PMingLiU"/>
              </a:rPr>
              <a:t>.0</a:t>
            </a:r>
            <a:r>
              <a:rPr sz="2400" b="1" spc="2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lang="en-US" sz="2400" b="1" spc="250" dirty="0">
                <a:solidFill>
                  <a:srgbClr val="0070C0"/>
                </a:solidFill>
                <a:latin typeface="PMingLiU"/>
                <a:cs typeface="PMingLiU"/>
              </a:rPr>
              <a:t>Middle </a:t>
            </a:r>
            <a:r>
              <a:rPr sz="2400" b="1" spc="220" dirty="0">
                <a:solidFill>
                  <a:srgbClr val="0070C0"/>
                </a:solidFill>
                <a:latin typeface="PMingLiU"/>
                <a:cs typeface="PMingLiU"/>
              </a:rPr>
              <a:t>Sublayer:</a:t>
            </a:r>
            <a:r>
              <a:rPr lang="en-US" sz="2400" b="1" spc="22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lang="en-US" sz="2400" b="1" spc="225" dirty="0">
                <a:solidFill>
                  <a:srgbClr val="0070C0"/>
                </a:solidFill>
                <a:latin typeface="PMingLiU"/>
                <a:cs typeface="PMingLiU"/>
              </a:rPr>
              <a:t>Media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868" y="4448418"/>
            <a:ext cx="7452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What is best technology to convert bits to energy to travel distance?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36574"/>
            <a:ext cx="4952999" cy="29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-1066800" y="5509241"/>
            <a:ext cx="7696200" cy="340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7714" marR="5080">
              <a:lnSpc>
                <a:spcPct val="78500"/>
              </a:lnSpc>
              <a:tabLst>
                <a:tab pos="2893695" algn="l"/>
              </a:tabLst>
            </a:pPr>
            <a:r>
              <a:rPr lang="en-US" sz="2800" spc="185" dirty="0">
                <a:solidFill>
                  <a:srgbClr val="0070C0"/>
                </a:solidFill>
                <a:latin typeface="PMingLiU"/>
                <a:cs typeface="PMingLiU"/>
              </a:rPr>
              <a:t>Why did the bit cross the wire?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37" y="-152400"/>
            <a:ext cx="6019800" cy="5362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239" y="6482243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But </a:t>
            </a:r>
            <a:r>
              <a:rPr lang="en-US" sz="3200" b="1" u="sng" dirty="0">
                <a:solidFill>
                  <a:srgbClr val="00B050"/>
                </a:solidFill>
              </a:rPr>
              <a:t>how</a:t>
            </a:r>
            <a:r>
              <a:rPr lang="en-US" sz="3200" dirty="0">
                <a:solidFill>
                  <a:srgbClr val="00B050"/>
                </a:solidFill>
              </a:rPr>
              <a:t> did the bit cross the wire?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37" y="7695454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By hitching a ride on some energy</a:t>
            </a:r>
          </a:p>
        </p:txBody>
      </p:sp>
    </p:spTree>
    <p:extLst>
      <p:ext uri="{BB962C8B-B14F-4D97-AF65-F5344CB8AC3E}">
        <p14:creationId xmlns:p14="http://schemas.microsoft.com/office/powerpoint/2010/main" val="85304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Sample Media at UCLA 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518160" y="6000751"/>
            <a:ext cx="1225233" cy="990441"/>
            <a:chOff x="288" y="2352"/>
            <a:chExt cx="908" cy="734"/>
          </a:xfrm>
        </p:grpSpPr>
        <p:pic>
          <p:nvPicPr>
            <p:cNvPr id="2766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352"/>
              <a:ext cx="908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39"/>
              <a:ext cx="3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2" name="Picture 6" descr="blackdiamo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223510"/>
            <a:ext cx="1168559" cy="148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AP-1000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90" y="4057651"/>
            <a:ext cx="1360170" cy="9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2135114" y="3062704"/>
            <a:ext cx="2731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802.11b Wireless </a:t>
            </a:r>
          </a:p>
          <a:p>
            <a:r>
              <a:rPr lang="en-US" sz="2400" dirty="0"/>
              <a:t>Access Point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4523283" y="4668527"/>
            <a:ext cx="3449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Ethernet switch/router</a:t>
            </a:r>
          </a:p>
        </p:txBody>
      </p:sp>
      <p:cxnSp>
        <p:nvCxnSpPr>
          <p:cNvPr id="27656" name="AutoShape 10"/>
          <p:cNvCxnSpPr>
            <a:cxnSpLocks noChangeShapeType="1"/>
          </p:cNvCxnSpPr>
          <p:nvPr/>
        </p:nvCxnSpPr>
        <p:spPr bwMode="auto">
          <a:xfrm>
            <a:off x="3756660" y="4547474"/>
            <a:ext cx="1101090" cy="142089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7" name="AutoShape 11"/>
          <p:cNvCxnSpPr>
            <a:cxnSpLocks noChangeShapeType="1"/>
          </p:cNvCxnSpPr>
          <p:nvPr/>
        </p:nvCxnSpPr>
        <p:spPr bwMode="auto">
          <a:xfrm flipV="1">
            <a:off x="6026309" y="5794296"/>
            <a:ext cx="867649" cy="174069"/>
          </a:xfrm>
          <a:prstGeom prst="curvedConnector3">
            <a:avLst>
              <a:gd name="adj1" fmla="val 49921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6259548" y="5287150"/>
            <a:ext cx="18706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To campus </a:t>
            </a:r>
          </a:p>
          <a:p>
            <a:r>
              <a:rPr lang="en-US" sz="2400" dirty="0"/>
              <a:t>backbone</a:t>
            </a:r>
          </a:p>
        </p:txBody>
      </p:sp>
      <p:cxnSp>
        <p:nvCxnSpPr>
          <p:cNvPr id="27659" name="AutoShape 13"/>
          <p:cNvCxnSpPr>
            <a:cxnSpLocks noChangeShapeType="1"/>
          </p:cNvCxnSpPr>
          <p:nvPr/>
        </p:nvCxnSpPr>
        <p:spPr bwMode="auto">
          <a:xfrm rot="-5400000">
            <a:off x="931069" y="4652725"/>
            <a:ext cx="1570673" cy="1360170"/>
          </a:xfrm>
          <a:prstGeom prst="curvedConnector2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0" name="Text Box 14"/>
          <p:cNvSpPr txBox="1">
            <a:spLocks noChangeArrowheads="1"/>
          </p:cNvSpPr>
          <p:nvPr/>
        </p:nvSpPr>
        <p:spPr bwMode="auto">
          <a:xfrm>
            <a:off x="-60650" y="3380774"/>
            <a:ext cx="21323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2.4Ghz Radio</a:t>
            </a:r>
          </a:p>
          <a:p>
            <a:r>
              <a:rPr lang="en-US" sz="2400" dirty="0"/>
              <a:t>DS/FH Radio</a:t>
            </a:r>
          </a:p>
          <a:p>
            <a:r>
              <a:rPr lang="en-US" sz="2400" dirty="0"/>
              <a:t> (1-11Mbps)</a:t>
            </a:r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4524395" y="3344168"/>
            <a:ext cx="324800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/>
              <a:t>Cat5 Cable (4 wires)</a:t>
            </a:r>
          </a:p>
          <a:p>
            <a:r>
              <a:rPr lang="en-US" sz="2400"/>
              <a:t>100Base TX Ethernet</a:t>
            </a:r>
          </a:p>
          <a:p>
            <a:r>
              <a:rPr lang="en-US" sz="2400"/>
              <a:t>100Mbps</a:t>
            </a:r>
          </a:p>
          <a:p>
            <a:endParaRPr lang="en-US" sz="2400"/>
          </a:p>
        </p:txBody>
      </p:sp>
      <p:sp>
        <p:nvSpPr>
          <p:cNvPr id="27662" name="Line 16"/>
          <p:cNvSpPr>
            <a:spLocks noChangeShapeType="1"/>
          </p:cNvSpPr>
          <p:nvPr/>
        </p:nvSpPr>
        <p:spPr bwMode="auto">
          <a:xfrm>
            <a:off x="842010" y="4640580"/>
            <a:ext cx="582930" cy="45339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H="1">
            <a:off x="4210050" y="4446270"/>
            <a:ext cx="712470" cy="3886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3821284" y="7029480"/>
            <a:ext cx="36920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62.5/125um 850nm MMF</a:t>
            </a:r>
          </a:p>
          <a:p>
            <a:r>
              <a:rPr lang="en-US" sz="2400" dirty="0"/>
              <a:t> 1000BaseSX Ethernet</a:t>
            </a:r>
          </a:p>
          <a:p>
            <a:r>
              <a:rPr lang="en-US" sz="2400" dirty="0"/>
              <a:t>1000Mbps</a:t>
            </a:r>
          </a:p>
          <a:p>
            <a:endParaRPr lang="en-US" sz="2400" dirty="0"/>
          </a:p>
        </p:txBody>
      </p:sp>
      <p:sp>
        <p:nvSpPr>
          <p:cNvPr id="27665" name="Line 19"/>
          <p:cNvSpPr>
            <a:spLocks noChangeShapeType="1"/>
          </p:cNvSpPr>
          <p:nvPr/>
        </p:nvSpPr>
        <p:spPr bwMode="auto">
          <a:xfrm flipH="1" flipV="1">
            <a:off x="6347460" y="5935980"/>
            <a:ext cx="194310" cy="77724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95160" y="7425690"/>
            <a:ext cx="518160" cy="388620"/>
          </a:xfrm>
        </p:spPr>
        <p:txBody>
          <a:bodyPr/>
          <a:lstStyle/>
          <a:p>
            <a:r>
              <a:rPr lang="en-US" dirty="0"/>
              <a:t>27</a:t>
            </a:r>
            <a:endParaRPr lang="en-US" sz="85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05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4800" y="1143000"/>
            <a:ext cx="6541527" cy="3824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965" algn="ctr">
              <a:lnSpc>
                <a:spcPct val="100000"/>
              </a:lnSpc>
            </a:pPr>
            <a:r>
              <a:rPr lang="en-US" sz="24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Study Media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buFont typeface="Arial"/>
              <a:buChar char="•"/>
              <a:tabLst>
                <a:tab pos="212725" algn="l"/>
              </a:tabLst>
            </a:pPr>
            <a:r>
              <a:rPr lang="en-US"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affects Protocol Design</a:t>
            </a:r>
          </a:p>
          <a:p>
            <a:pPr marL="669290" lvl="1" indent="-199390">
              <a:buFont typeface="Arial"/>
              <a:buChar char="•"/>
              <a:tabLst>
                <a:tab pos="212725" algn="l"/>
              </a:tabLst>
            </a:pPr>
            <a:r>
              <a:rPr lang="en-US"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Reinforced Concrete to Skyscrapers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understand media tradeoffs when architecting networks</a:t>
            </a:r>
          </a:p>
          <a:p>
            <a:pPr marL="669290" lvl="1" indent="-199390"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flashlights versus semaphores</a:t>
            </a: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Building New York Skyscrapers with Reinforced Concrete | WS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5" y="5551885"/>
            <a:ext cx="6995215" cy="273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27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4800" y="1143000"/>
            <a:ext cx="6541527" cy="6380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965" algn="ctr">
              <a:lnSpc>
                <a:spcPct val="100000"/>
              </a:lnSpc>
            </a:pPr>
            <a:r>
              <a:rPr sz="24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sz="2400" spc="1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sz="2400" spc="1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buFont typeface="Arial"/>
              <a:buChar char="•"/>
              <a:tabLst>
                <a:tab pos="212725" algn="l"/>
              </a:tabLst>
            </a:pP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>
              <a:lnSpc>
                <a:spcPct val="100000"/>
              </a:lnSpc>
              <a:spcBef>
                <a:spcPts val="395"/>
              </a:spcBef>
            </a:pP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>
              <a:lnSpc>
                <a:spcPct val="100000"/>
              </a:lnSpc>
              <a:spcBef>
                <a:spcPts val="390"/>
              </a:spcBef>
            </a:pP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copies,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400" spc="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175895" indent="-199390">
              <a:lnSpc>
                <a:spcPct val="116599"/>
              </a:lnSpc>
              <a:spcBef>
                <a:spcPts val="894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Switching: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 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closets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hubs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21971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US"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game changer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fibers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rings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switches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46672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</a:t>
            </a: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telephony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haul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bandwidths</a:t>
            </a: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>
              <a:lnSpc>
                <a:spcPct val="100000"/>
              </a:lnSpc>
              <a:spcBef>
                <a:spcPts val="405"/>
              </a:spcBef>
            </a:pP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Laptops. 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US"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5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8897" y="2732585"/>
            <a:ext cx="1065530" cy="968375"/>
          </a:xfrm>
          <a:custGeom>
            <a:avLst/>
            <a:gdLst/>
            <a:ahLst/>
            <a:cxnLst/>
            <a:rect l="l" t="t" r="r" b="b"/>
            <a:pathLst>
              <a:path w="1065529" h="968375">
                <a:moveTo>
                  <a:pt x="0" y="968132"/>
                </a:moveTo>
                <a:lnTo>
                  <a:pt x="1064944" y="968132"/>
                </a:lnTo>
                <a:lnTo>
                  <a:pt x="1064944" y="0"/>
                </a:lnTo>
                <a:lnTo>
                  <a:pt x="0" y="0"/>
                </a:lnTo>
                <a:lnTo>
                  <a:pt x="0" y="968132"/>
                </a:lnTo>
                <a:close/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3623" y="2708379"/>
            <a:ext cx="1065530" cy="968375"/>
          </a:xfrm>
          <a:custGeom>
            <a:avLst/>
            <a:gdLst/>
            <a:ahLst/>
            <a:cxnLst/>
            <a:rect l="l" t="t" r="r" b="b"/>
            <a:pathLst>
              <a:path w="1065530" h="968375">
                <a:moveTo>
                  <a:pt x="0" y="968132"/>
                </a:moveTo>
                <a:lnTo>
                  <a:pt x="1064944" y="968132"/>
                </a:lnTo>
                <a:lnTo>
                  <a:pt x="1064944" y="0"/>
                </a:lnTo>
                <a:lnTo>
                  <a:pt x="0" y="0"/>
                </a:lnTo>
                <a:lnTo>
                  <a:pt x="0" y="968132"/>
                </a:lnTo>
                <a:close/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1175" y="3035131"/>
            <a:ext cx="278765" cy="460375"/>
          </a:xfrm>
          <a:custGeom>
            <a:avLst/>
            <a:gdLst/>
            <a:ahLst/>
            <a:cxnLst/>
            <a:rect l="l" t="t" r="r" b="b"/>
            <a:pathLst>
              <a:path w="278764" h="460375">
                <a:moveTo>
                  <a:pt x="0" y="459859"/>
                </a:moveTo>
                <a:lnTo>
                  <a:pt x="278338" y="459859"/>
                </a:lnTo>
                <a:lnTo>
                  <a:pt x="278338" y="0"/>
                </a:lnTo>
                <a:lnTo>
                  <a:pt x="0" y="0"/>
                </a:lnTo>
                <a:lnTo>
                  <a:pt x="0" y="459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5339" y="2986719"/>
            <a:ext cx="278765" cy="460375"/>
          </a:xfrm>
          <a:custGeom>
            <a:avLst/>
            <a:gdLst/>
            <a:ahLst/>
            <a:cxnLst/>
            <a:rect l="l" t="t" r="r" b="b"/>
            <a:pathLst>
              <a:path w="278764" h="460375">
                <a:moveTo>
                  <a:pt x="0" y="459859"/>
                </a:moveTo>
                <a:lnTo>
                  <a:pt x="278338" y="459859"/>
                </a:lnTo>
                <a:lnTo>
                  <a:pt x="278338" y="0"/>
                </a:lnTo>
                <a:lnTo>
                  <a:pt x="0" y="0"/>
                </a:lnTo>
                <a:lnTo>
                  <a:pt x="0" y="459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4109" y="3228758"/>
            <a:ext cx="145415" cy="169545"/>
          </a:xfrm>
          <a:custGeom>
            <a:avLst/>
            <a:gdLst/>
            <a:ahLst/>
            <a:cxnLst/>
            <a:rect l="l" t="t" r="r" b="b"/>
            <a:pathLst>
              <a:path w="145414" h="169544">
                <a:moveTo>
                  <a:pt x="0" y="169420"/>
                </a:moveTo>
                <a:lnTo>
                  <a:pt x="145221" y="169420"/>
                </a:lnTo>
                <a:lnTo>
                  <a:pt x="145221" y="0"/>
                </a:lnTo>
                <a:lnTo>
                  <a:pt x="0" y="0"/>
                </a:lnTo>
                <a:lnTo>
                  <a:pt x="0" y="1694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2842" y="3180345"/>
            <a:ext cx="145415" cy="169545"/>
          </a:xfrm>
          <a:custGeom>
            <a:avLst/>
            <a:gdLst/>
            <a:ahLst/>
            <a:cxnLst/>
            <a:rect l="l" t="t" r="r" b="b"/>
            <a:pathLst>
              <a:path w="145414" h="169544">
                <a:moveTo>
                  <a:pt x="0" y="169420"/>
                </a:moveTo>
                <a:lnTo>
                  <a:pt x="145221" y="169420"/>
                </a:lnTo>
                <a:lnTo>
                  <a:pt x="145221" y="0"/>
                </a:lnTo>
                <a:lnTo>
                  <a:pt x="0" y="0"/>
                </a:lnTo>
                <a:lnTo>
                  <a:pt x="0" y="1694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0435" y="2902002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230" y="133121"/>
                </a:moveTo>
                <a:lnTo>
                  <a:pt x="259444" y="91044"/>
                </a:lnTo>
                <a:lnTo>
                  <a:pt x="240549" y="54501"/>
                </a:lnTo>
                <a:lnTo>
                  <a:pt x="211736" y="25684"/>
                </a:lnTo>
                <a:lnTo>
                  <a:pt x="175196" y="6786"/>
                </a:lnTo>
                <a:lnTo>
                  <a:pt x="133121" y="0"/>
                </a:lnTo>
                <a:lnTo>
                  <a:pt x="91044" y="6786"/>
                </a:lnTo>
                <a:lnTo>
                  <a:pt x="54501" y="25684"/>
                </a:lnTo>
                <a:lnTo>
                  <a:pt x="25684" y="54501"/>
                </a:lnTo>
                <a:lnTo>
                  <a:pt x="6786" y="91044"/>
                </a:lnTo>
                <a:lnTo>
                  <a:pt x="0" y="133121"/>
                </a:lnTo>
                <a:lnTo>
                  <a:pt x="6786" y="175197"/>
                </a:lnTo>
                <a:lnTo>
                  <a:pt x="25684" y="211740"/>
                </a:lnTo>
                <a:lnTo>
                  <a:pt x="54501" y="240557"/>
                </a:lnTo>
                <a:lnTo>
                  <a:pt x="91044" y="259456"/>
                </a:lnTo>
                <a:lnTo>
                  <a:pt x="133121" y="266242"/>
                </a:lnTo>
                <a:lnTo>
                  <a:pt x="175196" y="259456"/>
                </a:lnTo>
                <a:lnTo>
                  <a:pt x="211736" y="240557"/>
                </a:lnTo>
                <a:lnTo>
                  <a:pt x="240549" y="211740"/>
                </a:lnTo>
                <a:lnTo>
                  <a:pt x="259444" y="175197"/>
                </a:lnTo>
                <a:lnTo>
                  <a:pt x="266230" y="1331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9351" y="3156142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2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0435" y="3410281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5">
                <a:moveTo>
                  <a:pt x="0" y="0"/>
                </a:moveTo>
                <a:lnTo>
                  <a:pt x="871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5448" y="3349766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0" y="0"/>
                </a:moveTo>
                <a:lnTo>
                  <a:pt x="12103" y="484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3976" y="297462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230" y="133108"/>
                </a:moveTo>
                <a:lnTo>
                  <a:pt x="259443" y="91038"/>
                </a:lnTo>
                <a:lnTo>
                  <a:pt x="240546" y="54499"/>
                </a:lnTo>
                <a:lnTo>
                  <a:pt x="211730" y="25684"/>
                </a:lnTo>
                <a:lnTo>
                  <a:pt x="175191" y="6786"/>
                </a:lnTo>
                <a:lnTo>
                  <a:pt x="133121" y="0"/>
                </a:lnTo>
                <a:lnTo>
                  <a:pt x="91044" y="6786"/>
                </a:lnTo>
                <a:lnTo>
                  <a:pt x="54501" y="25684"/>
                </a:lnTo>
                <a:lnTo>
                  <a:pt x="25684" y="54499"/>
                </a:lnTo>
                <a:lnTo>
                  <a:pt x="6786" y="91038"/>
                </a:lnTo>
                <a:lnTo>
                  <a:pt x="0" y="133108"/>
                </a:lnTo>
                <a:lnTo>
                  <a:pt x="6786" y="175185"/>
                </a:lnTo>
                <a:lnTo>
                  <a:pt x="25684" y="211728"/>
                </a:lnTo>
                <a:lnTo>
                  <a:pt x="54501" y="240545"/>
                </a:lnTo>
                <a:lnTo>
                  <a:pt x="91044" y="259443"/>
                </a:lnTo>
                <a:lnTo>
                  <a:pt x="133121" y="266230"/>
                </a:lnTo>
                <a:lnTo>
                  <a:pt x="175191" y="259443"/>
                </a:lnTo>
                <a:lnTo>
                  <a:pt x="211730" y="240545"/>
                </a:lnTo>
                <a:lnTo>
                  <a:pt x="240546" y="211728"/>
                </a:lnTo>
                <a:lnTo>
                  <a:pt x="259443" y="175185"/>
                </a:lnTo>
                <a:lnTo>
                  <a:pt x="266230" y="1331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2891" y="3228748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20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8818" y="3422372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0" y="0"/>
                </a:moveTo>
                <a:lnTo>
                  <a:pt x="12103" y="484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000" y="324085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0951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611" y="3252954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0" y="0"/>
                </a:moveTo>
                <a:lnTo>
                  <a:pt x="484073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41266" y="3252954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0" y="0"/>
                </a:moveTo>
                <a:lnTo>
                  <a:pt x="484073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11856" y="2974620"/>
            <a:ext cx="78374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UART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0563" y="2569213"/>
            <a:ext cx="10801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CPU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1085" y="2750995"/>
            <a:ext cx="113314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MODEM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4138" y="2728750"/>
            <a:ext cx="10352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MODEM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20905" y="2980924"/>
            <a:ext cx="6302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UART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5827" y="2499977"/>
            <a:ext cx="11288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CPU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28569" y="3458681"/>
            <a:ext cx="980440" cy="822960"/>
          </a:xfrm>
          <a:custGeom>
            <a:avLst/>
            <a:gdLst/>
            <a:ahLst/>
            <a:cxnLst/>
            <a:rect l="l" t="t" r="r" b="b"/>
            <a:pathLst>
              <a:path w="980439" h="822960">
                <a:moveTo>
                  <a:pt x="0" y="0"/>
                </a:moveTo>
                <a:lnTo>
                  <a:pt x="980236" y="822909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7051" y="4170796"/>
            <a:ext cx="140970" cy="127000"/>
          </a:xfrm>
          <a:custGeom>
            <a:avLst/>
            <a:gdLst/>
            <a:ahLst/>
            <a:cxnLst/>
            <a:rect l="l" t="t" r="r" b="b"/>
            <a:pathLst>
              <a:path w="140970" h="127000">
                <a:moveTo>
                  <a:pt x="48869" y="0"/>
                </a:moveTo>
                <a:lnTo>
                  <a:pt x="0" y="58204"/>
                </a:lnTo>
                <a:lnTo>
                  <a:pt x="140855" y="126834"/>
                </a:lnTo>
                <a:lnTo>
                  <a:pt x="488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6665" y="4180613"/>
            <a:ext cx="112395" cy="101600"/>
          </a:xfrm>
          <a:custGeom>
            <a:avLst/>
            <a:gdLst/>
            <a:ahLst/>
            <a:cxnLst/>
            <a:rect l="l" t="t" r="r" b="b"/>
            <a:pathLst>
              <a:path w="112395" h="101600">
                <a:moveTo>
                  <a:pt x="38900" y="0"/>
                </a:moveTo>
                <a:lnTo>
                  <a:pt x="112141" y="100977"/>
                </a:lnTo>
                <a:lnTo>
                  <a:pt x="0" y="46342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3515" y="3289263"/>
            <a:ext cx="1343660" cy="992505"/>
          </a:xfrm>
          <a:custGeom>
            <a:avLst/>
            <a:gdLst/>
            <a:ahLst/>
            <a:cxnLst/>
            <a:rect l="l" t="t" r="r" b="b"/>
            <a:pathLst>
              <a:path w="1343660" h="992505">
                <a:moveTo>
                  <a:pt x="1343279" y="0"/>
                </a:moveTo>
                <a:lnTo>
                  <a:pt x="0" y="992327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3449" y="4175533"/>
            <a:ext cx="145415" cy="121285"/>
          </a:xfrm>
          <a:custGeom>
            <a:avLst/>
            <a:gdLst/>
            <a:ahLst/>
            <a:cxnLst/>
            <a:rect l="l" t="t" r="r" b="b"/>
            <a:pathLst>
              <a:path w="145414" h="121285">
                <a:moveTo>
                  <a:pt x="99682" y="0"/>
                </a:moveTo>
                <a:lnTo>
                  <a:pt x="0" y="120891"/>
                </a:lnTo>
                <a:lnTo>
                  <a:pt x="144843" y="61125"/>
                </a:lnTo>
                <a:lnTo>
                  <a:pt x="99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3515" y="4185350"/>
            <a:ext cx="115570" cy="96520"/>
          </a:xfrm>
          <a:custGeom>
            <a:avLst/>
            <a:gdLst/>
            <a:ahLst/>
            <a:cxnLst/>
            <a:rect l="l" t="t" r="r" b="b"/>
            <a:pathLst>
              <a:path w="115570" h="96519">
                <a:moveTo>
                  <a:pt x="115303" y="48666"/>
                </a:moveTo>
                <a:lnTo>
                  <a:pt x="0" y="96240"/>
                </a:lnTo>
                <a:lnTo>
                  <a:pt x="79362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60445" y="3283459"/>
            <a:ext cx="12458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ourier New"/>
                <a:cs typeface="Courier New"/>
              </a:rPr>
              <a:t>Twisted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20" dirty="0">
                <a:latin typeface="Courier New"/>
                <a:cs typeface="Courier New"/>
              </a:rPr>
              <a:t>Pair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744995" y="3397046"/>
            <a:ext cx="152764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7900" algn="l"/>
              </a:tabLst>
            </a:pPr>
            <a:r>
              <a:rPr u="sng" spc="20" dirty="0">
                <a:latin typeface="Courier New"/>
                <a:cs typeface="Courier New"/>
              </a:rPr>
              <a:t> 	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2764" y="4517822"/>
            <a:ext cx="3388937" cy="2187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115">
              <a:lnSpc>
                <a:spcPct val="100000"/>
              </a:lnSpc>
            </a:pPr>
            <a:r>
              <a:rPr sz="2400" spc="20" dirty="0">
                <a:latin typeface="Courier New"/>
                <a:cs typeface="Courier New"/>
              </a:rPr>
              <a:t>RS−232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3200" spc="20" dirty="0">
                <a:latin typeface="Courier New"/>
                <a:cs typeface="Courier New"/>
              </a:rPr>
              <a:t>Low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spc="20" dirty="0">
                <a:latin typeface="Courier New"/>
                <a:cs typeface="Courier New"/>
              </a:rPr>
              <a:t>bandwidth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3200" spc="20" dirty="0">
                <a:latin typeface="Courier New"/>
                <a:cs typeface="Courier New"/>
              </a:rPr>
              <a:t>Cheap, Easy to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spc="20" dirty="0">
                <a:latin typeface="Courier New"/>
                <a:cs typeface="Courier New"/>
              </a:rPr>
              <a:t>Install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6" name="object 27">
            <a:extLst>
              <a:ext uri="{FF2B5EF4-FFF2-40B4-BE49-F238E27FC236}">
                <a16:creationId xmlns:a16="http://schemas.microsoft.com/office/drawing/2014/main" id="{6FD6B806-B18D-4292-AAE7-029B075C06B0}"/>
              </a:ext>
            </a:extLst>
          </p:cNvPr>
          <p:cNvSpPr txBox="1"/>
          <p:nvPr/>
        </p:nvSpPr>
        <p:spPr>
          <a:xfrm>
            <a:off x="1662888" y="261567"/>
            <a:ext cx="54237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i="1" spc="15" dirty="0">
                <a:solidFill>
                  <a:srgbClr val="0070C0"/>
                </a:solidFill>
                <a:latin typeface="Arial"/>
                <a:cs typeface="Arial"/>
              </a:rPr>
              <a:t>TWISTED PAIR COPPER  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107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TWISTED PAIR INSIDER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34</a:t>
            </a:fld>
            <a:endParaRPr lang="en-US" sz="850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82930" y="3474720"/>
            <a:ext cx="6736080" cy="173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264" tIns="39132" rIns="78264" bIns="39132" numCol="1" anchor="t" anchorCtr="0" compatLnSpc="1">
            <a:prstTxWarp prst="textNoShape">
              <a:avLst/>
            </a:prstTxWarp>
          </a:bodyPr>
          <a:lstStyle/>
          <a:p>
            <a:pPr marL="291465" indent="-291465" defTabSz="77724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/>
            </a:pPr>
            <a:r>
              <a:rPr lang="en-US" sz="1700" kern="0" dirty="0">
                <a:solidFill>
                  <a:schemeClr val="accent2"/>
                </a:solidFill>
              </a:rPr>
              <a:t>Typical examples</a:t>
            </a:r>
          </a:p>
          <a:p>
            <a:pPr marL="631508" lvl="1" indent="-242888" defTabSz="77724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1530" kern="0" dirty="0">
                <a:solidFill>
                  <a:schemeClr val="accent2"/>
                </a:solidFill>
                <a:ea typeface="ＭＳ Ｐゴシック" charset="-128"/>
              </a:rPr>
              <a:t>Category 5/6 Twisted Pair		10M-10Gbps	50-100m</a:t>
            </a:r>
          </a:p>
          <a:p>
            <a:pPr marL="631508" lvl="1" indent="-242888" defTabSz="77724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1530" kern="0" dirty="0">
                <a:solidFill>
                  <a:schemeClr val="accent2"/>
                </a:solidFill>
                <a:ea typeface="ＭＳ Ｐゴシック" charset="-128"/>
              </a:rPr>
              <a:t>Coaxial Cable			10-100Mbps	200m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12470" y="4739604"/>
            <a:ext cx="6347460" cy="406162"/>
            <a:chOff x="768" y="2495"/>
            <a:chExt cx="4704" cy="301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776" y="2544"/>
              <a:ext cx="3696" cy="204"/>
              <a:chOff x="816" y="2544"/>
              <a:chExt cx="3696" cy="204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816" y="2544"/>
                <a:ext cx="3696" cy="204"/>
                <a:chOff x="816" y="2544"/>
                <a:chExt cx="3696" cy="204"/>
              </a:xfrm>
            </p:grpSpPr>
            <p:sp>
              <p:nvSpPr>
                <p:cNvPr id="16" name="Freeform 7"/>
                <p:cNvSpPr>
                  <a:spLocks/>
                </p:cNvSpPr>
                <p:nvPr/>
              </p:nvSpPr>
              <p:spPr bwMode="auto">
                <a:xfrm>
                  <a:off x="816" y="2556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7" name="Freeform 8"/>
                <p:cNvSpPr>
                  <a:spLocks/>
                </p:cNvSpPr>
                <p:nvPr/>
              </p:nvSpPr>
              <p:spPr bwMode="auto">
                <a:xfrm>
                  <a:off x="1680" y="2556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8" name="Freeform 9"/>
                <p:cNvSpPr>
                  <a:spLocks/>
                </p:cNvSpPr>
                <p:nvPr/>
              </p:nvSpPr>
              <p:spPr bwMode="auto">
                <a:xfrm>
                  <a:off x="2544" y="2544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9" name="Freeform 10"/>
                <p:cNvSpPr>
                  <a:spLocks/>
                </p:cNvSpPr>
                <p:nvPr/>
              </p:nvSpPr>
              <p:spPr bwMode="auto">
                <a:xfrm>
                  <a:off x="3408" y="2544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 flipV="1">
                <a:off x="816" y="2544"/>
                <a:ext cx="3696" cy="204"/>
                <a:chOff x="816" y="2544"/>
                <a:chExt cx="3696" cy="204"/>
              </a:xfrm>
            </p:grpSpPr>
            <p:sp>
              <p:nvSpPr>
                <p:cNvPr id="12" name="Freeform 12"/>
                <p:cNvSpPr>
                  <a:spLocks/>
                </p:cNvSpPr>
                <p:nvPr/>
              </p:nvSpPr>
              <p:spPr bwMode="auto">
                <a:xfrm>
                  <a:off x="816" y="2556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auto">
                <a:xfrm>
                  <a:off x="1680" y="2556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auto">
                <a:xfrm>
                  <a:off x="2544" y="2544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auto">
                <a:xfrm>
                  <a:off x="3408" y="2544"/>
                  <a:ext cx="1104" cy="192"/>
                </a:xfrm>
                <a:custGeom>
                  <a:avLst/>
                  <a:gdLst>
                    <a:gd name="T0" fmla="*/ 0 w 1104"/>
                    <a:gd name="T1" fmla="*/ 168 h 192"/>
                    <a:gd name="T2" fmla="*/ 240 w 1104"/>
                    <a:gd name="T3" fmla="*/ 168 h 192"/>
                    <a:gd name="T4" fmla="*/ 480 w 1104"/>
                    <a:gd name="T5" fmla="*/ 24 h 192"/>
                    <a:gd name="T6" fmla="*/ 672 w 1104"/>
                    <a:gd name="T7" fmla="*/ 24 h 192"/>
                    <a:gd name="T8" fmla="*/ 912 w 1104"/>
                    <a:gd name="T9" fmla="*/ 168 h 192"/>
                    <a:gd name="T10" fmla="*/ 1104 w 1104"/>
                    <a:gd name="T11" fmla="*/ 168 h 1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192"/>
                    <a:gd name="T20" fmla="*/ 1104 w 1104"/>
                    <a:gd name="T21" fmla="*/ 192 h 1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192">
                      <a:moveTo>
                        <a:pt x="0" y="168"/>
                      </a:moveTo>
                      <a:cubicBezTo>
                        <a:pt x="80" y="180"/>
                        <a:pt x="160" y="192"/>
                        <a:pt x="240" y="168"/>
                      </a:cubicBezTo>
                      <a:cubicBezTo>
                        <a:pt x="320" y="144"/>
                        <a:pt x="408" y="48"/>
                        <a:pt x="480" y="24"/>
                      </a:cubicBezTo>
                      <a:cubicBezTo>
                        <a:pt x="552" y="0"/>
                        <a:pt x="600" y="0"/>
                        <a:pt x="672" y="24"/>
                      </a:cubicBezTo>
                      <a:cubicBezTo>
                        <a:pt x="744" y="48"/>
                        <a:pt x="840" y="144"/>
                        <a:pt x="912" y="168"/>
                      </a:cubicBezTo>
                      <a:cubicBezTo>
                        <a:pt x="984" y="192"/>
                        <a:pt x="1072" y="168"/>
                        <a:pt x="1104" y="1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</p:grp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768" y="2495"/>
              <a:ext cx="1071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40"/>
                <a:t>twisted pair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810975" y="5859585"/>
            <a:ext cx="5000784" cy="1348026"/>
            <a:chOff x="364" y="2735"/>
            <a:chExt cx="3706" cy="999"/>
          </a:xfrm>
        </p:grpSpPr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1056" y="2735"/>
              <a:ext cx="3014" cy="999"/>
              <a:chOff x="1056" y="2735"/>
              <a:chExt cx="3014" cy="999"/>
            </a:xfrm>
          </p:grpSpPr>
          <p:grpSp>
            <p:nvGrpSpPr>
              <p:cNvPr id="23" name="Group 19"/>
              <p:cNvGrpSpPr>
                <a:grpSpLocks/>
              </p:cNvGrpSpPr>
              <p:nvPr/>
            </p:nvGrpSpPr>
            <p:grpSpPr bwMode="auto">
              <a:xfrm>
                <a:off x="1056" y="2865"/>
                <a:ext cx="720" cy="720"/>
                <a:chOff x="1056" y="2865"/>
                <a:chExt cx="720" cy="720"/>
              </a:xfrm>
            </p:grpSpPr>
            <p:sp>
              <p:nvSpPr>
                <p:cNvPr id="29" name="Oval 20"/>
                <p:cNvSpPr>
                  <a:spLocks noChangeArrowheads="1"/>
                </p:cNvSpPr>
                <p:nvPr/>
              </p:nvSpPr>
              <p:spPr bwMode="auto">
                <a:xfrm>
                  <a:off x="1056" y="2865"/>
                  <a:ext cx="720" cy="7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30" name="Oval 21"/>
                <p:cNvSpPr>
                  <a:spLocks noChangeArrowheads="1"/>
                </p:cNvSpPr>
                <p:nvPr/>
              </p:nvSpPr>
              <p:spPr bwMode="auto">
                <a:xfrm>
                  <a:off x="1107" y="2916"/>
                  <a:ext cx="618" cy="61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31" name="Oval 22" descr="20%"/>
                <p:cNvSpPr>
                  <a:spLocks noChangeArrowheads="1"/>
                </p:cNvSpPr>
                <p:nvPr/>
              </p:nvSpPr>
              <p:spPr bwMode="auto">
                <a:xfrm>
                  <a:off x="1159" y="2968"/>
                  <a:ext cx="514" cy="514"/>
                </a:xfrm>
                <a:prstGeom prst="ellipse">
                  <a:avLst/>
                </a:prstGeom>
                <a:pattFill prst="pct2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1313" y="3122"/>
                  <a:ext cx="206" cy="20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530"/>
                </a:p>
              </p:txBody>
            </p:sp>
          </p:grp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2006" y="2735"/>
                <a:ext cx="2064" cy="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040"/>
                  <a:t>copper core</a:t>
                </a:r>
              </a:p>
              <a:p>
                <a:pPr algn="l"/>
                <a:r>
                  <a:rPr lang="en-US" sz="2040"/>
                  <a:t>insulation</a:t>
                </a:r>
              </a:p>
              <a:p>
                <a:pPr algn="l"/>
                <a:r>
                  <a:rPr lang="en-US" sz="2040"/>
                  <a:t>braided outer conductor</a:t>
                </a:r>
              </a:p>
              <a:p>
                <a:pPr algn="l"/>
                <a:r>
                  <a:rPr lang="en-US" sz="2040"/>
                  <a:t>outer insulation</a:t>
                </a: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 flipH="1">
                <a:off x="1440" y="2902"/>
                <a:ext cx="57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1584" y="3142"/>
                <a:ext cx="432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1632" y="338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 flipV="1">
                <a:off x="1728" y="3526"/>
                <a:ext cx="28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</p:grp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4" y="2850"/>
              <a:ext cx="675" cy="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40"/>
                <a:t>coaxial</a:t>
              </a:r>
            </a:p>
            <a:p>
              <a:r>
                <a:rPr lang="en-US" sz="2040"/>
                <a:t>cable</a:t>
              </a:r>
            </a:p>
            <a:p>
              <a:r>
                <a:rPr lang="en-US" sz="2040"/>
                <a:t>(coax)</a:t>
              </a: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3945" y="4333441"/>
            <a:ext cx="1543685" cy="123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3610" y="5611300"/>
            <a:ext cx="1590914" cy="189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1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41654" y="1295400"/>
            <a:ext cx="6781800" cy="512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0C0"/>
                </a:solidFill>
                <a:latin typeface="PMingLiU"/>
                <a:cs typeface="PMingLiU"/>
              </a:rPr>
              <a:t>Using </a:t>
            </a:r>
            <a:r>
              <a:rPr sz="2400" spc="270" dirty="0">
                <a:solidFill>
                  <a:srgbClr val="0070C0"/>
                </a:solidFill>
                <a:latin typeface="PMingLiU"/>
                <a:cs typeface="PMingLiU"/>
              </a:rPr>
              <a:t>Twisted </a:t>
            </a:r>
            <a:r>
              <a:rPr sz="2400" spc="285" dirty="0">
                <a:solidFill>
                  <a:srgbClr val="0070C0"/>
                </a:solidFill>
                <a:latin typeface="PMingLiU"/>
                <a:cs typeface="PMingLiU"/>
              </a:rPr>
              <a:t>Pair </a:t>
            </a:r>
            <a:r>
              <a:rPr sz="2400" spc="185" dirty="0">
                <a:solidFill>
                  <a:srgbClr val="0070C0"/>
                </a:solidFill>
                <a:latin typeface="PMingLiU"/>
                <a:cs typeface="PMingLiU"/>
              </a:rPr>
              <a:t>for </a:t>
            </a:r>
            <a:r>
              <a:rPr sz="2400" spc="260" dirty="0">
                <a:solidFill>
                  <a:srgbClr val="0070C0"/>
                </a:solidFill>
                <a:latin typeface="PMingLiU"/>
                <a:cs typeface="PMingLiU"/>
              </a:rPr>
              <a:t>Higher </a:t>
            </a:r>
            <a:r>
              <a:rPr sz="2400" spc="285" dirty="0">
                <a:solidFill>
                  <a:srgbClr val="0070C0"/>
                </a:solidFill>
                <a:latin typeface="PMingLiU"/>
                <a:cs typeface="PMingLiU"/>
              </a:rPr>
              <a:t>Rates</a:t>
            </a:r>
            <a:r>
              <a:rPr sz="2400" spc="17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60" dirty="0">
                <a:solidFill>
                  <a:srgbClr val="0070C0"/>
                </a:solidFill>
                <a:latin typeface="PMingLiU"/>
                <a:cs typeface="PMingLiU"/>
              </a:rPr>
              <a:t>Today</a:t>
            </a:r>
            <a:endParaRPr sz="24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352425" marR="47625" indent="-200025" algn="just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353060" algn="l"/>
              </a:tabLst>
            </a:pPr>
            <a:r>
              <a:rPr sz="2400" spc="65" dirty="0">
                <a:latin typeface="Garamond"/>
                <a:cs typeface="Garamond"/>
              </a:rPr>
              <a:t>Standard </a:t>
            </a:r>
            <a:r>
              <a:rPr sz="2400" spc="40" dirty="0">
                <a:latin typeface="Garamond"/>
                <a:cs typeface="Garamond"/>
              </a:rPr>
              <a:t>twisted </a:t>
            </a:r>
            <a:r>
              <a:rPr sz="2400" spc="55" dirty="0">
                <a:latin typeface="Garamond"/>
                <a:cs typeface="Garamond"/>
              </a:rPr>
              <a:t>pair </a:t>
            </a:r>
            <a:r>
              <a:rPr sz="2400" spc="20" dirty="0">
                <a:latin typeface="Garamond"/>
                <a:cs typeface="Garamond"/>
              </a:rPr>
              <a:t>is </a:t>
            </a:r>
            <a:r>
              <a:rPr sz="2400" spc="40" dirty="0">
                <a:latin typeface="Garamond"/>
                <a:cs typeface="Garamond"/>
              </a:rPr>
              <a:t>limited </a:t>
            </a:r>
            <a:r>
              <a:rPr sz="2400" spc="50" dirty="0">
                <a:latin typeface="Garamond"/>
                <a:cs typeface="Garamond"/>
              </a:rPr>
              <a:t>by </a:t>
            </a:r>
            <a:r>
              <a:rPr sz="2400" spc="25" dirty="0">
                <a:latin typeface="Garamond"/>
                <a:cs typeface="Garamond"/>
              </a:rPr>
              <a:t>loading </a:t>
            </a:r>
            <a:r>
              <a:rPr sz="2400" spc="20" dirty="0">
                <a:latin typeface="Garamond"/>
                <a:cs typeface="Garamond"/>
              </a:rPr>
              <a:t>cables  </a:t>
            </a:r>
            <a:r>
              <a:rPr sz="2400" spc="50" dirty="0">
                <a:latin typeface="Garamond"/>
                <a:cs typeface="Garamond"/>
              </a:rPr>
              <a:t>by </a:t>
            </a:r>
            <a:r>
              <a:rPr sz="2400" spc="5" dirty="0">
                <a:latin typeface="Garamond"/>
                <a:cs typeface="Garamond"/>
              </a:rPr>
              <a:t>telephone </a:t>
            </a:r>
            <a:r>
              <a:rPr sz="2400" spc="15" dirty="0">
                <a:latin typeface="Garamond"/>
                <a:cs typeface="Garamond"/>
              </a:rPr>
              <a:t>company to </a:t>
            </a:r>
            <a:r>
              <a:rPr sz="2400" spc="-15" dirty="0">
                <a:latin typeface="Garamond"/>
                <a:cs typeface="Garamond"/>
              </a:rPr>
              <a:t>4 </a:t>
            </a:r>
            <a:r>
              <a:rPr sz="2400" spc="20" dirty="0">
                <a:latin typeface="Garamond"/>
                <a:cs typeface="Garamond"/>
              </a:rPr>
              <a:t>Mhz. </a:t>
            </a:r>
            <a:r>
              <a:rPr sz="2400" spc="15" dirty="0">
                <a:latin typeface="Garamond"/>
                <a:cs typeface="Garamond"/>
              </a:rPr>
              <a:t>Shannon </a:t>
            </a:r>
            <a:r>
              <a:rPr sz="2400" spc="55" dirty="0">
                <a:latin typeface="Garamond"/>
                <a:cs typeface="Garamond"/>
              </a:rPr>
              <a:t>limit </a:t>
            </a:r>
            <a:r>
              <a:rPr sz="2400" spc="20" dirty="0">
                <a:latin typeface="Garamond"/>
                <a:cs typeface="Garamond"/>
              </a:rPr>
              <a:t>is  </a:t>
            </a:r>
            <a:r>
              <a:rPr sz="2400" spc="25" dirty="0">
                <a:latin typeface="Garamond"/>
                <a:cs typeface="Garamond"/>
              </a:rPr>
              <a:t>around </a:t>
            </a:r>
            <a:r>
              <a:rPr sz="2400" spc="-15" dirty="0">
                <a:latin typeface="Garamond"/>
                <a:cs typeface="Garamond"/>
              </a:rPr>
              <a:t>56 </a:t>
            </a:r>
            <a:r>
              <a:rPr sz="2400" spc="-5" dirty="0">
                <a:latin typeface="Garamond"/>
                <a:cs typeface="Garamond"/>
              </a:rPr>
              <a:t>Kbps </a:t>
            </a:r>
            <a:r>
              <a:rPr sz="2400" spc="45" dirty="0">
                <a:latin typeface="Garamond"/>
                <a:cs typeface="Garamond"/>
              </a:rPr>
              <a:t>(not </a:t>
            </a:r>
            <a:r>
              <a:rPr sz="2400" spc="15" dirty="0">
                <a:latin typeface="Garamond"/>
                <a:cs typeface="Garamond"/>
              </a:rPr>
              <a:t>counting </a:t>
            </a:r>
            <a:r>
              <a:rPr sz="2400" spc="5" dirty="0">
                <a:latin typeface="Garamond"/>
                <a:cs typeface="Garamond"/>
              </a:rPr>
              <a:t>compression). </a:t>
            </a:r>
            <a:r>
              <a:rPr sz="2400" spc="-5" dirty="0">
                <a:latin typeface="Garamond"/>
                <a:cs typeface="Garamond"/>
              </a:rPr>
              <a:t>Two  </a:t>
            </a:r>
            <a:r>
              <a:rPr sz="2400" spc="50" dirty="0">
                <a:latin typeface="Garamond"/>
                <a:cs typeface="Garamond"/>
              </a:rPr>
              <a:t>alternatives</a:t>
            </a:r>
            <a:r>
              <a:rPr lang="en-US" sz="2400" spc="50" dirty="0">
                <a:latin typeface="Garamond"/>
                <a:cs typeface="Garamond"/>
              </a:rPr>
              <a:t>:</a:t>
            </a:r>
            <a:endParaRPr sz="2400" dirty="0">
              <a:latin typeface="Garamond"/>
              <a:cs typeface="Garamond"/>
            </a:endParaRPr>
          </a:p>
          <a:p>
            <a:pPr marL="352425" marR="5080" indent="-200025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353060" algn="l"/>
              </a:tabLst>
            </a:pPr>
            <a:r>
              <a:rPr sz="2400" spc="60" dirty="0">
                <a:latin typeface="Garamond"/>
                <a:cs typeface="Garamond"/>
              </a:rPr>
              <a:t>Better </a:t>
            </a:r>
            <a:r>
              <a:rPr sz="2400" spc="65" dirty="0">
                <a:latin typeface="Garamond"/>
                <a:cs typeface="Garamond"/>
              </a:rPr>
              <a:t>quality </a:t>
            </a:r>
            <a:r>
              <a:rPr sz="2400" spc="40" dirty="0">
                <a:latin typeface="Garamond"/>
                <a:cs typeface="Garamond"/>
              </a:rPr>
              <a:t>twisted </a:t>
            </a:r>
            <a:r>
              <a:rPr sz="2400" spc="55" dirty="0">
                <a:latin typeface="Garamond"/>
                <a:cs typeface="Garamond"/>
              </a:rPr>
              <a:t>pair </a:t>
            </a:r>
            <a:r>
              <a:rPr sz="2400" spc="20" dirty="0">
                <a:latin typeface="Garamond"/>
                <a:cs typeface="Garamond"/>
              </a:rPr>
              <a:t>cables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25" dirty="0">
                <a:latin typeface="Garamond"/>
                <a:cs typeface="Garamond"/>
              </a:rPr>
              <a:t>local </a:t>
            </a:r>
            <a:r>
              <a:rPr sz="2400" spc="65" dirty="0">
                <a:latin typeface="Garamond"/>
                <a:cs typeface="Garamond"/>
              </a:rPr>
              <a:t>area  </a:t>
            </a:r>
            <a:r>
              <a:rPr sz="2400" dirty="0">
                <a:latin typeface="Garamond"/>
                <a:cs typeface="Garamond"/>
              </a:rPr>
              <a:t>networks </a:t>
            </a:r>
            <a:r>
              <a:rPr sz="2400" spc="40" dirty="0">
                <a:latin typeface="Garamond"/>
                <a:cs typeface="Garamond"/>
              </a:rPr>
              <a:t>e.g., </a:t>
            </a:r>
            <a:r>
              <a:rPr sz="2400" spc="105" dirty="0">
                <a:latin typeface="Garamond"/>
                <a:cs typeface="Garamond"/>
              </a:rPr>
              <a:t>Cat </a:t>
            </a:r>
            <a:r>
              <a:rPr sz="2400" spc="-15" dirty="0">
                <a:latin typeface="Garamond"/>
                <a:cs typeface="Garamond"/>
              </a:rPr>
              <a:t>3 </a:t>
            </a:r>
            <a:r>
              <a:rPr sz="2400" spc="35" dirty="0">
                <a:latin typeface="Garamond"/>
                <a:cs typeface="Garamond"/>
              </a:rPr>
              <a:t>(10 </a:t>
            </a:r>
            <a:r>
              <a:rPr sz="2400" spc="20" dirty="0">
                <a:latin typeface="Garamond"/>
                <a:cs typeface="Garamond"/>
              </a:rPr>
              <a:t>Mbps, </a:t>
            </a:r>
            <a:r>
              <a:rPr sz="2400" spc="35" dirty="0">
                <a:latin typeface="Garamond"/>
                <a:cs typeface="Garamond"/>
              </a:rPr>
              <a:t>Manchester), </a:t>
            </a:r>
            <a:r>
              <a:rPr sz="2400" spc="105" dirty="0">
                <a:latin typeface="Garamond"/>
                <a:cs typeface="Garamond"/>
              </a:rPr>
              <a:t>Cat </a:t>
            </a:r>
            <a:r>
              <a:rPr sz="2400" spc="-15" dirty="0">
                <a:latin typeface="Garamond"/>
                <a:cs typeface="Garamond"/>
              </a:rPr>
              <a:t>5  </a:t>
            </a:r>
            <a:r>
              <a:rPr sz="2400" spc="20" dirty="0">
                <a:latin typeface="Garamond"/>
                <a:cs typeface="Garamond"/>
              </a:rPr>
              <a:t>(100 Mbps, </a:t>
            </a:r>
            <a:r>
              <a:rPr sz="2400" spc="-15" dirty="0">
                <a:latin typeface="Garamond"/>
                <a:cs typeface="Garamond"/>
              </a:rPr>
              <a:t>100 </a:t>
            </a:r>
            <a:r>
              <a:rPr sz="2400" spc="5" dirty="0">
                <a:latin typeface="Garamond"/>
                <a:cs typeface="Garamond"/>
              </a:rPr>
              <a:t>Mhz </a:t>
            </a:r>
            <a:r>
              <a:rPr sz="2400" spc="40" dirty="0">
                <a:latin typeface="Garamond"/>
                <a:cs typeface="Garamond"/>
              </a:rPr>
              <a:t>bandwidth </a:t>
            </a:r>
            <a:r>
              <a:rPr sz="2400" spc="5" dirty="0">
                <a:latin typeface="Garamond"/>
                <a:cs typeface="Garamond"/>
              </a:rPr>
              <a:t>uses </a:t>
            </a:r>
            <a:r>
              <a:rPr sz="2400" spc="-15" dirty="0">
                <a:latin typeface="Garamond"/>
                <a:cs typeface="Garamond"/>
              </a:rPr>
              <a:t>4-5 </a:t>
            </a:r>
            <a:r>
              <a:rPr sz="2400" spc="204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coding)</a:t>
            </a:r>
            <a:endParaRPr sz="2400" dirty="0">
              <a:latin typeface="Garamond"/>
              <a:cs typeface="Garamond"/>
            </a:endParaRPr>
          </a:p>
          <a:p>
            <a:pPr marL="352425" marR="719455" indent="-200025">
              <a:lnSpc>
                <a:spcPct val="116300"/>
              </a:lnSpc>
              <a:spcBef>
                <a:spcPts val="895"/>
              </a:spcBef>
              <a:buFont typeface="Arial"/>
              <a:buChar char="•"/>
              <a:tabLst>
                <a:tab pos="353060" algn="l"/>
              </a:tabLst>
            </a:pPr>
            <a:r>
              <a:rPr sz="2400" spc="-15" dirty="0">
                <a:latin typeface="Garamond"/>
                <a:cs typeface="Garamond"/>
              </a:rPr>
              <a:t>Telephone </a:t>
            </a:r>
            <a:r>
              <a:rPr sz="2400" spc="15" dirty="0">
                <a:latin typeface="Garamond"/>
                <a:cs typeface="Garamond"/>
              </a:rPr>
              <a:t>company </a:t>
            </a:r>
            <a:r>
              <a:rPr sz="2400" spc="-20" dirty="0">
                <a:latin typeface="Garamond"/>
                <a:cs typeface="Garamond"/>
              </a:rPr>
              <a:t>removes </a:t>
            </a:r>
            <a:r>
              <a:rPr sz="2400" spc="25" dirty="0">
                <a:latin typeface="Garamond"/>
                <a:cs typeface="Garamond"/>
              </a:rPr>
              <a:t>loading cables,  </a:t>
            </a:r>
            <a:r>
              <a:rPr sz="2400" spc="10" dirty="0">
                <a:latin typeface="Garamond"/>
                <a:cs typeface="Garamond"/>
              </a:rPr>
              <a:t>reduces </a:t>
            </a:r>
            <a:r>
              <a:rPr sz="2400" spc="20" dirty="0">
                <a:latin typeface="Garamond"/>
                <a:cs typeface="Garamond"/>
              </a:rPr>
              <a:t>your </a:t>
            </a:r>
            <a:r>
              <a:rPr sz="2400" spc="40" dirty="0">
                <a:latin typeface="Garamond"/>
                <a:cs typeface="Garamond"/>
              </a:rPr>
              <a:t>length,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5" dirty="0">
                <a:latin typeface="Garamond"/>
                <a:cs typeface="Garamond"/>
              </a:rPr>
              <a:t>gives </a:t>
            </a:r>
            <a:r>
              <a:rPr sz="2400" spc="15" dirty="0">
                <a:latin typeface="Garamond"/>
                <a:cs typeface="Garamond"/>
              </a:rPr>
              <a:t>you </a:t>
            </a:r>
            <a:r>
              <a:rPr sz="2400" spc="10" dirty="0">
                <a:latin typeface="Garamond"/>
                <a:cs typeface="Garamond"/>
              </a:rPr>
              <a:t>ADSL.  </a:t>
            </a:r>
            <a:r>
              <a:rPr sz="2400" spc="45" dirty="0">
                <a:latin typeface="Garamond"/>
                <a:cs typeface="Garamond"/>
              </a:rPr>
              <a:t>Asymmetrical.</a:t>
            </a:r>
            <a:endParaRPr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0389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f/f4/Coaxial_cable_cutaway.svg/220px-Coaxial_cable_cutawa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5562600" cy="389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8620" y="402336"/>
            <a:ext cx="6995160" cy="49244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kern="0" dirty="0">
                <a:solidFill>
                  <a:srgbClr val="0070C0"/>
                </a:solidFill>
              </a:rPr>
              <a:t>COAXIAL CABLE INSIDER VIEW</a:t>
            </a:r>
          </a:p>
        </p:txBody>
      </p:sp>
    </p:spTree>
    <p:extLst>
      <p:ext uri="{BB962C8B-B14F-4D97-AF65-F5344CB8AC3E}">
        <p14:creationId xmlns:p14="http://schemas.microsoft.com/office/powerpoint/2010/main" val="535697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3863" y="1433144"/>
            <a:ext cx="1021080" cy="928369"/>
          </a:xfrm>
          <a:custGeom>
            <a:avLst/>
            <a:gdLst/>
            <a:ahLst/>
            <a:cxnLst/>
            <a:rect l="l" t="t" r="r" b="b"/>
            <a:pathLst>
              <a:path w="1021079" h="928369">
                <a:moveTo>
                  <a:pt x="0" y="928052"/>
                </a:moveTo>
                <a:lnTo>
                  <a:pt x="1020851" y="928052"/>
                </a:lnTo>
                <a:lnTo>
                  <a:pt x="1020851" y="0"/>
                </a:lnTo>
                <a:lnTo>
                  <a:pt x="0" y="0"/>
                </a:lnTo>
                <a:lnTo>
                  <a:pt x="0" y="928052"/>
                </a:lnTo>
                <a:close/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2887" y="1409953"/>
            <a:ext cx="1021080" cy="928369"/>
          </a:xfrm>
          <a:custGeom>
            <a:avLst/>
            <a:gdLst/>
            <a:ahLst/>
            <a:cxnLst/>
            <a:rect l="l" t="t" r="r" b="b"/>
            <a:pathLst>
              <a:path w="1021080" h="928369">
                <a:moveTo>
                  <a:pt x="0" y="928052"/>
                </a:moveTo>
                <a:lnTo>
                  <a:pt x="1020851" y="928052"/>
                </a:lnTo>
                <a:lnTo>
                  <a:pt x="1020851" y="0"/>
                </a:lnTo>
                <a:lnTo>
                  <a:pt x="0" y="0"/>
                </a:lnTo>
                <a:lnTo>
                  <a:pt x="0" y="928052"/>
                </a:lnTo>
                <a:close/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3347" y="1723167"/>
            <a:ext cx="267335" cy="441325"/>
          </a:xfrm>
          <a:custGeom>
            <a:avLst/>
            <a:gdLst/>
            <a:ahLst/>
            <a:cxnLst/>
            <a:rect l="l" t="t" r="r" b="b"/>
            <a:pathLst>
              <a:path w="267335" h="441325">
                <a:moveTo>
                  <a:pt x="0" y="440823"/>
                </a:moveTo>
                <a:lnTo>
                  <a:pt x="266814" y="440823"/>
                </a:lnTo>
                <a:lnTo>
                  <a:pt x="266814" y="0"/>
                </a:lnTo>
                <a:lnTo>
                  <a:pt x="0" y="0"/>
                </a:lnTo>
                <a:lnTo>
                  <a:pt x="0" y="4408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7844" y="1676761"/>
            <a:ext cx="267335" cy="441325"/>
          </a:xfrm>
          <a:custGeom>
            <a:avLst/>
            <a:gdLst/>
            <a:ahLst/>
            <a:cxnLst/>
            <a:rect l="l" t="t" r="r" b="b"/>
            <a:pathLst>
              <a:path w="267335" h="441325">
                <a:moveTo>
                  <a:pt x="0" y="440823"/>
                </a:moveTo>
                <a:lnTo>
                  <a:pt x="266814" y="440823"/>
                </a:lnTo>
                <a:lnTo>
                  <a:pt x="266814" y="0"/>
                </a:lnTo>
                <a:lnTo>
                  <a:pt x="0" y="0"/>
                </a:lnTo>
                <a:lnTo>
                  <a:pt x="0" y="4408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3068" y="1908780"/>
            <a:ext cx="139700" cy="162560"/>
          </a:xfrm>
          <a:custGeom>
            <a:avLst/>
            <a:gdLst/>
            <a:ahLst/>
            <a:cxnLst/>
            <a:rect l="l" t="t" r="r" b="b"/>
            <a:pathLst>
              <a:path w="139700" h="162560">
                <a:moveTo>
                  <a:pt x="0" y="162411"/>
                </a:moveTo>
                <a:lnTo>
                  <a:pt x="139208" y="162411"/>
                </a:lnTo>
                <a:lnTo>
                  <a:pt x="139208" y="0"/>
                </a:lnTo>
                <a:lnTo>
                  <a:pt x="0" y="0"/>
                </a:lnTo>
                <a:lnTo>
                  <a:pt x="0" y="1624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6533" y="1862374"/>
            <a:ext cx="139700" cy="162560"/>
          </a:xfrm>
          <a:custGeom>
            <a:avLst/>
            <a:gdLst/>
            <a:ahLst/>
            <a:cxnLst/>
            <a:rect l="l" t="t" r="r" b="b"/>
            <a:pathLst>
              <a:path w="139700" h="162560">
                <a:moveTo>
                  <a:pt x="0" y="162411"/>
                </a:moveTo>
                <a:lnTo>
                  <a:pt x="139208" y="162411"/>
                </a:lnTo>
                <a:lnTo>
                  <a:pt x="139208" y="0"/>
                </a:lnTo>
                <a:lnTo>
                  <a:pt x="0" y="0"/>
                </a:lnTo>
                <a:lnTo>
                  <a:pt x="0" y="1624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5698" y="1595551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69">
                <a:moveTo>
                  <a:pt x="255206" y="127609"/>
                </a:moveTo>
                <a:lnTo>
                  <a:pt x="245179" y="77940"/>
                </a:lnTo>
                <a:lnTo>
                  <a:pt x="217833" y="37377"/>
                </a:lnTo>
                <a:lnTo>
                  <a:pt x="177271" y="10028"/>
                </a:lnTo>
                <a:lnTo>
                  <a:pt x="127596" y="0"/>
                </a:lnTo>
                <a:lnTo>
                  <a:pt x="77929" y="10028"/>
                </a:lnTo>
                <a:lnTo>
                  <a:pt x="37371" y="37377"/>
                </a:lnTo>
                <a:lnTo>
                  <a:pt x="10026" y="77940"/>
                </a:lnTo>
                <a:lnTo>
                  <a:pt x="0" y="127609"/>
                </a:lnTo>
                <a:lnTo>
                  <a:pt x="10026" y="177279"/>
                </a:lnTo>
                <a:lnTo>
                  <a:pt x="37371" y="217841"/>
                </a:lnTo>
                <a:lnTo>
                  <a:pt x="77929" y="245190"/>
                </a:lnTo>
                <a:lnTo>
                  <a:pt x="127596" y="255219"/>
                </a:lnTo>
                <a:lnTo>
                  <a:pt x="177271" y="245190"/>
                </a:lnTo>
                <a:lnTo>
                  <a:pt x="217833" y="217841"/>
                </a:lnTo>
                <a:lnTo>
                  <a:pt x="245179" y="177279"/>
                </a:lnTo>
                <a:lnTo>
                  <a:pt x="255206" y="1276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0092" y="1839175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5686" y="2082787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2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6129" y="2024786"/>
            <a:ext cx="12065" cy="46990"/>
          </a:xfrm>
          <a:custGeom>
            <a:avLst/>
            <a:gdLst/>
            <a:ahLst/>
            <a:cxnLst/>
            <a:rect l="l" t="t" r="r" b="b"/>
            <a:pathLst>
              <a:path w="12064" h="46989">
                <a:moveTo>
                  <a:pt x="0" y="0"/>
                </a:moveTo>
                <a:lnTo>
                  <a:pt x="11607" y="464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897" y="1665160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70" h="255269">
                <a:moveTo>
                  <a:pt x="255206" y="127609"/>
                </a:moveTo>
                <a:lnTo>
                  <a:pt x="245179" y="77940"/>
                </a:lnTo>
                <a:lnTo>
                  <a:pt x="217835" y="37377"/>
                </a:lnTo>
                <a:lnTo>
                  <a:pt x="177277" y="10028"/>
                </a:lnTo>
                <a:lnTo>
                  <a:pt x="127609" y="0"/>
                </a:lnTo>
                <a:lnTo>
                  <a:pt x="77934" y="10028"/>
                </a:lnTo>
                <a:lnTo>
                  <a:pt x="37372" y="37377"/>
                </a:lnTo>
                <a:lnTo>
                  <a:pt x="10027" y="77940"/>
                </a:lnTo>
                <a:lnTo>
                  <a:pt x="0" y="127609"/>
                </a:lnTo>
                <a:lnTo>
                  <a:pt x="10027" y="177279"/>
                </a:lnTo>
                <a:lnTo>
                  <a:pt x="37372" y="217841"/>
                </a:lnTo>
                <a:lnTo>
                  <a:pt x="77934" y="245190"/>
                </a:lnTo>
                <a:lnTo>
                  <a:pt x="127609" y="255219"/>
                </a:lnTo>
                <a:lnTo>
                  <a:pt x="177277" y="245190"/>
                </a:lnTo>
                <a:lnTo>
                  <a:pt x="217835" y="217841"/>
                </a:lnTo>
                <a:lnTo>
                  <a:pt x="245179" y="177279"/>
                </a:lnTo>
                <a:lnTo>
                  <a:pt x="255206" y="1276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8304" y="190877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4272" y="2094382"/>
            <a:ext cx="12065" cy="46990"/>
          </a:xfrm>
          <a:custGeom>
            <a:avLst/>
            <a:gdLst/>
            <a:ahLst/>
            <a:cxnLst/>
            <a:rect l="l" t="t" r="r" b="b"/>
            <a:pathLst>
              <a:path w="12064" h="46989">
                <a:moveTo>
                  <a:pt x="0" y="0"/>
                </a:moveTo>
                <a:lnTo>
                  <a:pt x="11595" y="464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4593" y="1345895"/>
            <a:ext cx="31813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CPU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0794" y="1415501"/>
            <a:ext cx="31813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CPU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4593" y="2401552"/>
            <a:ext cx="805180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TERMINAL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65178" y="2459556"/>
            <a:ext cx="31813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CPU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3072" y="1960729"/>
            <a:ext cx="1292860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Coaxial</a:t>
            </a:r>
            <a:r>
              <a:rPr sz="1250" spc="-60" dirty="0">
                <a:latin typeface="Courier New"/>
                <a:cs typeface="Courier New"/>
              </a:rPr>
              <a:t> </a:t>
            </a:r>
            <a:r>
              <a:rPr sz="1250" spc="15" dirty="0">
                <a:latin typeface="Courier New"/>
                <a:cs typeface="Courier New"/>
              </a:rPr>
              <a:t>Cable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31756" y="1897174"/>
            <a:ext cx="1554480" cy="81280"/>
          </a:xfrm>
          <a:custGeom>
            <a:avLst/>
            <a:gdLst/>
            <a:ahLst/>
            <a:cxnLst/>
            <a:rect l="l" t="t" r="r" b="b"/>
            <a:pathLst>
              <a:path w="1554479" h="81280">
                <a:moveTo>
                  <a:pt x="0" y="81205"/>
                </a:moveTo>
                <a:lnTo>
                  <a:pt x="1554480" y="81205"/>
                </a:lnTo>
                <a:lnTo>
                  <a:pt x="1554480" y="0"/>
                </a:lnTo>
                <a:lnTo>
                  <a:pt x="0" y="0"/>
                </a:lnTo>
                <a:lnTo>
                  <a:pt x="0" y="81205"/>
                </a:lnTo>
                <a:close/>
              </a:path>
            </a:pathLst>
          </a:custGeom>
          <a:ln w="1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30368" y="1960729"/>
            <a:ext cx="950594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7260" algn="l"/>
              </a:tabLst>
            </a:pPr>
            <a:r>
              <a:rPr sz="1250" u="sng" spc="15" dirty="0">
                <a:latin typeface="Courier New"/>
                <a:cs typeface="Courier New"/>
              </a:rPr>
              <a:t> 	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79409" y="1624317"/>
            <a:ext cx="70802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Adaptor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3435" y="1427105"/>
            <a:ext cx="109791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Transceiver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1509" y="1415506"/>
            <a:ext cx="109791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Transceiver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9950" y="1659118"/>
            <a:ext cx="70802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Courier New"/>
                <a:cs typeface="Courier New"/>
              </a:rPr>
              <a:t>Adaptor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1361" y="3581400"/>
            <a:ext cx="5671616" cy="2263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>
              <a:lnSpc>
                <a:spcPct val="100000"/>
              </a:lnSpc>
            </a:pP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High bandwidth (10−100</a:t>
            </a:r>
            <a:r>
              <a:rPr sz="2400" spc="-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MHz)</a:t>
            </a:r>
            <a:endParaRPr sz="24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 indent="394335">
              <a:lnSpc>
                <a:spcPct val="164400"/>
              </a:lnSpc>
              <a:spcBef>
                <a:spcPts val="180"/>
              </a:spcBef>
            </a:pP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Hard to tap, </a:t>
            </a:r>
            <a:endParaRPr lang="en-US" sz="2400" spc="15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 indent="394335">
              <a:lnSpc>
                <a:spcPct val="164400"/>
              </a:lnSpc>
              <a:spcBef>
                <a:spcPts val="180"/>
              </a:spcBef>
            </a:pPr>
            <a:r>
              <a:rPr lang="en-US" sz="2400" spc="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spc="15" dirty="0">
                <a:solidFill>
                  <a:srgbClr val="FF0000"/>
                </a:solidFill>
                <a:latin typeface="Courier New"/>
                <a:cs typeface="Courier New"/>
              </a:rPr>
              <a:t>xpensive to Install  </a:t>
            </a:r>
            <a:endParaRPr lang="en-US" sz="2400" spc="1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 marR="5080" indent="394335">
              <a:lnSpc>
                <a:spcPct val="164400"/>
              </a:lnSpc>
              <a:spcBef>
                <a:spcPts val="180"/>
              </a:spcBef>
            </a:pPr>
            <a:r>
              <a:rPr sz="2400" spc="15" dirty="0">
                <a:solidFill>
                  <a:srgbClr val="FF0000"/>
                </a:solidFill>
                <a:latin typeface="Courier New"/>
                <a:cs typeface="Courier New"/>
              </a:rPr>
              <a:t>Small Distance (1 − 3 km</a:t>
            </a:r>
            <a:r>
              <a:rPr lang="en-US" sz="2400" spc="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01C3DE6-49A8-4027-B8CC-509FC57013D9}"/>
              </a:ext>
            </a:extLst>
          </p:cNvPr>
          <p:cNvSpPr txBox="1"/>
          <p:nvPr/>
        </p:nvSpPr>
        <p:spPr>
          <a:xfrm>
            <a:off x="685800" y="344959"/>
            <a:ext cx="65667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15" dirty="0">
                <a:solidFill>
                  <a:srgbClr val="0070C0"/>
                </a:solidFill>
                <a:latin typeface="Arial"/>
                <a:cs typeface="Arial"/>
              </a:rPr>
              <a:t>BASEBAND CABLE </a:t>
            </a:r>
            <a:r>
              <a:rPr sz="2800" i="1" spc="10" dirty="0">
                <a:solidFill>
                  <a:srgbClr val="0070C0"/>
                </a:solidFill>
                <a:latin typeface="Arial"/>
                <a:cs typeface="Arial"/>
              </a:rPr>
              <a:t>(e.g.</a:t>
            </a:r>
            <a:r>
              <a:rPr sz="2800" i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0070C0"/>
                </a:solidFill>
                <a:latin typeface="Arial"/>
                <a:cs typeface="Arial"/>
              </a:rPr>
              <a:t>ETHERNET)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973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81000" y="1295400"/>
            <a:ext cx="6476615" cy="4716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5990">
              <a:lnSpc>
                <a:spcPct val="100000"/>
              </a:lnSpc>
            </a:pPr>
            <a:r>
              <a:rPr sz="3200" spc="2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3200" spc="22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Coaxial </a:t>
            </a:r>
            <a:r>
              <a:rPr sz="3200" spc="2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sz="3200" spc="1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090" marR="702945" indent="-199390" algn="just">
              <a:lnSpc>
                <a:spcPct val="116300"/>
              </a:lnSpc>
              <a:spcBef>
                <a:spcPts val="179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50" dirty="0">
                <a:latin typeface="Garamond"/>
                <a:cs typeface="Garamond"/>
              </a:rPr>
              <a:t>Coaxial </a:t>
            </a:r>
            <a:r>
              <a:rPr sz="2400" spc="25" dirty="0">
                <a:latin typeface="Garamond"/>
                <a:cs typeface="Garamond"/>
              </a:rPr>
              <a:t>cable </a:t>
            </a:r>
            <a:r>
              <a:rPr sz="2400" spc="35" dirty="0">
                <a:latin typeface="Garamond"/>
                <a:cs typeface="Garamond"/>
              </a:rPr>
              <a:t>has </a:t>
            </a:r>
            <a:r>
              <a:rPr sz="2400" spc="20" dirty="0">
                <a:latin typeface="Garamond"/>
                <a:cs typeface="Garamond"/>
              </a:rPr>
              <a:t>high </a:t>
            </a:r>
            <a:r>
              <a:rPr sz="2400" spc="45" dirty="0">
                <a:latin typeface="Garamond"/>
                <a:cs typeface="Garamond"/>
              </a:rPr>
              <a:t>bandwidth. </a:t>
            </a:r>
            <a:r>
              <a:rPr sz="2400" spc="-5" dirty="0">
                <a:latin typeface="Garamond"/>
                <a:cs typeface="Garamond"/>
              </a:rPr>
              <a:t>Used </a:t>
            </a:r>
            <a:r>
              <a:rPr sz="2400" spc="-55" dirty="0">
                <a:latin typeface="Garamond"/>
                <a:cs typeface="Garamond"/>
              </a:rPr>
              <a:t>for  </a:t>
            </a:r>
            <a:r>
              <a:rPr sz="2400" spc="30" dirty="0">
                <a:latin typeface="Garamond"/>
                <a:cs typeface="Garamond"/>
              </a:rPr>
              <a:t>original </a:t>
            </a:r>
            <a:r>
              <a:rPr sz="2400" spc="-15" dirty="0">
                <a:latin typeface="Garamond"/>
                <a:cs typeface="Garamond"/>
              </a:rPr>
              <a:t>10 </a:t>
            </a:r>
            <a:r>
              <a:rPr sz="2400" spc="10" dirty="0">
                <a:latin typeface="Garamond"/>
                <a:cs typeface="Garamond"/>
              </a:rPr>
              <a:t>Mbps </a:t>
            </a:r>
            <a:r>
              <a:rPr sz="2400" spc="30" dirty="0">
                <a:latin typeface="Garamond"/>
                <a:cs typeface="Garamond"/>
              </a:rPr>
              <a:t>Ethernet </a:t>
            </a:r>
            <a:r>
              <a:rPr sz="2400" spc="65" dirty="0">
                <a:latin typeface="Garamond"/>
                <a:cs typeface="Garamond"/>
              </a:rPr>
              <a:t>but </a:t>
            </a:r>
            <a:r>
              <a:rPr sz="2400" spc="40" dirty="0">
                <a:latin typeface="Garamond"/>
                <a:cs typeface="Garamond"/>
              </a:rPr>
              <a:t>very </a:t>
            </a:r>
            <a:r>
              <a:rPr sz="2400" spc="25" dirty="0">
                <a:latin typeface="Garamond"/>
                <a:cs typeface="Garamond"/>
              </a:rPr>
              <a:t>clunky.  </a:t>
            </a:r>
            <a:r>
              <a:rPr sz="2400" spc="45" dirty="0">
                <a:latin typeface="Garamond"/>
                <a:cs typeface="Garamond"/>
              </a:rPr>
              <a:t>Twisted </a:t>
            </a:r>
            <a:r>
              <a:rPr sz="2400" spc="55" dirty="0">
                <a:latin typeface="Garamond"/>
                <a:cs typeface="Garamond"/>
              </a:rPr>
              <a:t>pair (e.g. </a:t>
            </a:r>
            <a:r>
              <a:rPr sz="2400" spc="105" dirty="0">
                <a:latin typeface="Garamond"/>
                <a:cs typeface="Garamond"/>
              </a:rPr>
              <a:t>Cat </a:t>
            </a:r>
            <a:r>
              <a:rPr sz="2400" spc="60" dirty="0">
                <a:latin typeface="Garamond"/>
                <a:cs typeface="Garamond"/>
              </a:rPr>
              <a:t>5) </a:t>
            </a:r>
            <a:r>
              <a:rPr sz="2400" spc="15" dirty="0">
                <a:latin typeface="Garamond"/>
                <a:cs typeface="Garamond"/>
              </a:rPr>
              <a:t>used</a:t>
            </a:r>
            <a:r>
              <a:rPr sz="2400" spc="495" dirty="0">
                <a:latin typeface="Garamond"/>
                <a:cs typeface="Garamond"/>
              </a:rPr>
              <a:t> </a:t>
            </a:r>
            <a:r>
              <a:rPr sz="2400" spc="35" dirty="0">
                <a:latin typeface="Garamond"/>
                <a:cs typeface="Garamond"/>
              </a:rPr>
              <a:t>today.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500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45" dirty="0">
                <a:latin typeface="Garamond"/>
                <a:cs typeface="Garamond"/>
              </a:rPr>
              <a:t>Cable </a:t>
            </a:r>
            <a:r>
              <a:rPr sz="2400" spc="50" dirty="0">
                <a:latin typeface="Garamond"/>
                <a:cs typeface="Garamond"/>
              </a:rPr>
              <a:t>still </a:t>
            </a:r>
            <a:r>
              <a:rPr sz="2400" spc="15" dirty="0">
                <a:latin typeface="Garamond"/>
                <a:cs typeface="Garamond"/>
              </a:rPr>
              <a:t>used </a:t>
            </a:r>
            <a:r>
              <a:rPr sz="2400" spc="25" dirty="0">
                <a:solidFill>
                  <a:srgbClr val="00B050"/>
                </a:solidFill>
                <a:latin typeface="Garamond"/>
                <a:cs typeface="Garamond"/>
              </a:rPr>
              <a:t>in cable </a:t>
            </a:r>
            <a:r>
              <a:rPr sz="2400" dirty="0">
                <a:solidFill>
                  <a:srgbClr val="00B050"/>
                </a:solidFill>
                <a:latin typeface="Garamond"/>
                <a:cs typeface="Garamond"/>
              </a:rPr>
              <a:t>networks </a:t>
            </a:r>
            <a:r>
              <a:rPr sz="2400" spc="-55" dirty="0">
                <a:solidFill>
                  <a:srgbClr val="00B050"/>
                </a:solidFill>
                <a:latin typeface="Garamond"/>
                <a:cs typeface="Garamond"/>
              </a:rPr>
              <a:t>for </a:t>
            </a:r>
            <a:r>
              <a:rPr sz="2400" spc="25" dirty="0">
                <a:solidFill>
                  <a:srgbClr val="00B050"/>
                </a:solidFill>
                <a:latin typeface="Garamond"/>
                <a:cs typeface="Garamond"/>
              </a:rPr>
              <a:t>cable </a:t>
            </a:r>
            <a:r>
              <a:rPr sz="2400" spc="80" dirty="0">
                <a:solidFill>
                  <a:srgbClr val="00B050"/>
                </a:solidFill>
                <a:latin typeface="Garamond"/>
                <a:cs typeface="Garamond"/>
              </a:rPr>
              <a:t>TV  </a:t>
            </a:r>
            <a:r>
              <a:rPr sz="2400" spc="50" dirty="0">
                <a:solidFill>
                  <a:srgbClr val="00B050"/>
                </a:solidFill>
                <a:latin typeface="Garamond"/>
                <a:cs typeface="Garamond"/>
              </a:rPr>
              <a:t>and </a:t>
            </a:r>
            <a:r>
              <a:rPr sz="2400" spc="-55" dirty="0">
                <a:solidFill>
                  <a:srgbClr val="00B050"/>
                </a:solidFill>
                <a:latin typeface="Garamond"/>
                <a:cs typeface="Garamond"/>
              </a:rPr>
              <a:t>for </a:t>
            </a:r>
            <a:r>
              <a:rPr sz="2400" spc="95" dirty="0">
                <a:solidFill>
                  <a:srgbClr val="00B050"/>
                </a:solidFill>
                <a:latin typeface="Garamond"/>
                <a:cs typeface="Garamond"/>
              </a:rPr>
              <a:t>data </a:t>
            </a:r>
            <a:r>
              <a:rPr sz="2400" spc="60" dirty="0">
                <a:solidFill>
                  <a:srgbClr val="00B050"/>
                </a:solidFill>
                <a:latin typeface="Garamond"/>
                <a:cs typeface="Garamond"/>
              </a:rPr>
              <a:t>via </a:t>
            </a:r>
            <a:r>
              <a:rPr sz="2400" spc="25" dirty="0">
                <a:solidFill>
                  <a:srgbClr val="00B050"/>
                </a:solidFill>
                <a:latin typeface="Garamond"/>
                <a:cs typeface="Garamond"/>
              </a:rPr>
              <a:t>cable </a:t>
            </a:r>
            <a:r>
              <a:rPr sz="2400" spc="5" dirty="0">
                <a:solidFill>
                  <a:srgbClr val="00B050"/>
                </a:solidFill>
                <a:latin typeface="Garamond"/>
                <a:cs typeface="Garamond"/>
              </a:rPr>
              <a:t>modems.</a:t>
            </a:r>
            <a:r>
              <a:rPr sz="2400" spc="5" dirty="0">
                <a:latin typeface="Garamond"/>
                <a:cs typeface="Garamond"/>
              </a:rPr>
              <a:t> </a:t>
            </a:r>
            <a:r>
              <a:rPr sz="2400" dirty="0">
                <a:latin typeface="Garamond"/>
                <a:cs typeface="Garamond"/>
              </a:rPr>
              <a:t>Divide </a:t>
            </a:r>
            <a:r>
              <a:rPr sz="2400" spc="40" dirty="0">
                <a:latin typeface="Garamond"/>
                <a:cs typeface="Garamond"/>
              </a:rPr>
              <a:t>bandwidth  </a:t>
            </a:r>
            <a:r>
              <a:rPr sz="2400" spc="10" dirty="0">
                <a:latin typeface="Garamond"/>
                <a:cs typeface="Garamond"/>
              </a:rPr>
              <a:t>into </a:t>
            </a:r>
            <a:r>
              <a:rPr sz="2400" spc="-15" dirty="0">
                <a:latin typeface="Garamond"/>
                <a:cs typeface="Garamond"/>
              </a:rPr>
              <a:t>6 </a:t>
            </a:r>
            <a:r>
              <a:rPr sz="2400" spc="5" dirty="0">
                <a:latin typeface="Garamond"/>
                <a:cs typeface="Garamond"/>
              </a:rPr>
              <a:t>Mhz </a:t>
            </a:r>
            <a:r>
              <a:rPr sz="2400" spc="10" dirty="0">
                <a:latin typeface="Garamond"/>
                <a:cs typeface="Garamond"/>
              </a:rPr>
              <a:t>channels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10" dirty="0">
                <a:latin typeface="Garamond"/>
                <a:cs typeface="Garamond"/>
              </a:rPr>
              <a:t>each </a:t>
            </a:r>
            <a:r>
              <a:rPr sz="2400" spc="80" dirty="0">
                <a:latin typeface="Garamond"/>
                <a:cs typeface="Garamond"/>
              </a:rPr>
              <a:t>TV </a:t>
            </a:r>
            <a:r>
              <a:rPr sz="2400" spc="15" dirty="0">
                <a:latin typeface="Garamond"/>
                <a:cs typeface="Garamond"/>
              </a:rPr>
              <a:t>channel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-35" dirty="0">
                <a:latin typeface="Garamond"/>
                <a:cs typeface="Garamond"/>
              </a:rPr>
              <a:t>one  </a:t>
            </a:r>
            <a:r>
              <a:rPr sz="2400" spc="-15" dirty="0">
                <a:latin typeface="Garamond"/>
                <a:cs typeface="Garamond"/>
              </a:rPr>
              <a:t>6 </a:t>
            </a:r>
            <a:r>
              <a:rPr sz="2400" spc="5" dirty="0">
                <a:latin typeface="Garamond"/>
                <a:cs typeface="Garamond"/>
              </a:rPr>
              <a:t>Mhz </a:t>
            </a:r>
            <a:r>
              <a:rPr sz="2400" spc="15" dirty="0">
                <a:latin typeface="Garamond"/>
                <a:cs typeface="Garamond"/>
              </a:rPr>
              <a:t>channel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15" dirty="0">
                <a:latin typeface="Garamond"/>
                <a:cs typeface="Garamond"/>
              </a:rPr>
              <a:t>downstream </a:t>
            </a:r>
            <a:r>
              <a:rPr sz="2400" spc="90" dirty="0">
                <a:latin typeface="Garamond"/>
                <a:cs typeface="Garamond"/>
              </a:rPr>
              <a:t>data. </a:t>
            </a:r>
            <a:r>
              <a:rPr sz="2400" spc="40" dirty="0">
                <a:latin typeface="Garamond"/>
                <a:cs typeface="Garamond"/>
              </a:rPr>
              <a:t>Theoretically  </a:t>
            </a:r>
            <a:r>
              <a:rPr sz="2400" spc="35" dirty="0">
                <a:latin typeface="Garamond"/>
                <a:cs typeface="Garamond"/>
              </a:rPr>
              <a:t>can </a:t>
            </a:r>
            <a:r>
              <a:rPr sz="2400" spc="15" dirty="0">
                <a:latin typeface="Garamond"/>
                <a:cs typeface="Garamond"/>
              </a:rPr>
              <a:t>reach </a:t>
            </a:r>
            <a:r>
              <a:rPr sz="2400" spc="-15" dirty="0">
                <a:latin typeface="Garamond"/>
                <a:cs typeface="Garamond"/>
              </a:rPr>
              <a:t>30 </a:t>
            </a:r>
            <a:r>
              <a:rPr sz="2400" spc="10" dirty="0">
                <a:latin typeface="Garamond"/>
                <a:cs typeface="Garamond"/>
              </a:rPr>
              <a:t>Mbps </a:t>
            </a:r>
            <a:r>
              <a:rPr sz="2400" spc="65" dirty="0">
                <a:latin typeface="Garamond"/>
                <a:cs typeface="Garamond"/>
              </a:rPr>
              <a:t>but </a:t>
            </a:r>
            <a:r>
              <a:rPr sz="2400" spc="25" dirty="0">
                <a:latin typeface="Garamond"/>
                <a:cs typeface="Garamond"/>
              </a:rPr>
              <a:t>beware </a:t>
            </a:r>
            <a:r>
              <a:rPr sz="2400" spc="15" dirty="0">
                <a:latin typeface="Garamond"/>
                <a:cs typeface="Garamond"/>
              </a:rPr>
              <a:t>other </a:t>
            </a:r>
            <a:r>
              <a:rPr sz="2400" spc="10" dirty="0">
                <a:latin typeface="Garamond"/>
                <a:cs typeface="Garamond"/>
              </a:rPr>
              <a:t>users </a:t>
            </a:r>
            <a:r>
              <a:rPr sz="2400" spc="50" dirty="0">
                <a:latin typeface="Garamond"/>
                <a:cs typeface="Garamond"/>
              </a:rPr>
              <a:t>and  </a:t>
            </a:r>
            <a:r>
              <a:rPr sz="2400" spc="40" dirty="0">
                <a:latin typeface="Garamond"/>
                <a:cs typeface="Garamond"/>
              </a:rPr>
              <a:t>bandwidth </a:t>
            </a:r>
            <a:r>
              <a:rPr sz="2400" spc="50" dirty="0">
                <a:latin typeface="Garamond"/>
                <a:cs typeface="Garamond"/>
              </a:rPr>
              <a:t>limits. </a:t>
            </a:r>
            <a:r>
              <a:rPr sz="2400" spc="30" dirty="0">
                <a:latin typeface="Garamond"/>
                <a:cs typeface="Garamond"/>
              </a:rPr>
              <a:t>Upstream </a:t>
            </a:r>
            <a:r>
              <a:rPr sz="2400" spc="-10" dirty="0">
                <a:latin typeface="Garamond"/>
                <a:cs typeface="Garamond"/>
              </a:rPr>
              <a:t>much </a:t>
            </a:r>
            <a:r>
              <a:rPr sz="2400" spc="15" dirty="0">
                <a:latin typeface="Garamond"/>
                <a:cs typeface="Garamond"/>
              </a:rPr>
              <a:t> less.</a:t>
            </a:r>
            <a:endParaRPr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09150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0831" y="1812531"/>
            <a:ext cx="3310890" cy="0"/>
          </a:xfrm>
          <a:custGeom>
            <a:avLst/>
            <a:gdLst/>
            <a:ahLst/>
            <a:cxnLst/>
            <a:rect l="l" t="t" r="r" b="b"/>
            <a:pathLst>
              <a:path w="3310890">
                <a:moveTo>
                  <a:pt x="0" y="0"/>
                </a:moveTo>
                <a:lnTo>
                  <a:pt x="3310432" y="0"/>
                </a:lnTo>
              </a:path>
            </a:pathLst>
          </a:custGeom>
          <a:ln w="33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1906" y="2133612"/>
            <a:ext cx="3310890" cy="0"/>
          </a:xfrm>
          <a:custGeom>
            <a:avLst/>
            <a:gdLst/>
            <a:ahLst/>
            <a:cxnLst/>
            <a:rect l="l" t="t" r="r" b="b"/>
            <a:pathLst>
              <a:path w="3310890">
                <a:moveTo>
                  <a:pt x="0" y="0"/>
                </a:moveTo>
                <a:lnTo>
                  <a:pt x="3310432" y="0"/>
                </a:lnTo>
              </a:path>
            </a:pathLst>
          </a:custGeom>
          <a:ln w="33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2967" y="1812531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7221" y="1796110"/>
            <a:ext cx="121920" cy="124460"/>
          </a:xfrm>
          <a:custGeom>
            <a:avLst/>
            <a:gdLst/>
            <a:ahLst/>
            <a:cxnLst/>
            <a:rect l="l" t="t" r="r" b="b"/>
            <a:pathLst>
              <a:path w="121919" h="124460">
                <a:moveTo>
                  <a:pt x="121615" y="0"/>
                </a:moveTo>
                <a:lnTo>
                  <a:pt x="0" y="75907"/>
                </a:lnTo>
                <a:lnTo>
                  <a:pt x="50025" y="124206"/>
                </a:lnTo>
                <a:lnTo>
                  <a:pt x="121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6175" y="1812531"/>
            <a:ext cx="97155" cy="99060"/>
          </a:xfrm>
          <a:custGeom>
            <a:avLst/>
            <a:gdLst/>
            <a:ahLst/>
            <a:cxnLst/>
            <a:rect l="l" t="t" r="r" b="b"/>
            <a:pathLst>
              <a:path w="97155" h="99060">
                <a:moveTo>
                  <a:pt x="0" y="60426"/>
                </a:moveTo>
                <a:lnTo>
                  <a:pt x="96812" y="0"/>
                </a:lnTo>
                <a:lnTo>
                  <a:pt x="39814" y="98869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4049" y="1812531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4" h="310514">
                <a:moveTo>
                  <a:pt x="0" y="0"/>
                </a:moveTo>
                <a:lnTo>
                  <a:pt x="232511" y="310007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6560" y="1812531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7642" y="1812531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4" h="310514">
                <a:moveTo>
                  <a:pt x="0" y="0"/>
                </a:moveTo>
                <a:lnTo>
                  <a:pt x="232498" y="310007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0141" y="1801456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1222" y="1801456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5" h="310514">
                <a:moveTo>
                  <a:pt x="0" y="0"/>
                </a:moveTo>
                <a:lnTo>
                  <a:pt x="232498" y="310007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2659" y="1790382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3741" y="1790382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5" h="310514">
                <a:moveTo>
                  <a:pt x="0" y="0"/>
                </a:moveTo>
                <a:lnTo>
                  <a:pt x="232498" y="310019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6240" y="1790382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321" y="1790382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5" h="310514">
                <a:moveTo>
                  <a:pt x="0" y="0"/>
                </a:moveTo>
                <a:lnTo>
                  <a:pt x="232498" y="310019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0894" y="1790382"/>
            <a:ext cx="310515" cy="321310"/>
          </a:xfrm>
          <a:custGeom>
            <a:avLst/>
            <a:gdLst/>
            <a:ahLst/>
            <a:cxnLst/>
            <a:rect l="l" t="t" r="r" b="b"/>
            <a:pathLst>
              <a:path w="310514" h="321310">
                <a:moveTo>
                  <a:pt x="0" y="321081"/>
                </a:moveTo>
                <a:lnTo>
                  <a:pt x="310007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1976" y="1790382"/>
            <a:ext cx="233045" cy="310515"/>
          </a:xfrm>
          <a:custGeom>
            <a:avLst/>
            <a:gdLst/>
            <a:ahLst/>
            <a:cxnLst/>
            <a:rect l="l" t="t" r="r" b="b"/>
            <a:pathLst>
              <a:path w="233045" h="310514">
                <a:moveTo>
                  <a:pt x="0" y="0"/>
                </a:moveTo>
                <a:lnTo>
                  <a:pt x="232498" y="310019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6926" y="1986533"/>
            <a:ext cx="111760" cy="132715"/>
          </a:xfrm>
          <a:custGeom>
            <a:avLst/>
            <a:gdLst/>
            <a:ahLst/>
            <a:cxnLst/>
            <a:rect l="l" t="t" r="r" b="b"/>
            <a:pathLst>
              <a:path w="111760" h="132714">
                <a:moveTo>
                  <a:pt x="55613" y="0"/>
                </a:moveTo>
                <a:lnTo>
                  <a:pt x="0" y="41719"/>
                </a:lnTo>
                <a:lnTo>
                  <a:pt x="111252" y="132118"/>
                </a:lnTo>
                <a:lnTo>
                  <a:pt x="55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5918" y="1995220"/>
            <a:ext cx="88900" cy="105410"/>
          </a:xfrm>
          <a:custGeom>
            <a:avLst/>
            <a:gdLst/>
            <a:ahLst/>
            <a:cxnLst/>
            <a:rect l="l" t="t" r="r" b="b"/>
            <a:pathLst>
              <a:path w="88900" h="105410">
                <a:moveTo>
                  <a:pt x="44284" y="0"/>
                </a:moveTo>
                <a:lnTo>
                  <a:pt x="88569" y="105168"/>
                </a:lnTo>
                <a:lnTo>
                  <a:pt x="0" y="33197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9757" y="1978609"/>
            <a:ext cx="3531870" cy="0"/>
          </a:xfrm>
          <a:custGeom>
            <a:avLst/>
            <a:gdLst/>
            <a:ahLst/>
            <a:cxnLst/>
            <a:rect l="l" t="t" r="r" b="b"/>
            <a:pathLst>
              <a:path w="3531870">
                <a:moveTo>
                  <a:pt x="0" y="0"/>
                </a:moveTo>
                <a:lnTo>
                  <a:pt x="353187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0921" y="1950923"/>
            <a:ext cx="111125" cy="55880"/>
          </a:xfrm>
          <a:custGeom>
            <a:avLst/>
            <a:gdLst/>
            <a:ahLst/>
            <a:cxnLst/>
            <a:rect l="l" t="t" r="r" b="b"/>
            <a:pathLst>
              <a:path w="111125" h="55880">
                <a:moveTo>
                  <a:pt x="0" y="0"/>
                </a:moveTo>
                <a:lnTo>
                  <a:pt x="0" y="55359"/>
                </a:lnTo>
                <a:lnTo>
                  <a:pt x="110705" y="276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0921" y="1950923"/>
            <a:ext cx="111125" cy="55880"/>
          </a:xfrm>
          <a:custGeom>
            <a:avLst/>
            <a:gdLst/>
            <a:ahLst/>
            <a:cxnLst/>
            <a:rect l="l" t="t" r="r" b="b"/>
            <a:pathLst>
              <a:path w="111125" h="55880">
                <a:moveTo>
                  <a:pt x="0" y="0"/>
                </a:moveTo>
                <a:lnTo>
                  <a:pt x="110705" y="27686"/>
                </a:lnTo>
                <a:lnTo>
                  <a:pt x="0" y="55359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5137" y="1679663"/>
            <a:ext cx="177165" cy="233045"/>
          </a:xfrm>
          <a:custGeom>
            <a:avLst/>
            <a:gdLst/>
            <a:ahLst/>
            <a:cxnLst/>
            <a:rect l="l" t="t" r="r" b="b"/>
            <a:pathLst>
              <a:path w="177164" h="233044">
                <a:moveTo>
                  <a:pt x="177152" y="0"/>
                </a:moveTo>
                <a:lnTo>
                  <a:pt x="0" y="232511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41307" y="1798637"/>
            <a:ext cx="112395" cy="132080"/>
          </a:xfrm>
          <a:custGeom>
            <a:avLst/>
            <a:gdLst/>
            <a:ahLst/>
            <a:cxnLst/>
            <a:rect l="l" t="t" r="r" b="b"/>
            <a:pathLst>
              <a:path w="112394" h="132080">
                <a:moveTo>
                  <a:pt x="56629" y="0"/>
                </a:moveTo>
                <a:lnTo>
                  <a:pt x="0" y="131699"/>
                </a:lnTo>
                <a:lnTo>
                  <a:pt x="111937" y="42138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5137" y="1807336"/>
            <a:ext cx="89535" cy="105410"/>
          </a:xfrm>
          <a:custGeom>
            <a:avLst/>
            <a:gdLst/>
            <a:ahLst/>
            <a:cxnLst/>
            <a:rect l="l" t="t" r="r" b="b"/>
            <a:pathLst>
              <a:path w="89535" h="105410">
                <a:moveTo>
                  <a:pt x="89115" y="33540"/>
                </a:moveTo>
                <a:lnTo>
                  <a:pt x="0" y="104838"/>
                </a:lnTo>
                <a:lnTo>
                  <a:pt x="45085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1599" y="1624304"/>
            <a:ext cx="133350" cy="354330"/>
          </a:xfrm>
          <a:custGeom>
            <a:avLst/>
            <a:gdLst/>
            <a:ahLst/>
            <a:cxnLst/>
            <a:rect l="l" t="t" r="r" b="b"/>
            <a:pathLst>
              <a:path w="133350" h="354330">
                <a:moveTo>
                  <a:pt x="132854" y="0"/>
                </a:moveTo>
                <a:lnTo>
                  <a:pt x="0" y="354304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3585" y="1857552"/>
            <a:ext cx="81915" cy="142875"/>
          </a:xfrm>
          <a:custGeom>
            <a:avLst/>
            <a:gdLst/>
            <a:ahLst/>
            <a:cxnLst/>
            <a:rect l="l" t="t" r="r" b="b"/>
            <a:pathLst>
              <a:path w="81914" h="142875">
                <a:moveTo>
                  <a:pt x="16268" y="0"/>
                </a:moveTo>
                <a:lnTo>
                  <a:pt x="0" y="142430"/>
                </a:lnTo>
                <a:lnTo>
                  <a:pt x="81381" y="24409"/>
                </a:lnTo>
                <a:lnTo>
                  <a:pt x="16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1599" y="1865223"/>
            <a:ext cx="65405" cy="113664"/>
          </a:xfrm>
          <a:custGeom>
            <a:avLst/>
            <a:gdLst/>
            <a:ahLst/>
            <a:cxnLst/>
            <a:rect l="l" t="t" r="r" b="b"/>
            <a:pathLst>
              <a:path w="65404" h="113664">
                <a:moveTo>
                  <a:pt x="64795" y="19431"/>
                </a:moveTo>
                <a:lnTo>
                  <a:pt x="0" y="113385"/>
                </a:lnTo>
                <a:lnTo>
                  <a:pt x="12954" y="0"/>
                </a:lnTo>
              </a:path>
            </a:pathLst>
          </a:custGeom>
          <a:ln w="11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03902" y="950855"/>
            <a:ext cx="16180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Courier New"/>
                <a:cs typeface="Courier New"/>
              </a:rPr>
              <a:t>Direct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Signal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970936" y="950854"/>
            <a:ext cx="10490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Courier New"/>
                <a:cs typeface="Courier New"/>
              </a:rPr>
              <a:t>Slow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Signal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35427" y="458412"/>
            <a:ext cx="285875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70C0"/>
                </a:solidFill>
                <a:latin typeface="Arial"/>
                <a:cs typeface="Arial"/>
              </a:rPr>
              <a:t>FIBRE</a:t>
            </a:r>
            <a:r>
              <a:rPr sz="3200" i="1" spc="-9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70C0"/>
                </a:solidFill>
                <a:latin typeface="Arial"/>
                <a:cs typeface="Arial"/>
              </a:rPr>
              <a:t>OPTICS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68563" y="2139429"/>
            <a:ext cx="17370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Photodiode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1372" y="1679664"/>
            <a:ext cx="133215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2000" b="1" spc="-5" dirty="0">
                <a:latin typeface="Courier New"/>
                <a:cs typeface="Courier New"/>
              </a:rPr>
              <a:t>LED</a:t>
            </a:r>
            <a:endParaRPr sz="2000" dirty="0">
              <a:latin typeface="Courier New"/>
              <a:cs typeface="Courier New"/>
            </a:endParaRPr>
          </a:p>
          <a:p>
            <a:pPr marL="45720">
              <a:lnSpc>
                <a:spcPts val="1880"/>
              </a:lnSpc>
            </a:pPr>
            <a:r>
              <a:rPr sz="2000" b="1" spc="-5" dirty="0">
                <a:latin typeface="Courier New"/>
                <a:cs typeface="Courier New"/>
              </a:rPr>
              <a:t>Laser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469" y="3390581"/>
            <a:ext cx="7391399" cy="3192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2400" spc="10" dirty="0">
                <a:solidFill>
                  <a:srgbClr val="00B050"/>
                </a:solidFill>
                <a:latin typeface="Courier New"/>
                <a:cs typeface="Courier New"/>
              </a:rPr>
              <a:t>Huge Bandwidth (10 Million</a:t>
            </a:r>
            <a:r>
              <a:rPr sz="240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00B050"/>
                </a:solidFill>
                <a:latin typeface="Courier New"/>
                <a:cs typeface="Courier New"/>
              </a:rPr>
              <a:t>Mhz!)</a:t>
            </a:r>
            <a:endParaRPr sz="24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499745" marR="842010" indent="-421005">
              <a:lnSpc>
                <a:spcPct val="112000"/>
              </a:lnSpc>
              <a:spcBef>
                <a:spcPts val="1175"/>
              </a:spcBef>
            </a:pPr>
            <a:r>
              <a:rPr sz="2400" spc="10" dirty="0">
                <a:solidFill>
                  <a:srgbClr val="00B050"/>
                </a:solidFill>
                <a:latin typeface="Courier New"/>
                <a:cs typeface="Courier New"/>
              </a:rPr>
              <a:t>Almost Imposible to</a:t>
            </a:r>
            <a:r>
              <a:rPr sz="240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00B050"/>
                </a:solidFill>
                <a:latin typeface="Courier New"/>
                <a:cs typeface="Courier New"/>
              </a:rPr>
              <a:t>Tap  Point−to−point  Secure</a:t>
            </a:r>
            <a:endParaRPr sz="24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0" dirty="0">
                <a:solidFill>
                  <a:srgbClr val="00B050"/>
                </a:solidFill>
                <a:latin typeface="Courier New"/>
                <a:cs typeface="Courier New"/>
              </a:rPr>
              <a:t>Excellent Electrical</a:t>
            </a:r>
            <a:r>
              <a:rPr sz="240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00B050"/>
                </a:solidFill>
                <a:latin typeface="Courier New"/>
                <a:cs typeface="Courier New"/>
              </a:rPr>
              <a:t>Isolation</a:t>
            </a:r>
            <a:endParaRPr sz="24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sz="2400" spc="10" dirty="0">
                <a:solidFill>
                  <a:srgbClr val="00B050"/>
                </a:solidFill>
                <a:latin typeface="Courier New"/>
                <a:cs typeface="Courier New"/>
              </a:rPr>
              <a:t>Thin and Easy to</a:t>
            </a:r>
            <a:r>
              <a:rPr sz="240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00B050"/>
                </a:solidFill>
                <a:latin typeface="Courier New"/>
                <a:cs typeface="Courier New"/>
              </a:rPr>
              <a:t>Install</a:t>
            </a:r>
            <a:endParaRPr sz="24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45720" marR="979169" indent="-11430">
              <a:lnSpc>
                <a:spcPct val="139200"/>
              </a:lnSpc>
              <a:spcBef>
                <a:spcPts val="85"/>
              </a:spcBef>
            </a:pPr>
            <a:r>
              <a:rPr sz="2400" spc="10" dirty="0">
                <a:solidFill>
                  <a:srgbClr val="FF0000"/>
                </a:solidFill>
                <a:latin typeface="Courier New"/>
                <a:cs typeface="Courier New"/>
              </a:rPr>
              <a:t>Optics still</a:t>
            </a:r>
            <a:r>
              <a:rPr sz="2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ourier New"/>
                <a:cs typeface="Courier New"/>
              </a:rPr>
              <a:t>expensive  Unidirectional</a:t>
            </a:r>
            <a:endParaRPr sz="24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71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22" y="5062600"/>
            <a:ext cx="1727200" cy="11442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41" y="1685974"/>
            <a:ext cx="6787826" cy="2954655"/>
          </a:xfrm>
        </p:spPr>
        <p:txBody>
          <a:bodyPr/>
          <a:lstStyle/>
          <a:p>
            <a:r>
              <a:rPr lang="en-US" sz="2400" dirty="0"/>
              <a:t>A three-step process</a:t>
            </a:r>
          </a:p>
          <a:p>
            <a:pPr lvl="1"/>
            <a:r>
              <a:rPr lang="en-US" sz="2400" dirty="0"/>
              <a:t>Take an input stream of bits (digital data)</a:t>
            </a:r>
          </a:p>
          <a:p>
            <a:pPr lvl="1"/>
            <a:r>
              <a:rPr lang="en-US" sz="2400" dirty="0"/>
              <a:t>Modulate some physical media to send data (analog) that can travel distances</a:t>
            </a:r>
          </a:p>
          <a:p>
            <a:pPr lvl="1"/>
            <a:r>
              <a:rPr lang="en-US" sz="2400" dirty="0"/>
              <a:t>Demodulate the signal to retrieve bits (digital again)</a:t>
            </a:r>
          </a:p>
          <a:p>
            <a:pPr lvl="1"/>
            <a:r>
              <a:rPr lang="en-US" sz="2400" dirty="0"/>
              <a:t>Anybody heard of a </a:t>
            </a:r>
            <a:r>
              <a:rPr lang="en-US" sz="2400" dirty="0">
                <a:solidFill>
                  <a:srgbClr val="0000FF"/>
                </a:solidFill>
              </a:rPr>
              <a:t>modem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Mod</a:t>
            </a:r>
            <a:r>
              <a:rPr lang="en-US" sz="2400" dirty="0"/>
              <a:t>ulator-</a:t>
            </a:r>
            <a:r>
              <a:rPr lang="en-US" sz="2400" dirty="0">
                <a:solidFill>
                  <a:srgbClr val="0000FF"/>
                </a:solidFill>
              </a:rPr>
              <a:t>dem</a:t>
            </a:r>
            <a:r>
              <a:rPr lang="en-US" sz="2400" dirty="0"/>
              <a:t>odulator)?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</a:t>
            </a:fld>
            <a:endParaRPr lang="en-US" sz="850" b="1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777240" y="5504859"/>
            <a:ext cx="1424940" cy="1489710"/>
            <a:chOff x="816" y="1344"/>
            <a:chExt cx="1056" cy="1104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816" y="1570"/>
              <a:ext cx="878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/>
                <a:t>digital data</a:t>
              </a:r>
              <a:br>
                <a:rPr lang="en-US" sz="1700"/>
              </a:br>
              <a:r>
                <a:rPr lang="en-US" sz="1700"/>
                <a:t>(a string of </a:t>
              </a:r>
              <a:br>
                <a:rPr lang="en-US" sz="1700"/>
              </a:br>
              <a:r>
                <a:rPr lang="en-US" sz="1700"/>
                <a:t>symbols)</a:t>
              </a:r>
            </a:p>
          </p:txBody>
        </p: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440" y="1344"/>
              <a:ext cx="432" cy="1104"/>
              <a:chOff x="1152" y="1296"/>
              <a:chExt cx="432" cy="1104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43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 flipV="1">
                <a:off x="1152" y="1968"/>
                <a:ext cx="43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</p:grp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5505452" y="5504859"/>
            <a:ext cx="1379062" cy="1489710"/>
            <a:chOff x="4320" y="1344"/>
            <a:chExt cx="1022" cy="1104"/>
          </a:xfrm>
        </p:grpSpPr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464" y="1570"/>
              <a:ext cx="878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/>
                <a:t>digital data</a:t>
              </a:r>
              <a:br>
                <a:rPr lang="en-US" sz="1700"/>
              </a:br>
              <a:r>
                <a:rPr lang="en-US" sz="1700"/>
                <a:t>(a string of </a:t>
              </a:r>
              <a:br>
                <a:rPr lang="en-US" sz="1700"/>
              </a:br>
              <a:r>
                <a:rPr lang="en-US" sz="1700"/>
                <a:t>symbols)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 flipH="1">
              <a:off x="4320" y="1344"/>
              <a:ext cx="432" cy="1104"/>
              <a:chOff x="1152" y="1296"/>
              <a:chExt cx="432" cy="1104"/>
            </a:xfrm>
          </p:grpSpPr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43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 flipV="1">
                <a:off x="1152" y="1968"/>
                <a:ext cx="43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</p:grpSp>
      </p:grp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720340" y="6411640"/>
            <a:ext cx="207264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40"/>
              <a:t>a signal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2202180" y="6087789"/>
            <a:ext cx="1295400" cy="3238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530"/>
              <a:t>modulation</a:t>
            </a: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4210050" y="6087789"/>
            <a:ext cx="1295400" cy="3238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530"/>
              <a:t>demodulation</a:t>
            </a:r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3497580" y="6268605"/>
            <a:ext cx="71247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pic>
        <p:nvPicPr>
          <p:cNvPr id="20" name="Picture 36" descr="2-24"/>
          <p:cNvPicPr>
            <a:picLocks noChangeAspect="1" noChangeArrowheads="1"/>
          </p:cNvPicPr>
          <p:nvPr/>
        </p:nvPicPr>
        <p:blipFill>
          <a:blip r:embed="rId3"/>
          <a:srcRect l="10298" t="51373" b="31503"/>
          <a:stretch>
            <a:fillRect/>
          </a:stretch>
        </p:blipFill>
        <p:spPr bwMode="auto">
          <a:xfrm>
            <a:off x="2526030" y="6800259"/>
            <a:ext cx="2720340" cy="4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698976" y="6827246"/>
            <a:ext cx="184731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608569" y="6970280"/>
            <a:ext cx="1476686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0101100100100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5699760" y="6970280"/>
            <a:ext cx="1476686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0101100100100</a:t>
            </a:r>
          </a:p>
        </p:txBody>
      </p:sp>
      <p:sp>
        <p:nvSpPr>
          <p:cNvPr id="26" name="object 12"/>
          <p:cNvSpPr txBox="1"/>
          <p:nvPr/>
        </p:nvSpPr>
        <p:spPr>
          <a:xfrm>
            <a:off x="864058" y="685611"/>
            <a:ext cx="610412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385" dirty="0">
                <a:solidFill>
                  <a:srgbClr val="0070C0"/>
                </a:solidFill>
                <a:latin typeface="PMingLiU"/>
                <a:cs typeface="PMingLiU"/>
              </a:rPr>
              <a:t>The Foundation: Sending Bits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b="1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4170" y="7846687"/>
            <a:ext cx="174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Analog energy that can travel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7848600"/>
            <a:ext cx="174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Digital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99760" y="7779561"/>
            <a:ext cx="174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1948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Fiber Optics: more physical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40</a:t>
            </a:fld>
            <a:endParaRPr lang="en-US" sz="850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7700" y="2346674"/>
            <a:ext cx="7124700" cy="115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264" tIns="39132" rIns="78264" bIns="39132" numCol="1" anchor="t" anchorCtr="0" compatLnSpc="1">
            <a:prstTxWarp prst="textNoShape">
              <a:avLst/>
            </a:prstTxWarp>
          </a:bodyPr>
          <a:lstStyle/>
          <a:p>
            <a:pPr marL="291465" indent="-291465" defTabSz="7772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/>
            </a:pPr>
            <a:r>
              <a:rPr lang="en-US" sz="2400" kern="0" dirty="0">
                <a:solidFill>
                  <a:schemeClr val="accent2"/>
                </a:solidFill>
              </a:rPr>
              <a:t>Typical examples</a:t>
            </a:r>
          </a:p>
          <a:p>
            <a:pPr marL="631508" lvl="1" indent="-242888" defTabSz="7772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2400" kern="0" dirty="0">
                <a:solidFill>
                  <a:schemeClr val="accent2"/>
                </a:solidFill>
                <a:ea typeface="ＭＳ Ｐゴシック" charset="-128"/>
              </a:rPr>
              <a:t>Multimode Fiber 100Mbps-10Gb 500-2000m</a:t>
            </a:r>
          </a:p>
          <a:p>
            <a:pPr marL="631508" lvl="1" indent="-242888" defTabSz="7772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2400" kern="0" dirty="0">
                <a:solidFill>
                  <a:schemeClr val="accent2"/>
                </a:solidFill>
                <a:ea typeface="ＭＳ Ｐゴシック" charset="-128"/>
              </a:rPr>
              <a:t>Single Mode Fiber	1-100Gbps 	100m-40km</a:t>
            </a:r>
          </a:p>
        </p:txBody>
      </p:sp>
      <p:pic>
        <p:nvPicPr>
          <p:cNvPr id="7" name="Picture 4" descr="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777" y="4705350"/>
            <a:ext cx="5238311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5"/>
          <p:cNvSpPr>
            <a:spLocks/>
          </p:cNvSpPr>
          <p:nvPr/>
        </p:nvSpPr>
        <p:spPr bwMode="auto">
          <a:xfrm>
            <a:off x="5440680" y="5029200"/>
            <a:ext cx="129540" cy="90678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388620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Cheaper to drive </a:t>
            </a:r>
          </a:p>
          <a:p>
            <a:pPr algn="l"/>
            <a:r>
              <a:rPr lang="en-US" sz="2000"/>
              <a:t>(LED vs laser) &amp; </a:t>
            </a:r>
          </a:p>
          <a:p>
            <a:pPr algn="l"/>
            <a:r>
              <a:rPr lang="en-US" sz="2000"/>
              <a:t>terminate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62417" y="6259830"/>
            <a:ext cx="21121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Longer distance</a:t>
            </a:r>
          </a:p>
          <a:p>
            <a:pPr algn="l"/>
            <a:r>
              <a:rPr lang="en-US" sz="2000" dirty="0"/>
              <a:t>  (low attenuation)</a:t>
            </a:r>
          </a:p>
          <a:p>
            <a:pPr algn="l"/>
            <a:r>
              <a:rPr lang="en-US" sz="2000" dirty="0"/>
              <a:t>Higher data rates</a:t>
            </a:r>
          </a:p>
          <a:p>
            <a:pPr algn="l"/>
            <a:r>
              <a:rPr lang="en-US" sz="2000" dirty="0"/>
              <a:t>  (low dispersion)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74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Chromatic Dispersion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41</a:t>
            </a:fld>
            <a:endParaRPr lang="en-US" sz="850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7700" y="2346674"/>
            <a:ext cx="7124700" cy="115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264" tIns="39132" rIns="78264" bIns="39132" numCol="1" anchor="t" anchorCtr="0" compatLnSpc="1">
            <a:prstTxWarp prst="textNoShape">
              <a:avLst/>
            </a:prstTxWarp>
          </a:bodyPr>
          <a:lstStyle/>
          <a:p>
            <a:pPr marL="291465" indent="-291465" defTabSz="7772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l"/>
              <a:defRPr/>
            </a:pPr>
            <a:r>
              <a:rPr lang="en-US" sz="2400" kern="0" dirty="0"/>
              <a:t>Different lights go at different speeds through glass</a:t>
            </a:r>
          </a:p>
          <a:p>
            <a:pPr marL="631508" lvl="1" indent="-242888" defTabSz="7772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2400" kern="0" dirty="0">
                <a:solidFill>
                  <a:schemeClr val="accent2"/>
                </a:solidFill>
                <a:ea typeface="ＭＳ Ｐゴシック" charset="-128"/>
              </a:rPr>
              <a:t>Problem: </a:t>
            </a:r>
            <a:r>
              <a:rPr lang="en-US" sz="2400" kern="0" dirty="0">
                <a:ea typeface="ＭＳ Ｐゴシック" charset="-128"/>
              </a:rPr>
              <a:t>spreads out signal at output. Can’t send next bit till output width or you get inter symbol interference (non –</a:t>
            </a:r>
            <a:r>
              <a:rPr lang="en-US" sz="2400" kern="0" dirty="0" err="1">
                <a:ea typeface="ＭＳ Ｐゴシック" charset="-128"/>
              </a:rPr>
              <a:t>Nyquist</a:t>
            </a:r>
            <a:r>
              <a:rPr lang="en-US" sz="2400" kern="0" dirty="0">
                <a:ea typeface="ＭＳ Ｐゴシック" charset="-128"/>
              </a:rPr>
              <a:t> related)</a:t>
            </a:r>
          </a:p>
          <a:p>
            <a:pPr marL="631508" lvl="1" indent="-242888" defTabSz="7772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pitchFamily="82" charset="2"/>
              <a:buChar char="u"/>
              <a:defRPr/>
            </a:pPr>
            <a:r>
              <a:rPr lang="en-US" sz="2400" kern="0" dirty="0">
                <a:solidFill>
                  <a:srgbClr val="00B050"/>
                </a:solidFill>
                <a:ea typeface="ＭＳ Ｐゴシック" charset="-128"/>
              </a:rPr>
              <a:t>Solution:</a:t>
            </a:r>
            <a:r>
              <a:rPr lang="en-US" sz="2400" kern="0" dirty="0">
                <a:solidFill>
                  <a:schemeClr val="accent2"/>
                </a:solidFill>
                <a:ea typeface="ＭＳ Ｐゴシック" charset="-128"/>
              </a:rPr>
              <a:t> </a:t>
            </a:r>
            <a:r>
              <a:rPr lang="en-US" sz="2400" kern="0" dirty="0">
                <a:ea typeface="ＭＳ Ｐゴシック" charset="-128"/>
              </a:rPr>
              <a:t>Use monochromatic light (lasers)</a:t>
            </a:r>
          </a:p>
        </p:txBody>
      </p:sp>
      <p:pic>
        <p:nvPicPr>
          <p:cNvPr id="11" name="Picture 2" descr="Chromatic Dispersion with 10 Gigabit Optical Transports | Math Encounters 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5257800"/>
            <a:ext cx="6096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31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Wireless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2313432"/>
            <a:ext cx="6995160" cy="738664"/>
          </a:xfrm>
        </p:spPr>
        <p:txBody>
          <a:bodyPr/>
          <a:lstStyle/>
          <a:p>
            <a:r>
              <a:rPr lang="en-US" sz="2400" dirty="0"/>
              <a:t>Widely varying channel bandwidths/distances</a:t>
            </a:r>
          </a:p>
          <a:p>
            <a:r>
              <a:rPr lang="en-US" sz="2400" dirty="0"/>
              <a:t>Extremely vulnerable to noise and interference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42</a:t>
            </a:fld>
            <a:endParaRPr lang="en-US" sz="850" b="1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71550" y="5935980"/>
            <a:ext cx="492252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94071" y="5741671"/>
            <a:ext cx="1143005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Freq (Hz)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424940" y="5806440"/>
            <a:ext cx="4015740" cy="259080"/>
            <a:chOff x="1344" y="2784"/>
            <a:chExt cx="1584" cy="192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34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8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632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76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2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06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20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96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64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78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92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 sz="1530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78005" y="6000751"/>
            <a:ext cx="569387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4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890475" y="6000751"/>
            <a:ext cx="569387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6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655570" y="6000751"/>
            <a:ext cx="569387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8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319463" y="6000751"/>
            <a:ext cx="688009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10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080510" y="6000751"/>
            <a:ext cx="688009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12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809173" y="6000751"/>
            <a:ext cx="688009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10</a:t>
            </a:r>
            <a:r>
              <a:rPr lang="en-US" sz="2720" baseline="30000"/>
              <a:t>14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1036320" y="5676900"/>
            <a:ext cx="110109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2007870" y="50292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720340" y="50292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2849880" y="5482590"/>
            <a:ext cx="45339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5052060" y="5676900"/>
            <a:ext cx="45339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238500" y="5417820"/>
            <a:ext cx="84201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748790" y="5223510"/>
            <a:ext cx="142494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3432810" y="5547360"/>
            <a:ext cx="90678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943100" y="4705350"/>
            <a:ext cx="466794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AM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137411" y="5223510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Coax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254692" y="5093970"/>
            <a:ext cx="1216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Microwave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497580" y="5494735"/>
            <a:ext cx="937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Satellite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4987290" y="5353050"/>
            <a:ext cx="660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Fiber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2655570" y="4705350"/>
            <a:ext cx="442750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FM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1101091" y="5158741"/>
            <a:ext cx="904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Twisted</a:t>
            </a:r>
          </a:p>
          <a:p>
            <a:r>
              <a:rPr lang="en-US" dirty="0"/>
              <a:t>Pair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2898457" y="5494735"/>
            <a:ext cx="391454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TV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625998" y="6518911"/>
            <a:ext cx="893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Radio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377260" y="6518911"/>
            <a:ext cx="556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UV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2634343" y="6506598"/>
            <a:ext cx="1559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Microwave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4080510" y="6518911"/>
            <a:ext cx="393056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40"/>
              <a:t>IR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721463" y="6518911"/>
            <a:ext cx="79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Light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14400" y="4495800"/>
            <a:ext cx="240506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19463" y="4495800"/>
            <a:ext cx="166782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61360" y="3621536"/>
            <a:ext cx="253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Directional, absorbed by </a:t>
            </a:r>
          </a:p>
          <a:p>
            <a:r>
              <a:rPr lang="en-US" dirty="0">
                <a:solidFill>
                  <a:srgbClr val="FF0000"/>
                </a:solidFill>
              </a:rPr>
              <a:t>obstacles</a:t>
            </a:r>
            <a:r>
              <a:rPr lang="en-US" dirty="0">
                <a:solidFill>
                  <a:srgbClr val="00B050"/>
                </a:solidFill>
              </a:rPr>
              <a:t>, higher speed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6297" y="3673457"/>
            <a:ext cx="304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Omnidirectional, goes through</a:t>
            </a:r>
          </a:p>
          <a:p>
            <a:r>
              <a:rPr lang="en-US" dirty="0">
                <a:solidFill>
                  <a:srgbClr val="00B050"/>
                </a:solidFill>
              </a:rPr>
              <a:t>Obstacles, </a:t>
            </a:r>
            <a:r>
              <a:rPr lang="en-US" dirty="0">
                <a:solidFill>
                  <a:srgbClr val="FF0000"/>
                </a:solidFill>
              </a:rPr>
              <a:t>lower speed</a:t>
            </a:r>
          </a:p>
        </p:txBody>
      </p:sp>
    </p:spTree>
    <p:extLst>
      <p:ext uri="{BB962C8B-B14F-4D97-AF65-F5344CB8AC3E}">
        <p14:creationId xmlns:p14="http://schemas.microsoft.com/office/powerpoint/2010/main" val="4125189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Spectrum Allocation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43</a:t>
            </a:fld>
            <a:endParaRPr lang="en-US" sz="850" b="1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l="2531" t="13377" r="1688" b="4500"/>
          <a:stretch>
            <a:fillRect/>
          </a:stretch>
        </p:blipFill>
        <p:spPr bwMode="auto">
          <a:xfrm>
            <a:off x="259080" y="4782727"/>
            <a:ext cx="3865960" cy="211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636314"/>
            <a:ext cx="3243421" cy="259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99760" y="6817584"/>
            <a:ext cx="1036320" cy="223138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50">
                <a:solidFill>
                  <a:srgbClr val="001E64"/>
                </a:solidFill>
              </a:rPr>
              <a:t>Time (min)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16200000">
            <a:off x="4049475" y="5662948"/>
            <a:ext cx="968851" cy="223138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50">
                <a:solidFill>
                  <a:srgbClr val="001E64"/>
                </a:solidFill>
              </a:rPr>
              <a:t>Frequency (Hz)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600" y="2083076"/>
            <a:ext cx="3440906" cy="119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62" tIns="41081" rIns="82162" bIns="41081">
            <a:prstTxWarp prst="textNoShape">
              <a:avLst/>
            </a:prstTxWarp>
          </a:bodyPr>
          <a:lstStyle/>
          <a:p>
            <a:pPr marL="275273" indent="-275273" defTabSz="735410">
              <a:spcBef>
                <a:spcPct val="20000"/>
              </a:spcBef>
              <a:spcAft>
                <a:spcPct val="20000"/>
              </a:spcAft>
              <a:buSzPct val="100000"/>
              <a:buFont typeface="Wingdings" charset="2"/>
              <a:buChar char="n"/>
            </a:pPr>
            <a:r>
              <a:rPr lang="en-US" sz="2400" dirty="0">
                <a:ea typeface="Times New Roman" charset="0"/>
                <a:cs typeface="Times New Roman" charset="0"/>
              </a:rPr>
              <a:t>Policy approach forces spectrum to be allocated like a fixed spatial resource (e.g. land, disk space, </a:t>
            </a:r>
            <a:r>
              <a:rPr lang="en-US" sz="2400" dirty="0" err="1">
                <a:ea typeface="Times New Roman" charset="0"/>
                <a:cs typeface="Times New Roman" charset="0"/>
              </a:rPr>
              <a:t>etc</a:t>
            </a:r>
            <a:r>
              <a:rPr lang="en-US" sz="2400" dirty="0">
                <a:ea typeface="Times New Roman" charset="0"/>
                <a:cs typeface="Times New Roman" charset="0"/>
              </a:rPr>
              <a:t>)</a:t>
            </a:r>
            <a:endParaRPr lang="en-US" sz="24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45470" y="1996183"/>
            <a:ext cx="2979420" cy="124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62" tIns="41081" rIns="82162" bIns="41081">
            <a:prstTxWarp prst="textNoShape">
              <a:avLst/>
            </a:prstTxWarp>
          </a:bodyPr>
          <a:lstStyle/>
          <a:p>
            <a:pPr marL="275273" indent="-275273" defTabSz="735410">
              <a:spcBef>
                <a:spcPct val="20000"/>
              </a:spcBef>
              <a:spcAft>
                <a:spcPct val="20000"/>
              </a:spcAft>
              <a:buSzPct val="100000"/>
              <a:buFont typeface="Wingdings" charset="2"/>
              <a:buChar char="n"/>
            </a:pPr>
            <a:r>
              <a:rPr lang="en-US" sz="2400" dirty="0">
                <a:ea typeface="Times New Roman" charset="0"/>
                <a:cs typeface="Times New Roman" charset="0"/>
              </a:rPr>
              <a:t>Reality is that spectrum is time and power shared</a:t>
            </a:r>
          </a:p>
          <a:p>
            <a:pPr marL="275273" indent="-275273" defTabSz="735410">
              <a:spcBef>
                <a:spcPct val="20000"/>
              </a:spcBef>
              <a:spcAft>
                <a:spcPct val="20000"/>
              </a:spcAft>
              <a:buSzPct val="100000"/>
              <a:buFont typeface="Wingdings" charset="2"/>
              <a:buChar char="n"/>
            </a:pPr>
            <a:r>
              <a:rPr lang="en-US" sz="2400" dirty="0">
                <a:ea typeface="Times New Roman" charset="0"/>
                <a:cs typeface="Times New Roman" charset="0"/>
              </a:rPr>
              <a:t>Measurements show that fixed allocations are poorly utilized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063" y="7731800"/>
            <a:ext cx="5768847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80" dirty="0">
                <a:solidFill>
                  <a:srgbClr val="1F1F1F"/>
                </a:solidFill>
              </a:rPr>
              <a:t>Hot topic: </a:t>
            </a:r>
            <a:r>
              <a:rPr lang="en-US" sz="2380" b="1" dirty="0">
                <a:solidFill>
                  <a:srgbClr val="1F1F1F"/>
                </a:solidFill>
              </a:rPr>
              <a:t>Whitespace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08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7864" y="1708206"/>
            <a:ext cx="194310" cy="873125"/>
          </a:xfrm>
          <a:custGeom>
            <a:avLst/>
            <a:gdLst/>
            <a:ahLst/>
            <a:cxnLst/>
            <a:rect l="l" t="t" r="r" b="b"/>
            <a:pathLst>
              <a:path w="194310" h="873125">
                <a:moveTo>
                  <a:pt x="0" y="872559"/>
                </a:moveTo>
                <a:lnTo>
                  <a:pt x="193898" y="872559"/>
                </a:lnTo>
                <a:lnTo>
                  <a:pt x="193898" y="0"/>
                </a:lnTo>
                <a:lnTo>
                  <a:pt x="0" y="0"/>
                </a:lnTo>
                <a:lnTo>
                  <a:pt x="0" y="872559"/>
                </a:lnTo>
                <a:close/>
              </a:path>
            </a:pathLst>
          </a:custGeom>
          <a:ln w="13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0851" y="1680508"/>
            <a:ext cx="194310" cy="873125"/>
          </a:xfrm>
          <a:custGeom>
            <a:avLst/>
            <a:gdLst/>
            <a:ahLst/>
            <a:cxnLst/>
            <a:rect l="l" t="t" r="r" b="b"/>
            <a:pathLst>
              <a:path w="194310" h="873125">
                <a:moveTo>
                  <a:pt x="0" y="872559"/>
                </a:moveTo>
                <a:lnTo>
                  <a:pt x="193898" y="872559"/>
                </a:lnTo>
                <a:lnTo>
                  <a:pt x="193898" y="0"/>
                </a:lnTo>
                <a:lnTo>
                  <a:pt x="0" y="0"/>
                </a:lnTo>
                <a:lnTo>
                  <a:pt x="0" y="872559"/>
                </a:lnTo>
                <a:close/>
              </a:path>
            </a:pathLst>
          </a:custGeom>
          <a:ln w="13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4634" y="2261388"/>
            <a:ext cx="127516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>
              <a:lnSpc>
                <a:spcPts val="1530"/>
              </a:lnSpc>
            </a:pPr>
            <a:r>
              <a:rPr sz="2000" spc="15" dirty="0">
                <a:latin typeface="Courier New"/>
                <a:cs typeface="Courier New"/>
              </a:rPr>
              <a:t>CROWDED  CITY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3322" y="1438513"/>
            <a:ext cx="2105660" cy="200660"/>
          </a:xfrm>
          <a:custGeom>
            <a:avLst/>
            <a:gdLst/>
            <a:ahLst/>
            <a:cxnLst/>
            <a:rect l="l" t="t" r="r" b="b"/>
            <a:pathLst>
              <a:path w="2105660" h="200660">
                <a:moveTo>
                  <a:pt x="0" y="200446"/>
                </a:moveTo>
                <a:lnTo>
                  <a:pt x="973" y="200049"/>
                </a:lnTo>
                <a:lnTo>
                  <a:pt x="7789" y="197271"/>
                </a:lnTo>
                <a:lnTo>
                  <a:pt x="26290" y="189730"/>
                </a:lnTo>
                <a:lnTo>
                  <a:pt x="62318" y="175046"/>
                </a:lnTo>
                <a:lnTo>
                  <a:pt x="88609" y="164403"/>
                </a:lnTo>
                <a:lnTo>
                  <a:pt x="158611" y="137597"/>
                </a:lnTo>
                <a:lnTo>
                  <a:pt x="202268" y="122246"/>
                </a:lnTo>
                <a:lnTo>
                  <a:pt x="251659" y="106138"/>
                </a:lnTo>
                <a:lnTo>
                  <a:pt x="306758" y="89678"/>
                </a:lnTo>
                <a:lnTo>
                  <a:pt x="367538" y="73274"/>
                </a:lnTo>
                <a:lnTo>
                  <a:pt x="433971" y="57330"/>
                </a:lnTo>
                <a:lnTo>
                  <a:pt x="474456" y="48584"/>
                </a:lnTo>
                <a:lnTo>
                  <a:pt x="516743" y="40227"/>
                </a:lnTo>
                <a:lnTo>
                  <a:pt x="560796" y="32365"/>
                </a:lnTo>
                <a:lnTo>
                  <a:pt x="606580" y="25104"/>
                </a:lnTo>
                <a:lnTo>
                  <a:pt x="654059" y="18549"/>
                </a:lnTo>
                <a:lnTo>
                  <a:pt x="703200" y="12807"/>
                </a:lnTo>
                <a:lnTo>
                  <a:pt x="753965" y="7984"/>
                </a:lnTo>
                <a:lnTo>
                  <a:pt x="806321" y="4185"/>
                </a:lnTo>
                <a:lnTo>
                  <a:pt x="860231" y="1518"/>
                </a:lnTo>
                <a:lnTo>
                  <a:pt x="915660" y="87"/>
                </a:lnTo>
                <a:lnTo>
                  <a:pt x="972573" y="0"/>
                </a:lnTo>
                <a:lnTo>
                  <a:pt x="1030935" y="1361"/>
                </a:lnTo>
                <a:lnTo>
                  <a:pt x="1090711" y="4277"/>
                </a:lnTo>
                <a:lnTo>
                  <a:pt x="1151864" y="8854"/>
                </a:lnTo>
                <a:lnTo>
                  <a:pt x="1206429" y="14266"/>
                </a:lnTo>
                <a:lnTo>
                  <a:pt x="1261714" y="20886"/>
                </a:lnTo>
                <a:lnTo>
                  <a:pt x="1317412" y="28567"/>
                </a:lnTo>
                <a:lnTo>
                  <a:pt x="1373215" y="37166"/>
                </a:lnTo>
                <a:lnTo>
                  <a:pt x="1428815" y="46535"/>
                </a:lnTo>
                <a:lnTo>
                  <a:pt x="1483904" y="56530"/>
                </a:lnTo>
                <a:lnTo>
                  <a:pt x="1538175" y="67005"/>
                </a:lnTo>
                <a:lnTo>
                  <a:pt x="1591321" y="77815"/>
                </a:lnTo>
                <a:lnTo>
                  <a:pt x="1643032" y="88814"/>
                </a:lnTo>
                <a:lnTo>
                  <a:pt x="1693003" y="99857"/>
                </a:lnTo>
                <a:lnTo>
                  <a:pt x="1740924" y="110798"/>
                </a:lnTo>
                <a:lnTo>
                  <a:pt x="1786488" y="121493"/>
                </a:lnTo>
                <a:lnTo>
                  <a:pt x="1829388" y="131795"/>
                </a:lnTo>
                <a:lnTo>
                  <a:pt x="1869315" y="141559"/>
                </a:lnTo>
                <a:lnTo>
                  <a:pt x="1939023" y="158892"/>
                </a:lnTo>
                <a:lnTo>
                  <a:pt x="2035110" y="182915"/>
                </a:lnTo>
                <a:lnTo>
                  <a:pt x="2084452" y="195252"/>
                </a:lnTo>
                <a:lnTo>
                  <a:pt x="2102631" y="199797"/>
                </a:lnTo>
                <a:lnTo>
                  <a:pt x="2105228" y="200446"/>
                </a:lnTo>
              </a:path>
            </a:pathLst>
          </a:custGeom>
          <a:ln w="138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1" y="2553633"/>
            <a:ext cx="11895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Courier New"/>
                <a:cs typeface="Courier New"/>
              </a:rPr>
              <a:t>TOWER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1187" y="2558740"/>
            <a:ext cx="122001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Courier New"/>
                <a:cs typeface="Courier New"/>
              </a:rPr>
              <a:t>TOWER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2910" y="517670"/>
            <a:ext cx="29234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20" dirty="0">
                <a:solidFill>
                  <a:srgbClr val="0070C0"/>
                </a:solidFill>
                <a:latin typeface="Arial"/>
                <a:cs typeface="Arial"/>
              </a:rPr>
              <a:t>MICROWAVE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057" y="3768525"/>
            <a:ext cx="5628224" cy="3221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ct val="100000"/>
              </a:lnSpc>
            </a:pP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Avoids Right of</a:t>
            </a:r>
            <a:r>
              <a:rPr sz="2400" spc="-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Way</a:t>
            </a:r>
            <a:endParaRPr sz="24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 indent="55244">
              <a:lnSpc>
                <a:spcPct val="157500"/>
              </a:lnSpc>
              <a:spcBef>
                <a:spcPts val="325"/>
              </a:spcBef>
            </a:pPr>
            <a:r>
              <a:rPr lang="en-US" sz="2400" spc="15" dirty="0">
                <a:solidFill>
                  <a:srgbClr val="00B050"/>
                </a:solidFill>
                <a:latin typeface="Courier New"/>
                <a:cs typeface="Courier New"/>
              </a:rPr>
              <a:t>C</a:t>
            </a: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heaper than installing</a:t>
            </a:r>
            <a:r>
              <a:rPr sz="240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cable  </a:t>
            </a:r>
            <a:endParaRPr lang="en-US" sz="2400" spc="15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 indent="55244">
              <a:lnSpc>
                <a:spcPct val="157500"/>
              </a:lnSpc>
              <a:spcBef>
                <a:spcPts val="325"/>
              </a:spcBef>
            </a:pP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Reasonable</a:t>
            </a:r>
            <a:r>
              <a:rPr sz="240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Bandwidth</a:t>
            </a:r>
            <a:endParaRPr sz="24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250"/>
              </a:spcBef>
            </a:pP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Up</a:t>
            </a:r>
            <a:r>
              <a:rPr lang="en-US" sz="2400" spc="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to 100 km</a:t>
            </a:r>
            <a:r>
              <a:rPr sz="2400" spc="-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00B050"/>
                </a:solidFill>
                <a:latin typeface="Courier New"/>
                <a:cs typeface="Courier New"/>
              </a:rPr>
              <a:t>distance</a:t>
            </a:r>
            <a:endParaRPr lang="en-US" sz="2400" spc="15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53975">
              <a:spcBef>
                <a:spcPts val="1250"/>
              </a:spcBef>
            </a:pPr>
            <a:r>
              <a:rPr lang="en-US" sz="2400" spc="15" dirty="0">
                <a:solidFill>
                  <a:srgbClr val="FF0000"/>
                </a:solidFill>
                <a:latin typeface="Courier New"/>
                <a:cs typeface="Courier New"/>
              </a:rPr>
              <a:t>Problems with</a:t>
            </a:r>
            <a:r>
              <a:rPr lang="en-US" sz="2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spc="15" dirty="0">
                <a:solidFill>
                  <a:srgbClr val="FF0000"/>
                </a:solidFill>
                <a:latin typeface="Courier New"/>
                <a:cs typeface="Courier New"/>
              </a:rPr>
              <a:t>Rain</a:t>
            </a:r>
            <a:endParaRPr lang="en-US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250"/>
              </a:spcBef>
            </a:pPr>
            <a:endParaRPr lang="en-US" sz="2400" spc="1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8896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479" y="383199"/>
            <a:ext cx="25761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70C0"/>
                </a:solidFill>
                <a:latin typeface="Arial"/>
                <a:cs typeface="Arial"/>
              </a:rPr>
              <a:t>SATELLITE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0537" y="1219352"/>
            <a:ext cx="544195" cy="167005"/>
          </a:xfrm>
          <a:custGeom>
            <a:avLst/>
            <a:gdLst/>
            <a:ahLst/>
            <a:cxnLst/>
            <a:rect l="l" t="t" r="r" b="b"/>
            <a:pathLst>
              <a:path w="544195" h="167005">
                <a:moveTo>
                  <a:pt x="0" y="37947"/>
                </a:moveTo>
                <a:lnTo>
                  <a:pt x="724" y="38474"/>
                </a:lnTo>
                <a:lnTo>
                  <a:pt x="5797" y="42164"/>
                </a:lnTo>
                <a:lnTo>
                  <a:pt x="19566" y="52177"/>
                </a:lnTo>
                <a:lnTo>
                  <a:pt x="79380" y="95098"/>
                </a:lnTo>
                <a:lnTo>
                  <a:pt x="121185" y="121456"/>
                </a:lnTo>
                <a:lnTo>
                  <a:pt x="169467" y="145588"/>
                </a:lnTo>
                <a:lnTo>
                  <a:pt x="221898" y="162335"/>
                </a:lnTo>
                <a:lnTo>
                  <a:pt x="276148" y="166535"/>
                </a:lnTo>
                <a:lnTo>
                  <a:pt x="329943" y="154797"/>
                </a:lnTo>
                <a:lnTo>
                  <a:pt x="381210" y="130818"/>
                </a:lnTo>
                <a:lnTo>
                  <a:pt x="427924" y="100059"/>
                </a:lnTo>
                <a:lnTo>
                  <a:pt x="468060" y="67983"/>
                </a:lnTo>
                <a:lnTo>
                  <a:pt x="499592" y="40055"/>
                </a:lnTo>
                <a:lnTo>
                  <a:pt x="525187" y="16898"/>
                </a:lnTo>
                <a:lnTo>
                  <a:pt x="538330" y="5006"/>
                </a:lnTo>
                <a:lnTo>
                  <a:pt x="543173" y="625"/>
                </a:lnTo>
                <a:lnTo>
                  <a:pt x="543864" y="0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7800" y="2332368"/>
            <a:ext cx="108376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DISH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2046" y="2396954"/>
            <a:ext cx="84955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DISH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4014" y="2332367"/>
            <a:ext cx="291465" cy="67945"/>
          </a:xfrm>
          <a:custGeom>
            <a:avLst/>
            <a:gdLst/>
            <a:ahLst/>
            <a:cxnLst/>
            <a:rect l="l" t="t" r="r" b="b"/>
            <a:pathLst>
              <a:path w="291464" h="67944">
                <a:moveTo>
                  <a:pt x="0" y="0"/>
                </a:moveTo>
                <a:lnTo>
                  <a:pt x="362" y="263"/>
                </a:lnTo>
                <a:lnTo>
                  <a:pt x="2897" y="2108"/>
                </a:lnTo>
                <a:lnTo>
                  <a:pt x="9778" y="7115"/>
                </a:lnTo>
                <a:lnTo>
                  <a:pt x="44588" y="31886"/>
                </a:lnTo>
                <a:lnTo>
                  <a:pt x="105589" y="61928"/>
                </a:lnTo>
                <a:lnTo>
                  <a:pt x="141224" y="67462"/>
                </a:lnTo>
                <a:lnTo>
                  <a:pt x="177555" y="61928"/>
                </a:lnTo>
                <a:lnTo>
                  <a:pt x="242308" y="31886"/>
                </a:lnTo>
                <a:lnTo>
                  <a:pt x="280220" y="7115"/>
                </a:lnTo>
                <a:lnTo>
                  <a:pt x="287731" y="2108"/>
                </a:lnTo>
                <a:lnTo>
                  <a:pt x="290498" y="263"/>
                </a:lnTo>
                <a:lnTo>
                  <a:pt x="290893" y="0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0493" y="2408262"/>
            <a:ext cx="12700" cy="63500"/>
          </a:xfrm>
          <a:custGeom>
            <a:avLst/>
            <a:gdLst/>
            <a:ahLst/>
            <a:cxnLst/>
            <a:rect l="l" t="t" r="r" b="b"/>
            <a:pathLst>
              <a:path w="12700" h="63500">
                <a:moveTo>
                  <a:pt x="0" y="0"/>
                </a:moveTo>
                <a:lnTo>
                  <a:pt x="2095" y="10541"/>
                </a:lnTo>
                <a:lnTo>
                  <a:pt x="12636" y="632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0493" y="2408262"/>
            <a:ext cx="12700" cy="63500"/>
          </a:xfrm>
          <a:custGeom>
            <a:avLst/>
            <a:gdLst/>
            <a:ahLst/>
            <a:cxnLst/>
            <a:rect l="l" t="t" r="r" b="b"/>
            <a:pathLst>
              <a:path w="12700" h="63500">
                <a:moveTo>
                  <a:pt x="0" y="0"/>
                </a:moveTo>
                <a:lnTo>
                  <a:pt x="2095" y="10541"/>
                </a:lnTo>
                <a:lnTo>
                  <a:pt x="8189" y="41003"/>
                </a:lnTo>
                <a:lnTo>
                  <a:pt x="11318" y="56646"/>
                </a:lnTo>
                <a:lnTo>
                  <a:pt x="12471" y="62409"/>
                </a:lnTo>
                <a:lnTo>
                  <a:pt x="12636" y="63233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0032" y="2281783"/>
            <a:ext cx="291465" cy="67945"/>
          </a:xfrm>
          <a:custGeom>
            <a:avLst/>
            <a:gdLst/>
            <a:ahLst/>
            <a:cxnLst/>
            <a:rect l="l" t="t" r="r" b="b"/>
            <a:pathLst>
              <a:path w="291464" h="67944">
                <a:moveTo>
                  <a:pt x="0" y="0"/>
                </a:moveTo>
                <a:lnTo>
                  <a:pt x="44599" y="31879"/>
                </a:lnTo>
                <a:lnTo>
                  <a:pt x="105596" y="61915"/>
                </a:lnTo>
                <a:lnTo>
                  <a:pt x="141236" y="67449"/>
                </a:lnTo>
                <a:lnTo>
                  <a:pt x="177568" y="61915"/>
                </a:lnTo>
                <a:lnTo>
                  <a:pt x="242320" y="31879"/>
                </a:lnTo>
                <a:lnTo>
                  <a:pt x="280233" y="7115"/>
                </a:lnTo>
                <a:lnTo>
                  <a:pt x="287743" y="2108"/>
                </a:lnTo>
                <a:lnTo>
                  <a:pt x="290510" y="263"/>
                </a:lnTo>
                <a:lnTo>
                  <a:pt x="290906" y="0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6511" y="2357665"/>
            <a:ext cx="12700" cy="63500"/>
          </a:xfrm>
          <a:custGeom>
            <a:avLst/>
            <a:gdLst/>
            <a:ahLst/>
            <a:cxnLst/>
            <a:rect l="l" t="t" r="r" b="b"/>
            <a:pathLst>
              <a:path w="12700" h="63500">
                <a:moveTo>
                  <a:pt x="0" y="0"/>
                </a:moveTo>
                <a:lnTo>
                  <a:pt x="2108" y="10541"/>
                </a:lnTo>
                <a:lnTo>
                  <a:pt x="8202" y="41011"/>
                </a:lnTo>
                <a:lnTo>
                  <a:pt x="11331" y="56657"/>
                </a:lnTo>
                <a:lnTo>
                  <a:pt x="12484" y="62422"/>
                </a:lnTo>
                <a:lnTo>
                  <a:pt x="12649" y="63246"/>
                </a:lnTo>
              </a:path>
            </a:pathLst>
          </a:custGeom>
          <a:ln w="12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3129" y="1358480"/>
            <a:ext cx="898525" cy="948690"/>
          </a:xfrm>
          <a:custGeom>
            <a:avLst/>
            <a:gdLst/>
            <a:ahLst/>
            <a:cxnLst/>
            <a:rect l="l" t="t" r="r" b="b"/>
            <a:pathLst>
              <a:path w="898525" h="948689">
                <a:moveTo>
                  <a:pt x="898004" y="0"/>
                </a:moveTo>
                <a:lnTo>
                  <a:pt x="0" y="948588"/>
                </a:lnTo>
              </a:path>
            </a:pathLst>
          </a:custGeom>
          <a:ln w="126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2027" y="1383779"/>
            <a:ext cx="885825" cy="796925"/>
          </a:xfrm>
          <a:custGeom>
            <a:avLst/>
            <a:gdLst/>
            <a:ahLst/>
            <a:cxnLst/>
            <a:rect l="l" t="t" r="r" b="b"/>
            <a:pathLst>
              <a:path w="885825" h="796925">
                <a:moveTo>
                  <a:pt x="0" y="0"/>
                </a:moveTo>
                <a:lnTo>
                  <a:pt x="885355" y="796810"/>
                </a:lnTo>
              </a:path>
            </a:pathLst>
          </a:custGeom>
          <a:ln w="126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6994" y="374893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7947" y="12649"/>
                </a:lnTo>
              </a:path>
            </a:pathLst>
          </a:custGeom>
          <a:ln w="126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6737" y="3668839"/>
            <a:ext cx="6984664" cy="3165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13000" indent="62865">
              <a:lnSpc>
                <a:spcPct val="157100"/>
              </a:lnSpc>
            </a:pPr>
            <a:r>
              <a:rPr sz="2400" spc="-5" dirty="0">
                <a:solidFill>
                  <a:srgbClr val="00B050"/>
                </a:solidFill>
                <a:latin typeface="Courier New"/>
                <a:cs typeface="Courier New"/>
              </a:rPr>
              <a:t>Avoids Right of Way </a:t>
            </a:r>
            <a:endParaRPr lang="en-US" sz="2400" spc="-5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2413000" indent="62865">
              <a:lnSpc>
                <a:spcPct val="157100"/>
              </a:lnSpc>
            </a:pPr>
            <a:r>
              <a:rPr sz="2400" spc="-5" dirty="0">
                <a:solidFill>
                  <a:srgbClr val="00B050"/>
                </a:solidFill>
                <a:latin typeface="Courier New"/>
                <a:cs typeface="Courier New"/>
              </a:rPr>
              <a:t>Good Bandwidth (500</a:t>
            </a:r>
            <a:r>
              <a:rPr sz="24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ourier New"/>
                <a:cs typeface="Courier New"/>
              </a:rPr>
              <a:t>Mhz)  World</a:t>
            </a:r>
            <a:r>
              <a:rPr sz="24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ourier New"/>
                <a:cs typeface="Courier New"/>
              </a:rPr>
              <a:t>Wide</a:t>
            </a:r>
            <a:endParaRPr sz="24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75565" marR="3556635" indent="-38100">
              <a:lnSpc>
                <a:spcPct val="160100"/>
              </a:lnSpc>
              <a:spcBef>
                <a:spcPts val="95"/>
              </a:spcBef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Large</a:t>
            </a:r>
            <a:r>
              <a:rPr sz="2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Latency  </a:t>
            </a:r>
            <a:r>
              <a:rPr lang="en-US" sz="2400" spc="-5" dirty="0">
                <a:solidFill>
                  <a:srgbClr val="FF0000"/>
                </a:solidFill>
                <a:latin typeface="Courier New"/>
                <a:cs typeface="Courier New"/>
              </a:rPr>
              <a:t>Expensive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Antenna</a:t>
            </a:r>
            <a:r>
              <a:rPr sz="2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334124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082800" y="1283093"/>
            <a:ext cx="2225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00B050"/>
                </a:solidFill>
              </a:rPr>
              <a:t>Handoff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602" y="29510"/>
            <a:ext cx="5545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Low orbiting Satellites</a:t>
            </a:r>
          </a:p>
        </p:txBody>
      </p:sp>
      <p:pic>
        <p:nvPicPr>
          <p:cNvPr id="16" name="Picture 4" descr="5g Base Station Icon Clipart (#3821608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36" y="838200"/>
            <a:ext cx="1167364" cy="14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5g Base Station Icon Clipart (#3821608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38200"/>
            <a:ext cx="1167364" cy="14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Man Walking Clip Art - Bing Images | Clip art, Walking man, Picto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76" y="2901193"/>
            <a:ext cx="644724" cy="94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Man Walking Clip Art - Bing Images | Clip art, Walking man, Picto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76" y="2940109"/>
            <a:ext cx="644724" cy="94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905000" y="2432700"/>
            <a:ext cx="2273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09800" y="5605688"/>
            <a:ext cx="2260600" cy="21866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08076" y="640660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Earth</a:t>
            </a:r>
          </a:p>
        </p:txBody>
      </p:sp>
      <p:pic>
        <p:nvPicPr>
          <p:cNvPr id="32" name="Picture 8" descr="Satellite Clipart Free PNG Image｜Illus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71" y="7397480"/>
            <a:ext cx="1002780" cy="100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Satellite Clipart Free PNG Image｜Illus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34" y="5905211"/>
            <a:ext cx="1002780" cy="100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Satellite Clipart Free PNG Image｜Illus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6" y="5104298"/>
            <a:ext cx="1002780" cy="100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Satellite Clipart Free PNG Image｜Illus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9" y="7253536"/>
            <a:ext cx="1002780" cy="100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Satellite Clipart Free PNG Image｜Illus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10" y="4572000"/>
            <a:ext cx="1002780" cy="100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800" y="2901193"/>
            <a:ext cx="431800" cy="50689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00" y="2938565"/>
            <a:ext cx="431800" cy="506896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52398" y="4612891"/>
            <a:ext cx="73151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900" y="5680961"/>
            <a:ext cx="699889" cy="72205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57200" y="8054449"/>
            <a:ext cx="6762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/>
              <a:t>LEO: “BASE STATION”MOVES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7850" y="3843450"/>
            <a:ext cx="6819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CELL PHONES: PEOPLE MOVE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058" y="7166647"/>
            <a:ext cx="142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Satellite 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2398" y="5941353"/>
            <a:ext cx="143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Satellite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28426" y="7938595"/>
            <a:ext cx="142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Satellite 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95800" y="4853417"/>
            <a:ext cx="144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Satellite 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28574" y="6478939"/>
            <a:ext cx="144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Satellite D</a:t>
            </a:r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381000" y="6435591"/>
            <a:ext cx="1118118" cy="6208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6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18687" y="762000"/>
            <a:ext cx="6627733" cy="6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sz="3200" spc="225" dirty="0">
                <a:solidFill>
                  <a:srgbClr val="0070C0"/>
                </a:solidFill>
                <a:latin typeface="PMingLiU"/>
                <a:cs typeface="PMingLiU"/>
              </a:rPr>
              <a:t>Wireless </a:t>
            </a:r>
            <a:r>
              <a:rPr sz="3200" spc="320" dirty="0">
                <a:solidFill>
                  <a:srgbClr val="0070C0"/>
                </a:solidFill>
                <a:latin typeface="PMingLiU"/>
                <a:cs typeface="PMingLiU"/>
              </a:rPr>
              <a:t>Data </a:t>
            </a:r>
            <a:r>
              <a:rPr lang="en-US" sz="3200" spc="235" dirty="0">
                <a:solidFill>
                  <a:srgbClr val="0070C0"/>
                </a:solidFill>
                <a:latin typeface="PMingLiU"/>
                <a:cs typeface="PMingLiU"/>
              </a:rPr>
              <a:t>Options</a:t>
            </a:r>
            <a:endParaRPr sz="32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15875" indent="-199390">
              <a:lnSpc>
                <a:spcPct val="116300"/>
              </a:lnSpc>
              <a:spcBef>
                <a:spcPts val="179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10" dirty="0">
                <a:solidFill>
                  <a:srgbClr val="00B050"/>
                </a:solidFill>
                <a:latin typeface="Garamond"/>
                <a:cs typeface="Garamond"/>
              </a:rPr>
              <a:t>802.11: </a:t>
            </a:r>
            <a:r>
              <a:rPr sz="2400" spc="30" dirty="0">
                <a:latin typeface="Garamond"/>
                <a:cs typeface="Garamond"/>
              </a:rPr>
              <a:t>Wireless </a:t>
            </a:r>
            <a:r>
              <a:rPr sz="2400" spc="-30" dirty="0">
                <a:latin typeface="Garamond"/>
                <a:cs typeface="Garamond"/>
              </a:rPr>
              <a:t>LANs </a:t>
            </a:r>
            <a:r>
              <a:rPr sz="2400" spc="25" dirty="0">
                <a:latin typeface="Garamond"/>
                <a:cs typeface="Garamond"/>
              </a:rPr>
              <a:t>using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10" dirty="0">
                <a:latin typeface="Garamond"/>
                <a:cs typeface="Garamond"/>
              </a:rPr>
              <a:t>wireless </a:t>
            </a:r>
            <a:r>
              <a:rPr sz="2400" spc="5" dirty="0">
                <a:latin typeface="Garamond"/>
                <a:cs typeface="Garamond"/>
              </a:rPr>
              <a:t>access  </a:t>
            </a:r>
            <a:r>
              <a:rPr sz="2400" spc="15" dirty="0">
                <a:latin typeface="Garamond"/>
                <a:cs typeface="Garamond"/>
              </a:rPr>
              <a:t>point </a:t>
            </a:r>
            <a:r>
              <a:rPr sz="2400" spc="110" dirty="0">
                <a:latin typeface="Garamond"/>
                <a:cs typeface="Garamond"/>
              </a:rPr>
              <a:t>(AP) </a:t>
            </a:r>
            <a:r>
              <a:rPr sz="2400" spc="120" dirty="0">
                <a:latin typeface="Garamond"/>
                <a:cs typeface="Garamond"/>
              </a:rPr>
              <a:t>at </a:t>
            </a:r>
            <a:r>
              <a:rPr sz="2400" spc="15" dirty="0">
                <a:latin typeface="Garamond"/>
                <a:cs typeface="Garamond"/>
              </a:rPr>
              <a:t>hot </a:t>
            </a:r>
            <a:r>
              <a:rPr sz="2400" spc="20" dirty="0">
                <a:latin typeface="Garamond"/>
                <a:cs typeface="Garamond"/>
              </a:rPr>
              <a:t>spot </a:t>
            </a:r>
            <a:r>
              <a:rPr sz="2400" spc="25" dirty="0">
                <a:latin typeface="Garamond"/>
                <a:cs typeface="Garamond"/>
              </a:rPr>
              <a:t>using </a:t>
            </a:r>
            <a:r>
              <a:rPr sz="2400" spc="10" dirty="0">
                <a:latin typeface="Garamond"/>
                <a:cs typeface="Garamond"/>
              </a:rPr>
              <a:t>unlicensed frequency  </a:t>
            </a:r>
            <a:r>
              <a:rPr sz="2400" spc="40" dirty="0">
                <a:latin typeface="Garamond"/>
                <a:cs typeface="Garamond"/>
              </a:rPr>
              <a:t>band </a:t>
            </a:r>
            <a:r>
              <a:rPr sz="2400" spc="10" dirty="0">
                <a:latin typeface="Garamond"/>
                <a:cs typeface="Garamond"/>
              </a:rPr>
              <a:t>2.4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dirty="0">
                <a:latin typeface="Garamond"/>
                <a:cs typeface="Garamond"/>
              </a:rPr>
              <a:t>4.485 </a:t>
            </a:r>
            <a:r>
              <a:rPr sz="2400" spc="-40" dirty="0">
                <a:latin typeface="Garamond"/>
                <a:cs typeface="Garamond"/>
              </a:rPr>
              <a:t>Ghz </a:t>
            </a:r>
            <a:r>
              <a:rPr sz="2400" spc="45" dirty="0">
                <a:latin typeface="Garamond"/>
                <a:cs typeface="Garamond"/>
              </a:rPr>
              <a:t>(radio </a:t>
            </a:r>
            <a:r>
              <a:rPr sz="2400" spc="20" dirty="0">
                <a:latin typeface="Garamond"/>
                <a:cs typeface="Garamond"/>
              </a:rPr>
              <a:t>frequency) </a:t>
            </a:r>
            <a:r>
              <a:rPr sz="2400" spc="-15" dirty="0">
                <a:latin typeface="Garamond"/>
                <a:cs typeface="Garamond"/>
              </a:rPr>
              <a:t>100  </a:t>
            </a:r>
            <a:r>
              <a:rPr sz="2400" spc="30" dirty="0">
                <a:latin typeface="Garamond"/>
                <a:cs typeface="Garamond"/>
              </a:rPr>
              <a:t>metres. </a:t>
            </a:r>
            <a:r>
              <a:rPr sz="2400" spc="-15" dirty="0">
                <a:latin typeface="Garamond"/>
                <a:cs typeface="Garamond"/>
              </a:rPr>
              <a:t>11 </a:t>
            </a:r>
            <a:r>
              <a:rPr sz="2400" spc="10" dirty="0">
                <a:latin typeface="Garamond"/>
                <a:cs typeface="Garamond"/>
              </a:rPr>
              <a:t>Mbps </a:t>
            </a:r>
            <a:r>
              <a:rPr sz="2400" spc="50" dirty="0">
                <a:latin typeface="Garamond"/>
                <a:cs typeface="Garamond"/>
              </a:rPr>
              <a:t>with </a:t>
            </a:r>
            <a:r>
              <a:rPr sz="2400" spc="10" dirty="0">
                <a:latin typeface="Garamond"/>
                <a:cs typeface="Garamond"/>
              </a:rPr>
              <a:t>802.11b. </a:t>
            </a:r>
            <a:r>
              <a:rPr sz="2400" spc="-35" dirty="0">
                <a:latin typeface="Garamond"/>
                <a:cs typeface="Garamond"/>
              </a:rPr>
              <a:t>Needs </a:t>
            </a:r>
            <a:r>
              <a:rPr sz="2400" spc="15" dirty="0">
                <a:latin typeface="Garamond"/>
                <a:cs typeface="Garamond"/>
              </a:rPr>
              <a:t>hotspot </a:t>
            </a:r>
            <a:r>
              <a:rPr sz="2400" spc="65" dirty="0">
                <a:latin typeface="Garamond"/>
                <a:cs typeface="Garamond"/>
              </a:rPr>
              <a:t>but  </a:t>
            </a:r>
            <a:r>
              <a:rPr sz="2400" dirty="0">
                <a:latin typeface="Garamond"/>
                <a:cs typeface="Garamond"/>
              </a:rPr>
              <a:t>becoming </a:t>
            </a:r>
            <a:r>
              <a:rPr sz="2400" spc="-30" dirty="0">
                <a:latin typeface="Garamond"/>
                <a:cs typeface="Garamond"/>
              </a:rPr>
              <a:t>common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40" dirty="0">
                <a:latin typeface="Garamond"/>
                <a:cs typeface="Garamond"/>
              </a:rPr>
              <a:t>very</a:t>
            </a:r>
            <a:r>
              <a:rPr sz="2400" spc="370" dirty="0">
                <a:latin typeface="Garamond"/>
                <a:cs typeface="Garamond"/>
              </a:rPr>
              <a:t> </a:t>
            </a:r>
            <a:r>
              <a:rPr sz="2400" spc="20" dirty="0">
                <a:latin typeface="Garamond"/>
                <a:cs typeface="Garamond"/>
              </a:rPr>
              <a:t>cheap!</a:t>
            </a:r>
            <a:endParaRPr sz="2400" dirty="0">
              <a:latin typeface="Garamond"/>
              <a:cs typeface="Garamond"/>
            </a:endParaRPr>
          </a:p>
          <a:p>
            <a:pPr marL="212090" marR="45720" indent="-199390">
              <a:lnSpc>
                <a:spcPct val="116599"/>
              </a:lnSpc>
              <a:spcBef>
                <a:spcPts val="90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35" dirty="0">
                <a:solidFill>
                  <a:srgbClr val="00B050"/>
                </a:solidFill>
                <a:latin typeface="Garamond"/>
                <a:cs typeface="Garamond"/>
              </a:rPr>
              <a:t>Bluetooth:</a:t>
            </a:r>
            <a:r>
              <a:rPr sz="2400" spc="35" dirty="0">
                <a:latin typeface="Garamond"/>
                <a:cs typeface="Garamond"/>
              </a:rPr>
              <a:t> </a:t>
            </a:r>
            <a:r>
              <a:rPr sz="2400" spc="70" dirty="0">
                <a:latin typeface="Garamond"/>
                <a:cs typeface="Garamond"/>
              </a:rPr>
              <a:t>ad </a:t>
            </a:r>
            <a:r>
              <a:rPr sz="2400" spc="-20" dirty="0">
                <a:latin typeface="Garamond"/>
                <a:cs typeface="Garamond"/>
              </a:rPr>
              <a:t>hoc </a:t>
            </a:r>
            <a:r>
              <a:rPr sz="2400" spc="15" dirty="0">
                <a:latin typeface="Garamond"/>
                <a:cs typeface="Garamond"/>
              </a:rPr>
              <a:t>personal </a:t>
            </a:r>
            <a:r>
              <a:rPr sz="2400" spc="65" dirty="0">
                <a:latin typeface="Garamond"/>
                <a:cs typeface="Garamond"/>
              </a:rPr>
              <a:t>area </a:t>
            </a:r>
            <a:r>
              <a:rPr sz="2400" dirty="0">
                <a:latin typeface="Garamond"/>
                <a:cs typeface="Garamond"/>
              </a:rPr>
              <a:t>networks </a:t>
            </a:r>
            <a:r>
              <a:rPr sz="2400" spc="50" dirty="0">
                <a:latin typeface="Garamond"/>
                <a:cs typeface="Garamond"/>
              </a:rPr>
              <a:t>with </a:t>
            </a:r>
            <a:r>
              <a:rPr sz="2400" spc="-45" dirty="0">
                <a:latin typeface="Garamond"/>
                <a:cs typeface="Garamond"/>
              </a:rPr>
              <a:t>no  </a:t>
            </a:r>
            <a:r>
              <a:rPr sz="2400" spc="30" dirty="0">
                <a:latin typeface="Garamond"/>
                <a:cs typeface="Garamond"/>
              </a:rPr>
              <a:t>AP. Master-slave.  </a:t>
            </a:r>
            <a:r>
              <a:rPr sz="2400" spc="-15" dirty="0">
                <a:latin typeface="Garamond"/>
                <a:cs typeface="Garamond"/>
              </a:rPr>
              <a:t>4</a:t>
            </a:r>
            <a:r>
              <a:rPr sz="2400" spc="-80" dirty="0">
                <a:latin typeface="Garamond"/>
                <a:cs typeface="Garamond"/>
              </a:rPr>
              <a:t> </a:t>
            </a:r>
            <a:r>
              <a:rPr sz="2400" spc="10" dirty="0">
                <a:latin typeface="Garamond"/>
                <a:cs typeface="Garamond"/>
              </a:rPr>
              <a:t>Mbps</a:t>
            </a:r>
            <a:endParaRPr sz="2400" dirty="0">
              <a:latin typeface="Garamond"/>
              <a:cs typeface="Garamond"/>
            </a:endParaRPr>
          </a:p>
          <a:p>
            <a:pPr marL="212090" marR="69913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75" dirty="0">
                <a:solidFill>
                  <a:srgbClr val="00B050"/>
                </a:solidFill>
                <a:latin typeface="Garamond"/>
                <a:cs typeface="Garamond"/>
              </a:rPr>
              <a:t>WiMax: </a:t>
            </a:r>
            <a:r>
              <a:rPr sz="2400" spc="15" dirty="0">
                <a:latin typeface="Garamond"/>
                <a:cs typeface="Garamond"/>
              </a:rPr>
              <a:t>broader </a:t>
            </a:r>
            <a:r>
              <a:rPr sz="2400" spc="25" dirty="0">
                <a:latin typeface="Garamond"/>
                <a:cs typeface="Garamond"/>
              </a:rPr>
              <a:t>geographical </a:t>
            </a:r>
            <a:r>
              <a:rPr sz="2400" spc="35" dirty="0">
                <a:latin typeface="Garamond"/>
                <a:cs typeface="Garamond"/>
              </a:rPr>
              <a:t>range smaller  </a:t>
            </a:r>
            <a:r>
              <a:rPr sz="2400" spc="40" dirty="0">
                <a:latin typeface="Garamond"/>
                <a:cs typeface="Garamond"/>
              </a:rPr>
              <a:t>bandwidth </a:t>
            </a:r>
            <a:r>
              <a:rPr sz="2400" spc="-95" dirty="0">
                <a:latin typeface="Garamond"/>
                <a:cs typeface="Garamond"/>
              </a:rPr>
              <a:t>of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35" dirty="0">
                <a:latin typeface="Garamond"/>
                <a:cs typeface="Garamond"/>
              </a:rPr>
              <a:t>few</a:t>
            </a:r>
            <a:r>
              <a:rPr sz="2400" spc="345" dirty="0">
                <a:latin typeface="Garamond"/>
                <a:cs typeface="Garamond"/>
              </a:rPr>
              <a:t> </a:t>
            </a:r>
            <a:r>
              <a:rPr sz="2400" spc="10" dirty="0">
                <a:latin typeface="Garamond"/>
                <a:cs typeface="Garamond"/>
              </a:rPr>
              <a:t>Mbps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 algn="just">
              <a:lnSpc>
                <a:spcPct val="116300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-15" dirty="0">
                <a:solidFill>
                  <a:srgbClr val="00B050"/>
                </a:solidFill>
                <a:latin typeface="Garamond"/>
                <a:cs typeface="Garamond"/>
              </a:rPr>
              <a:t>3 </a:t>
            </a:r>
            <a:r>
              <a:rPr sz="2400" spc="-85" dirty="0">
                <a:solidFill>
                  <a:srgbClr val="00B050"/>
                </a:solidFill>
                <a:latin typeface="Garamond"/>
                <a:cs typeface="Garamond"/>
              </a:rPr>
              <a:t>G </a:t>
            </a:r>
            <a:r>
              <a:rPr sz="2400" spc="60" dirty="0">
                <a:latin typeface="Garamond"/>
                <a:cs typeface="Garamond"/>
              </a:rPr>
              <a:t>(Cellular </a:t>
            </a:r>
            <a:r>
              <a:rPr sz="2400" spc="5" dirty="0">
                <a:latin typeface="Garamond"/>
                <a:cs typeface="Garamond"/>
              </a:rPr>
              <a:t>telephone </a:t>
            </a:r>
            <a:r>
              <a:rPr sz="2400" dirty="0">
                <a:latin typeface="Garamond"/>
                <a:cs typeface="Garamond"/>
              </a:rPr>
              <a:t>networks </a:t>
            </a:r>
            <a:r>
              <a:rPr sz="2400" spc="50" dirty="0">
                <a:latin typeface="Garamond"/>
                <a:cs typeface="Garamond"/>
              </a:rPr>
              <a:t>carrying </a:t>
            </a:r>
            <a:r>
              <a:rPr sz="2400" spc="105" dirty="0">
                <a:latin typeface="Garamond"/>
                <a:cs typeface="Garamond"/>
              </a:rPr>
              <a:t>data) </a:t>
            </a:r>
            <a:r>
              <a:rPr sz="2400" spc="120" dirty="0">
                <a:latin typeface="Garamond"/>
                <a:cs typeface="Garamond"/>
              </a:rPr>
              <a:t>at 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35" dirty="0">
                <a:latin typeface="Garamond"/>
                <a:cs typeface="Garamond"/>
              </a:rPr>
              <a:t>few </a:t>
            </a:r>
            <a:r>
              <a:rPr sz="2400" spc="10" dirty="0">
                <a:latin typeface="Garamond"/>
                <a:cs typeface="Garamond"/>
              </a:rPr>
              <a:t>Mbps </a:t>
            </a:r>
            <a:r>
              <a:rPr sz="2400" spc="-5" dirty="0">
                <a:latin typeface="Garamond"/>
                <a:cs typeface="Garamond"/>
              </a:rPr>
              <a:t>such </a:t>
            </a:r>
            <a:r>
              <a:rPr sz="2400" spc="50" dirty="0">
                <a:latin typeface="Garamond"/>
                <a:cs typeface="Garamond"/>
              </a:rPr>
              <a:t>as </a:t>
            </a:r>
            <a:r>
              <a:rPr sz="2400" spc="-55" dirty="0">
                <a:latin typeface="Garamond"/>
                <a:cs typeface="Garamond"/>
              </a:rPr>
              <a:t>E</a:t>
            </a:r>
            <a:r>
              <a:rPr lang="en-US" sz="2400" spc="-55" dirty="0">
                <a:latin typeface="Garamond"/>
                <a:cs typeface="Garamond"/>
              </a:rPr>
              <a:t>V</a:t>
            </a:r>
            <a:r>
              <a:rPr sz="2400" spc="-55" dirty="0">
                <a:latin typeface="Garamond"/>
                <a:cs typeface="Garamond"/>
              </a:rPr>
              <a:t>DO. </a:t>
            </a:r>
            <a:r>
              <a:rPr sz="2400" spc="30" dirty="0">
                <a:latin typeface="Garamond"/>
                <a:cs typeface="Garamond"/>
              </a:rPr>
              <a:t>Unlimited </a:t>
            </a:r>
            <a:r>
              <a:rPr sz="2400" spc="25" dirty="0">
                <a:latin typeface="Garamond"/>
                <a:cs typeface="Garamond"/>
              </a:rPr>
              <a:t>geographical  </a:t>
            </a:r>
            <a:r>
              <a:rPr sz="2400" spc="35" dirty="0">
                <a:latin typeface="Garamond"/>
                <a:cs typeface="Garamond"/>
              </a:rPr>
              <a:t>range </a:t>
            </a:r>
            <a:r>
              <a:rPr sz="2400" spc="50" dirty="0">
                <a:latin typeface="Garamond"/>
                <a:cs typeface="Garamond"/>
              </a:rPr>
              <a:t>and true</a:t>
            </a:r>
            <a:r>
              <a:rPr sz="2400" spc="200" dirty="0">
                <a:latin typeface="Garamond"/>
                <a:cs typeface="Garamond"/>
              </a:rPr>
              <a:t> </a:t>
            </a:r>
            <a:r>
              <a:rPr sz="2400" spc="35" dirty="0">
                <a:latin typeface="Garamond"/>
                <a:cs typeface="Garamond"/>
              </a:rPr>
              <a:t>mobility</a:t>
            </a:r>
            <a:endParaRPr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0978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18687" y="762000"/>
            <a:ext cx="662773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lang="en-US" sz="3200" spc="225" dirty="0">
                <a:solidFill>
                  <a:srgbClr val="0070C0"/>
                </a:solidFill>
                <a:latin typeface="PMingLiU"/>
                <a:cs typeface="PMingLiU"/>
              </a:rPr>
              <a:t>Basic </a:t>
            </a:r>
            <a:r>
              <a:rPr sz="3200" spc="225" dirty="0">
                <a:solidFill>
                  <a:srgbClr val="0070C0"/>
                </a:solidFill>
                <a:latin typeface="PMingLiU"/>
                <a:cs typeface="PMingLiU"/>
              </a:rPr>
              <a:t>Wireless</a:t>
            </a:r>
            <a:r>
              <a:rPr lang="en-US" sz="3200" spc="225" dirty="0">
                <a:solidFill>
                  <a:srgbClr val="0070C0"/>
                </a:solidFill>
                <a:latin typeface="PMingLiU"/>
                <a:cs typeface="PMingLiU"/>
              </a:rPr>
              <a:t>:</a:t>
            </a:r>
            <a:r>
              <a:rPr sz="3200" spc="22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lang="en-US" sz="3200" spc="320" dirty="0">
                <a:solidFill>
                  <a:srgbClr val="0070C0"/>
                </a:solidFill>
                <a:latin typeface="PMingLiU"/>
                <a:cs typeface="PMingLiU"/>
              </a:rPr>
              <a:t>802.11</a:t>
            </a:r>
            <a:endParaRPr sz="3200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pic>
        <p:nvPicPr>
          <p:cNvPr id="5122" name="Picture 2" descr="802.11ax Downlink OFDMA and Multi-User MIMO Throughput Simulation - MATLAB  &amp; Simu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353743"/>
            <a:ext cx="5760206" cy="412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32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4800" y="457200"/>
            <a:ext cx="6475968" cy="6347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1380">
              <a:lnSpc>
                <a:spcPct val="100000"/>
              </a:lnSpc>
            </a:pPr>
            <a:r>
              <a:rPr sz="3200" spc="210" dirty="0">
                <a:solidFill>
                  <a:srgbClr val="0070C0"/>
                </a:solidFill>
                <a:latin typeface="PMingLiU"/>
                <a:cs typeface="PMingLiU"/>
              </a:rPr>
              <a:t>802.11b </a:t>
            </a:r>
            <a:r>
              <a:rPr sz="3200" spc="220" dirty="0">
                <a:solidFill>
                  <a:srgbClr val="0070C0"/>
                </a:solidFill>
                <a:latin typeface="PMingLiU"/>
                <a:cs typeface="PMingLiU"/>
              </a:rPr>
              <a:t>in </a:t>
            </a:r>
            <a:r>
              <a:rPr sz="3200" spc="245" dirty="0">
                <a:solidFill>
                  <a:srgbClr val="0070C0"/>
                </a:solidFill>
                <a:latin typeface="PMingLiU"/>
                <a:cs typeface="PMingLiU"/>
              </a:rPr>
              <a:t>some </a:t>
            </a:r>
            <a:r>
              <a:rPr sz="3200" spc="280" dirty="0">
                <a:solidFill>
                  <a:srgbClr val="0070C0"/>
                </a:solidFill>
                <a:latin typeface="PMingLiU"/>
                <a:cs typeface="PMingLiU"/>
              </a:rPr>
              <a:t>more</a:t>
            </a:r>
            <a:r>
              <a:rPr sz="3200" spc="26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3200" spc="229" dirty="0">
                <a:solidFill>
                  <a:srgbClr val="0070C0"/>
                </a:solidFill>
                <a:latin typeface="PMingLiU"/>
                <a:cs typeface="PMingLiU"/>
              </a:rPr>
              <a:t>detail</a:t>
            </a:r>
            <a:endParaRPr sz="32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5080" indent="-199390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90" dirty="0">
                <a:latin typeface="Garamond"/>
                <a:cs typeface="Garamond"/>
              </a:rPr>
              <a:t>AP </a:t>
            </a:r>
            <a:r>
              <a:rPr sz="2050" spc="-10" dirty="0">
                <a:latin typeface="Garamond"/>
                <a:cs typeface="Garamond"/>
              </a:rPr>
              <a:t>configured </a:t>
            </a:r>
            <a:r>
              <a:rPr sz="2050" spc="50" dirty="0">
                <a:latin typeface="Garamond"/>
                <a:cs typeface="Garamond"/>
              </a:rPr>
              <a:t>with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-10" dirty="0">
                <a:latin typeface="Garamond"/>
                <a:cs typeface="Garamond"/>
              </a:rPr>
              <a:t>SSID </a:t>
            </a:r>
            <a:r>
              <a:rPr sz="2050" spc="95" dirty="0">
                <a:latin typeface="Garamond"/>
                <a:cs typeface="Garamond"/>
              </a:rPr>
              <a:t>that </a:t>
            </a:r>
            <a:r>
              <a:rPr sz="2050" spc="15" dirty="0">
                <a:latin typeface="Garamond"/>
                <a:cs typeface="Garamond"/>
              </a:rPr>
              <a:t>you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-15" dirty="0">
                <a:latin typeface="Garamond"/>
                <a:cs typeface="Garamond"/>
              </a:rPr>
              <a:t>see </a:t>
            </a:r>
            <a:r>
              <a:rPr sz="2050" dirty="0">
                <a:latin typeface="Garamond"/>
                <a:cs typeface="Garamond"/>
              </a:rPr>
              <a:t>when  doing </a:t>
            </a:r>
            <a:r>
              <a:rPr sz="2050" spc="20" dirty="0">
                <a:latin typeface="Garamond"/>
                <a:cs typeface="Garamond"/>
              </a:rPr>
              <a:t>View </a:t>
            </a:r>
            <a:r>
              <a:rPr sz="2050" spc="35" dirty="0">
                <a:latin typeface="Garamond"/>
                <a:cs typeface="Garamond"/>
              </a:rPr>
              <a:t>Available </a:t>
            </a:r>
            <a:r>
              <a:rPr sz="2050" spc="-20" dirty="0">
                <a:latin typeface="Garamond"/>
                <a:cs typeface="Garamond"/>
              </a:rPr>
              <a:t>Networks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15" dirty="0">
                <a:latin typeface="Garamond"/>
                <a:cs typeface="Garamond"/>
              </a:rPr>
              <a:t>channel  </a:t>
            </a:r>
            <a:r>
              <a:rPr sz="2050" spc="10" dirty="0">
                <a:latin typeface="Garamond"/>
                <a:cs typeface="Garamond"/>
              </a:rPr>
              <a:t>number </a:t>
            </a:r>
            <a:r>
              <a:rPr sz="2050" spc="-35" dirty="0">
                <a:latin typeface="Garamond"/>
                <a:cs typeface="Garamond"/>
              </a:rPr>
              <a:t>from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0" dirty="0">
                <a:latin typeface="Garamond"/>
                <a:cs typeface="Garamond"/>
              </a:rPr>
              <a:t>11. </a:t>
            </a:r>
            <a:r>
              <a:rPr sz="2050" spc="-10" dirty="0">
                <a:latin typeface="Garamond"/>
                <a:cs typeface="Garamond"/>
              </a:rPr>
              <a:t>Non-overlapping </a:t>
            </a:r>
            <a:r>
              <a:rPr sz="2050" spc="10" dirty="0">
                <a:latin typeface="Garamond"/>
                <a:cs typeface="Garamond"/>
              </a:rPr>
              <a:t>channels </a:t>
            </a:r>
            <a:r>
              <a:rPr sz="2050" spc="60" dirty="0">
                <a:latin typeface="Garamond"/>
                <a:cs typeface="Garamond"/>
              </a:rPr>
              <a:t>(1  </a:t>
            </a:r>
            <a:r>
              <a:rPr sz="2050" spc="25" dirty="0">
                <a:latin typeface="Garamond"/>
                <a:cs typeface="Garamond"/>
              </a:rPr>
              <a:t>6, </a:t>
            </a:r>
            <a:r>
              <a:rPr sz="2050" spc="35" dirty="0">
                <a:latin typeface="Garamond"/>
                <a:cs typeface="Garamond"/>
              </a:rPr>
              <a:t>11) can </a:t>
            </a:r>
            <a:r>
              <a:rPr sz="2050" spc="20" dirty="0">
                <a:latin typeface="Garamond"/>
                <a:cs typeface="Garamond"/>
              </a:rPr>
              <a:t>be </a:t>
            </a:r>
            <a:r>
              <a:rPr sz="2050" spc="15" dirty="0">
                <a:latin typeface="Garamond"/>
                <a:cs typeface="Garamond"/>
              </a:rPr>
              <a:t>used to </a:t>
            </a:r>
            <a:r>
              <a:rPr sz="2050" spc="45" dirty="0">
                <a:latin typeface="Garamond"/>
                <a:cs typeface="Garamond"/>
              </a:rPr>
              <a:t>triple</a:t>
            </a:r>
            <a:r>
              <a:rPr sz="2050" spc="590" dirty="0">
                <a:latin typeface="Garamond"/>
                <a:cs typeface="Garamond"/>
              </a:rPr>
              <a:t> </a:t>
            </a:r>
            <a:r>
              <a:rPr sz="2050" spc="40" dirty="0">
                <a:latin typeface="Garamond"/>
                <a:cs typeface="Garamond"/>
              </a:rPr>
              <a:t>bandwidth</a:t>
            </a:r>
            <a:endParaRPr sz="2050" dirty="0">
              <a:latin typeface="Garamond"/>
              <a:cs typeface="Garamond"/>
            </a:endParaRPr>
          </a:p>
          <a:p>
            <a:pPr marL="212090" marR="46863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dirty="0">
                <a:latin typeface="Garamond"/>
                <a:cs typeface="Garamond"/>
              </a:rPr>
              <a:t>Each </a:t>
            </a:r>
            <a:r>
              <a:rPr sz="2050" spc="90" dirty="0">
                <a:latin typeface="Garamond"/>
                <a:cs typeface="Garamond"/>
              </a:rPr>
              <a:t>AP </a:t>
            </a:r>
            <a:r>
              <a:rPr sz="2050" spc="40" dirty="0">
                <a:latin typeface="Garamond"/>
                <a:cs typeface="Garamond"/>
              </a:rPr>
              <a:t>periodically </a:t>
            </a:r>
            <a:r>
              <a:rPr sz="2050" dirty="0">
                <a:latin typeface="Garamond"/>
                <a:cs typeface="Garamond"/>
              </a:rPr>
              <a:t>sends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5" dirty="0">
                <a:latin typeface="Garamond"/>
                <a:cs typeface="Garamond"/>
              </a:rPr>
              <a:t>beacon </a:t>
            </a:r>
            <a:r>
              <a:rPr sz="2050" spc="20" dirty="0">
                <a:latin typeface="Garamond"/>
                <a:cs typeface="Garamond"/>
              </a:rPr>
              <a:t>containg  </a:t>
            </a:r>
            <a:r>
              <a:rPr sz="2050" spc="5" dirty="0">
                <a:latin typeface="Garamond"/>
                <a:cs typeface="Garamond"/>
              </a:rPr>
              <a:t>SSID.</a:t>
            </a:r>
            <a:endParaRPr sz="2050" dirty="0">
              <a:latin typeface="Garamond"/>
              <a:cs typeface="Garamond"/>
            </a:endParaRPr>
          </a:p>
          <a:p>
            <a:pPr marL="212090" marR="2984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dirty="0">
                <a:latin typeface="Garamond"/>
                <a:cs typeface="Garamond"/>
              </a:rPr>
              <a:t>Each </a:t>
            </a:r>
            <a:r>
              <a:rPr lang="en-US" sz="2050" spc="90" dirty="0">
                <a:latin typeface="Garamond"/>
                <a:cs typeface="Garamond"/>
              </a:rPr>
              <a:t>mobile</a:t>
            </a:r>
            <a:r>
              <a:rPr sz="2050" spc="90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scans </a:t>
            </a:r>
            <a:r>
              <a:rPr sz="2050" spc="70" dirty="0">
                <a:latin typeface="Garamond"/>
                <a:cs typeface="Garamond"/>
              </a:rPr>
              <a:t>all </a:t>
            </a:r>
            <a:r>
              <a:rPr sz="2050" spc="-15" dirty="0">
                <a:latin typeface="Garamond"/>
                <a:cs typeface="Garamond"/>
              </a:rPr>
              <a:t>11 </a:t>
            </a:r>
            <a:r>
              <a:rPr sz="2050" spc="10" dirty="0">
                <a:latin typeface="Garamond"/>
                <a:cs typeface="Garamond"/>
              </a:rPr>
              <a:t>channels </a:t>
            </a:r>
            <a:r>
              <a:rPr sz="2050" dirty="0">
                <a:latin typeface="Garamond"/>
                <a:cs typeface="Garamond"/>
              </a:rPr>
              <a:t>looking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spc="5" dirty="0">
                <a:latin typeface="Garamond"/>
                <a:cs typeface="Garamond"/>
              </a:rPr>
              <a:t>beacons 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55" dirty="0">
                <a:latin typeface="Garamond"/>
                <a:cs typeface="Garamond"/>
              </a:rPr>
              <a:t>list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5" dirty="0">
                <a:latin typeface="Garamond"/>
                <a:cs typeface="Garamond"/>
              </a:rPr>
              <a:t>networks. </a:t>
            </a:r>
            <a:r>
              <a:rPr sz="2050" spc="-10" dirty="0">
                <a:latin typeface="Garamond"/>
                <a:cs typeface="Garamond"/>
              </a:rPr>
              <a:t>Some </a:t>
            </a:r>
            <a:r>
              <a:rPr sz="2050" spc="-25" dirty="0">
                <a:latin typeface="Garamond"/>
                <a:cs typeface="Garamond"/>
              </a:rPr>
              <a:t>choice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90" dirty="0">
                <a:latin typeface="Garamond"/>
                <a:cs typeface="Garamond"/>
              </a:rPr>
              <a:t>AP </a:t>
            </a:r>
            <a:r>
              <a:rPr sz="2050" spc="50" dirty="0">
                <a:latin typeface="Garamond"/>
                <a:cs typeface="Garamond"/>
              </a:rPr>
              <a:t>and  </a:t>
            </a:r>
            <a:r>
              <a:rPr sz="2050" spc="30" dirty="0">
                <a:latin typeface="Garamond"/>
                <a:cs typeface="Garamond"/>
              </a:rPr>
              <a:t>then </a:t>
            </a:r>
            <a:r>
              <a:rPr sz="2050" dirty="0">
                <a:latin typeface="Garamond"/>
                <a:cs typeface="Garamond"/>
              </a:rPr>
              <a:t>mobile </a:t>
            </a:r>
            <a:r>
              <a:rPr sz="2050" spc="25" dirty="0">
                <a:latin typeface="Garamond"/>
                <a:cs typeface="Garamond"/>
              </a:rPr>
              <a:t>sets </a:t>
            </a:r>
            <a:r>
              <a:rPr sz="2050" spc="30" dirty="0">
                <a:latin typeface="Garamond"/>
                <a:cs typeface="Garamond"/>
              </a:rPr>
              <a:t>up </a:t>
            </a:r>
            <a:r>
              <a:rPr sz="2050" spc="60" dirty="0">
                <a:latin typeface="Garamond"/>
                <a:cs typeface="Garamond"/>
              </a:rPr>
              <a:t>an</a:t>
            </a:r>
            <a:r>
              <a:rPr sz="2050" spc="409" dirty="0">
                <a:latin typeface="Garamond"/>
                <a:cs typeface="Garamond"/>
              </a:rPr>
              <a:t> </a:t>
            </a:r>
            <a:r>
              <a:rPr sz="2050" spc="25" dirty="0">
                <a:latin typeface="Garamond"/>
                <a:cs typeface="Garamond"/>
              </a:rPr>
              <a:t>association</a:t>
            </a:r>
            <a:endParaRPr sz="2050" dirty="0">
              <a:latin typeface="Garamond"/>
              <a:cs typeface="Garamond"/>
            </a:endParaRPr>
          </a:p>
          <a:p>
            <a:pPr marL="212090" marR="269875" indent="-199390">
              <a:lnSpc>
                <a:spcPct val="116500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5" dirty="0">
                <a:latin typeface="Garamond"/>
                <a:cs typeface="Garamond"/>
              </a:rPr>
              <a:t>Access protocol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5" dirty="0">
                <a:latin typeface="Garamond"/>
                <a:cs typeface="Garamond"/>
              </a:rPr>
              <a:t>send </a:t>
            </a:r>
            <a:r>
              <a:rPr sz="2050" spc="95" dirty="0">
                <a:latin typeface="Garamond"/>
                <a:cs typeface="Garamond"/>
              </a:rPr>
              <a:t>data </a:t>
            </a:r>
            <a:r>
              <a:rPr sz="2050" spc="55" dirty="0">
                <a:latin typeface="Garamond"/>
                <a:cs typeface="Garamond"/>
              </a:rPr>
              <a:t>tricky </a:t>
            </a:r>
            <a:r>
              <a:rPr sz="2050" spc="20" dirty="0">
                <a:latin typeface="Garamond"/>
                <a:cs typeface="Garamond"/>
              </a:rPr>
              <a:t>because </a:t>
            </a:r>
            <a:r>
              <a:rPr sz="2050" spc="-95" dirty="0">
                <a:latin typeface="Garamond"/>
                <a:cs typeface="Garamond"/>
              </a:rPr>
              <a:t>of  </a:t>
            </a:r>
            <a:r>
              <a:rPr sz="2050" spc="15" dirty="0">
                <a:latin typeface="Garamond"/>
                <a:cs typeface="Garamond"/>
              </a:rPr>
              <a:t>hidden </a:t>
            </a:r>
            <a:r>
              <a:rPr sz="2050" spc="50" dirty="0">
                <a:latin typeface="Garamond"/>
                <a:cs typeface="Garamond"/>
              </a:rPr>
              <a:t>terminal </a:t>
            </a:r>
            <a:r>
              <a:rPr sz="2050" spc="10" dirty="0">
                <a:latin typeface="Garamond"/>
                <a:cs typeface="Garamond"/>
              </a:rPr>
              <a:t>problem. </a:t>
            </a:r>
            <a:r>
              <a:rPr sz="2050" spc="5" dirty="0">
                <a:latin typeface="Garamond"/>
                <a:cs typeface="Garamond"/>
              </a:rPr>
              <a:t>Mobile </a:t>
            </a:r>
            <a:r>
              <a:rPr sz="2050" spc="40" dirty="0">
                <a:latin typeface="Garamond"/>
                <a:cs typeface="Garamond"/>
              </a:rPr>
              <a:t>A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5" dirty="0">
                <a:latin typeface="Garamond"/>
                <a:cs typeface="Garamond"/>
              </a:rPr>
              <a:t>send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25" dirty="0">
                <a:latin typeface="Garamond"/>
                <a:cs typeface="Garamond"/>
              </a:rPr>
              <a:t>base </a:t>
            </a:r>
            <a:r>
              <a:rPr sz="2050" spc="45" dirty="0">
                <a:latin typeface="Garamond"/>
                <a:cs typeface="Garamond"/>
              </a:rPr>
              <a:t>station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-55" dirty="0">
                <a:latin typeface="Garamond"/>
                <a:cs typeface="Garamond"/>
              </a:rPr>
              <a:t>so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5" dirty="0">
                <a:latin typeface="Garamond"/>
                <a:cs typeface="Garamond"/>
              </a:rPr>
              <a:t>Mobile </a:t>
            </a:r>
            <a:r>
              <a:rPr sz="2050" spc="75" dirty="0">
                <a:latin typeface="Garamond"/>
                <a:cs typeface="Garamond"/>
              </a:rPr>
              <a:t>B, </a:t>
            </a:r>
            <a:r>
              <a:rPr sz="2050" spc="65" dirty="0">
                <a:latin typeface="Garamond"/>
                <a:cs typeface="Garamond"/>
              </a:rPr>
              <a:t>but </a:t>
            </a:r>
            <a:r>
              <a:rPr sz="2050" spc="40" dirty="0">
                <a:latin typeface="Garamond"/>
                <a:cs typeface="Garamond"/>
              </a:rPr>
              <a:t>A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90" dirty="0">
                <a:latin typeface="Garamond"/>
                <a:cs typeface="Garamond"/>
              </a:rPr>
              <a:t>B  </a:t>
            </a:r>
            <a:r>
              <a:rPr sz="2050" spc="25" dirty="0">
                <a:latin typeface="Garamond"/>
                <a:cs typeface="Garamond"/>
              </a:rPr>
              <a:t>cannot </a:t>
            </a:r>
            <a:r>
              <a:rPr sz="2050" spc="35" dirty="0">
                <a:latin typeface="Garamond"/>
                <a:cs typeface="Garamond"/>
              </a:rPr>
              <a:t>hear </a:t>
            </a:r>
            <a:r>
              <a:rPr sz="2050" spc="10" dirty="0">
                <a:latin typeface="Garamond"/>
                <a:cs typeface="Garamond"/>
              </a:rPr>
              <a:t>each </a:t>
            </a:r>
            <a:r>
              <a:rPr sz="2050" spc="15" dirty="0">
                <a:latin typeface="Garamond"/>
                <a:cs typeface="Garamond"/>
              </a:rPr>
              <a:t>other </a:t>
            </a:r>
            <a:r>
              <a:rPr sz="2050" spc="65" dirty="0">
                <a:latin typeface="Garamond"/>
                <a:cs typeface="Garamond"/>
              </a:rPr>
              <a:t>but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10" dirty="0">
                <a:latin typeface="Garamond"/>
                <a:cs typeface="Garamond"/>
              </a:rPr>
              <a:t>interfere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25" dirty="0">
                <a:latin typeface="Garamond"/>
                <a:cs typeface="Garamond"/>
              </a:rPr>
              <a:t>base  </a:t>
            </a:r>
            <a:r>
              <a:rPr sz="2050" spc="50" dirty="0">
                <a:latin typeface="Garamond"/>
                <a:cs typeface="Garamond"/>
              </a:rPr>
              <a:t>station. </a:t>
            </a:r>
            <a:r>
              <a:rPr sz="2050" spc="-35" dirty="0">
                <a:latin typeface="Garamond"/>
                <a:cs typeface="Garamond"/>
              </a:rPr>
              <a:t>Needs </a:t>
            </a:r>
            <a:r>
              <a:rPr sz="2050" spc="15" dirty="0">
                <a:latin typeface="Garamond"/>
                <a:cs typeface="Garamond"/>
              </a:rPr>
              <a:t>careful </a:t>
            </a:r>
            <a:r>
              <a:rPr sz="2050" spc="-5" dirty="0">
                <a:latin typeface="Garamond"/>
                <a:cs typeface="Garamond"/>
              </a:rPr>
              <a:t>protocol </a:t>
            </a:r>
            <a:r>
              <a:rPr sz="2050" spc="15" dirty="0">
                <a:latin typeface="Garamond"/>
                <a:cs typeface="Garamond"/>
              </a:rPr>
              <a:t>design </a:t>
            </a:r>
            <a:r>
              <a:rPr sz="2050" spc="180" dirty="0">
                <a:latin typeface="Garamond"/>
                <a:cs typeface="Garamond"/>
              </a:rPr>
              <a:t> </a:t>
            </a:r>
            <a:r>
              <a:rPr sz="2050" spc="85" dirty="0">
                <a:latin typeface="Garamond"/>
                <a:cs typeface="Garamond"/>
              </a:rPr>
              <a:t>(later)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6799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6157" y="1660801"/>
            <a:ext cx="2239645" cy="568325"/>
          </a:xfrm>
          <a:custGeom>
            <a:avLst/>
            <a:gdLst/>
            <a:ahLst/>
            <a:cxnLst/>
            <a:rect l="l" t="t" r="r" b="b"/>
            <a:pathLst>
              <a:path w="2239645" h="568325">
                <a:moveTo>
                  <a:pt x="0" y="568111"/>
                </a:moveTo>
                <a:lnTo>
                  <a:pt x="2239022" y="568111"/>
                </a:lnTo>
                <a:lnTo>
                  <a:pt x="2239022" y="0"/>
                </a:lnTo>
                <a:lnTo>
                  <a:pt x="0" y="0"/>
                </a:lnTo>
                <a:lnTo>
                  <a:pt x="0" y="5681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4634" y="197270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5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4778" y="1944865"/>
            <a:ext cx="111760" cy="55880"/>
          </a:xfrm>
          <a:custGeom>
            <a:avLst/>
            <a:gdLst/>
            <a:ahLst/>
            <a:cxnLst/>
            <a:rect l="l" t="t" r="r" b="b"/>
            <a:pathLst>
              <a:path w="111760" h="55880">
                <a:moveTo>
                  <a:pt x="0" y="0"/>
                </a:moveTo>
                <a:lnTo>
                  <a:pt x="111391" y="27838"/>
                </a:lnTo>
                <a:lnTo>
                  <a:pt x="0" y="55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7468" y="1582826"/>
            <a:ext cx="579755" cy="267970"/>
          </a:xfrm>
          <a:custGeom>
            <a:avLst/>
            <a:gdLst/>
            <a:ahLst/>
            <a:cxnLst/>
            <a:rect l="l" t="t" r="r" b="b"/>
            <a:pathLst>
              <a:path w="579754" h="267969">
                <a:moveTo>
                  <a:pt x="0" y="267347"/>
                </a:moveTo>
                <a:lnTo>
                  <a:pt x="5792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3914" y="1582826"/>
            <a:ext cx="113030" cy="72390"/>
          </a:xfrm>
          <a:custGeom>
            <a:avLst/>
            <a:gdLst/>
            <a:ahLst/>
            <a:cxnLst/>
            <a:rect l="l" t="t" r="r" b="b"/>
            <a:pathLst>
              <a:path w="113029" h="72389">
                <a:moveTo>
                  <a:pt x="0" y="21399"/>
                </a:moveTo>
                <a:lnTo>
                  <a:pt x="112801" y="0"/>
                </a:lnTo>
                <a:lnTo>
                  <a:pt x="23329" y="71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6318" y="2006130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7599" y="1978278"/>
            <a:ext cx="111760" cy="55880"/>
          </a:xfrm>
          <a:custGeom>
            <a:avLst/>
            <a:gdLst/>
            <a:ahLst/>
            <a:cxnLst/>
            <a:rect l="l" t="t" r="r" b="b"/>
            <a:pathLst>
              <a:path w="111760" h="55880">
                <a:moveTo>
                  <a:pt x="0" y="0"/>
                </a:moveTo>
                <a:lnTo>
                  <a:pt x="111391" y="27838"/>
                </a:lnTo>
                <a:lnTo>
                  <a:pt x="0" y="55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6318" y="2162086"/>
            <a:ext cx="523875" cy="267335"/>
          </a:xfrm>
          <a:custGeom>
            <a:avLst/>
            <a:gdLst/>
            <a:ahLst/>
            <a:cxnLst/>
            <a:rect l="l" t="t" r="r" b="b"/>
            <a:pathLst>
              <a:path w="523875" h="267335">
                <a:moveTo>
                  <a:pt x="0" y="0"/>
                </a:moveTo>
                <a:lnTo>
                  <a:pt x="523557" y="2673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8013" y="2353970"/>
            <a:ext cx="112395" cy="75565"/>
          </a:xfrm>
          <a:custGeom>
            <a:avLst/>
            <a:gdLst/>
            <a:ahLst/>
            <a:cxnLst/>
            <a:rect l="l" t="t" r="r" b="b"/>
            <a:pathLst>
              <a:path w="112395" h="75564">
                <a:moveTo>
                  <a:pt x="25323" y="0"/>
                </a:moveTo>
                <a:lnTo>
                  <a:pt x="111861" y="75450"/>
                </a:lnTo>
                <a:lnTo>
                  <a:pt x="0" y="495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5991" y="1979917"/>
            <a:ext cx="82804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ourier New"/>
                <a:cs typeface="Courier New"/>
              </a:rPr>
              <a:t>SENDER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968" y="1822996"/>
            <a:ext cx="13627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ourier New"/>
                <a:cs typeface="Courier New"/>
              </a:rPr>
              <a:t>RECEIVER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lang="en-US" sz="1750" b="1" dirty="0">
                <a:latin typeface="Courier New"/>
                <a:cs typeface="Courier New"/>
              </a:rPr>
              <a:t>2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99888" y="2117521"/>
            <a:ext cx="45085" cy="67310"/>
          </a:xfrm>
          <a:custGeom>
            <a:avLst/>
            <a:gdLst/>
            <a:ahLst/>
            <a:cxnLst/>
            <a:rect l="l" t="t" r="r" b="b"/>
            <a:pathLst>
              <a:path w="45085" h="67310">
                <a:moveTo>
                  <a:pt x="30942" y="64201"/>
                </a:moveTo>
                <a:lnTo>
                  <a:pt x="13603" y="64201"/>
                </a:lnTo>
                <a:lnTo>
                  <a:pt x="22275" y="66827"/>
                </a:lnTo>
                <a:lnTo>
                  <a:pt x="30942" y="64201"/>
                </a:lnTo>
                <a:close/>
              </a:path>
              <a:path w="45085" h="67310">
                <a:moveTo>
                  <a:pt x="22275" y="0"/>
                </a:moveTo>
                <a:lnTo>
                  <a:pt x="13603" y="2625"/>
                </a:lnTo>
                <a:lnTo>
                  <a:pt x="6523" y="9786"/>
                </a:lnTo>
                <a:lnTo>
                  <a:pt x="1750" y="20407"/>
                </a:lnTo>
                <a:lnTo>
                  <a:pt x="0" y="33413"/>
                </a:lnTo>
                <a:lnTo>
                  <a:pt x="1750" y="46419"/>
                </a:lnTo>
                <a:lnTo>
                  <a:pt x="42799" y="46419"/>
                </a:lnTo>
                <a:lnTo>
                  <a:pt x="44551" y="33413"/>
                </a:lnTo>
                <a:lnTo>
                  <a:pt x="42799" y="20407"/>
                </a:lnTo>
                <a:lnTo>
                  <a:pt x="38023" y="9786"/>
                </a:lnTo>
                <a:lnTo>
                  <a:pt x="30942" y="2625"/>
                </a:lnTo>
                <a:lnTo>
                  <a:pt x="22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9888" y="2117521"/>
            <a:ext cx="45085" cy="67310"/>
          </a:xfrm>
          <a:custGeom>
            <a:avLst/>
            <a:gdLst/>
            <a:ahLst/>
            <a:cxnLst/>
            <a:rect l="l" t="t" r="r" b="b"/>
            <a:pathLst>
              <a:path w="45085" h="67310">
                <a:moveTo>
                  <a:pt x="44551" y="33413"/>
                </a:moveTo>
                <a:lnTo>
                  <a:pt x="42799" y="20407"/>
                </a:lnTo>
                <a:lnTo>
                  <a:pt x="38023" y="9786"/>
                </a:lnTo>
                <a:lnTo>
                  <a:pt x="30942" y="2625"/>
                </a:lnTo>
                <a:lnTo>
                  <a:pt x="22275" y="0"/>
                </a:lnTo>
                <a:lnTo>
                  <a:pt x="13603" y="2625"/>
                </a:lnTo>
                <a:lnTo>
                  <a:pt x="6523" y="9786"/>
                </a:lnTo>
                <a:lnTo>
                  <a:pt x="1750" y="20407"/>
                </a:lnTo>
                <a:lnTo>
                  <a:pt x="0" y="33413"/>
                </a:lnTo>
                <a:lnTo>
                  <a:pt x="1750" y="46419"/>
                </a:lnTo>
                <a:lnTo>
                  <a:pt x="6523" y="57040"/>
                </a:lnTo>
                <a:lnTo>
                  <a:pt x="13603" y="64201"/>
                </a:lnTo>
                <a:lnTo>
                  <a:pt x="22275" y="66827"/>
                </a:lnTo>
                <a:lnTo>
                  <a:pt x="30942" y="64201"/>
                </a:lnTo>
                <a:lnTo>
                  <a:pt x="38023" y="57040"/>
                </a:lnTo>
                <a:lnTo>
                  <a:pt x="42799" y="46419"/>
                </a:lnTo>
                <a:lnTo>
                  <a:pt x="44551" y="33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1026" y="2240051"/>
            <a:ext cx="45085" cy="67310"/>
          </a:xfrm>
          <a:custGeom>
            <a:avLst/>
            <a:gdLst/>
            <a:ahLst/>
            <a:cxnLst/>
            <a:rect l="l" t="t" r="r" b="b"/>
            <a:pathLst>
              <a:path w="45085" h="67310">
                <a:moveTo>
                  <a:pt x="44551" y="33413"/>
                </a:moveTo>
                <a:lnTo>
                  <a:pt x="0" y="33413"/>
                </a:lnTo>
                <a:lnTo>
                  <a:pt x="1750" y="46421"/>
                </a:lnTo>
                <a:lnTo>
                  <a:pt x="6523" y="57046"/>
                </a:lnTo>
                <a:lnTo>
                  <a:pt x="13603" y="64212"/>
                </a:lnTo>
                <a:lnTo>
                  <a:pt x="22275" y="66840"/>
                </a:lnTo>
                <a:lnTo>
                  <a:pt x="30942" y="64212"/>
                </a:lnTo>
                <a:lnTo>
                  <a:pt x="38023" y="57046"/>
                </a:lnTo>
                <a:lnTo>
                  <a:pt x="42799" y="46421"/>
                </a:lnTo>
                <a:lnTo>
                  <a:pt x="44551" y="33413"/>
                </a:lnTo>
                <a:close/>
              </a:path>
              <a:path w="45085" h="67310">
                <a:moveTo>
                  <a:pt x="22275" y="0"/>
                </a:moveTo>
                <a:lnTo>
                  <a:pt x="13603" y="2625"/>
                </a:lnTo>
                <a:lnTo>
                  <a:pt x="30942" y="2625"/>
                </a:lnTo>
                <a:lnTo>
                  <a:pt x="22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1026" y="2240051"/>
            <a:ext cx="45085" cy="67310"/>
          </a:xfrm>
          <a:custGeom>
            <a:avLst/>
            <a:gdLst/>
            <a:ahLst/>
            <a:cxnLst/>
            <a:rect l="l" t="t" r="r" b="b"/>
            <a:pathLst>
              <a:path w="45085" h="67310">
                <a:moveTo>
                  <a:pt x="44551" y="33413"/>
                </a:moveTo>
                <a:lnTo>
                  <a:pt x="42799" y="20407"/>
                </a:lnTo>
                <a:lnTo>
                  <a:pt x="38023" y="9786"/>
                </a:lnTo>
                <a:lnTo>
                  <a:pt x="30942" y="2625"/>
                </a:lnTo>
                <a:lnTo>
                  <a:pt x="22275" y="0"/>
                </a:lnTo>
                <a:lnTo>
                  <a:pt x="13603" y="2625"/>
                </a:lnTo>
                <a:lnTo>
                  <a:pt x="6523" y="9786"/>
                </a:lnTo>
                <a:lnTo>
                  <a:pt x="1750" y="20407"/>
                </a:lnTo>
                <a:lnTo>
                  <a:pt x="0" y="33413"/>
                </a:lnTo>
                <a:lnTo>
                  <a:pt x="1750" y="46421"/>
                </a:lnTo>
                <a:lnTo>
                  <a:pt x="6523" y="57046"/>
                </a:lnTo>
                <a:lnTo>
                  <a:pt x="13603" y="64212"/>
                </a:lnTo>
                <a:lnTo>
                  <a:pt x="22275" y="66840"/>
                </a:lnTo>
                <a:lnTo>
                  <a:pt x="30942" y="64212"/>
                </a:lnTo>
                <a:lnTo>
                  <a:pt x="38023" y="57046"/>
                </a:lnTo>
                <a:lnTo>
                  <a:pt x="42799" y="46421"/>
                </a:lnTo>
                <a:lnTo>
                  <a:pt x="44551" y="33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56232" y="1553286"/>
            <a:ext cx="37211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bits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8271" y="1787214"/>
            <a:ext cx="1920239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PHYSICAL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LAYER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0882" y="2447772"/>
            <a:ext cx="5118505" cy="202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8275" algn="r">
              <a:lnSpc>
                <a:spcPct val="100000"/>
              </a:lnSpc>
            </a:pPr>
            <a:r>
              <a:rPr sz="1750" b="1" dirty="0">
                <a:latin typeface="Courier New"/>
                <a:cs typeface="Courier New"/>
              </a:rPr>
              <a:t>RECEIVER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lang="en-US" sz="1750" b="1" dirty="0">
                <a:latin typeface="Courier New"/>
                <a:cs typeface="Courier New"/>
              </a:rPr>
              <a:t>N</a:t>
            </a:r>
            <a:endParaRPr sz="1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2090" marR="5080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400" spc="40" dirty="0">
                <a:latin typeface="Garamond"/>
                <a:cs typeface="Garamond"/>
              </a:rPr>
              <a:t>A </a:t>
            </a:r>
            <a:r>
              <a:rPr sz="2400" spc="20" dirty="0">
                <a:latin typeface="Garamond"/>
                <a:cs typeface="Garamond"/>
              </a:rPr>
              <a:t>possibly </a:t>
            </a:r>
            <a:r>
              <a:rPr sz="2400" spc="35" dirty="0">
                <a:latin typeface="Garamond"/>
                <a:cs typeface="Garamond"/>
              </a:rPr>
              <a:t>faulty, </a:t>
            </a:r>
            <a:r>
              <a:rPr sz="2400" spc="5" dirty="0">
                <a:latin typeface="Garamond"/>
                <a:cs typeface="Garamond"/>
              </a:rPr>
              <a:t>single-hop, </a:t>
            </a:r>
            <a:r>
              <a:rPr sz="2400" spc="60" dirty="0">
                <a:latin typeface="Garamond"/>
                <a:cs typeface="Garamond"/>
              </a:rPr>
              <a:t>bit </a:t>
            </a:r>
            <a:r>
              <a:rPr sz="2400" spc="20" dirty="0">
                <a:latin typeface="Garamond"/>
                <a:cs typeface="Garamond"/>
              </a:rPr>
              <a:t>pipe </a:t>
            </a:r>
            <a:r>
              <a:rPr sz="2400" spc="95" dirty="0">
                <a:latin typeface="Garamond"/>
                <a:cs typeface="Garamond"/>
              </a:rPr>
              <a:t>that  </a:t>
            </a:r>
            <a:r>
              <a:rPr sz="2400" dirty="0">
                <a:latin typeface="Garamond"/>
                <a:cs typeface="Garamond"/>
              </a:rPr>
              <a:t>connects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5" dirty="0">
                <a:latin typeface="Garamond"/>
                <a:cs typeface="Garamond"/>
              </a:rPr>
              <a:t>sender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20" dirty="0">
                <a:latin typeface="Garamond"/>
                <a:cs typeface="Garamond"/>
              </a:rPr>
              <a:t>possibly </a:t>
            </a:r>
            <a:r>
              <a:rPr sz="2400" spc="35" dirty="0">
                <a:latin typeface="Garamond"/>
                <a:cs typeface="Garamond"/>
              </a:rPr>
              <a:t>multiple</a:t>
            </a:r>
            <a:r>
              <a:rPr sz="2400" spc="480" dirty="0">
                <a:latin typeface="Garamond"/>
                <a:cs typeface="Garamond"/>
              </a:rPr>
              <a:t> </a:t>
            </a:r>
            <a:r>
              <a:rPr sz="2400" spc="5" dirty="0">
                <a:latin typeface="Garamond"/>
                <a:cs typeface="Garamond"/>
              </a:rPr>
              <a:t>receivers</a:t>
            </a:r>
            <a:endParaRPr sz="2400" dirty="0">
              <a:latin typeface="Garamond"/>
              <a:cs typeface="Garamond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524000" y="163964"/>
            <a:ext cx="5113528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85" dirty="0">
                <a:solidFill>
                  <a:srgbClr val="0070C0"/>
                </a:solidFill>
                <a:latin typeface="PMingLiU"/>
                <a:cs typeface="PMingLiU"/>
              </a:rPr>
              <a:t>What </a:t>
            </a:r>
            <a:r>
              <a:rPr sz="2400" b="1" spc="235" dirty="0">
                <a:solidFill>
                  <a:srgbClr val="0070C0"/>
                </a:solidFill>
                <a:latin typeface="PMingLiU"/>
                <a:cs typeface="PMingLiU"/>
              </a:rPr>
              <a:t>does </a:t>
            </a:r>
            <a:r>
              <a:rPr sz="2400" b="1" spc="295" dirty="0">
                <a:solidFill>
                  <a:srgbClr val="0070C0"/>
                </a:solidFill>
                <a:latin typeface="PMingLiU"/>
                <a:cs typeface="PMingLiU"/>
              </a:rPr>
              <a:t>the </a:t>
            </a:r>
            <a:r>
              <a:rPr sz="2400" b="1" spc="229" dirty="0">
                <a:solidFill>
                  <a:srgbClr val="0070C0"/>
                </a:solidFill>
                <a:latin typeface="PMingLiU"/>
                <a:cs typeface="PMingLiU"/>
              </a:rPr>
              <a:t>Physical </a:t>
            </a:r>
            <a:r>
              <a:rPr sz="2400" b="1" spc="225" dirty="0">
                <a:solidFill>
                  <a:srgbClr val="0070C0"/>
                </a:solidFill>
                <a:latin typeface="PMingLiU"/>
                <a:cs typeface="PMingLiU"/>
              </a:rPr>
              <a:t>Layer</a:t>
            </a:r>
            <a:r>
              <a:rPr sz="2400" b="1" spc="5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70" dirty="0">
                <a:solidFill>
                  <a:srgbClr val="0070C0"/>
                </a:solidFill>
                <a:latin typeface="PMingLiU"/>
                <a:cs typeface="PMingLiU"/>
              </a:rPr>
              <a:t>Do</a:t>
            </a:r>
            <a:r>
              <a:rPr lang="en-US" sz="2400" b="1" spc="270" dirty="0">
                <a:solidFill>
                  <a:srgbClr val="0070C0"/>
                </a:solidFill>
                <a:latin typeface="PMingLiU"/>
                <a:cs typeface="PMingLiU"/>
              </a:rPr>
              <a:t> Abstractly</a:t>
            </a:r>
            <a:r>
              <a:rPr sz="2400" b="1" spc="270" dirty="0">
                <a:solidFill>
                  <a:srgbClr val="0070C0"/>
                </a:solidFill>
                <a:latin typeface="PMingLiU"/>
                <a:cs typeface="PMingLiU"/>
              </a:rPr>
              <a:t>?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750" b="1" dirty="0">
                <a:latin typeface="Courier New"/>
                <a:cs typeface="Courier New"/>
              </a:rPr>
              <a:t>RECEIVER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1</a:t>
            </a:r>
            <a:endParaRPr sz="17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" y="2843215"/>
          <a:ext cx="7672688" cy="51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94">
                  <a:extLst>
                    <a:ext uri="{9D8B030D-6E8A-4147-A177-3AD203B41FA5}">
                      <a16:colId xmlns:a16="http://schemas.microsoft.com/office/drawing/2014/main" val="3245579975"/>
                    </a:ext>
                  </a:extLst>
                </a:gridCol>
                <a:gridCol w="1508260">
                  <a:extLst>
                    <a:ext uri="{9D8B030D-6E8A-4147-A177-3AD203B41FA5}">
                      <a16:colId xmlns:a16="http://schemas.microsoft.com/office/drawing/2014/main" val="3661085366"/>
                    </a:ext>
                  </a:extLst>
                </a:gridCol>
                <a:gridCol w="1200626">
                  <a:extLst>
                    <a:ext uri="{9D8B030D-6E8A-4147-A177-3AD203B41FA5}">
                      <a16:colId xmlns:a16="http://schemas.microsoft.com/office/drawing/2014/main" val="1645800469"/>
                    </a:ext>
                  </a:extLst>
                </a:gridCol>
                <a:gridCol w="1754413">
                  <a:extLst>
                    <a:ext uri="{9D8B030D-6E8A-4147-A177-3AD203B41FA5}">
                      <a16:colId xmlns:a16="http://schemas.microsoft.com/office/drawing/2014/main" val="168572851"/>
                    </a:ext>
                  </a:extLst>
                </a:gridCol>
                <a:gridCol w="1536595">
                  <a:extLst>
                    <a:ext uri="{9D8B030D-6E8A-4147-A177-3AD203B41FA5}">
                      <a16:colId xmlns:a16="http://schemas.microsoft.com/office/drawing/2014/main" val="800596990"/>
                    </a:ext>
                  </a:extLst>
                </a:gridCol>
              </a:tblGrid>
              <a:tr h="834605">
                <a:tc>
                  <a:txBody>
                    <a:bodyPr/>
                    <a:lstStyle/>
                    <a:p>
                      <a:r>
                        <a:rPr lang="en-US" sz="1800" dirty="0"/>
                        <a:t>Medium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Speed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Distance </a:t>
                      </a:r>
                    </a:p>
                    <a:p>
                      <a:r>
                        <a:rPr lang="en-US" sz="1800" dirty="0"/>
                        <a:t>Span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Pros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</a:t>
                      </a:r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861450946"/>
                  </a:ext>
                </a:extLst>
              </a:tr>
              <a:tr h="704987">
                <a:tc>
                  <a:txBody>
                    <a:bodyPr/>
                    <a:lstStyle/>
                    <a:p>
                      <a:r>
                        <a:rPr lang="en-US" sz="1500" dirty="0"/>
                        <a:t>Twisted Pair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Mps</a:t>
                      </a:r>
                      <a:r>
                        <a:rPr lang="en-US" sz="1500" baseline="0" dirty="0"/>
                        <a:t> -1 G</a:t>
                      </a:r>
                    </a:p>
                    <a:p>
                      <a:r>
                        <a:rPr lang="en-US" sz="1500" baseline="0" dirty="0"/>
                        <a:t>(Cat 1 – Cat 5)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 – 2 Km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Cheap, easy to</a:t>
                      </a:r>
                    </a:p>
                    <a:p>
                      <a:r>
                        <a:rPr lang="en-US" sz="1500" dirty="0"/>
                        <a:t>install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Low distance</a:t>
                      </a:r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771702091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Digital</a:t>
                      </a:r>
                      <a:r>
                        <a:rPr lang="en-US" sz="1500" baseline="0" dirty="0"/>
                        <a:t> Coax</a:t>
                      </a:r>
                      <a:endParaRPr lang="en-US" sz="1500" dirty="0"/>
                    </a:p>
                    <a:p>
                      <a:endParaRPr lang="en-US" sz="11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10-100 Mbps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1- 2 km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broadcast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Hard</a:t>
                      </a:r>
                      <a:r>
                        <a:rPr lang="en-US" sz="1500" baseline="0" dirty="0"/>
                        <a:t> to install in</a:t>
                      </a:r>
                    </a:p>
                    <a:p>
                      <a:r>
                        <a:rPr lang="en-US" sz="1500" baseline="0" dirty="0"/>
                        <a:t>building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3627030507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/>
                        <a:t>Analog</a:t>
                      </a:r>
                      <a:r>
                        <a:rPr lang="en-US" sz="1500" baseline="0" dirty="0"/>
                        <a:t> Coax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100-500 Mbps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 Km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Cable companies</a:t>
                      </a:r>
                    </a:p>
                    <a:p>
                      <a:r>
                        <a:rPr lang="en-US" sz="1500" dirty="0"/>
                        <a:t>Use it now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Expensive</a:t>
                      </a:r>
                      <a:r>
                        <a:rPr lang="en-US" sz="1500" baseline="0" dirty="0"/>
                        <a:t> </a:t>
                      </a:r>
                    </a:p>
                    <a:p>
                      <a:r>
                        <a:rPr lang="en-US" sz="1500" baseline="0" dirty="0"/>
                        <a:t>amplifiers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565247541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/>
                        <a:t>Fiber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Terabits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 km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Security,</a:t>
                      </a:r>
                      <a:r>
                        <a:rPr lang="en-US" sz="1500" baseline="0" dirty="0"/>
                        <a:t> low noise, BW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 broadcast,</a:t>
                      </a:r>
                    </a:p>
                    <a:p>
                      <a:r>
                        <a:rPr lang="en-US" sz="1500" dirty="0"/>
                        <a:t>Needs</a:t>
                      </a:r>
                      <a:r>
                        <a:rPr lang="en-US" sz="1500" baseline="0" dirty="0"/>
                        <a:t> digging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3677313370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/>
                        <a:t>Microwave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10-100</a:t>
                      </a:r>
                      <a:r>
                        <a:rPr lang="en-US" sz="1500" baseline="0" dirty="0"/>
                        <a:t> Mbps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 km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Bypass,</a:t>
                      </a:r>
                      <a:r>
                        <a:rPr lang="en-US" sz="1500" baseline="0" dirty="0"/>
                        <a:t> no right</a:t>
                      </a:r>
                    </a:p>
                    <a:p>
                      <a:r>
                        <a:rPr lang="en-US" sz="1500" baseline="0" dirty="0"/>
                        <a:t>Of way need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Fog outages</a:t>
                      </a:r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699487363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/>
                        <a:t>Satellite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100-500</a:t>
                      </a:r>
                      <a:r>
                        <a:rPr lang="en-US" sz="1500" baseline="0" dirty="0"/>
                        <a:t> Mbps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worldwide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Cost  independent</a:t>
                      </a:r>
                    </a:p>
                    <a:p>
                      <a:r>
                        <a:rPr lang="en-US" sz="1500" dirty="0"/>
                        <a:t>of distance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250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msec</a:t>
                      </a:r>
                      <a:r>
                        <a:rPr lang="en-US" sz="1500" baseline="0" dirty="0"/>
                        <a:t> delay</a:t>
                      </a:r>
                    </a:p>
                    <a:p>
                      <a:r>
                        <a:rPr lang="en-US" sz="1500" baseline="0" dirty="0"/>
                        <a:t>Antenna size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470945475"/>
                  </a:ext>
                </a:extLst>
              </a:tr>
              <a:tr h="603032">
                <a:tc>
                  <a:txBody>
                    <a:bodyPr/>
                    <a:lstStyle/>
                    <a:p>
                      <a:r>
                        <a:rPr lang="en-US" sz="1500" dirty="0"/>
                        <a:t>RF/Infrared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r>
                        <a:rPr lang="en-US" sz="1500" baseline="0" dirty="0"/>
                        <a:t> – 100 Mbps,</a:t>
                      </a:r>
                    </a:p>
                    <a:p>
                      <a:r>
                        <a:rPr lang="en-US" sz="1500" baseline="0" dirty="0"/>
                        <a:t>&lt; 4 Mbps</a:t>
                      </a:r>
                      <a:endParaRPr lang="en-US" sz="1500" dirty="0"/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 km</a:t>
                      </a:r>
                    </a:p>
                    <a:p>
                      <a:r>
                        <a:rPr lang="en-US" sz="1500" dirty="0"/>
                        <a:t>3 m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wireless</a:t>
                      </a:r>
                    </a:p>
                  </a:txBody>
                  <a:tcPr marL="58293" marR="58293" marT="29146" marB="29146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Obstacles for </a:t>
                      </a:r>
                    </a:p>
                    <a:p>
                      <a:r>
                        <a:rPr lang="en-US" sz="1500" dirty="0"/>
                        <a:t>infrared</a:t>
                      </a:r>
                    </a:p>
                  </a:txBody>
                  <a:tcPr marL="58293" marR="58293" marT="29146" marB="29146"/>
                </a:tc>
                <a:extLst>
                  <a:ext uri="{0D108BD9-81ED-4DB2-BD59-A6C34878D82A}">
                    <a16:rowId xmlns:a16="http://schemas.microsoft.com/office/drawing/2014/main" val="19530469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11430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MEDIA </a:t>
            </a:r>
            <a:r>
              <a:rPr lang="en-US" sz="4400" dirty="0">
                <a:solidFill>
                  <a:srgbClr val="00B050"/>
                </a:solidFill>
              </a:rPr>
              <a:t>PROS </a:t>
            </a:r>
            <a:r>
              <a:rPr lang="en-US" sz="4400" dirty="0"/>
              <a:t>AND </a:t>
            </a:r>
            <a:r>
              <a:rPr lang="en-US" sz="4400" dirty="0">
                <a:solidFill>
                  <a:srgbClr val="FF0000"/>
                </a:solidFill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747242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1200"/>
            <a:ext cx="7870902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19500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981200"/>
            <a:ext cx="1295401" cy="118515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057400" y="3619500"/>
            <a:ext cx="14478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3619500"/>
            <a:ext cx="0" cy="2857500"/>
          </a:xfrm>
          <a:prstGeom prst="straightConnector1">
            <a:avLst/>
          </a:prstGeom>
          <a:ln w="571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000" y="4533900"/>
            <a:ext cx="0" cy="2171700"/>
          </a:xfrm>
          <a:prstGeom prst="straightConnector1">
            <a:avLst/>
          </a:prstGeom>
          <a:ln w="571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1501" y="804154"/>
            <a:ext cx="76200" cy="2019300"/>
          </a:xfrm>
          <a:prstGeom prst="straightConnector1">
            <a:avLst/>
          </a:prstGeom>
          <a:ln w="571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44475" y="7002958"/>
            <a:ext cx="605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Last Mile </a:t>
            </a:r>
          </a:p>
          <a:p>
            <a:r>
              <a:rPr lang="en-US" sz="4000" dirty="0">
                <a:solidFill>
                  <a:srgbClr val="FF0000"/>
                </a:solidFill>
              </a:rPr>
              <a:t>Bottleneck </a:t>
            </a:r>
          </a:p>
          <a:p>
            <a:r>
              <a:rPr lang="en-US" sz="4000" dirty="0">
                <a:solidFill>
                  <a:srgbClr val="00B050"/>
                </a:solidFill>
              </a:rPr>
              <a:t>Twisted Pair, cable, radio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1650" y="6172200"/>
            <a:ext cx="3314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Trans-oceanic </a:t>
            </a:r>
            <a:r>
              <a:rPr lang="en-US" sz="4000" dirty="0">
                <a:solidFill>
                  <a:srgbClr val="FF0000"/>
                </a:solidFill>
              </a:rPr>
              <a:t>Bottleneck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B050"/>
                </a:solidFill>
              </a:rPr>
              <a:t>fiber, satellite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602" y="29510"/>
            <a:ext cx="5545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Crowded City </a:t>
            </a:r>
            <a:r>
              <a:rPr lang="en-US" sz="4000" dirty="0">
                <a:solidFill>
                  <a:srgbClr val="FF0000"/>
                </a:solidFill>
              </a:rPr>
              <a:t>Bottleneck</a:t>
            </a:r>
            <a:r>
              <a:rPr lang="en-US" sz="4000" dirty="0"/>
              <a:t>,</a:t>
            </a:r>
          </a:p>
          <a:p>
            <a:r>
              <a:rPr lang="en-US" sz="4000" dirty="0">
                <a:solidFill>
                  <a:srgbClr val="00B050"/>
                </a:solidFill>
              </a:rPr>
              <a:t>Microwave, Radio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701" y="9174658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PUMPING BITS GLOBALLY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17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44602" y="29510"/>
            <a:ext cx="5545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Prize Question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2438400"/>
            <a:ext cx="6172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You are a </a:t>
            </a:r>
            <a:r>
              <a:rPr lang="en-US" sz="4400" dirty="0" err="1"/>
              <a:t>genomicist</a:t>
            </a:r>
            <a:r>
              <a:rPr lang="en-US" sz="4400" dirty="0"/>
              <a:t> in Broad in </a:t>
            </a:r>
            <a:r>
              <a:rPr lang="en-US" sz="4400" dirty="0" err="1"/>
              <a:t>Bostom</a:t>
            </a:r>
            <a:r>
              <a:rPr lang="en-US" sz="4400" dirty="0"/>
              <a:t> and want to get 1 Petabyte of genome data to Amazon in Seattle.  What is the best way to do this?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7912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4423" y="4638001"/>
            <a:ext cx="925194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4326" y="4626288"/>
            <a:ext cx="925194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813" y="5023240"/>
            <a:ext cx="103759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Input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Signal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8518" y="4999814"/>
            <a:ext cx="11220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Output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Signal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2589" y="3245469"/>
            <a:ext cx="1733550" cy="398780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9722" y="4510401"/>
            <a:ext cx="1906905" cy="409575"/>
          </a:xfrm>
          <a:custGeom>
            <a:avLst/>
            <a:gdLst/>
            <a:ahLst/>
            <a:cxnLst/>
            <a:rect l="l" t="t" r="r" b="b"/>
            <a:pathLst>
              <a:path w="1906904" h="409575">
                <a:moveTo>
                  <a:pt x="0" y="409286"/>
                </a:moveTo>
                <a:lnTo>
                  <a:pt x="1906790" y="409286"/>
                </a:lnTo>
                <a:lnTo>
                  <a:pt x="1906790" y="0"/>
                </a:lnTo>
                <a:lnTo>
                  <a:pt x="0" y="0"/>
                </a:lnTo>
                <a:lnTo>
                  <a:pt x="0" y="409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9343" y="3151769"/>
            <a:ext cx="1733550" cy="398780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0233" y="4486996"/>
            <a:ext cx="1733550" cy="398780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3603" y="4474032"/>
            <a:ext cx="204978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Transmission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8415" y="4474032"/>
            <a:ext cx="171259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Reception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17674" y="2858960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8400" y="3128352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128" y="2882379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8842" y="2882379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63533" y="4062819"/>
            <a:ext cx="13754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Coded Bit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838" y="4097952"/>
            <a:ext cx="13754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Coded Bit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05952" y="3643693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18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6678" y="4428438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86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8128" y="3561714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9369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8842" y="3561702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2871" y="5587970"/>
            <a:ext cx="4368800" cy="1007744"/>
          </a:xfrm>
          <a:custGeom>
            <a:avLst/>
            <a:gdLst/>
            <a:ahLst/>
            <a:cxnLst/>
            <a:rect l="l" t="t" r="r" b="b"/>
            <a:pathLst>
              <a:path w="4368800" h="1007745">
                <a:moveTo>
                  <a:pt x="0" y="1007278"/>
                </a:moveTo>
                <a:lnTo>
                  <a:pt x="4368761" y="1007278"/>
                </a:lnTo>
                <a:lnTo>
                  <a:pt x="4368761" y="0"/>
                </a:lnTo>
                <a:lnTo>
                  <a:pt x="0" y="0"/>
                </a:lnTo>
                <a:lnTo>
                  <a:pt x="0" y="10072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7674" y="4908638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0"/>
                </a:moveTo>
                <a:lnTo>
                  <a:pt x="0" y="6910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8400" y="5482564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2987" y="4896942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0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3714" y="4896929"/>
            <a:ext cx="59055" cy="117475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73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6515" y="545913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69045" y="5260022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1756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0767" y="526002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5005" y="5260022"/>
            <a:ext cx="328295" cy="199390"/>
          </a:xfrm>
          <a:custGeom>
            <a:avLst/>
            <a:gdLst/>
            <a:ahLst/>
            <a:cxnLst/>
            <a:rect l="l" t="t" r="r" b="b"/>
            <a:pathLst>
              <a:path w="328294" h="199389">
                <a:moveTo>
                  <a:pt x="0" y="0"/>
                </a:moveTo>
                <a:lnTo>
                  <a:pt x="0" y="199110"/>
                </a:lnTo>
                <a:lnTo>
                  <a:pt x="327964" y="199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2958" y="5295163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1639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8099" y="5295163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6957" y="5318581"/>
            <a:ext cx="1206500" cy="140970"/>
          </a:xfrm>
          <a:custGeom>
            <a:avLst/>
            <a:gdLst/>
            <a:ahLst/>
            <a:cxnLst/>
            <a:rect l="l" t="t" r="r" b="b"/>
            <a:pathLst>
              <a:path w="1206500" h="140970">
                <a:moveTo>
                  <a:pt x="0" y="140550"/>
                </a:moveTo>
                <a:lnTo>
                  <a:pt x="610" y="140337"/>
                </a:lnTo>
                <a:lnTo>
                  <a:pt x="4881" y="138842"/>
                </a:lnTo>
                <a:lnTo>
                  <a:pt x="16475" y="134785"/>
                </a:lnTo>
                <a:lnTo>
                  <a:pt x="74828" y="114288"/>
                </a:lnTo>
                <a:lnTo>
                  <a:pt x="120303" y="97847"/>
                </a:lnTo>
                <a:lnTo>
                  <a:pt x="170536" y="78843"/>
                </a:lnTo>
                <a:lnTo>
                  <a:pt x="220586" y="58559"/>
                </a:lnTo>
                <a:lnTo>
                  <a:pt x="266616" y="38582"/>
                </a:lnTo>
                <a:lnTo>
                  <a:pt x="309167" y="21718"/>
                </a:lnTo>
                <a:lnTo>
                  <a:pt x="349886" y="11076"/>
                </a:lnTo>
                <a:lnTo>
                  <a:pt x="390423" y="9766"/>
                </a:lnTo>
                <a:lnTo>
                  <a:pt x="431814" y="19678"/>
                </a:lnTo>
                <a:lnTo>
                  <a:pt x="472655" y="37825"/>
                </a:lnTo>
                <a:lnTo>
                  <a:pt x="510934" y="59999"/>
                </a:lnTo>
                <a:lnTo>
                  <a:pt x="544639" y="81991"/>
                </a:lnTo>
                <a:lnTo>
                  <a:pt x="573066" y="100047"/>
                </a:lnTo>
                <a:lnTo>
                  <a:pt x="600760" y="112245"/>
                </a:lnTo>
                <a:lnTo>
                  <a:pt x="633579" y="117124"/>
                </a:lnTo>
                <a:lnTo>
                  <a:pt x="677379" y="113220"/>
                </a:lnTo>
                <a:lnTo>
                  <a:pt x="714994" y="105287"/>
                </a:lnTo>
                <a:lnTo>
                  <a:pt x="758356" y="93991"/>
                </a:lnTo>
                <a:lnTo>
                  <a:pt x="805730" y="80525"/>
                </a:lnTo>
                <a:lnTo>
                  <a:pt x="855381" y="66083"/>
                </a:lnTo>
                <a:lnTo>
                  <a:pt x="905572" y="51857"/>
                </a:lnTo>
                <a:lnTo>
                  <a:pt x="954570" y="39039"/>
                </a:lnTo>
                <a:lnTo>
                  <a:pt x="1022681" y="24219"/>
                </a:lnTo>
                <a:lnTo>
                  <a:pt x="1082190" y="14155"/>
                </a:lnTo>
                <a:lnTo>
                  <a:pt x="1131086" y="7751"/>
                </a:lnTo>
                <a:lnTo>
                  <a:pt x="1189928" y="1650"/>
                </a:lnTo>
                <a:lnTo>
                  <a:pt x="1201518" y="488"/>
                </a:lnTo>
                <a:lnTo>
                  <a:pt x="1205788" y="61"/>
                </a:lnTo>
                <a:lnTo>
                  <a:pt x="12063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24000" y="1696078"/>
            <a:ext cx="4461522" cy="1011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5495">
              <a:lnSpc>
                <a:spcPct val="100000"/>
              </a:lnSpc>
            </a:pPr>
            <a:r>
              <a:rPr sz="2400" i="1" spc="15" dirty="0">
                <a:solidFill>
                  <a:srgbClr val="0070C0"/>
                </a:solidFill>
                <a:latin typeface="Arial"/>
                <a:cs typeface="Arial"/>
              </a:rPr>
              <a:t>ETHERNET</a:t>
            </a:r>
            <a:r>
              <a:rPr lang="en-US" sz="2400" i="1" spc="-20" dirty="0">
                <a:solidFill>
                  <a:srgbClr val="0070C0"/>
                </a:solidFill>
                <a:latin typeface="Arial"/>
                <a:cs typeface="Arial"/>
              </a:rPr>
              <a:t> SUBLAYERS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80695" marR="153670" indent="-468630">
              <a:lnSpc>
                <a:spcPct val="132800"/>
              </a:lnSpc>
              <a:spcBef>
                <a:spcPts val="1475"/>
              </a:spcBef>
              <a:tabLst>
                <a:tab pos="2624455" algn="l"/>
                <a:tab pos="3186430" algn="l"/>
              </a:tabLst>
            </a:pPr>
            <a:r>
              <a:rPr sz="1650" baseline="5050" dirty="0">
                <a:latin typeface="Courier New"/>
                <a:cs typeface="Courier New"/>
              </a:rPr>
              <a:t>Input</a:t>
            </a:r>
            <a:r>
              <a:rPr sz="1650" spc="22" baseline="5050" dirty="0">
                <a:latin typeface="Courier New"/>
                <a:cs typeface="Courier New"/>
              </a:rPr>
              <a:t> </a:t>
            </a:r>
            <a:r>
              <a:rPr sz="1650" baseline="5050" dirty="0">
                <a:latin typeface="Courier New"/>
                <a:cs typeface="Courier New"/>
              </a:rPr>
              <a:t>Bit</a:t>
            </a:r>
            <a:r>
              <a:rPr sz="1650" spc="22" baseline="5050" dirty="0">
                <a:latin typeface="Courier New"/>
                <a:cs typeface="Courier New"/>
              </a:rPr>
              <a:t> </a:t>
            </a:r>
            <a:r>
              <a:rPr sz="1650" baseline="5050" dirty="0">
                <a:latin typeface="Courier New"/>
                <a:cs typeface="Courier New"/>
              </a:rPr>
              <a:t>Stream	</a:t>
            </a:r>
            <a:r>
              <a:rPr sz="1100" dirty="0">
                <a:latin typeface="Courier New"/>
                <a:cs typeface="Courier New"/>
              </a:rPr>
              <a:t>Output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Bit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  </a:t>
            </a:r>
            <a:r>
              <a:rPr sz="1650" baseline="5050" dirty="0">
                <a:latin typeface="Courier New"/>
                <a:cs typeface="Courier New"/>
              </a:rPr>
              <a:t>01010000		</a:t>
            </a:r>
            <a:r>
              <a:rPr sz="1100" dirty="0">
                <a:latin typeface="Courier New"/>
                <a:cs typeface="Courier New"/>
              </a:rPr>
              <a:t>01010000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40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599736" y="3197358"/>
            <a:ext cx="925194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Decoding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9169" y="5891231"/>
            <a:ext cx="23876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 (COAXIAL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CABLE)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41007" y="3220777"/>
            <a:ext cx="114998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Manchester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48193" y="3384755"/>
            <a:ext cx="204978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Synchronous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Coding</a:t>
            </a:r>
            <a:endParaRPr sz="14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9492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18687" y="762000"/>
            <a:ext cx="7001313" cy="322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lang="en-US" sz="3200" spc="225" dirty="0">
                <a:solidFill>
                  <a:srgbClr val="0070C0"/>
                </a:solidFill>
                <a:latin typeface="PMingLiU"/>
                <a:cs typeface="PMingLiU"/>
              </a:rPr>
              <a:t>Problems in all layers/systems</a:t>
            </a:r>
            <a:endParaRPr sz="32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15875" indent="-199390">
              <a:lnSpc>
                <a:spcPct val="116300"/>
              </a:lnSpc>
              <a:spcBef>
                <a:spcPts val="179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10" dirty="0">
                <a:solidFill>
                  <a:srgbClr val="00B050"/>
                </a:solidFill>
                <a:latin typeface="Garamond"/>
                <a:cs typeface="Garamond"/>
              </a:rPr>
              <a:t>Resource Sharing</a:t>
            </a:r>
            <a:r>
              <a:rPr sz="2400" spc="10" dirty="0">
                <a:solidFill>
                  <a:srgbClr val="00B050"/>
                </a:solidFill>
                <a:latin typeface="Garamond"/>
                <a:cs typeface="Garamond"/>
              </a:rPr>
              <a:t>: </a:t>
            </a:r>
            <a:r>
              <a:rPr lang="en-US" sz="2400" spc="-30" dirty="0">
                <a:latin typeface="Garamond"/>
                <a:cs typeface="Garamond"/>
              </a:rPr>
              <a:t>FDM/TDM</a:t>
            </a:r>
            <a:endParaRPr sz="2400" dirty="0">
              <a:latin typeface="Garamond"/>
              <a:cs typeface="Garamond"/>
            </a:endParaRPr>
          </a:p>
          <a:p>
            <a:pPr marL="212090" marR="45720" indent="-199390">
              <a:lnSpc>
                <a:spcPct val="116599"/>
              </a:lnSpc>
              <a:spcBef>
                <a:spcPts val="90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Garamond"/>
                <a:cs typeface="Garamond"/>
              </a:rPr>
              <a:t>Addressing</a:t>
            </a:r>
            <a:r>
              <a:rPr sz="2400" spc="35" dirty="0">
                <a:solidFill>
                  <a:srgbClr val="00B050"/>
                </a:solidFill>
                <a:latin typeface="Garamond"/>
                <a:cs typeface="Garamond"/>
              </a:rPr>
              <a:t>:</a:t>
            </a:r>
            <a:r>
              <a:rPr sz="2400" spc="35" dirty="0">
                <a:latin typeface="Garamond"/>
                <a:cs typeface="Garamond"/>
              </a:rPr>
              <a:t> </a:t>
            </a:r>
            <a:r>
              <a:rPr lang="en-US" sz="2400" spc="-20" dirty="0">
                <a:latin typeface="Garamond"/>
                <a:cs typeface="Garamond"/>
              </a:rPr>
              <a:t>TDM time slots</a:t>
            </a:r>
            <a:endParaRPr sz="2400" dirty="0">
              <a:latin typeface="Garamond"/>
              <a:cs typeface="Garamond"/>
            </a:endParaRPr>
          </a:p>
          <a:p>
            <a:pPr marL="212090" marR="69913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75" dirty="0">
                <a:solidFill>
                  <a:srgbClr val="00B050"/>
                </a:solidFill>
                <a:latin typeface="Garamond"/>
                <a:cs typeface="Garamond"/>
              </a:rPr>
              <a:t>Synchronization</a:t>
            </a:r>
            <a:r>
              <a:rPr sz="2400" spc="75" dirty="0">
                <a:solidFill>
                  <a:srgbClr val="00B050"/>
                </a:solidFill>
                <a:latin typeface="Garamond"/>
                <a:cs typeface="Garamond"/>
              </a:rPr>
              <a:t>: </a:t>
            </a:r>
            <a:r>
              <a:rPr lang="en-US" sz="2400" spc="15" dirty="0">
                <a:latin typeface="Garamond"/>
                <a:cs typeface="Garamond"/>
              </a:rPr>
              <a:t>keeping state variables in synch: clock recovery, spacing apart levels.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 algn="just">
              <a:lnSpc>
                <a:spcPct val="116300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solidFill>
                  <a:srgbClr val="00B050"/>
                </a:solidFill>
                <a:latin typeface="Garamond"/>
                <a:cs typeface="Garamond"/>
              </a:rPr>
              <a:t>Interconnection</a:t>
            </a:r>
            <a:r>
              <a:rPr sz="2400" spc="-85" dirty="0">
                <a:solidFill>
                  <a:srgbClr val="00B050"/>
                </a:solidFill>
                <a:latin typeface="Garamond"/>
                <a:cs typeface="Garamond"/>
              </a:rPr>
              <a:t> </a:t>
            </a:r>
            <a:r>
              <a:rPr lang="en-US" sz="2400" spc="5" dirty="0">
                <a:latin typeface="Garamond"/>
                <a:cs typeface="Garamond"/>
              </a:rPr>
              <a:t>Physical layer repeaters are called hubs</a:t>
            </a:r>
            <a:endParaRPr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09683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19" y="402336"/>
            <a:ext cx="7279375" cy="66446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LECTURE 3 EPILOG: GOETHE ON STARTING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55</a:t>
            </a:fld>
            <a:endParaRPr lang="en-US" sz="850" b="1"/>
          </a:p>
        </p:txBody>
      </p:sp>
      <p:sp>
        <p:nvSpPr>
          <p:cNvPr id="5" name="Rectangle 4"/>
          <p:cNvSpPr/>
          <p:nvPr/>
        </p:nvSpPr>
        <p:spPr>
          <a:xfrm>
            <a:off x="76201" y="2743200"/>
            <a:ext cx="7591794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4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320" y="5090454"/>
            <a:ext cx="7315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</a:t>
            </a:r>
            <a:r>
              <a:rPr lang="en-US" sz="2800" dirty="0"/>
              <a:t>Until one is committed, there is hesitancy, the chance to draw back — the moment one definitely commits oneself, then Providence moves too.  . . .Whatever you can do, or dream you can do, begin it. Boldness has genius, power, and magic in it. Begin it now.</a:t>
            </a:r>
            <a:r>
              <a:rPr lang="en-US" sz="2800" b="1" dirty="0"/>
              <a:t>“</a:t>
            </a:r>
            <a:endParaRPr lang="en-US" sz="2800" dirty="0"/>
          </a:p>
          <a:p>
            <a:r>
              <a:rPr lang="en-US" sz="2800" dirty="0"/>
              <a:t>~ often attributed to </a:t>
            </a:r>
            <a:r>
              <a:rPr lang="en-US" sz="2800" dirty="0">
                <a:solidFill>
                  <a:srgbClr val="00B050"/>
                </a:solidFill>
              </a:rPr>
              <a:t>Goethe,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54" y="1474462"/>
            <a:ext cx="4998294" cy="33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1765312" y="682384"/>
            <a:ext cx="435430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ct val="100000"/>
              </a:lnSpc>
            </a:pP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PHYSICAL LAYER:</a:t>
            </a:r>
            <a:r>
              <a:rPr sz="2000" b="1" i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SUBLAYERS</a:t>
            </a:r>
            <a:endParaRPr sz="20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31698" y="1600200"/>
            <a:ext cx="5973901" cy="6172200"/>
            <a:chOff x="731698" y="1600200"/>
            <a:chExt cx="5973901" cy="6172200"/>
          </a:xfrm>
        </p:grpSpPr>
        <p:sp>
          <p:nvSpPr>
            <p:cNvPr id="42" name="object 2"/>
            <p:cNvSpPr txBox="1"/>
            <p:nvPr/>
          </p:nvSpPr>
          <p:spPr>
            <a:xfrm>
              <a:off x="1425475" y="5279549"/>
              <a:ext cx="1137099" cy="400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15" dirty="0">
                  <a:latin typeface="Courier New"/>
                  <a:cs typeface="Courier New"/>
                </a:rPr>
                <a:t>Sublayer</a:t>
              </a:r>
              <a:endParaRPr sz="1450">
                <a:latin typeface="Courier New"/>
                <a:cs typeface="Courier New"/>
              </a:endParaRPr>
            </a:p>
          </p:txBody>
        </p:sp>
        <p:sp>
          <p:nvSpPr>
            <p:cNvPr id="43" name="object 3"/>
            <p:cNvSpPr txBox="1"/>
            <p:nvPr/>
          </p:nvSpPr>
          <p:spPr>
            <a:xfrm>
              <a:off x="1079990" y="3111026"/>
              <a:ext cx="2104845" cy="400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15" dirty="0">
                  <a:latin typeface="Courier New"/>
                  <a:cs typeface="Courier New"/>
                </a:rPr>
                <a:t>Coding</a:t>
              </a:r>
              <a:r>
                <a:rPr sz="1450" spc="-80" dirty="0">
                  <a:latin typeface="Courier New"/>
                  <a:cs typeface="Courier New"/>
                </a:rPr>
                <a:t> </a:t>
              </a:r>
              <a:r>
                <a:rPr sz="1450" spc="15" dirty="0">
                  <a:latin typeface="Courier New"/>
                  <a:cs typeface="Courier New"/>
                </a:rPr>
                <a:t>Sublayer</a:t>
              </a:r>
              <a:endParaRPr sz="1450">
                <a:latin typeface="Courier New"/>
                <a:cs typeface="Courier New"/>
              </a:endParaRPr>
            </a:p>
          </p:txBody>
        </p:sp>
        <p:sp>
          <p:nvSpPr>
            <p:cNvPr id="44" name="object 4"/>
            <p:cNvSpPr txBox="1"/>
            <p:nvPr/>
          </p:nvSpPr>
          <p:spPr>
            <a:xfrm>
              <a:off x="4534823" y="5261001"/>
              <a:ext cx="1137099" cy="400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15" dirty="0">
                  <a:latin typeface="Courier New"/>
                  <a:cs typeface="Courier New"/>
                </a:rPr>
                <a:t>Sublayer</a:t>
              </a:r>
              <a:endParaRPr sz="1450">
                <a:latin typeface="Courier New"/>
                <a:cs typeface="Courier New"/>
              </a:endParaRPr>
            </a:p>
          </p:txBody>
        </p:sp>
        <p:sp>
          <p:nvSpPr>
            <p:cNvPr id="45" name="object 5"/>
            <p:cNvSpPr txBox="1"/>
            <p:nvPr/>
          </p:nvSpPr>
          <p:spPr>
            <a:xfrm>
              <a:off x="1772177" y="5756005"/>
              <a:ext cx="1275238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Courier New"/>
                  <a:cs typeface="Courier New"/>
                </a:rPr>
                <a:t>Input</a:t>
              </a:r>
              <a:r>
                <a:rPr sz="1600" spc="-60" dirty="0">
                  <a:latin typeface="Courier New"/>
                  <a:cs typeface="Courier New"/>
                </a:rPr>
                <a:t> </a:t>
              </a:r>
              <a:r>
                <a:rPr sz="1600" dirty="0">
                  <a:latin typeface="Courier New"/>
                  <a:cs typeface="Courier New"/>
                </a:rPr>
                <a:t>Signal</a:t>
              </a:r>
            </a:p>
          </p:txBody>
        </p:sp>
        <p:sp>
          <p:nvSpPr>
            <p:cNvPr id="46" name="object 6"/>
            <p:cNvSpPr txBox="1"/>
            <p:nvPr/>
          </p:nvSpPr>
          <p:spPr>
            <a:xfrm>
              <a:off x="5326563" y="5852080"/>
              <a:ext cx="1379036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Courier New"/>
                  <a:cs typeface="Courier New"/>
                </a:rPr>
                <a:t>Output</a:t>
              </a:r>
              <a:r>
                <a:rPr sz="1600" spc="-55" dirty="0">
                  <a:latin typeface="Courier New"/>
                  <a:cs typeface="Courier New"/>
                </a:rPr>
                <a:t> </a:t>
              </a:r>
              <a:r>
                <a:rPr sz="1600" dirty="0">
                  <a:latin typeface="Courier New"/>
                  <a:cs typeface="Courier New"/>
                </a:rPr>
                <a:t>Signal</a:t>
              </a:r>
            </a:p>
          </p:txBody>
        </p:sp>
        <p:sp>
          <p:nvSpPr>
            <p:cNvPr id="47" name="object 7"/>
            <p:cNvSpPr/>
            <p:nvPr/>
          </p:nvSpPr>
          <p:spPr>
            <a:xfrm>
              <a:off x="1066800" y="3075953"/>
              <a:ext cx="2130599" cy="631045"/>
            </a:xfrm>
            <a:custGeom>
              <a:avLst/>
              <a:gdLst/>
              <a:ahLst/>
              <a:cxnLst/>
              <a:rect l="l" t="t" r="r" b="b"/>
              <a:pathLst>
                <a:path w="1733550" h="398780">
                  <a:moveTo>
                    <a:pt x="0" y="398223"/>
                  </a:moveTo>
                  <a:lnTo>
                    <a:pt x="1733448" y="398223"/>
                  </a:lnTo>
                  <a:lnTo>
                    <a:pt x="1733448" y="0"/>
                  </a:lnTo>
                  <a:lnTo>
                    <a:pt x="0" y="0"/>
                  </a:lnTo>
                  <a:lnTo>
                    <a:pt x="0" y="3982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"/>
            <p:cNvSpPr/>
            <p:nvPr/>
          </p:nvSpPr>
          <p:spPr>
            <a:xfrm>
              <a:off x="1210761" y="5077630"/>
              <a:ext cx="2343659" cy="648127"/>
            </a:xfrm>
            <a:custGeom>
              <a:avLst/>
              <a:gdLst/>
              <a:ahLst/>
              <a:cxnLst/>
              <a:rect l="l" t="t" r="r" b="b"/>
              <a:pathLst>
                <a:path w="1906904" h="409575">
                  <a:moveTo>
                    <a:pt x="0" y="409286"/>
                  </a:moveTo>
                  <a:lnTo>
                    <a:pt x="1906790" y="409286"/>
                  </a:lnTo>
                  <a:lnTo>
                    <a:pt x="1906790" y="0"/>
                  </a:lnTo>
                  <a:lnTo>
                    <a:pt x="0" y="0"/>
                  </a:lnTo>
                  <a:lnTo>
                    <a:pt x="0" y="4092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9"/>
            <p:cNvSpPr/>
            <p:nvPr/>
          </p:nvSpPr>
          <p:spPr>
            <a:xfrm>
              <a:off x="4233729" y="2927678"/>
              <a:ext cx="2130599" cy="631045"/>
            </a:xfrm>
            <a:custGeom>
              <a:avLst/>
              <a:gdLst/>
              <a:ahLst/>
              <a:cxnLst/>
              <a:rect l="l" t="t" r="r" b="b"/>
              <a:pathLst>
                <a:path w="1733550" h="398780">
                  <a:moveTo>
                    <a:pt x="0" y="398223"/>
                  </a:moveTo>
                  <a:lnTo>
                    <a:pt x="1733448" y="398223"/>
                  </a:lnTo>
                  <a:lnTo>
                    <a:pt x="1733448" y="0"/>
                  </a:lnTo>
                  <a:lnTo>
                    <a:pt x="0" y="0"/>
                  </a:lnTo>
                  <a:lnTo>
                    <a:pt x="0" y="3982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"/>
            <p:cNvSpPr/>
            <p:nvPr/>
          </p:nvSpPr>
          <p:spPr>
            <a:xfrm>
              <a:off x="3989015" y="5040593"/>
              <a:ext cx="2130599" cy="631045"/>
            </a:xfrm>
            <a:custGeom>
              <a:avLst/>
              <a:gdLst/>
              <a:ahLst/>
              <a:cxnLst/>
              <a:rect l="l" t="t" r="r" b="b"/>
              <a:pathLst>
                <a:path w="1733550" h="398779">
                  <a:moveTo>
                    <a:pt x="0" y="398223"/>
                  </a:moveTo>
                  <a:lnTo>
                    <a:pt x="1733448" y="398223"/>
                  </a:lnTo>
                  <a:lnTo>
                    <a:pt x="1733448" y="0"/>
                  </a:lnTo>
                  <a:lnTo>
                    <a:pt x="0" y="0"/>
                  </a:lnTo>
                  <a:lnTo>
                    <a:pt x="0" y="3982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1"/>
            <p:cNvSpPr txBox="1"/>
            <p:nvPr/>
          </p:nvSpPr>
          <p:spPr>
            <a:xfrm>
              <a:off x="1166369" y="5020077"/>
              <a:ext cx="2519258" cy="400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15" dirty="0">
                  <a:latin typeface="Courier New"/>
                  <a:cs typeface="Courier New"/>
                </a:rPr>
                <a:t>Media</a:t>
              </a:r>
              <a:r>
                <a:rPr sz="1450" spc="-80" dirty="0">
                  <a:latin typeface="Courier New"/>
                  <a:cs typeface="Courier New"/>
                </a:rPr>
                <a:t> </a:t>
              </a:r>
              <a:r>
                <a:rPr sz="1450" spc="15" dirty="0">
                  <a:latin typeface="Courier New"/>
                  <a:cs typeface="Courier New"/>
                </a:rPr>
                <a:t>Transmission</a:t>
              </a:r>
              <a:endParaRPr sz="1450">
                <a:latin typeface="Courier New"/>
                <a:cs typeface="Courier New"/>
              </a:endParaRPr>
            </a:p>
          </p:txBody>
        </p:sp>
        <p:sp>
          <p:nvSpPr>
            <p:cNvPr id="52" name="object 12"/>
            <p:cNvSpPr txBox="1"/>
            <p:nvPr/>
          </p:nvSpPr>
          <p:spPr>
            <a:xfrm>
              <a:off x="4146556" y="5020077"/>
              <a:ext cx="2104845" cy="400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15" dirty="0">
                  <a:latin typeface="Courier New"/>
                  <a:cs typeface="Courier New"/>
                </a:rPr>
                <a:t>Media</a:t>
              </a:r>
              <a:r>
                <a:rPr sz="1450" spc="-80" dirty="0">
                  <a:latin typeface="Courier New"/>
                  <a:cs typeface="Courier New"/>
                </a:rPr>
                <a:t> </a:t>
              </a:r>
              <a:r>
                <a:rPr sz="1450" spc="15" dirty="0">
                  <a:latin typeface="Courier New"/>
                  <a:cs typeface="Courier New"/>
                </a:rPr>
                <a:t>Reception</a:t>
              </a:r>
              <a:endParaRPr sz="1450">
                <a:latin typeface="Courier New"/>
                <a:cs typeface="Courier New"/>
              </a:endParaRPr>
            </a:p>
          </p:txBody>
        </p:sp>
        <p:sp>
          <p:nvSpPr>
            <p:cNvPr id="53" name="object 13"/>
            <p:cNvSpPr txBox="1"/>
            <p:nvPr/>
          </p:nvSpPr>
          <p:spPr>
            <a:xfrm>
              <a:off x="4189339" y="3036898"/>
              <a:ext cx="2381120" cy="400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spc="15" dirty="0">
                  <a:latin typeface="Courier New"/>
                  <a:cs typeface="Courier New"/>
                </a:rPr>
                <a:t>Decoding</a:t>
              </a:r>
              <a:r>
                <a:rPr sz="1450" spc="-80" dirty="0">
                  <a:latin typeface="Courier New"/>
                  <a:cs typeface="Courier New"/>
                </a:rPr>
                <a:t> </a:t>
              </a:r>
              <a:r>
                <a:rPr sz="1450" spc="15" dirty="0">
                  <a:latin typeface="Courier New"/>
                  <a:cs typeface="Courier New"/>
                </a:rPr>
                <a:t>Sublayer</a:t>
              </a:r>
              <a:endParaRPr sz="1450">
                <a:latin typeface="Courier New"/>
                <a:cs typeface="Courier New"/>
              </a:endParaRPr>
            </a:p>
          </p:txBody>
        </p:sp>
        <p:sp>
          <p:nvSpPr>
            <p:cNvPr id="54" name="object 14"/>
            <p:cNvSpPr/>
            <p:nvPr/>
          </p:nvSpPr>
          <p:spPr>
            <a:xfrm>
              <a:off x="1613826" y="2464326"/>
              <a:ext cx="0" cy="611953"/>
            </a:xfrm>
            <a:custGeom>
              <a:avLst/>
              <a:gdLst/>
              <a:ahLst/>
              <a:cxnLst/>
              <a:rect l="l" t="t" r="r" b="b"/>
              <a:pathLst>
                <a:path h="386714">
                  <a:moveTo>
                    <a:pt x="0" y="0"/>
                  </a:moveTo>
                  <a:lnTo>
                    <a:pt x="0" y="3865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5"/>
            <p:cNvSpPr/>
            <p:nvPr/>
          </p:nvSpPr>
          <p:spPr>
            <a:xfrm>
              <a:off x="1577848" y="2890603"/>
              <a:ext cx="72581" cy="185897"/>
            </a:xfrm>
            <a:custGeom>
              <a:avLst/>
              <a:gdLst/>
              <a:ahLst/>
              <a:cxnLst/>
              <a:rect l="l" t="t" r="r" b="b"/>
              <a:pathLst>
                <a:path w="59055" h="117475">
                  <a:moveTo>
                    <a:pt x="58559" y="0"/>
                  </a:moveTo>
                  <a:lnTo>
                    <a:pt x="29273" y="11713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6"/>
            <p:cNvSpPr/>
            <p:nvPr/>
          </p:nvSpPr>
          <p:spPr>
            <a:xfrm>
              <a:off x="4895916" y="2501385"/>
              <a:ext cx="0" cy="427061"/>
            </a:xfrm>
            <a:custGeom>
              <a:avLst/>
              <a:gdLst/>
              <a:ahLst/>
              <a:cxnLst/>
              <a:rect l="l" t="t" r="r" b="b"/>
              <a:pathLst>
                <a:path h="269875">
                  <a:moveTo>
                    <a:pt x="0" y="2693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7"/>
            <p:cNvSpPr/>
            <p:nvPr/>
          </p:nvSpPr>
          <p:spPr>
            <a:xfrm>
              <a:off x="4859923" y="2501385"/>
              <a:ext cx="72581" cy="185897"/>
            </a:xfrm>
            <a:custGeom>
              <a:avLst/>
              <a:gdLst/>
              <a:ahLst/>
              <a:cxnLst/>
              <a:rect l="l" t="t" r="r" b="b"/>
              <a:pathLst>
                <a:path w="59054" h="117475">
                  <a:moveTo>
                    <a:pt x="0" y="117119"/>
                  </a:moveTo>
                  <a:lnTo>
                    <a:pt x="29286" y="0"/>
                  </a:lnTo>
                  <a:lnTo>
                    <a:pt x="58559" y="117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8"/>
            <p:cNvSpPr/>
            <p:nvPr/>
          </p:nvSpPr>
          <p:spPr>
            <a:xfrm>
              <a:off x="1599420" y="3706118"/>
              <a:ext cx="0" cy="1427890"/>
            </a:xfrm>
            <a:custGeom>
              <a:avLst/>
              <a:gdLst/>
              <a:ahLst/>
              <a:cxnLst/>
              <a:rect l="l" t="t" r="r" b="b"/>
              <a:pathLst>
                <a:path h="902335">
                  <a:moveTo>
                    <a:pt x="0" y="0"/>
                  </a:moveTo>
                  <a:lnTo>
                    <a:pt x="0" y="9018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9"/>
            <p:cNvSpPr/>
            <p:nvPr/>
          </p:nvSpPr>
          <p:spPr>
            <a:xfrm>
              <a:off x="1563441" y="4947910"/>
              <a:ext cx="72581" cy="185897"/>
            </a:xfrm>
            <a:custGeom>
              <a:avLst/>
              <a:gdLst/>
              <a:ahLst/>
              <a:cxnLst/>
              <a:rect l="l" t="t" r="r" b="b"/>
              <a:pathLst>
                <a:path w="59055" h="117475">
                  <a:moveTo>
                    <a:pt x="58559" y="0"/>
                  </a:moveTo>
                  <a:lnTo>
                    <a:pt x="29286" y="11711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0"/>
            <p:cNvSpPr/>
            <p:nvPr/>
          </p:nvSpPr>
          <p:spPr>
            <a:xfrm>
              <a:off x="4895916" y="3576372"/>
              <a:ext cx="0" cy="1483156"/>
            </a:xfrm>
            <a:custGeom>
              <a:avLst/>
              <a:gdLst/>
              <a:ahLst/>
              <a:cxnLst/>
              <a:rect l="l" t="t" r="r" b="b"/>
              <a:pathLst>
                <a:path h="937260">
                  <a:moveTo>
                    <a:pt x="0" y="9370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1"/>
            <p:cNvSpPr/>
            <p:nvPr/>
          </p:nvSpPr>
          <p:spPr>
            <a:xfrm>
              <a:off x="4859923" y="3576372"/>
              <a:ext cx="72581" cy="185897"/>
            </a:xfrm>
            <a:custGeom>
              <a:avLst/>
              <a:gdLst/>
              <a:ahLst/>
              <a:cxnLst/>
              <a:rect l="l" t="t" r="r" b="b"/>
              <a:pathLst>
                <a:path w="59054" h="117475">
                  <a:moveTo>
                    <a:pt x="0" y="117119"/>
                  </a:moveTo>
                  <a:lnTo>
                    <a:pt x="29286" y="0"/>
                  </a:lnTo>
                  <a:lnTo>
                    <a:pt x="58559" y="117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2"/>
            <p:cNvSpPr/>
            <p:nvPr/>
          </p:nvSpPr>
          <p:spPr>
            <a:xfrm>
              <a:off x="1153179" y="6782818"/>
              <a:ext cx="5098222" cy="989582"/>
            </a:xfrm>
            <a:custGeom>
              <a:avLst/>
              <a:gdLst/>
              <a:ahLst/>
              <a:cxnLst/>
              <a:rect l="l" t="t" r="r" b="b"/>
              <a:pathLst>
                <a:path w="4368800" h="1007745">
                  <a:moveTo>
                    <a:pt x="0" y="1007278"/>
                  </a:moveTo>
                  <a:lnTo>
                    <a:pt x="4368761" y="1007278"/>
                  </a:lnTo>
                  <a:lnTo>
                    <a:pt x="4368761" y="0"/>
                  </a:lnTo>
                  <a:lnTo>
                    <a:pt x="0" y="0"/>
                  </a:lnTo>
                  <a:lnTo>
                    <a:pt x="0" y="1007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3"/>
            <p:cNvSpPr/>
            <p:nvPr/>
          </p:nvSpPr>
          <p:spPr>
            <a:xfrm>
              <a:off x="1613826" y="5707816"/>
              <a:ext cx="0" cy="1094280"/>
            </a:xfrm>
            <a:custGeom>
              <a:avLst/>
              <a:gdLst/>
              <a:ahLst/>
              <a:cxnLst/>
              <a:rect l="l" t="t" r="r" b="b"/>
              <a:pathLst>
                <a:path h="691514">
                  <a:moveTo>
                    <a:pt x="0" y="0"/>
                  </a:moveTo>
                  <a:lnTo>
                    <a:pt x="0" y="6910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4"/>
            <p:cNvSpPr/>
            <p:nvPr/>
          </p:nvSpPr>
          <p:spPr>
            <a:xfrm>
              <a:off x="1577848" y="6615998"/>
              <a:ext cx="72581" cy="185897"/>
            </a:xfrm>
            <a:custGeom>
              <a:avLst/>
              <a:gdLst/>
              <a:ahLst/>
              <a:cxnLst/>
              <a:rect l="l" t="t" r="r" b="b"/>
              <a:pathLst>
                <a:path w="59055" h="117475">
                  <a:moveTo>
                    <a:pt x="58559" y="0"/>
                  </a:moveTo>
                  <a:lnTo>
                    <a:pt x="29273" y="11713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5"/>
            <p:cNvSpPr/>
            <p:nvPr/>
          </p:nvSpPr>
          <p:spPr>
            <a:xfrm>
              <a:off x="4852727" y="5689287"/>
              <a:ext cx="0" cy="1094280"/>
            </a:xfrm>
            <a:custGeom>
              <a:avLst/>
              <a:gdLst/>
              <a:ahLst/>
              <a:cxnLst/>
              <a:rect l="l" t="t" r="r" b="b"/>
              <a:pathLst>
                <a:path h="691514">
                  <a:moveTo>
                    <a:pt x="0" y="6910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6"/>
            <p:cNvSpPr/>
            <p:nvPr/>
          </p:nvSpPr>
          <p:spPr>
            <a:xfrm>
              <a:off x="4816749" y="5689287"/>
              <a:ext cx="72581" cy="185897"/>
            </a:xfrm>
            <a:custGeom>
              <a:avLst/>
              <a:gdLst/>
              <a:ahLst/>
              <a:cxnLst/>
              <a:rect l="l" t="t" r="r" b="b"/>
              <a:pathLst>
                <a:path w="59054" h="117475">
                  <a:moveTo>
                    <a:pt x="0" y="117119"/>
                  </a:moveTo>
                  <a:lnTo>
                    <a:pt x="29273" y="0"/>
                  </a:lnTo>
                  <a:lnTo>
                    <a:pt x="58559" y="117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7"/>
            <p:cNvSpPr/>
            <p:nvPr/>
          </p:nvSpPr>
          <p:spPr>
            <a:xfrm>
              <a:off x="1772177" y="6578940"/>
              <a:ext cx="259106" cy="0"/>
            </a:xfrm>
            <a:custGeom>
              <a:avLst/>
              <a:gdLst/>
              <a:ahLst/>
              <a:cxnLst/>
              <a:rect l="l" t="t" r="r" b="b"/>
              <a:pathLst>
                <a:path w="210819">
                  <a:moveTo>
                    <a:pt x="0" y="0"/>
                  </a:moveTo>
                  <a:lnTo>
                    <a:pt x="2108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8"/>
            <p:cNvSpPr/>
            <p:nvPr/>
          </p:nvSpPr>
          <p:spPr>
            <a:xfrm>
              <a:off x="2045675" y="6263859"/>
              <a:ext cx="0" cy="278343"/>
            </a:xfrm>
            <a:custGeom>
              <a:avLst/>
              <a:gdLst/>
              <a:ahLst/>
              <a:cxnLst/>
              <a:rect l="l" t="t" r="r" b="b"/>
              <a:pathLst>
                <a:path h="175895">
                  <a:moveTo>
                    <a:pt x="0" y="1756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9"/>
            <p:cNvSpPr/>
            <p:nvPr/>
          </p:nvSpPr>
          <p:spPr>
            <a:xfrm>
              <a:off x="2060082" y="6263859"/>
              <a:ext cx="273934" cy="0"/>
            </a:xfrm>
            <a:custGeom>
              <a:avLst/>
              <a:gdLst/>
              <a:ahLst/>
              <a:cxnLst/>
              <a:rect l="l" t="t" r="r" b="b"/>
              <a:pathLst>
                <a:path w="222885">
                  <a:moveTo>
                    <a:pt x="0" y="0"/>
                  </a:moveTo>
                  <a:lnTo>
                    <a:pt x="2225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30"/>
            <p:cNvSpPr/>
            <p:nvPr/>
          </p:nvSpPr>
          <p:spPr>
            <a:xfrm>
              <a:off x="2347969" y="6263859"/>
              <a:ext cx="403487" cy="315522"/>
            </a:xfrm>
            <a:custGeom>
              <a:avLst/>
              <a:gdLst/>
              <a:ahLst/>
              <a:cxnLst/>
              <a:rect l="l" t="t" r="r" b="b"/>
              <a:pathLst>
                <a:path w="328294" h="199389">
                  <a:moveTo>
                    <a:pt x="0" y="0"/>
                  </a:moveTo>
                  <a:lnTo>
                    <a:pt x="0" y="199110"/>
                  </a:lnTo>
                  <a:lnTo>
                    <a:pt x="327964" y="1991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31"/>
            <p:cNvSpPr/>
            <p:nvPr/>
          </p:nvSpPr>
          <p:spPr>
            <a:xfrm>
              <a:off x="2751036" y="6319447"/>
              <a:ext cx="0" cy="260256"/>
            </a:xfrm>
            <a:custGeom>
              <a:avLst/>
              <a:gdLst/>
              <a:ahLst/>
              <a:cxnLst/>
              <a:rect l="l" t="t" r="r" b="b"/>
              <a:pathLst>
                <a:path h="164464">
                  <a:moveTo>
                    <a:pt x="0" y="1639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32"/>
            <p:cNvSpPr/>
            <p:nvPr/>
          </p:nvSpPr>
          <p:spPr>
            <a:xfrm>
              <a:off x="2794225" y="6319447"/>
              <a:ext cx="432363" cy="0"/>
            </a:xfrm>
            <a:custGeom>
              <a:avLst/>
              <a:gdLst/>
              <a:ahLst/>
              <a:cxnLst/>
              <a:rect l="l" t="t" r="r" b="b"/>
              <a:pathLst>
                <a:path w="351789">
                  <a:moveTo>
                    <a:pt x="0" y="0"/>
                  </a:moveTo>
                  <a:lnTo>
                    <a:pt x="3513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33"/>
            <p:cNvSpPr/>
            <p:nvPr/>
          </p:nvSpPr>
          <p:spPr>
            <a:xfrm>
              <a:off x="5054252" y="6356525"/>
              <a:ext cx="1482835" cy="223076"/>
            </a:xfrm>
            <a:custGeom>
              <a:avLst/>
              <a:gdLst/>
              <a:ahLst/>
              <a:cxnLst/>
              <a:rect l="l" t="t" r="r" b="b"/>
              <a:pathLst>
                <a:path w="1206500" h="140970">
                  <a:moveTo>
                    <a:pt x="0" y="140550"/>
                  </a:moveTo>
                  <a:lnTo>
                    <a:pt x="610" y="140337"/>
                  </a:lnTo>
                  <a:lnTo>
                    <a:pt x="4881" y="138842"/>
                  </a:lnTo>
                  <a:lnTo>
                    <a:pt x="16475" y="134785"/>
                  </a:lnTo>
                  <a:lnTo>
                    <a:pt x="74828" y="114288"/>
                  </a:lnTo>
                  <a:lnTo>
                    <a:pt x="120303" y="97847"/>
                  </a:lnTo>
                  <a:lnTo>
                    <a:pt x="170536" y="78843"/>
                  </a:lnTo>
                  <a:lnTo>
                    <a:pt x="220586" y="58559"/>
                  </a:lnTo>
                  <a:lnTo>
                    <a:pt x="266616" y="38580"/>
                  </a:lnTo>
                  <a:lnTo>
                    <a:pt x="309167" y="21712"/>
                  </a:lnTo>
                  <a:lnTo>
                    <a:pt x="349886" y="11066"/>
                  </a:lnTo>
                  <a:lnTo>
                    <a:pt x="390423" y="9753"/>
                  </a:lnTo>
                  <a:lnTo>
                    <a:pt x="431814" y="19672"/>
                  </a:lnTo>
                  <a:lnTo>
                    <a:pt x="472655" y="37822"/>
                  </a:lnTo>
                  <a:lnTo>
                    <a:pt x="510934" y="59993"/>
                  </a:lnTo>
                  <a:lnTo>
                    <a:pt x="544639" y="81978"/>
                  </a:lnTo>
                  <a:lnTo>
                    <a:pt x="573066" y="100036"/>
                  </a:lnTo>
                  <a:lnTo>
                    <a:pt x="600760" y="112239"/>
                  </a:lnTo>
                  <a:lnTo>
                    <a:pt x="633579" y="117122"/>
                  </a:lnTo>
                  <a:lnTo>
                    <a:pt x="677379" y="113220"/>
                  </a:lnTo>
                  <a:lnTo>
                    <a:pt x="714994" y="105286"/>
                  </a:lnTo>
                  <a:lnTo>
                    <a:pt x="758356" y="93988"/>
                  </a:lnTo>
                  <a:lnTo>
                    <a:pt x="805730" y="80521"/>
                  </a:lnTo>
                  <a:lnTo>
                    <a:pt x="855381" y="66078"/>
                  </a:lnTo>
                  <a:lnTo>
                    <a:pt x="905572" y="51853"/>
                  </a:lnTo>
                  <a:lnTo>
                    <a:pt x="954570" y="39039"/>
                  </a:lnTo>
                  <a:lnTo>
                    <a:pt x="1022681" y="24219"/>
                  </a:lnTo>
                  <a:lnTo>
                    <a:pt x="1082190" y="14154"/>
                  </a:lnTo>
                  <a:lnTo>
                    <a:pt x="1131086" y="7746"/>
                  </a:lnTo>
                  <a:lnTo>
                    <a:pt x="1189928" y="1644"/>
                  </a:lnTo>
                  <a:lnTo>
                    <a:pt x="1201518" y="487"/>
                  </a:lnTo>
                  <a:lnTo>
                    <a:pt x="1205788" y="60"/>
                  </a:lnTo>
                  <a:lnTo>
                    <a:pt x="12063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35"/>
            <p:cNvSpPr txBox="1"/>
            <p:nvPr/>
          </p:nvSpPr>
          <p:spPr>
            <a:xfrm>
              <a:off x="1670205" y="4369343"/>
              <a:ext cx="1275238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Courier New"/>
                  <a:cs typeface="Courier New"/>
                </a:rPr>
                <a:t>Coded</a:t>
              </a:r>
              <a:r>
                <a:rPr sz="1600" spc="-60" dirty="0">
                  <a:latin typeface="Courier New"/>
                  <a:cs typeface="Courier New"/>
                </a:rPr>
                <a:t> </a:t>
              </a:r>
              <a:r>
                <a:rPr sz="1600" dirty="0">
                  <a:latin typeface="Courier New"/>
                  <a:cs typeface="Courier New"/>
                </a:rPr>
                <a:t>Stream</a:t>
              </a:r>
            </a:p>
          </p:txBody>
        </p:sp>
        <p:sp>
          <p:nvSpPr>
            <p:cNvPr id="75" name="object 36"/>
            <p:cNvSpPr txBox="1"/>
            <p:nvPr/>
          </p:nvSpPr>
          <p:spPr>
            <a:xfrm>
              <a:off x="5009877" y="4424941"/>
              <a:ext cx="1275238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Courier New"/>
                  <a:cs typeface="Courier New"/>
                </a:rPr>
                <a:t>Coded</a:t>
              </a:r>
              <a:r>
                <a:rPr sz="1600" spc="-60" dirty="0">
                  <a:latin typeface="Courier New"/>
                  <a:cs typeface="Courier New"/>
                </a:rPr>
                <a:t> </a:t>
              </a:r>
              <a:r>
                <a:rPr sz="1600" dirty="0">
                  <a:latin typeface="Courier New"/>
                  <a:cs typeface="Courier New"/>
                </a:rPr>
                <a:t>Stream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76" name="object 37"/>
            <p:cNvSpPr txBox="1"/>
            <p:nvPr/>
          </p:nvSpPr>
          <p:spPr>
            <a:xfrm>
              <a:off x="1857341" y="6947625"/>
              <a:ext cx="3901416" cy="8068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1450" spc="15" dirty="0">
                  <a:latin typeface="Courier New"/>
                  <a:cs typeface="Courier New"/>
                </a:rPr>
                <a:t>Signal Transmission</a:t>
              </a:r>
              <a:r>
                <a:rPr sz="1450" spc="-80" dirty="0">
                  <a:latin typeface="Courier New"/>
                  <a:cs typeface="Courier New"/>
                </a:rPr>
                <a:t> </a:t>
              </a:r>
              <a:r>
                <a:rPr sz="1450" spc="15" dirty="0">
                  <a:latin typeface="Courier New"/>
                  <a:cs typeface="Courier New"/>
                </a:rPr>
                <a:t>Sublayer</a:t>
              </a:r>
              <a:endParaRPr sz="1450" dirty="0">
                <a:latin typeface="Courier New"/>
                <a:cs typeface="Courier New"/>
              </a:endParaRPr>
            </a:p>
            <a:p>
              <a:pPr marR="99695" algn="ctr">
                <a:lnSpc>
                  <a:spcPct val="100000"/>
                </a:lnSpc>
                <a:spcBef>
                  <a:spcPts val="740"/>
                </a:spcBef>
              </a:pPr>
              <a:r>
                <a:rPr sz="1100" dirty="0">
                  <a:latin typeface="Courier New"/>
                  <a:cs typeface="Courier New"/>
                </a:rPr>
                <a:t>(SHANNON AND NYQUIST LIMITS)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31698" y="1600200"/>
              <a:ext cx="5516702" cy="965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80695" marR="341630" indent="-468630">
                <a:lnSpc>
                  <a:spcPct val="132800"/>
                </a:lnSpc>
                <a:spcBef>
                  <a:spcPts val="735"/>
                </a:spcBef>
                <a:tabLst>
                  <a:tab pos="2624455" algn="l"/>
                  <a:tab pos="3186430" algn="l"/>
                </a:tabLst>
              </a:pPr>
              <a:r>
                <a:rPr lang="en-US" sz="3200" baseline="5050" dirty="0">
                  <a:latin typeface="Courier New"/>
                  <a:cs typeface="Courier New"/>
                </a:rPr>
                <a:t>Input</a:t>
              </a:r>
              <a:r>
                <a:rPr lang="en-US" sz="3200" spc="30" baseline="5050" dirty="0">
                  <a:latin typeface="Courier New"/>
                  <a:cs typeface="Courier New"/>
                </a:rPr>
                <a:t> </a:t>
              </a:r>
              <a:r>
                <a:rPr lang="en-US" sz="3200" baseline="5050" dirty="0">
                  <a:latin typeface="Courier New"/>
                  <a:cs typeface="Courier New"/>
                </a:rPr>
                <a:t>Stream	</a:t>
              </a:r>
              <a:r>
                <a:rPr lang="en-US" sz="2000" dirty="0">
                  <a:latin typeface="Courier New"/>
                  <a:cs typeface="Courier New"/>
                </a:rPr>
                <a:t>Output</a:t>
              </a:r>
              <a:r>
                <a:rPr lang="en-US" sz="2000" spc="-55" dirty="0">
                  <a:latin typeface="Courier New"/>
                  <a:cs typeface="Courier New"/>
                </a:rPr>
                <a:t> </a:t>
              </a:r>
              <a:r>
                <a:rPr lang="en-US" sz="2000" dirty="0">
                  <a:latin typeface="Courier New"/>
                  <a:cs typeface="Courier New"/>
                </a:rPr>
                <a:t>Stream  </a:t>
              </a:r>
              <a:r>
                <a:rPr lang="en-US" sz="3200" baseline="5050" dirty="0">
                  <a:latin typeface="Courier New"/>
                  <a:cs typeface="Courier New"/>
                </a:rPr>
                <a:t>01010000		</a:t>
              </a:r>
              <a:r>
                <a:rPr lang="en-US" dirty="0">
                  <a:latin typeface="Courier New"/>
                  <a:cs typeface="Courier New"/>
                </a:rPr>
                <a:t>01010000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00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-1066800" y="3276600"/>
            <a:ext cx="7696200" cy="68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7714" marR="5080">
              <a:lnSpc>
                <a:spcPct val="78500"/>
              </a:lnSpc>
              <a:tabLst>
                <a:tab pos="2893695" algn="l"/>
              </a:tabLst>
            </a:pPr>
            <a:r>
              <a:rPr sz="2800" spc="185" dirty="0">
                <a:solidFill>
                  <a:srgbClr val="0070C0"/>
                </a:solidFill>
                <a:latin typeface="PMingLiU"/>
                <a:cs typeface="PMingLiU"/>
              </a:rPr>
              <a:t>1.0</a:t>
            </a:r>
            <a:r>
              <a:rPr sz="2800" spc="2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320" dirty="0">
                <a:solidFill>
                  <a:srgbClr val="0070C0"/>
                </a:solidFill>
                <a:latin typeface="PMingLiU"/>
                <a:cs typeface="PMingLiU"/>
              </a:rPr>
              <a:t>Bottom</a:t>
            </a:r>
            <a:r>
              <a:rPr sz="2800" b="1" spc="254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20" dirty="0">
                <a:solidFill>
                  <a:srgbClr val="0070C0"/>
                </a:solidFill>
                <a:latin typeface="PMingLiU"/>
                <a:cs typeface="PMingLiU"/>
              </a:rPr>
              <a:t>Sublayer:</a:t>
            </a:r>
            <a:r>
              <a:rPr lang="en-US" sz="2800" b="1" spc="22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04" dirty="0">
                <a:solidFill>
                  <a:srgbClr val="0070C0"/>
                </a:solidFill>
                <a:latin typeface="PMingLiU"/>
                <a:cs typeface="PMingLiU"/>
              </a:rPr>
              <a:t>Signal</a:t>
            </a:r>
            <a:r>
              <a:rPr lang="en-US" sz="2800" b="1" spc="14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35" dirty="0">
                <a:solidFill>
                  <a:srgbClr val="0070C0"/>
                </a:solidFill>
                <a:latin typeface="PMingLiU"/>
                <a:cs typeface="PMingLiU"/>
              </a:rPr>
              <a:t>Transmission </a:t>
            </a:r>
            <a:r>
              <a:rPr sz="2800" b="1" spc="305" dirty="0">
                <a:solidFill>
                  <a:srgbClr val="0070C0"/>
                </a:solidFill>
                <a:latin typeface="PMingLiU"/>
                <a:cs typeface="PMingLiU"/>
              </a:rPr>
              <a:t>and</a:t>
            </a:r>
            <a:r>
              <a:rPr sz="2800" b="1" spc="17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29" dirty="0">
                <a:solidFill>
                  <a:srgbClr val="0070C0"/>
                </a:solidFill>
                <a:latin typeface="PMingLiU"/>
                <a:cs typeface="PMingLiU"/>
              </a:rPr>
              <a:t>Limits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239" y="58674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How fast can you send and what prevents you from sending faster?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1"/>
            <a:ext cx="7542531" cy="7696199"/>
          </a:xfrm>
          <a:prstGeom prst="rect">
            <a:avLst/>
          </a:prstGeom>
        </p:spPr>
      </p:pic>
      <p:sp>
        <p:nvSpPr>
          <p:cNvPr id="3" name="object 12"/>
          <p:cNvSpPr txBox="1"/>
          <p:nvPr/>
        </p:nvSpPr>
        <p:spPr>
          <a:xfrm>
            <a:off x="227965" y="457200"/>
            <a:ext cx="7086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385" dirty="0">
                <a:solidFill>
                  <a:srgbClr val="0070C0"/>
                </a:solidFill>
                <a:latin typeface="PMingLiU"/>
                <a:cs typeface="PMingLiU"/>
              </a:rPr>
              <a:t>More bandwidth, better recovery of bits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5234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200585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FOURIER ANALYSIS</a:t>
            </a:r>
          </a:p>
        </p:txBody>
      </p:sp>
    </p:spTree>
    <p:extLst>
      <p:ext uri="{BB962C8B-B14F-4D97-AF65-F5344CB8AC3E}">
        <p14:creationId xmlns:p14="http://schemas.microsoft.com/office/powerpoint/2010/main" val="165599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11200" y="6146607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550025" y="6146607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390775" y="6146606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863600" y="1905001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0"/>
          </p:cNvCxnSpPr>
          <p:nvPr/>
        </p:nvCxnSpPr>
        <p:spPr>
          <a:xfrm flipV="1">
            <a:off x="863600" y="1905000"/>
            <a:ext cx="0" cy="12193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63600" y="1905000"/>
            <a:ext cx="1435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98700" y="1905000"/>
            <a:ext cx="0" cy="116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6914" y="763458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INPUT BIT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717674" y="1317089"/>
            <a:ext cx="1" cy="447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298700" y="2314908"/>
            <a:ext cx="475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21568" y="2997394"/>
            <a:ext cx="1231900" cy="25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63600" y="3124394"/>
            <a:ext cx="15271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32658" y="32041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" y="3961392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But </a:t>
            </a:r>
            <a:r>
              <a:rPr lang="en-US" sz="3200" dirty="0" err="1">
                <a:latin typeface="Arial Black" panose="020B0A04020102020204" pitchFamily="34" charset="0"/>
              </a:rPr>
              <a:t>Nyquist</a:t>
            </a:r>
            <a:r>
              <a:rPr lang="en-US" sz="3200" dirty="0">
                <a:latin typeface="Arial Black" panose="020B0A04020102020204" pitchFamily="34" charset="0"/>
              </a:rPr>
              <a:t> noticed that sending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Every T/2 also works because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peak of current lines up with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zeroes of past bits for </a:t>
            </a:r>
            <a:r>
              <a:rPr lang="en-US" sz="3200" dirty="0" err="1">
                <a:latin typeface="Arial Black" panose="020B0A04020102020204" pitchFamily="34" charset="0"/>
              </a:rPr>
              <a:t>sinc</a:t>
            </a:r>
            <a:endParaRPr lang="en-US" sz="3200" dirty="0">
              <a:latin typeface="Arial Black" panose="020B0A04020102020204" pitchFamily="34" charset="0"/>
            </a:endParaRPr>
          </a:p>
          <a:p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8965793"/>
            <a:ext cx="75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Since bandwidth = 1/T, max bit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Rate = 2/T = 2 * bandwidth</a:t>
            </a:r>
          </a:p>
          <a:p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4183" y="1960965"/>
            <a:ext cx="2720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OUTPUT BIT</a:t>
            </a:r>
          </a:p>
        </p:txBody>
      </p:sp>
    </p:spTree>
    <p:extLst>
      <p:ext uri="{BB962C8B-B14F-4D97-AF65-F5344CB8AC3E}">
        <p14:creationId xmlns:p14="http://schemas.microsoft.com/office/powerpoint/2010/main" val="854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13466</TotalTime>
  <Words>2844</Words>
  <Application>Microsoft Macintosh PowerPoint</Application>
  <PresentationFormat>Custom</PresentationFormat>
  <Paragraphs>611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PMingLiU</vt:lpstr>
      <vt:lpstr>Arial</vt:lpstr>
      <vt:lpstr>Arial Black</vt:lpstr>
      <vt:lpstr>Calibri</vt:lpstr>
      <vt:lpstr>Courier New</vt:lpstr>
      <vt:lpstr>Garamond</vt:lpstr>
      <vt:lpstr>Helvetica</vt:lpstr>
      <vt:lpstr>Monotype Sorts</vt:lpstr>
      <vt:lpstr>Myriad Web</vt:lpstr>
      <vt:lpstr>Times New Roman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Media at UCLA </vt:lpstr>
      <vt:lpstr>PowerPoint Presentation</vt:lpstr>
      <vt:lpstr>PowerPoint Presentation</vt:lpstr>
      <vt:lpstr>PowerPoint Presentation</vt:lpstr>
      <vt:lpstr>TWISTED PAIR INSIDER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Fiber Optics: more physical view</vt:lpstr>
      <vt:lpstr>Chromatic Dispersion</vt:lpstr>
      <vt:lpstr>Wireless </vt:lpstr>
      <vt:lpstr>Spectrum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3 EPILOG: GOETHE ON STARTING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Varghese</dc:creator>
  <cp:lastModifiedBy>Tejas Kamtam</cp:lastModifiedBy>
  <cp:revision>69</cp:revision>
  <dcterms:created xsi:type="dcterms:W3CDTF">2017-10-03T19:07:56Z</dcterms:created>
  <dcterms:modified xsi:type="dcterms:W3CDTF">2024-10-05T23:48:20Z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2008-04-16T00:00:00Z</vt:filetime>
  </property>
  <property fmtid="{D5CDD505-2E9C-101B-9397-08002B2CF9AE}" pid="3" name="LastSaved">
    <vt:filetime>2017-10-04T00:00:00Z</vt:filetime>
  </property>
</Properties>
</file>