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256" r:id="rId2"/>
    <p:sldId id="310" r:id="rId3"/>
    <p:sldId id="292" r:id="rId4"/>
    <p:sldId id="293" r:id="rId5"/>
    <p:sldId id="294" r:id="rId6"/>
    <p:sldId id="295" r:id="rId7"/>
    <p:sldId id="296" r:id="rId8"/>
    <p:sldId id="297" r:id="rId9"/>
    <p:sldId id="298" r:id="rId10"/>
    <p:sldId id="299" r:id="rId11"/>
    <p:sldId id="290" r:id="rId12"/>
    <p:sldId id="312" r:id="rId13"/>
    <p:sldId id="258" r:id="rId14"/>
    <p:sldId id="291" r:id="rId15"/>
    <p:sldId id="259" r:id="rId16"/>
    <p:sldId id="260" r:id="rId17"/>
    <p:sldId id="309" r:id="rId18"/>
    <p:sldId id="289" r:id="rId19"/>
    <p:sldId id="262" r:id="rId20"/>
    <p:sldId id="263" r:id="rId21"/>
    <p:sldId id="281" r:id="rId22"/>
    <p:sldId id="282" r:id="rId23"/>
    <p:sldId id="283" r:id="rId24"/>
    <p:sldId id="287" r:id="rId25"/>
    <p:sldId id="285" r:id="rId26"/>
    <p:sldId id="288" r:id="rId27"/>
    <p:sldId id="286" r:id="rId28"/>
    <p:sldId id="308" r:id="rId29"/>
    <p:sldId id="267" r:id="rId30"/>
    <p:sldId id="300" r:id="rId31"/>
    <p:sldId id="268" r:id="rId32"/>
    <p:sldId id="301" r:id="rId33"/>
    <p:sldId id="306" r:id="rId34"/>
    <p:sldId id="307" r:id="rId35"/>
    <p:sldId id="270" r:id="rId36"/>
    <p:sldId id="271" r:id="rId37"/>
    <p:sldId id="272" r:id="rId38"/>
    <p:sldId id="273" r:id="rId39"/>
    <p:sldId id="274" r:id="rId40"/>
    <p:sldId id="276" r:id="rId41"/>
    <p:sldId id="277" r:id="rId42"/>
    <p:sldId id="278" r:id="rId43"/>
    <p:sldId id="279" r:id="rId44"/>
    <p:sldId id="311" r:id="rId45"/>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6531" autoAdjust="0"/>
  </p:normalViewPr>
  <p:slideViewPr>
    <p:cSldViewPr>
      <p:cViewPr varScale="1">
        <p:scale>
          <a:sx n="75" d="100"/>
          <a:sy n="75" d="100"/>
        </p:scale>
        <p:origin x="2544" y="168"/>
      </p:cViewPr>
      <p:guideLst>
        <p:guide orient="horz" pos="2880"/>
        <p:guide pos="2160"/>
      </p:guideLst>
    </p:cSldViewPr>
  </p:slideViewPr>
  <p:outlineViewPr>
    <p:cViewPr>
      <p:scale>
        <a:sx n="33" d="100"/>
        <a:sy n="33" d="100"/>
      </p:scale>
      <p:origin x="0" y="-1049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2A4A84F-B405-483B-82D8-6D12141A7AF1}" type="datetimeFigureOut">
              <a:rPr lang="en-US" smtClean="0"/>
              <a:t>10/8/24</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66D53608-A982-4834-B98A-D4D30989C8CF}" type="slidenum">
              <a:rPr lang="en-US" smtClean="0"/>
              <a:t>‹#›</a:t>
            </a:fld>
            <a:endParaRPr lang="en-US"/>
          </a:p>
        </p:txBody>
      </p:sp>
    </p:spTree>
    <p:extLst>
      <p:ext uri="{BB962C8B-B14F-4D97-AF65-F5344CB8AC3E}">
        <p14:creationId xmlns:p14="http://schemas.microsoft.com/office/powerpoint/2010/main" val="71034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Slide Number Placeholder 3"/>
          <p:cNvSpPr>
            <a:spLocks noGrp="1"/>
          </p:cNvSpPr>
          <p:nvPr>
            <p:ph type="sldNum" sz="quarter" idx="5"/>
          </p:nvPr>
        </p:nvSpPr>
        <p:spPr>
          <a:noFill/>
        </p:spPr>
        <p:txBody>
          <a:bodyPr/>
          <a:lstStyle/>
          <a:p>
            <a:fld id="{7E2D442A-C30E-844E-A9FE-2F7FFAD0F629}" type="slidenum">
              <a:rPr lang="en-US"/>
              <a:pPr/>
              <a:t>3</a:t>
            </a:fld>
            <a:endParaRPr lang="en-US"/>
          </a:p>
        </p:txBody>
      </p:sp>
    </p:spTree>
    <p:extLst>
      <p:ext uri="{BB962C8B-B14F-4D97-AF65-F5344CB8AC3E}">
        <p14:creationId xmlns:p14="http://schemas.microsoft.com/office/powerpoint/2010/main" val="778108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E27AF2-2F30-A940-B0F3-840A072272B0}" type="slidenum">
              <a:rPr lang="en-US" smtClean="0"/>
              <a:pPr/>
              <a:t>25</a:t>
            </a:fld>
            <a:endParaRPr lang="en-US"/>
          </a:p>
        </p:txBody>
      </p:sp>
    </p:spTree>
    <p:extLst>
      <p:ext uri="{BB962C8B-B14F-4D97-AF65-F5344CB8AC3E}">
        <p14:creationId xmlns:p14="http://schemas.microsoft.com/office/powerpoint/2010/main" val="1547718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E27AF2-2F30-A940-B0F3-840A072272B0}" type="slidenum">
              <a:rPr lang="en-US" smtClean="0"/>
              <a:pPr/>
              <a:t>27</a:t>
            </a:fld>
            <a:endParaRPr lang="en-US"/>
          </a:p>
        </p:txBody>
      </p:sp>
    </p:spTree>
    <p:extLst>
      <p:ext uri="{BB962C8B-B14F-4D97-AF65-F5344CB8AC3E}">
        <p14:creationId xmlns:p14="http://schemas.microsoft.com/office/powerpoint/2010/main" val="4050557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E27AF2-2F30-A940-B0F3-840A072272B0}" type="slidenum">
              <a:rPr lang="en-US" smtClean="0"/>
              <a:pPr/>
              <a:t>28</a:t>
            </a:fld>
            <a:endParaRPr lang="en-US"/>
          </a:p>
        </p:txBody>
      </p:sp>
    </p:spTree>
    <p:extLst>
      <p:ext uri="{BB962C8B-B14F-4D97-AF65-F5344CB8AC3E}">
        <p14:creationId xmlns:p14="http://schemas.microsoft.com/office/powerpoint/2010/main" val="1847798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Slide Number Placeholder 3"/>
          <p:cNvSpPr>
            <a:spLocks noGrp="1"/>
          </p:cNvSpPr>
          <p:nvPr>
            <p:ph type="sldNum" sz="quarter" idx="5"/>
          </p:nvPr>
        </p:nvSpPr>
        <p:spPr>
          <a:noFill/>
        </p:spPr>
        <p:txBody>
          <a:bodyPr/>
          <a:lstStyle/>
          <a:p>
            <a:fld id="{E1A4BF28-64DC-6E4D-B073-23D762CCFE92}" type="slidenum">
              <a:rPr lang="en-US"/>
              <a:pPr/>
              <a:t>4</a:t>
            </a:fld>
            <a:endParaRPr lang="en-US"/>
          </a:p>
        </p:txBody>
      </p:sp>
    </p:spTree>
    <p:extLst>
      <p:ext uri="{BB962C8B-B14F-4D97-AF65-F5344CB8AC3E}">
        <p14:creationId xmlns:p14="http://schemas.microsoft.com/office/powerpoint/2010/main" val="138316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FFB0CAF0-71FB-D14D-AE27-FDF8ECFF66F6}" type="slidenum">
              <a:rPr lang="en-US"/>
              <a:pPr/>
              <a:t>5</a:t>
            </a:fld>
            <a:endParaRPr lang="en-US"/>
          </a:p>
        </p:txBody>
      </p:sp>
    </p:spTree>
    <p:extLst>
      <p:ext uri="{BB962C8B-B14F-4D97-AF65-F5344CB8AC3E}">
        <p14:creationId xmlns:p14="http://schemas.microsoft.com/office/powerpoint/2010/main" val="3176287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Slide Number Placeholder 3"/>
          <p:cNvSpPr>
            <a:spLocks noGrp="1"/>
          </p:cNvSpPr>
          <p:nvPr>
            <p:ph type="sldNum" sz="quarter" idx="5"/>
          </p:nvPr>
        </p:nvSpPr>
        <p:spPr>
          <a:noFill/>
        </p:spPr>
        <p:txBody>
          <a:bodyPr/>
          <a:lstStyle/>
          <a:p>
            <a:fld id="{94D0A286-0A51-D648-A716-4FFC5FC32D79}" type="slidenum">
              <a:rPr lang="en-US"/>
              <a:pPr/>
              <a:t>6</a:t>
            </a:fld>
            <a:endParaRPr lang="en-US"/>
          </a:p>
        </p:txBody>
      </p:sp>
    </p:spTree>
    <p:extLst>
      <p:ext uri="{BB962C8B-B14F-4D97-AF65-F5344CB8AC3E}">
        <p14:creationId xmlns:p14="http://schemas.microsoft.com/office/powerpoint/2010/main" val="2969077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Slide Number Placeholder 3"/>
          <p:cNvSpPr>
            <a:spLocks noGrp="1"/>
          </p:cNvSpPr>
          <p:nvPr>
            <p:ph type="sldNum" sz="quarter" idx="5"/>
          </p:nvPr>
        </p:nvSpPr>
        <p:spPr>
          <a:noFill/>
        </p:spPr>
        <p:txBody>
          <a:bodyPr/>
          <a:lstStyle/>
          <a:p>
            <a:fld id="{CF7F9CA9-893E-4343-9F9D-E7C45B61B7AE}" type="slidenum">
              <a:rPr lang="en-US"/>
              <a:pPr/>
              <a:t>7</a:t>
            </a:fld>
            <a:endParaRPr lang="en-US"/>
          </a:p>
        </p:txBody>
      </p:sp>
    </p:spTree>
    <p:extLst>
      <p:ext uri="{BB962C8B-B14F-4D97-AF65-F5344CB8AC3E}">
        <p14:creationId xmlns:p14="http://schemas.microsoft.com/office/powerpoint/2010/main" val="1515190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1600" b="1">
                <a:solidFill>
                  <a:schemeClr val="tx1"/>
                </a:solidFill>
                <a:latin typeface="Arial" charset="0"/>
                <a:ea typeface="ＭＳ Ｐゴシック" charset="0"/>
              </a:defRPr>
            </a:lvl1pPr>
            <a:lvl2pPr marL="742950" indent="-285750" defTabSz="965200">
              <a:defRPr sz="1600" b="1">
                <a:solidFill>
                  <a:schemeClr val="tx1"/>
                </a:solidFill>
                <a:latin typeface="Arial" charset="0"/>
                <a:ea typeface="ＭＳ Ｐゴシック" charset="0"/>
              </a:defRPr>
            </a:lvl2pPr>
            <a:lvl3pPr marL="1143000" indent="-228600" defTabSz="965200">
              <a:defRPr sz="1600" b="1">
                <a:solidFill>
                  <a:schemeClr val="tx1"/>
                </a:solidFill>
                <a:latin typeface="Arial" charset="0"/>
                <a:ea typeface="ＭＳ Ｐゴシック" charset="0"/>
              </a:defRPr>
            </a:lvl3pPr>
            <a:lvl4pPr marL="1600200" indent="-228600" defTabSz="965200">
              <a:defRPr sz="1600" b="1">
                <a:solidFill>
                  <a:schemeClr val="tx1"/>
                </a:solidFill>
                <a:latin typeface="Arial" charset="0"/>
                <a:ea typeface="ＭＳ Ｐゴシック" charset="0"/>
              </a:defRPr>
            </a:lvl4pPr>
            <a:lvl5pPr marL="2057400" indent="-228600" defTabSz="965200">
              <a:defRPr sz="1600" b="1">
                <a:solidFill>
                  <a:schemeClr val="tx1"/>
                </a:solidFill>
                <a:latin typeface="Arial" charset="0"/>
                <a:ea typeface="ＭＳ Ｐゴシック" charset="0"/>
              </a:defRPr>
            </a:lvl5pPr>
            <a:lvl6pPr marL="2514600" indent="-228600" algn="ctr" defTabSz="965200"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defTabSz="965200"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defTabSz="965200"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defTabSz="965200" eaLnBrk="0" fontAlgn="base" hangingPunct="0">
              <a:spcBef>
                <a:spcPct val="0"/>
              </a:spcBef>
              <a:spcAft>
                <a:spcPct val="0"/>
              </a:spcAft>
              <a:defRPr sz="1600" b="1">
                <a:solidFill>
                  <a:schemeClr val="tx1"/>
                </a:solidFill>
                <a:latin typeface="Arial" charset="0"/>
                <a:ea typeface="ＭＳ Ｐゴシック" charset="0"/>
              </a:defRPr>
            </a:lvl9pPr>
          </a:lstStyle>
          <a:p>
            <a:fld id="{E1DB6BB4-AC52-254D-99AC-76388B677399}" type="slidenum">
              <a:rPr lang="en-US" sz="1000" b="0">
                <a:latin typeface="Times New Roman" charset="0"/>
              </a:rPr>
              <a:pPr/>
              <a:t>8</a:t>
            </a:fld>
            <a:endParaRPr lang="en-US" sz="1000" b="0">
              <a:latin typeface="Times New Roman" charset="0"/>
            </a:endParaRPr>
          </a:p>
        </p:txBody>
      </p:sp>
    </p:spTree>
    <p:extLst>
      <p:ext uri="{BB962C8B-B14F-4D97-AF65-F5344CB8AC3E}">
        <p14:creationId xmlns:p14="http://schemas.microsoft.com/office/powerpoint/2010/main" val="3334753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1600" b="1">
                <a:solidFill>
                  <a:schemeClr val="tx1"/>
                </a:solidFill>
                <a:latin typeface="Arial" charset="0"/>
                <a:ea typeface="ＭＳ Ｐゴシック" charset="0"/>
              </a:defRPr>
            </a:lvl1pPr>
            <a:lvl2pPr marL="742950" indent="-285750" defTabSz="965200">
              <a:defRPr sz="1600" b="1">
                <a:solidFill>
                  <a:schemeClr val="tx1"/>
                </a:solidFill>
                <a:latin typeface="Arial" charset="0"/>
                <a:ea typeface="ＭＳ Ｐゴシック" charset="0"/>
              </a:defRPr>
            </a:lvl2pPr>
            <a:lvl3pPr marL="1143000" indent="-228600" defTabSz="965200">
              <a:defRPr sz="1600" b="1">
                <a:solidFill>
                  <a:schemeClr val="tx1"/>
                </a:solidFill>
                <a:latin typeface="Arial" charset="0"/>
                <a:ea typeface="ＭＳ Ｐゴシック" charset="0"/>
              </a:defRPr>
            </a:lvl3pPr>
            <a:lvl4pPr marL="1600200" indent="-228600" defTabSz="965200">
              <a:defRPr sz="1600" b="1">
                <a:solidFill>
                  <a:schemeClr val="tx1"/>
                </a:solidFill>
                <a:latin typeface="Arial" charset="0"/>
                <a:ea typeface="ＭＳ Ｐゴシック" charset="0"/>
              </a:defRPr>
            </a:lvl4pPr>
            <a:lvl5pPr marL="2057400" indent="-228600" defTabSz="965200">
              <a:defRPr sz="1600" b="1">
                <a:solidFill>
                  <a:schemeClr val="tx1"/>
                </a:solidFill>
                <a:latin typeface="Arial" charset="0"/>
                <a:ea typeface="ＭＳ Ｐゴシック" charset="0"/>
              </a:defRPr>
            </a:lvl5pPr>
            <a:lvl6pPr marL="2514600" indent="-228600" algn="ctr" defTabSz="965200"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defTabSz="965200"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defTabSz="965200"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defTabSz="965200" eaLnBrk="0" fontAlgn="base" hangingPunct="0">
              <a:spcBef>
                <a:spcPct val="0"/>
              </a:spcBef>
              <a:spcAft>
                <a:spcPct val="0"/>
              </a:spcAft>
              <a:defRPr sz="1600" b="1">
                <a:solidFill>
                  <a:schemeClr val="tx1"/>
                </a:solidFill>
                <a:latin typeface="Arial" charset="0"/>
                <a:ea typeface="ＭＳ Ｐゴシック" charset="0"/>
              </a:defRPr>
            </a:lvl9pPr>
          </a:lstStyle>
          <a:p>
            <a:fld id="{55DDF9F1-E0C9-744D-9111-C2AE0088B7AB}" type="slidenum">
              <a:rPr lang="en-US" sz="1000" b="0">
                <a:latin typeface="Times New Roman" charset="0"/>
              </a:rPr>
              <a:pPr/>
              <a:t>9</a:t>
            </a:fld>
            <a:endParaRPr lang="en-US" sz="1000" b="0">
              <a:latin typeface="Times New Roman" charset="0"/>
            </a:endParaRPr>
          </a:p>
        </p:txBody>
      </p:sp>
    </p:spTree>
    <p:extLst>
      <p:ext uri="{BB962C8B-B14F-4D97-AF65-F5344CB8AC3E}">
        <p14:creationId xmlns:p14="http://schemas.microsoft.com/office/powerpoint/2010/main" val="323803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a:defRPr sz="1600" b="1">
                <a:solidFill>
                  <a:schemeClr val="tx1"/>
                </a:solidFill>
                <a:latin typeface="Arial" charset="0"/>
                <a:ea typeface="ＭＳ Ｐゴシック" charset="0"/>
              </a:defRPr>
            </a:lvl1pPr>
            <a:lvl2pPr marL="742950" indent="-285750" defTabSz="965200">
              <a:defRPr sz="1600" b="1">
                <a:solidFill>
                  <a:schemeClr val="tx1"/>
                </a:solidFill>
                <a:latin typeface="Arial" charset="0"/>
                <a:ea typeface="ＭＳ Ｐゴシック" charset="0"/>
              </a:defRPr>
            </a:lvl2pPr>
            <a:lvl3pPr marL="1143000" indent="-228600" defTabSz="965200">
              <a:defRPr sz="1600" b="1">
                <a:solidFill>
                  <a:schemeClr val="tx1"/>
                </a:solidFill>
                <a:latin typeface="Arial" charset="0"/>
                <a:ea typeface="ＭＳ Ｐゴシック" charset="0"/>
              </a:defRPr>
            </a:lvl3pPr>
            <a:lvl4pPr marL="1600200" indent="-228600" defTabSz="965200">
              <a:defRPr sz="1600" b="1">
                <a:solidFill>
                  <a:schemeClr val="tx1"/>
                </a:solidFill>
                <a:latin typeface="Arial" charset="0"/>
                <a:ea typeface="ＭＳ Ｐゴシック" charset="0"/>
              </a:defRPr>
            </a:lvl4pPr>
            <a:lvl5pPr marL="2057400" indent="-228600" defTabSz="965200">
              <a:defRPr sz="1600" b="1">
                <a:solidFill>
                  <a:schemeClr val="tx1"/>
                </a:solidFill>
                <a:latin typeface="Arial" charset="0"/>
                <a:ea typeface="ＭＳ Ｐゴシック" charset="0"/>
              </a:defRPr>
            </a:lvl5pPr>
            <a:lvl6pPr marL="2514600" indent="-228600" algn="ctr" defTabSz="965200"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defTabSz="965200"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defTabSz="965200"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defTabSz="965200" eaLnBrk="0" fontAlgn="base" hangingPunct="0">
              <a:spcBef>
                <a:spcPct val="0"/>
              </a:spcBef>
              <a:spcAft>
                <a:spcPct val="0"/>
              </a:spcAft>
              <a:defRPr sz="1600" b="1">
                <a:solidFill>
                  <a:schemeClr val="tx1"/>
                </a:solidFill>
                <a:latin typeface="Arial" charset="0"/>
                <a:ea typeface="ＭＳ Ｐゴシック" charset="0"/>
              </a:defRPr>
            </a:lvl9pPr>
          </a:lstStyle>
          <a:p>
            <a:fld id="{2598D4FF-1649-2741-B1B1-7A1FF9F513FE}" type="slidenum">
              <a:rPr lang="en-US" sz="1000" b="0">
                <a:latin typeface="Times New Roman" charset="0"/>
              </a:rPr>
              <a:pPr/>
              <a:t>10</a:t>
            </a:fld>
            <a:endParaRPr lang="en-US" sz="1000" b="0">
              <a:latin typeface="Times New Roman" charset="0"/>
            </a:endParaRPr>
          </a:p>
        </p:txBody>
      </p:sp>
    </p:spTree>
    <p:extLst>
      <p:ext uri="{BB962C8B-B14F-4D97-AF65-F5344CB8AC3E}">
        <p14:creationId xmlns:p14="http://schemas.microsoft.com/office/powerpoint/2010/main" val="24352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E27AF2-2F30-A940-B0F3-840A072272B0}" type="slidenum">
              <a:rPr lang="en-US" smtClean="0"/>
              <a:pPr/>
              <a:t>23</a:t>
            </a:fld>
            <a:endParaRPr lang="en-US"/>
          </a:p>
        </p:txBody>
      </p:sp>
    </p:spTree>
    <p:extLst>
      <p:ext uri="{BB962C8B-B14F-4D97-AF65-F5344CB8AC3E}">
        <p14:creationId xmlns:p14="http://schemas.microsoft.com/office/powerpoint/2010/main" val="2228425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1550" y="1646133"/>
            <a:ext cx="5829300" cy="3501813"/>
          </a:xfrm>
        </p:spPr>
        <p:txBody>
          <a:bodyPr anchor="b"/>
          <a:lstStyle>
            <a:lvl1pPr algn="ctr">
              <a:defRPr sz="3825"/>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1530"/>
            </a:lvl1pPr>
            <a:lvl2pPr marL="291465" indent="0" algn="ctr">
              <a:buNone/>
              <a:defRPr sz="1275"/>
            </a:lvl2pPr>
            <a:lvl3pPr marL="582930" indent="0" algn="ctr">
              <a:buNone/>
              <a:defRPr sz="1148"/>
            </a:lvl3pPr>
            <a:lvl4pPr marL="874395" indent="0" algn="ctr">
              <a:buNone/>
              <a:defRPr sz="1020"/>
            </a:lvl4pPr>
            <a:lvl5pPr marL="1165860" indent="0" algn="ctr">
              <a:buNone/>
              <a:defRPr sz="1020"/>
            </a:lvl5pPr>
            <a:lvl6pPr marL="1457325" indent="0" algn="ctr">
              <a:buNone/>
              <a:defRPr sz="1020"/>
            </a:lvl6pPr>
            <a:lvl7pPr marL="1748790" indent="0" algn="ctr">
              <a:buNone/>
              <a:defRPr sz="1020"/>
            </a:lvl7pPr>
            <a:lvl8pPr marL="2040255" indent="0" algn="ctr">
              <a:buNone/>
              <a:defRPr sz="1020"/>
            </a:lvl8pPr>
            <a:lvl9pPr marL="2331720" indent="0" algn="ctr">
              <a:buNone/>
              <a:defRPr sz="102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334171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376836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433449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350247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4" y="2507617"/>
            <a:ext cx="6703695" cy="4184014"/>
          </a:xfrm>
        </p:spPr>
        <p:txBody>
          <a:bodyPr anchor="b"/>
          <a:lstStyle>
            <a:lvl1pPr>
              <a:defRPr sz="3825"/>
            </a:lvl1pPr>
          </a:lstStyle>
          <a:p>
            <a:r>
              <a:rPr lang="en-US"/>
              <a:t>Click to edit Master title style</a:t>
            </a:r>
          </a:p>
        </p:txBody>
      </p:sp>
      <p:sp>
        <p:nvSpPr>
          <p:cNvPr id="3" name="Text Placeholder 2"/>
          <p:cNvSpPr>
            <a:spLocks noGrp="1"/>
          </p:cNvSpPr>
          <p:nvPr>
            <p:ph type="body" idx="1"/>
          </p:nvPr>
        </p:nvSpPr>
        <p:spPr>
          <a:xfrm>
            <a:off x="530304" y="6731213"/>
            <a:ext cx="6703695" cy="2200274"/>
          </a:xfrm>
        </p:spPr>
        <p:txBody>
          <a:bodyPr/>
          <a:lstStyle>
            <a:lvl1pPr marL="0" indent="0">
              <a:buNone/>
              <a:defRPr sz="1530">
                <a:solidFill>
                  <a:schemeClr val="tx1">
                    <a:tint val="75000"/>
                  </a:schemeClr>
                </a:solidFill>
              </a:defRPr>
            </a:lvl1pPr>
            <a:lvl2pPr marL="291465" indent="0">
              <a:buNone/>
              <a:defRPr sz="1275">
                <a:solidFill>
                  <a:schemeClr val="tx1">
                    <a:tint val="75000"/>
                  </a:schemeClr>
                </a:solidFill>
              </a:defRPr>
            </a:lvl2pPr>
            <a:lvl3pPr marL="582930" indent="0">
              <a:buNone/>
              <a:defRPr sz="1148">
                <a:solidFill>
                  <a:schemeClr val="tx1">
                    <a:tint val="75000"/>
                  </a:schemeClr>
                </a:solidFill>
              </a:defRPr>
            </a:lvl3pPr>
            <a:lvl4pPr marL="874395" indent="0">
              <a:buNone/>
              <a:defRPr sz="1020">
                <a:solidFill>
                  <a:schemeClr val="tx1">
                    <a:tint val="75000"/>
                  </a:schemeClr>
                </a:solidFill>
              </a:defRPr>
            </a:lvl4pPr>
            <a:lvl5pPr marL="1165860" indent="0">
              <a:buNone/>
              <a:defRPr sz="1020">
                <a:solidFill>
                  <a:schemeClr val="tx1">
                    <a:tint val="75000"/>
                  </a:schemeClr>
                </a:solidFill>
              </a:defRPr>
            </a:lvl5pPr>
            <a:lvl6pPr marL="1457325" indent="0">
              <a:buNone/>
              <a:defRPr sz="1020">
                <a:solidFill>
                  <a:schemeClr val="tx1">
                    <a:tint val="75000"/>
                  </a:schemeClr>
                </a:solidFill>
              </a:defRPr>
            </a:lvl6pPr>
            <a:lvl7pPr marL="1748790" indent="0">
              <a:buNone/>
              <a:defRPr sz="1020">
                <a:solidFill>
                  <a:schemeClr val="tx1">
                    <a:tint val="75000"/>
                  </a:schemeClr>
                </a:solidFill>
              </a:defRPr>
            </a:lvl7pPr>
            <a:lvl8pPr marL="2040255" indent="0">
              <a:buNone/>
              <a:defRPr sz="1020">
                <a:solidFill>
                  <a:schemeClr val="tx1">
                    <a:tint val="75000"/>
                  </a:schemeClr>
                </a:solidFill>
              </a:defRPr>
            </a:lvl8pPr>
            <a:lvl9pPr marL="2331720" indent="0">
              <a:buNone/>
              <a:defRPr sz="10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82883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294769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7"/>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5" y="2465706"/>
            <a:ext cx="3288089" cy="1208404"/>
          </a:xfrm>
        </p:spPr>
        <p:txBody>
          <a:bodyPr anchor="b"/>
          <a:lstStyle>
            <a:lvl1pPr marL="0" indent="0">
              <a:buNone/>
              <a:defRPr sz="1530" b="1"/>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Edit Master text styles</a:t>
            </a:r>
          </a:p>
        </p:txBody>
      </p:sp>
      <p:sp>
        <p:nvSpPr>
          <p:cNvPr id="4" name="Content Placeholder 3"/>
          <p:cNvSpPr>
            <a:spLocks noGrp="1"/>
          </p:cNvSpPr>
          <p:nvPr>
            <p:ph sz="half" idx="2"/>
          </p:nvPr>
        </p:nvSpPr>
        <p:spPr>
          <a:xfrm>
            <a:off x="535365"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1530" b="1"/>
            </a:lvl1pPr>
            <a:lvl2pPr marL="291465" indent="0">
              <a:buNone/>
              <a:defRPr sz="1275" b="1"/>
            </a:lvl2pPr>
            <a:lvl3pPr marL="582930" indent="0">
              <a:buNone/>
              <a:defRPr sz="1148" b="1"/>
            </a:lvl3pPr>
            <a:lvl4pPr marL="874395" indent="0">
              <a:buNone/>
              <a:defRPr sz="1020" b="1"/>
            </a:lvl4pPr>
            <a:lvl5pPr marL="1165860" indent="0">
              <a:buNone/>
              <a:defRPr sz="1020" b="1"/>
            </a:lvl5pPr>
            <a:lvl6pPr marL="1457325" indent="0">
              <a:buNone/>
              <a:defRPr sz="1020" b="1"/>
            </a:lvl6pPr>
            <a:lvl7pPr marL="1748790" indent="0">
              <a:buNone/>
              <a:defRPr sz="1020" b="1"/>
            </a:lvl7pPr>
            <a:lvl8pPr marL="2040255" indent="0">
              <a:buNone/>
              <a:defRPr sz="1020" b="1"/>
            </a:lvl8pPr>
            <a:lvl9pPr marL="2331720" indent="0">
              <a:buNone/>
              <a:defRPr sz="102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10/8/24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2368985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10/8/24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57480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18643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040"/>
            </a:lvl1pPr>
          </a:lstStyle>
          <a:p>
            <a:r>
              <a:rPr lang="en-US"/>
              <a:t>Click to edit Master title style</a:t>
            </a:r>
          </a:p>
        </p:txBody>
      </p:sp>
      <p:sp>
        <p:nvSpPr>
          <p:cNvPr id="3" name="Content Placeholder 2"/>
          <p:cNvSpPr>
            <a:spLocks noGrp="1"/>
          </p:cNvSpPr>
          <p:nvPr>
            <p:ph idx="1"/>
          </p:nvPr>
        </p:nvSpPr>
        <p:spPr>
          <a:xfrm>
            <a:off x="3304282" y="1448224"/>
            <a:ext cx="3934778" cy="7147983"/>
          </a:xfrm>
        </p:spPr>
        <p:txBody>
          <a:bodyPr/>
          <a:lstStyle>
            <a:lvl1pPr>
              <a:defRPr sz="2040"/>
            </a:lvl1pPr>
            <a:lvl2pPr>
              <a:defRPr sz="1785"/>
            </a:lvl2pPr>
            <a:lvl3pPr>
              <a:defRPr sz="1530"/>
            </a:lvl3pPr>
            <a:lvl4pPr>
              <a:defRPr sz="1275"/>
            </a:lvl4pPr>
            <a:lvl5pPr>
              <a:defRPr sz="1275"/>
            </a:lvl5pPr>
            <a:lvl6pPr>
              <a:defRPr sz="1275"/>
            </a:lvl6pPr>
            <a:lvl7pPr>
              <a:defRPr sz="1275"/>
            </a:lvl7pPr>
            <a:lvl8pPr>
              <a:defRPr sz="1275"/>
            </a:lvl8pPr>
            <a:lvl9pPr>
              <a:defRPr sz="12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308521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040"/>
            </a:lvl1pPr>
          </a:lstStyle>
          <a:p>
            <a:r>
              <a:rPr lang="en-US"/>
              <a:t>Click to edit Master title style</a:t>
            </a:r>
          </a:p>
        </p:txBody>
      </p:sp>
      <p:sp>
        <p:nvSpPr>
          <p:cNvPr id="3" name="Picture Placeholder 2"/>
          <p:cNvSpPr>
            <a:spLocks noGrp="1"/>
          </p:cNvSpPr>
          <p:nvPr>
            <p:ph type="pic" idx="1"/>
          </p:nvPr>
        </p:nvSpPr>
        <p:spPr>
          <a:xfrm>
            <a:off x="3304282" y="1448224"/>
            <a:ext cx="3934778" cy="7147983"/>
          </a:xfrm>
        </p:spPr>
        <p:txBody>
          <a:bodyPr/>
          <a:lstStyle>
            <a:lvl1pPr marL="0" indent="0">
              <a:buNone/>
              <a:defRPr sz="2040"/>
            </a:lvl1pPr>
            <a:lvl2pPr marL="291465" indent="0">
              <a:buNone/>
              <a:defRPr sz="1785"/>
            </a:lvl2pPr>
            <a:lvl3pPr marL="582930" indent="0">
              <a:buNone/>
              <a:defRPr sz="1530"/>
            </a:lvl3pPr>
            <a:lvl4pPr marL="874395" indent="0">
              <a:buNone/>
              <a:defRPr sz="1275"/>
            </a:lvl4pPr>
            <a:lvl5pPr marL="1165860" indent="0">
              <a:buNone/>
              <a:defRPr sz="1275"/>
            </a:lvl5pPr>
            <a:lvl6pPr marL="1457325" indent="0">
              <a:buNone/>
              <a:defRPr sz="1275"/>
            </a:lvl6pPr>
            <a:lvl7pPr marL="1748790" indent="0">
              <a:buNone/>
              <a:defRPr sz="1275"/>
            </a:lvl7pPr>
            <a:lvl8pPr marL="2040255" indent="0">
              <a:buNone/>
              <a:defRPr sz="1275"/>
            </a:lvl8pPr>
            <a:lvl9pPr marL="2331720" indent="0">
              <a:buNone/>
              <a:defRPr sz="1275"/>
            </a:lvl9pPr>
          </a:lstStyle>
          <a:p>
            <a:endParaRPr lang="en-US"/>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020"/>
            </a:lvl1pPr>
            <a:lvl2pPr marL="291465" indent="0">
              <a:buNone/>
              <a:defRPr sz="893"/>
            </a:lvl2pPr>
            <a:lvl3pPr marL="582930" indent="0">
              <a:buNone/>
              <a:defRPr sz="765"/>
            </a:lvl3pPr>
            <a:lvl4pPr marL="874395" indent="0">
              <a:buNone/>
              <a:defRPr sz="638"/>
            </a:lvl4pPr>
            <a:lvl5pPr marL="1165860" indent="0">
              <a:buNone/>
              <a:defRPr sz="638"/>
            </a:lvl5pPr>
            <a:lvl6pPr marL="1457325" indent="0">
              <a:buNone/>
              <a:defRPr sz="638"/>
            </a:lvl6pPr>
            <a:lvl7pPr marL="1748790" indent="0">
              <a:buNone/>
              <a:defRPr sz="638"/>
            </a:lvl7pPr>
            <a:lvl8pPr marL="2040255" indent="0">
              <a:buNone/>
              <a:defRPr sz="638"/>
            </a:lvl8pPr>
            <a:lvl9pPr marL="2331720" indent="0">
              <a:buNone/>
              <a:defRPr sz="638"/>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142189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7"/>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7"/>
            <a:ext cx="1748790" cy="535517"/>
          </a:xfrm>
          <a:prstGeom prst="rect">
            <a:avLst/>
          </a:prstGeom>
        </p:spPr>
        <p:txBody>
          <a:bodyPr vert="horz" lIns="91440" tIns="45720" rIns="91440" bIns="45720" rtlCol="0" anchor="ctr"/>
          <a:lstStyle>
            <a:lvl1pPr algn="l">
              <a:defRPr sz="765">
                <a:solidFill>
                  <a:schemeClr val="tx1">
                    <a:tint val="75000"/>
                  </a:schemeClr>
                </a:solidFill>
              </a:defRPr>
            </a:lvl1pPr>
          </a:lstStyle>
          <a:p>
            <a:fld id="{1D8BD707-D9CF-40AE-B4C6-C98DA3205C09}" type="datetimeFigureOut">
              <a:rPr lang="en-US" smtClean="0"/>
              <a:t>10/8/24</a:t>
            </a:fld>
            <a:endParaRPr lang="en-US"/>
          </a:p>
        </p:txBody>
      </p:sp>
      <p:sp>
        <p:nvSpPr>
          <p:cNvPr id="5" name="Footer Placeholder 4"/>
          <p:cNvSpPr>
            <a:spLocks noGrp="1"/>
          </p:cNvSpPr>
          <p:nvPr>
            <p:ph type="ftr" sz="quarter" idx="3"/>
          </p:nvPr>
        </p:nvSpPr>
        <p:spPr>
          <a:xfrm>
            <a:off x="2574608" y="9322647"/>
            <a:ext cx="2623185" cy="535517"/>
          </a:xfrm>
          <a:prstGeom prst="rect">
            <a:avLst/>
          </a:prstGeom>
        </p:spPr>
        <p:txBody>
          <a:bodyPr vert="horz" lIns="91440" tIns="45720" rIns="91440" bIns="45720" rtlCol="0" anchor="ctr"/>
          <a:lstStyle>
            <a:lvl1pPr algn="ctr">
              <a:defRPr sz="7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7"/>
            <a:ext cx="1748790" cy="535517"/>
          </a:xfrm>
          <a:prstGeom prst="rect">
            <a:avLst/>
          </a:prstGeom>
        </p:spPr>
        <p:txBody>
          <a:bodyPr vert="horz" lIns="91440" tIns="45720" rIns="91440" bIns="45720" rtlCol="0" anchor="ctr"/>
          <a:lstStyle>
            <a:lvl1pPr algn="r">
              <a:defRPr sz="765">
                <a:solidFill>
                  <a:schemeClr val="tx1">
                    <a:tint val="75000"/>
                  </a:schemeClr>
                </a:solidFill>
              </a:defRPr>
            </a:lvl1pPr>
          </a:lstStyle>
          <a:p>
            <a:pPr marL="25400">
              <a:lnSpc>
                <a:spcPts val="1235"/>
              </a:lnSpc>
              <a:spcBef>
                <a:spcPts val="55"/>
              </a:spcBef>
            </a:pPr>
            <a:fld id="{81D60167-4931-47E6-BA6A-407CBD079E47}" type="slidenum">
              <a:rPr lang="en-US" spc="-5" smtClean="0"/>
              <a:t>‹#›</a:t>
            </a:fld>
            <a:endParaRPr lang="en-US" spc="-5" dirty="0"/>
          </a:p>
        </p:txBody>
      </p:sp>
    </p:spTree>
    <p:extLst>
      <p:ext uri="{BB962C8B-B14F-4D97-AF65-F5344CB8AC3E}">
        <p14:creationId xmlns:p14="http://schemas.microsoft.com/office/powerpoint/2010/main" val="37983814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582930" rtl="0" eaLnBrk="1" latinLnBrk="0" hangingPunct="1">
        <a:lnSpc>
          <a:spcPct val="90000"/>
        </a:lnSpc>
        <a:spcBef>
          <a:spcPct val="0"/>
        </a:spcBef>
        <a:buNone/>
        <a:defRPr sz="2805" kern="1200">
          <a:solidFill>
            <a:schemeClr val="tx1"/>
          </a:solidFill>
          <a:latin typeface="+mj-lt"/>
          <a:ea typeface="+mj-ea"/>
          <a:cs typeface="+mj-cs"/>
        </a:defRPr>
      </a:lvl1pPr>
    </p:titleStyle>
    <p:bodyStyle>
      <a:lvl1pPr marL="145733" indent="-145733" algn="l" defTabSz="582930" rtl="0" eaLnBrk="1" latinLnBrk="0" hangingPunct="1">
        <a:lnSpc>
          <a:spcPct val="90000"/>
        </a:lnSpc>
        <a:spcBef>
          <a:spcPts val="638"/>
        </a:spcBef>
        <a:buFont typeface="Arial" panose="020B0604020202020204" pitchFamily="34" charset="0"/>
        <a:buChar char="•"/>
        <a:defRPr sz="1785" kern="1200">
          <a:solidFill>
            <a:schemeClr val="tx1"/>
          </a:solidFill>
          <a:latin typeface="+mn-lt"/>
          <a:ea typeface="+mn-ea"/>
          <a:cs typeface="+mn-cs"/>
        </a:defRPr>
      </a:lvl1pPr>
      <a:lvl2pPr marL="437198" indent="-145733" algn="l" defTabSz="582930" rtl="0" eaLnBrk="1" latinLnBrk="0" hangingPunct="1">
        <a:lnSpc>
          <a:spcPct val="90000"/>
        </a:lnSpc>
        <a:spcBef>
          <a:spcPts val="319"/>
        </a:spcBef>
        <a:buFont typeface="Arial" panose="020B0604020202020204" pitchFamily="34" charset="0"/>
        <a:buChar char="•"/>
        <a:defRPr sz="1530" kern="1200">
          <a:solidFill>
            <a:schemeClr val="tx1"/>
          </a:solidFill>
          <a:latin typeface="+mn-lt"/>
          <a:ea typeface="+mn-ea"/>
          <a:cs typeface="+mn-cs"/>
        </a:defRPr>
      </a:lvl2pPr>
      <a:lvl3pPr marL="728663" indent="-145733" algn="l" defTabSz="582930" rtl="0" eaLnBrk="1" latinLnBrk="0" hangingPunct="1">
        <a:lnSpc>
          <a:spcPct val="90000"/>
        </a:lnSpc>
        <a:spcBef>
          <a:spcPts val="319"/>
        </a:spcBef>
        <a:buFont typeface="Arial" panose="020B0604020202020204" pitchFamily="34" charset="0"/>
        <a:buChar char="•"/>
        <a:defRPr sz="1275" kern="1200">
          <a:solidFill>
            <a:schemeClr val="tx1"/>
          </a:solidFill>
          <a:latin typeface="+mn-lt"/>
          <a:ea typeface="+mn-ea"/>
          <a:cs typeface="+mn-cs"/>
        </a:defRPr>
      </a:lvl3pPr>
      <a:lvl4pPr marL="102012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4pPr>
      <a:lvl5pPr marL="131159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5pPr>
      <a:lvl6pPr marL="160305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6pPr>
      <a:lvl7pPr marL="189452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7pPr>
      <a:lvl8pPr marL="2185988"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8pPr>
      <a:lvl9pPr marL="2477453" indent="-145733" algn="l" defTabSz="582930" rtl="0" eaLnBrk="1" latinLnBrk="0" hangingPunct="1">
        <a:lnSpc>
          <a:spcPct val="90000"/>
        </a:lnSpc>
        <a:spcBef>
          <a:spcPts val="319"/>
        </a:spcBef>
        <a:buFont typeface="Arial" panose="020B0604020202020204" pitchFamily="34" charset="0"/>
        <a:buChar char="•"/>
        <a:defRPr sz="1148" kern="1200">
          <a:solidFill>
            <a:schemeClr val="tx1"/>
          </a:solidFill>
          <a:latin typeface="+mn-lt"/>
          <a:ea typeface="+mn-ea"/>
          <a:cs typeface="+mn-cs"/>
        </a:defRPr>
      </a:lvl9pPr>
    </p:bodyStyle>
    <p:otherStyle>
      <a:defPPr>
        <a:defRPr lang="en-US"/>
      </a:defPPr>
      <a:lvl1pPr marL="0" algn="l" defTabSz="582930" rtl="0" eaLnBrk="1" latinLnBrk="0" hangingPunct="1">
        <a:defRPr sz="1148" kern="1200">
          <a:solidFill>
            <a:schemeClr val="tx1"/>
          </a:solidFill>
          <a:latin typeface="+mn-lt"/>
          <a:ea typeface="+mn-ea"/>
          <a:cs typeface="+mn-cs"/>
        </a:defRPr>
      </a:lvl1pPr>
      <a:lvl2pPr marL="291465" algn="l" defTabSz="582930" rtl="0" eaLnBrk="1" latinLnBrk="0" hangingPunct="1">
        <a:defRPr sz="1148" kern="1200">
          <a:solidFill>
            <a:schemeClr val="tx1"/>
          </a:solidFill>
          <a:latin typeface="+mn-lt"/>
          <a:ea typeface="+mn-ea"/>
          <a:cs typeface="+mn-cs"/>
        </a:defRPr>
      </a:lvl2pPr>
      <a:lvl3pPr marL="582930" algn="l" defTabSz="582930" rtl="0" eaLnBrk="1" latinLnBrk="0" hangingPunct="1">
        <a:defRPr sz="1148" kern="1200">
          <a:solidFill>
            <a:schemeClr val="tx1"/>
          </a:solidFill>
          <a:latin typeface="+mn-lt"/>
          <a:ea typeface="+mn-ea"/>
          <a:cs typeface="+mn-cs"/>
        </a:defRPr>
      </a:lvl3pPr>
      <a:lvl4pPr marL="874395" algn="l" defTabSz="582930" rtl="0" eaLnBrk="1" latinLnBrk="0" hangingPunct="1">
        <a:defRPr sz="1148" kern="1200">
          <a:solidFill>
            <a:schemeClr val="tx1"/>
          </a:solidFill>
          <a:latin typeface="+mn-lt"/>
          <a:ea typeface="+mn-ea"/>
          <a:cs typeface="+mn-cs"/>
        </a:defRPr>
      </a:lvl4pPr>
      <a:lvl5pPr marL="1165860" algn="l" defTabSz="582930" rtl="0" eaLnBrk="1" latinLnBrk="0" hangingPunct="1">
        <a:defRPr sz="1148" kern="1200">
          <a:solidFill>
            <a:schemeClr val="tx1"/>
          </a:solidFill>
          <a:latin typeface="+mn-lt"/>
          <a:ea typeface="+mn-ea"/>
          <a:cs typeface="+mn-cs"/>
        </a:defRPr>
      </a:lvl5pPr>
      <a:lvl6pPr marL="1457325" algn="l" defTabSz="582930" rtl="0" eaLnBrk="1" latinLnBrk="0" hangingPunct="1">
        <a:defRPr sz="1148" kern="1200">
          <a:solidFill>
            <a:schemeClr val="tx1"/>
          </a:solidFill>
          <a:latin typeface="+mn-lt"/>
          <a:ea typeface="+mn-ea"/>
          <a:cs typeface="+mn-cs"/>
        </a:defRPr>
      </a:lvl6pPr>
      <a:lvl7pPr marL="1748790" algn="l" defTabSz="582930" rtl="0" eaLnBrk="1" latinLnBrk="0" hangingPunct="1">
        <a:defRPr sz="1148" kern="1200">
          <a:solidFill>
            <a:schemeClr val="tx1"/>
          </a:solidFill>
          <a:latin typeface="+mn-lt"/>
          <a:ea typeface="+mn-ea"/>
          <a:cs typeface="+mn-cs"/>
        </a:defRPr>
      </a:lvl7pPr>
      <a:lvl8pPr marL="2040255" algn="l" defTabSz="582930" rtl="0" eaLnBrk="1" latinLnBrk="0" hangingPunct="1">
        <a:defRPr sz="1148" kern="1200">
          <a:solidFill>
            <a:schemeClr val="tx1"/>
          </a:solidFill>
          <a:latin typeface="+mn-lt"/>
          <a:ea typeface="+mn-ea"/>
          <a:cs typeface="+mn-cs"/>
        </a:defRPr>
      </a:lvl8pPr>
      <a:lvl9pPr marL="2331720" algn="l" defTabSz="582930" rtl="0" eaLnBrk="1" latinLnBrk="0" hangingPunct="1">
        <a:defRPr sz="11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yahoo.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yahoo.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hyperlink" Target="http://www.yahoo.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4400" y="2743200"/>
            <a:ext cx="5867400" cy="2049279"/>
          </a:xfrm>
          <a:prstGeom prst="rect">
            <a:avLst/>
          </a:prstGeom>
        </p:spPr>
        <p:txBody>
          <a:bodyPr vert="horz" wrap="square" lIns="0" tIns="0" rIns="0" bIns="0" rtlCol="0">
            <a:spAutoFit/>
          </a:bodyPr>
          <a:lstStyle/>
          <a:p>
            <a:pPr marL="12700" marR="5080" algn="ctr">
              <a:lnSpc>
                <a:spcPts val="2520"/>
              </a:lnSpc>
              <a:tabLst>
                <a:tab pos="1369060" algn="l"/>
              </a:tabLst>
            </a:pPr>
            <a:r>
              <a:rPr sz="3200" spc="125" dirty="0">
                <a:solidFill>
                  <a:srgbClr val="FF0000"/>
                </a:solidFill>
                <a:latin typeface="+mj-lt"/>
                <a:cs typeface="Century"/>
              </a:rPr>
              <a:t>CS</a:t>
            </a:r>
            <a:r>
              <a:rPr sz="3200" spc="254" dirty="0">
                <a:solidFill>
                  <a:srgbClr val="FF0000"/>
                </a:solidFill>
                <a:latin typeface="+mj-lt"/>
                <a:cs typeface="Century"/>
              </a:rPr>
              <a:t> </a:t>
            </a:r>
            <a:r>
              <a:rPr sz="3200" spc="40" dirty="0">
                <a:solidFill>
                  <a:srgbClr val="FF0000"/>
                </a:solidFill>
                <a:latin typeface="+mj-lt"/>
                <a:cs typeface="Century"/>
              </a:rPr>
              <a:t>1</a:t>
            </a:r>
            <a:r>
              <a:rPr lang="en-US" sz="3200" spc="40" dirty="0">
                <a:solidFill>
                  <a:srgbClr val="FF0000"/>
                </a:solidFill>
                <a:latin typeface="+mj-lt"/>
                <a:cs typeface="Century"/>
              </a:rPr>
              <a:t>18</a:t>
            </a:r>
            <a:r>
              <a:rPr sz="3200" spc="40" dirty="0">
                <a:solidFill>
                  <a:srgbClr val="FF0000"/>
                </a:solidFill>
                <a:latin typeface="+mj-lt"/>
                <a:cs typeface="Century"/>
              </a:rPr>
              <a:t>:	</a:t>
            </a:r>
            <a:r>
              <a:rPr sz="3200" spc="80" dirty="0">
                <a:solidFill>
                  <a:srgbClr val="FF0000"/>
                </a:solidFill>
                <a:latin typeface="+mj-lt"/>
                <a:cs typeface="Century"/>
              </a:rPr>
              <a:t>Data </a:t>
            </a:r>
            <a:r>
              <a:rPr sz="3200" spc="25" dirty="0">
                <a:solidFill>
                  <a:srgbClr val="FF0000"/>
                </a:solidFill>
                <a:latin typeface="+mj-lt"/>
                <a:cs typeface="Century"/>
              </a:rPr>
              <a:t>Link</a:t>
            </a:r>
            <a:r>
              <a:rPr sz="3200" spc="360" dirty="0">
                <a:solidFill>
                  <a:srgbClr val="FF0000"/>
                </a:solidFill>
                <a:latin typeface="+mj-lt"/>
                <a:cs typeface="Century"/>
              </a:rPr>
              <a:t> </a:t>
            </a:r>
            <a:r>
              <a:rPr sz="3200" spc="70" dirty="0">
                <a:solidFill>
                  <a:srgbClr val="FF0000"/>
                </a:solidFill>
                <a:latin typeface="+mj-lt"/>
                <a:cs typeface="Century"/>
              </a:rPr>
              <a:t>Intr</a:t>
            </a:r>
            <a:r>
              <a:rPr lang="en-US" sz="3200" spc="70" dirty="0">
                <a:solidFill>
                  <a:srgbClr val="FF0000"/>
                </a:solidFill>
                <a:latin typeface="+mj-lt"/>
                <a:cs typeface="Century"/>
              </a:rPr>
              <a:t>o, </a:t>
            </a:r>
            <a:r>
              <a:rPr sz="3200" spc="60" dirty="0">
                <a:solidFill>
                  <a:srgbClr val="FF0000"/>
                </a:solidFill>
                <a:latin typeface="+mj-lt"/>
                <a:cs typeface="Century"/>
              </a:rPr>
              <a:t> </a:t>
            </a:r>
            <a:r>
              <a:rPr sz="3200" spc="30" dirty="0">
                <a:solidFill>
                  <a:srgbClr val="FF0000"/>
                </a:solidFill>
                <a:latin typeface="+mj-lt"/>
                <a:cs typeface="Century"/>
              </a:rPr>
              <a:t> Framing</a:t>
            </a:r>
            <a:r>
              <a:rPr lang="en-US" sz="3200" spc="30" dirty="0">
                <a:solidFill>
                  <a:srgbClr val="FF0000"/>
                </a:solidFill>
                <a:latin typeface="+mj-lt"/>
                <a:cs typeface="Century"/>
              </a:rPr>
              <a:t> and Error Detection</a:t>
            </a:r>
            <a:r>
              <a:rPr lang="en-US" sz="3200" spc="30">
                <a:solidFill>
                  <a:srgbClr val="FF0000"/>
                </a:solidFill>
                <a:latin typeface="+mj-lt"/>
                <a:cs typeface="Century"/>
              </a:rPr>
              <a:t>, Lecture 4</a:t>
            </a:r>
            <a:endParaRPr sz="3200" dirty="0">
              <a:solidFill>
                <a:srgbClr val="FF0000"/>
              </a:solidFill>
              <a:latin typeface="+mj-lt"/>
              <a:cs typeface="Century"/>
            </a:endParaRPr>
          </a:p>
          <a:p>
            <a:pPr>
              <a:lnSpc>
                <a:spcPct val="100000"/>
              </a:lnSpc>
              <a:spcBef>
                <a:spcPts val="25"/>
              </a:spcBef>
            </a:pPr>
            <a:endParaRPr sz="2800" dirty="0">
              <a:latin typeface="+mj-lt"/>
              <a:cs typeface="Times New Roman"/>
            </a:endParaRPr>
          </a:p>
          <a:p>
            <a:pPr marL="2540" algn="ctr">
              <a:lnSpc>
                <a:spcPct val="100000"/>
              </a:lnSpc>
            </a:pPr>
            <a:r>
              <a:rPr sz="2450" spc="110" dirty="0">
                <a:solidFill>
                  <a:srgbClr val="00B050"/>
                </a:solidFill>
                <a:latin typeface="+mj-lt"/>
                <a:cs typeface="Century"/>
              </a:rPr>
              <a:t>George</a:t>
            </a:r>
            <a:r>
              <a:rPr sz="2450" spc="150" dirty="0">
                <a:solidFill>
                  <a:srgbClr val="00B050"/>
                </a:solidFill>
                <a:latin typeface="+mj-lt"/>
                <a:cs typeface="Century"/>
              </a:rPr>
              <a:t> </a:t>
            </a:r>
            <a:r>
              <a:rPr sz="2450" spc="40" dirty="0">
                <a:solidFill>
                  <a:srgbClr val="00B050"/>
                </a:solidFill>
                <a:latin typeface="+mj-lt"/>
                <a:cs typeface="Century"/>
              </a:rPr>
              <a:t>Varghese</a:t>
            </a:r>
            <a:endParaRPr sz="2450" dirty="0">
              <a:solidFill>
                <a:srgbClr val="00B050"/>
              </a:solidFill>
              <a:latin typeface="+mj-lt"/>
              <a:cs typeface="Century"/>
            </a:endParaRPr>
          </a:p>
          <a:p>
            <a:pPr marL="4445" algn="ctr">
              <a:lnSpc>
                <a:spcPct val="100000"/>
              </a:lnSpc>
              <a:spcBef>
                <a:spcPts val="1825"/>
              </a:spcBef>
            </a:pPr>
            <a:r>
              <a:rPr sz="2400" spc="55" dirty="0">
                <a:latin typeface="+mj-lt"/>
                <a:cs typeface="PMingLiU"/>
              </a:rPr>
              <a:t>October </a:t>
            </a:r>
            <a:r>
              <a:rPr lang="en-US" sz="2400" spc="55" dirty="0">
                <a:latin typeface="+mj-lt"/>
                <a:cs typeface="PMingLiU"/>
              </a:rPr>
              <a:t>2024</a:t>
            </a:r>
            <a:endParaRPr sz="2400" dirty="0">
              <a:latin typeface="+mj-lt"/>
              <a:cs typeface="PMingLiU"/>
            </a:endParaRPr>
          </a:p>
        </p:txBody>
      </p:sp>
      <p:pic>
        <p:nvPicPr>
          <p:cNvPr id="3074" name="Picture 2" descr="Image result for cartoon strip">
            <a:extLst>
              <a:ext uri="{FF2B5EF4-FFF2-40B4-BE49-F238E27FC236}">
                <a16:creationId xmlns:a16="http://schemas.microsoft.com/office/drawing/2014/main" id="{17F3BD65-2259-4785-964D-3FD0847D7B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5181600"/>
            <a:ext cx="3098800" cy="2292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Rectangle 2"/>
          <p:cNvSpPr>
            <a:spLocks noGrp="1" noChangeArrowheads="1"/>
          </p:cNvSpPr>
          <p:nvPr>
            <p:ph type="title"/>
          </p:nvPr>
        </p:nvSpPr>
        <p:spPr>
          <a:xfrm>
            <a:off x="388620" y="402336"/>
            <a:ext cx="6995160" cy="492443"/>
          </a:xfrm>
        </p:spPr>
        <p:txBody>
          <a:bodyPr>
            <a:normAutofit fontScale="90000"/>
          </a:bodyPr>
          <a:lstStyle/>
          <a:p>
            <a:r>
              <a:rPr lang="en-US" sz="3200" dirty="0">
                <a:solidFill>
                  <a:srgbClr val="0070C0"/>
                </a:solidFill>
                <a:effectLst>
                  <a:outerShdw blurRad="38100" dist="38100" dir="2700000" algn="tl">
                    <a:srgbClr val="DDDDDD"/>
                  </a:outerShdw>
                </a:effectLst>
                <a:latin typeface="Helvetica" charset="0"/>
                <a:ea typeface="Helvetica" charset="0"/>
                <a:cs typeface="Helvetica" charset="0"/>
              </a:rPr>
              <a:t>Physical layer (Lectures 2 - 3)</a:t>
            </a:r>
          </a:p>
        </p:txBody>
      </p:sp>
      <p:grpSp>
        <p:nvGrpSpPr>
          <p:cNvPr id="27651" name="Group 3"/>
          <p:cNvGrpSpPr>
            <a:grpSpLocks/>
          </p:cNvGrpSpPr>
          <p:nvPr/>
        </p:nvGrpSpPr>
        <p:grpSpPr bwMode="auto">
          <a:xfrm>
            <a:off x="518160" y="6000751"/>
            <a:ext cx="1225233" cy="990441"/>
            <a:chOff x="288" y="2352"/>
            <a:chExt cx="908" cy="734"/>
          </a:xfrm>
        </p:grpSpPr>
        <p:pic>
          <p:nvPicPr>
            <p:cNvPr id="27666"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 y="2352"/>
              <a:ext cx="908" cy="7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2766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439"/>
              <a:ext cx="384"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pic>
        <p:nvPicPr>
          <p:cNvPr id="27652" name="Picture 6" descr="blackdiamo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7750" y="5223510"/>
            <a:ext cx="1168559" cy="14897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653" name="Picture 7" descr="AP-1000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6490" y="4057651"/>
            <a:ext cx="1360170" cy="979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7654" name="Text Box 8"/>
          <p:cNvSpPr txBox="1">
            <a:spLocks noChangeArrowheads="1"/>
          </p:cNvSpPr>
          <p:nvPr/>
        </p:nvSpPr>
        <p:spPr bwMode="auto">
          <a:xfrm>
            <a:off x="2135114" y="3062704"/>
            <a:ext cx="2731389"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400" dirty="0"/>
              <a:t>802.11b Wireless </a:t>
            </a:r>
          </a:p>
          <a:p>
            <a:r>
              <a:rPr lang="en-US" sz="2400" dirty="0"/>
              <a:t>Access Point</a:t>
            </a:r>
          </a:p>
        </p:txBody>
      </p:sp>
      <p:sp>
        <p:nvSpPr>
          <p:cNvPr id="27655" name="Text Box 9"/>
          <p:cNvSpPr txBox="1">
            <a:spLocks noChangeArrowheads="1"/>
          </p:cNvSpPr>
          <p:nvPr/>
        </p:nvSpPr>
        <p:spPr bwMode="auto">
          <a:xfrm>
            <a:off x="4523283" y="4668527"/>
            <a:ext cx="344998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400" dirty="0"/>
              <a:t>Ethernet switch/router</a:t>
            </a:r>
          </a:p>
        </p:txBody>
      </p:sp>
      <p:cxnSp>
        <p:nvCxnSpPr>
          <p:cNvPr id="27656" name="AutoShape 10"/>
          <p:cNvCxnSpPr>
            <a:cxnSpLocks noChangeShapeType="1"/>
          </p:cNvCxnSpPr>
          <p:nvPr/>
        </p:nvCxnSpPr>
        <p:spPr bwMode="auto">
          <a:xfrm>
            <a:off x="3756660" y="4547474"/>
            <a:ext cx="1101090" cy="1420891"/>
          </a:xfrm>
          <a:prstGeom prst="curvedConnector3">
            <a:avLst>
              <a:gd name="adj1" fmla="val 50000"/>
            </a:avLst>
          </a:prstGeom>
          <a:noFill/>
          <a:ln w="38100">
            <a:solidFill>
              <a:schemeClr val="accent2"/>
            </a:solidFill>
            <a:round/>
            <a:headEnd/>
            <a:tailEnd type="triangle" w="med" len="med"/>
          </a:ln>
          <a:extLst>
            <a:ext uri="{909E8E84-426E-40dd-AFC4-6F175D3DCCD1}">
              <a14:hiddenFill xmlns:a14="http://schemas.microsoft.com/office/drawing/2010/main" xmlns="">
                <a:noFill/>
              </a14:hiddenFill>
            </a:ext>
          </a:extLst>
        </p:spPr>
      </p:cxnSp>
      <p:cxnSp>
        <p:nvCxnSpPr>
          <p:cNvPr id="27657" name="AutoShape 11"/>
          <p:cNvCxnSpPr>
            <a:cxnSpLocks noChangeShapeType="1"/>
          </p:cNvCxnSpPr>
          <p:nvPr/>
        </p:nvCxnSpPr>
        <p:spPr bwMode="auto">
          <a:xfrm flipV="1">
            <a:off x="6026309" y="5794296"/>
            <a:ext cx="867649" cy="174069"/>
          </a:xfrm>
          <a:prstGeom prst="curvedConnector3">
            <a:avLst>
              <a:gd name="adj1" fmla="val 49921"/>
            </a:avLst>
          </a:prstGeom>
          <a:noFill/>
          <a:ln w="38100">
            <a:solidFill>
              <a:schemeClr val="accent2"/>
            </a:solidFill>
            <a:round/>
            <a:headEnd/>
            <a:tailEnd type="triangle" w="med" len="lg"/>
          </a:ln>
          <a:extLst>
            <a:ext uri="{909E8E84-426E-40dd-AFC4-6F175D3DCCD1}">
              <a14:hiddenFill xmlns:a14="http://schemas.microsoft.com/office/drawing/2010/main" xmlns="">
                <a:noFill/>
              </a14:hiddenFill>
            </a:ext>
          </a:extLst>
        </p:spPr>
      </p:cxnSp>
      <p:sp>
        <p:nvSpPr>
          <p:cNvPr id="27658" name="Text Box 12"/>
          <p:cNvSpPr txBox="1">
            <a:spLocks noChangeArrowheads="1"/>
          </p:cNvSpPr>
          <p:nvPr/>
        </p:nvSpPr>
        <p:spPr bwMode="auto">
          <a:xfrm>
            <a:off x="6259548" y="5287150"/>
            <a:ext cx="187064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400" dirty="0"/>
              <a:t>To campus </a:t>
            </a:r>
          </a:p>
          <a:p>
            <a:r>
              <a:rPr lang="en-US" sz="2400" dirty="0"/>
              <a:t>backbone</a:t>
            </a:r>
          </a:p>
        </p:txBody>
      </p:sp>
      <p:cxnSp>
        <p:nvCxnSpPr>
          <p:cNvPr id="27659" name="AutoShape 13"/>
          <p:cNvCxnSpPr>
            <a:cxnSpLocks noChangeShapeType="1"/>
          </p:cNvCxnSpPr>
          <p:nvPr/>
        </p:nvCxnSpPr>
        <p:spPr bwMode="auto">
          <a:xfrm rot="-5400000">
            <a:off x="931069" y="4652725"/>
            <a:ext cx="1570673" cy="1360170"/>
          </a:xfrm>
          <a:prstGeom prst="curvedConnector2">
            <a:avLst/>
          </a:prstGeom>
          <a:noFill/>
          <a:ln w="38100" cap="rnd">
            <a:solidFill>
              <a:schemeClr val="accent2"/>
            </a:solidFill>
            <a:prstDash val="sysDot"/>
            <a:round/>
            <a:headEnd/>
            <a:tailEnd type="triangle" w="med" len="lg"/>
          </a:ln>
          <a:extLst>
            <a:ext uri="{909E8E84-426E-40dd-AFC4-6F175D3DCCD1}">
              <a14:hiddenFill xmlns:a14="http://schemas.microsoft.com/office/drawing/2010/main" xmlns="">
                <a:noFill/>
              </a14:hiddenFill>
            </a:ext>
          </a:extLst>
        </p:spPr>
      </p:cxnSp>
      <p:sp>
        <p:nvSpPr>
          <p:cNvPr id="27660" name="Text Box 14"/>
          <p:cNvSpPr txBox="1">
            <a:spLocks noChangeArrowheads="1"/>
          </p:cNvSpPr>
          <p:nvPr/>
        </p:nvSpPr>
        <p:spPr bwMode="auto">
          <a:xfrm>
            <a:off x="-60650" y="3380774"/>
            <a:ext cx="2132315"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400" dirty="0"/>
              <a:t>2.4Ghz Radio</a:t>
            </a:r>
          </a:p>
          <a:p>
            <a:r>
              <a:rPr lang="en-US" sz="2400" dirty="0"/>
              <a:t>DS/FH Radio</a:t>
            </a:r>
          </a:p>
          <a:p>
            <a:r>
              <a:rPr lang="en-US" sz="2400" dirty="0"/>
              <a:t> (1-11Mbps)</a:t>
            </a:r>
          </a:p>
        </p:txBody>
      </p:sp>
      <p:sp>
        <p:nvSpPr>
          <p:cNvPr id="27661" name="Text Box 15"/>
          <p:cNvSpPr txBox="1">
            <a:spLocks noChangeArrowheads="1"/>
          </p:cNvSpPr>
          <p:nvPr/>
        </p:nvSpPr>
        <p:spPr bwMode="auto">
          <a:xfrm>
            <a:off x="4524395" y="3344168"/>
            <a:ext cx="3248005"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400"/>
              <a:t>Cat5 Cable (4 wires)</a:t>
            </a:r>
          </a:p>
          <a:p>
            <a:r>
              <a:rPr lang="en-US" sz="2400"/>
              <a:t>100Base TX Ethernet</a:t>
            </a:r>
          </a:p>
          <a:p>
            <a:r>
              <a:rPr lang="en-US" sz="2400"/>
              <a:t>100Mbps</a:t>
            </a:r>
          </a:p>
          <a:p>
            <a:endParaRPr lang="en-US" sz="2400"/>
          </a:p>
        </p:txBody>
      </p:sp>
      <p:sp>
        <p:nvSpPr>
          <p:cNvPr id="27662" name="Line 16"/>
          <p:cNvSpPr>
            <a:spLocks noChangeShapeType="1"/>
          </p:cNvSpPr>
          <p:nvPr/>
        </p:nvSpPr>
        <p:spPr bwMode="auto">
          <a:xfrm>
            <a:off x="842010" y="4640580"/>
            <a:ext cx="582930" cy="453390"/>
          </a:xfrm>
          <a:prstGeom prst="line">
            <a:avLst/>
          </a:prstGeom>
          <a:noFill/>
          <a:ln w="9525">
            <a:solidFill>
              <a:schemeClr val="accent2"/>
            </a:solidFill>
            <a:round/>
            <a:headEnd/>
            <a:tailEnd type="none" w="med" len="lg"/>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7663" name="Line 17"/>
          <p:cNvSpPr>
            <a:spLocks noChangeShapeType="1"/>
          </p:cNvSpPr>
          <p:nvPr/>
        </p:nvSpPr>
        <p:spPr bwMode="auto">
          <a:xfrm flipH="1">
            <a:off x="4210050" y="4446270"/>
            <a:ext cx="712470" cy="388620"/>
          </a:xfrm>
          <a:prstGeom prst="line">
            <a:avLst/>
          </a:prstGeom>
          <a:noFill/>
          <a:ln w="9525">
            <a:solidFill>
              <a:schemeClr val="accent2"/>
            </a:solidFill>
            <a:round/>
            <a:headEnd/>
            <a:tailEnd type="none" w="med" len="lg"/>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7664" name="Text Box 18"/>
          <p:cNvSpPr txBox="1">
            <a:spLocks noChangeArrowheads="1"/>
          </p:cNvSpPr>
          <p:nvPr/>
        </p:nvSpPr>
        <p:spPr bwMode="auto">
          <a:xfrm>
            <a:off x="3821284" y="7029480"/>
            <a:ext cx="3692036"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400" dirty="0"/>
              <a:t>62.5/125um 850nm MMF</a:t>
            </a:r>
          </a:p>
          <a:p>
            <a:r>
              <a:rPr lang="en-US" sz="2400" dirty="0"/>
              <a:t> 1000BaseSX Ethernet</a:t>
            </a:r>
          </a:p>
          <a:p>
            <a:r>
              <a:rPr lang="en-US" sz="2400" dirty="0"/>
              <a:t>1 </a:t>
            </a:r>
            <a:r>
              <a:rPr lang="en-US" sz="2400" dirty="0" err="1"/>
              <a:t>Gbps</a:t>
            </a:r>
            <a:endParaRPr lang="en-US" sz="2400" dirty="0"/>
          </a:p>
          <a:p>
            <a:endParaRPr lang="en-US" sz="2400" dirty="0"/>
          </a:p>
        </p:txBody>
      </p:sp>
      <p:sp>
        <p:nvSpPr>
          <p:cNvPr id="27665" name="Line 19"/>
          <p:cNvSpPr>
            <a:spLocks noChangeShapeType="1"/>
          </p:cNvSpPr>
          <p:nvPr/>
        </p:nvSpPr>
        <p:spPr bwMode="auto">
          <a:xfrm flipH="1" flipV="1">
            <a:off x="6347460" y="5935980"/>
            <a:ext cx="194310" cy="777240"/>
          </a:xfrm>
          <a:prstGeom prst="line">
            <a:avLst/>
          </a:prstGeom>
          <a:noFill/>
          <a:ln w="9525">
            <a:solidFill>
              <a:schemeClr val="accent2"/>
            </a:solidFill>
            <a:round/>
            <a:headEnd/>
            <a:tailEnd type="none" w="med" len="lg"/>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1" name="Slide Number Placeholder 4"/>
          <p:cNvSpPr>
            <a:spLocks noGrp="1"/>
          </p:cNvSpPr>
          <p:nvPr>
            <p:ph type="sldNum" sz="quarter" idx="4294967295"/>
          </p:nvPr>
        </p:nvSpPr>
        <p:spPr>
          <a:xfrm>
            <a:off x="6995160" y="7425690"/>
            <a:ext cx="518160" cy="388620"/>
          </a:xfrm>
        </p:spPr>
        <p:txBody>
          <a:bodyPr/>
          <a:lstStyle/>
          <a:p>
            <a:r>
              <a:rPr lang="en-US" dirty="0"/>
              <a:t>27</a:t>
            </a:r>
            <a:endParaRPr lang="en-US" sz="850" b="1" dirty="0">
              <a:latin typeface="Arial" charset="0"/>
            </a:endParaRPr>
          </a:p>
        </p:txBody>
      </p:sp>
    </p:spTree>
    <p:extLst>
      <p:ext uri="{BB962C8B-B14F-4D97-AF65-F5344CB8AC3E}">
        <p14:creationId xmlns:p14="http://schemas.microsoft.com/office/powerpoint/2010/main" val="326328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txBox="1"/>
          <p:nvPr/>
        </p:nvSpPr>
        <p:spPr>
          <a:xfrm>
            <a:off x="1199031" y="613244"/>
            <a:ext cx="4354302" cy="1203599"/>
          </a:xfrm>
          <a:prstGeom prst="rect">
            <a:avLst/>
          </a:prstGeom>
        </p:spPr>
        <p:txBody>
          <a:bodyPr vert="horz" wrap="square" lIns="0" tIns="0" rIns="0" bIns="0" rtlCol="0">
            <a:spAutoFit/>
          </a:bodyPr>
          <a:lstStyle/>
          <a:p>
            <a:pPr marL="316865">
              <a:lnSpc>
                <a:spcPct val="100000"/>
              </a:lnSpc>
            </a:pPr>
            <a:r>
              <a:rPr sz="2000" b="1" i="1" spc="15" dirty="0">
                <a:solidFill>
                  <a:srgbClr val="0070C0"/>
                </a:solidFill>
                <a:latin typeface="Arial"/>
                <a:cs typeface="Arial"/>
              </a:rPr>
              <a:t>PHYSICAL LAYER:</a:t>
            </a:r>
            <a:r>
              <a:rPr sz="2000" b="1" i="1" spc="-35" dirty="0">
                <a:solidFill>
                  <a:srgbClr val="0070C0"/>
                </a:solidFill>
                <a:latin typeface="Arial"/>
                <a:cs typeface="Arial"/>
              </a:rPr>
              <a:t> </a:t>
            </a:r>
            <a:r>
              <a:rPr sz="2000" b="1" i="1" spc="15" dirty="0">
                <a:solidFill>
                  <a:srgbClr val="0070C0"/>
                </a:solidFill>
                <a:latin typeface="Arial"/>
                <a:cs typeface="Arial"/>
              </a:rPr>
              <a:t>SUBLAYERS</a:t>
            </a:r>
            <a:endParaRPr sz="2000" b="1" dirty="0">
              <a:solidFill>
                <a:srgbClr val="0070C0"/>
              </a:solidFill>
              <a:latin typeface="Arial"/>
              <a:cs typeface="Arial"/>
            </a:endParaRPr>
          </a:p>
          <a:p>
            <a:pPr marL="480695" marR="341630" indent="-468630">
              <a:lnSpc>
                <a:spcPct val="132800"/>
              </a:lnSpc>
              <a:spcBef>
                <a:spcPts val="735"/>
              </a:spcBef>
              <a:tabLst>
                <a:tab pos="2624455" algn="l"/>
                <a:tab pos="3186430" algn="l"/>
              </a:tabLst>
            </a:pPr>
            <a:endParaRPr lang="en-US" sz="1650" baseline="5050" dirty="0">
              <a:latin typeface="Courier New"/>
              <a:cs typeface="Courier New"/>
            </a:endParaRPr>
          </a:p>
          <a:p>
            <a:pPr marL="480695" marR="341630" indent="-468630">
              <a:lnSpc>
                <a:spcPct val="132800"/>
              </a:lnSpc>
              <a:spcBef>
                <a:spcPts val="735"/>
              </a:spcBef>
              <a:tabLst>
                <a:tab pos="2624455" algn="l"/>
                <a:tab pos="3186430" algn="l"/>
              </a:tabLst>
            </a:pPr>
            <a:r>
              <a:rPr baseline="5050" dirty="0">
                <a:latin typeface="Courier New"/>
                <a:cs typeface="Courier New"/>
              </a:rPr>
              <a:t>Input</a:t>
            </a:r>
            <a:r>
              <a:rPr spc="30" baseline="5050" dirty="0">
                <a:latin typeface="Courier New"/>
                <a:cs typeface="Courier New"/>
              </a:rPr>
              <a:t> </a:t>
            </a:r>
            <a:r>
              <a:rPr baseline="5050" dirty="0">
                <a:latin typeface="Courier New"/>
                <a:cs typeface="Courier New"/>
              </a:rPr>
              <a:t>Stream</a:t>
            </a:r>
            <a:r>
              <a:rPr sz="1100" baseline="5050" dirty="0">
                <a:latin typeface="Courier New"/>
                <a:cs typeface="Courier New"/>
              </a:rPr>
              <a:t>	</a:t>
            </a:r>
            <a:r>
              <a:rPr sz="1100" dirty="0">
                <a:latin typeface="Courier New"/>
                <a:cs typeface="Courier New"/>
              </a:rPr>
              <a:t>Output</a:t>
            </a:r>
            <a:r>
              <a:rPr sz="1100" spc="-55" dirty="0">
                <a:latin typeface="Courier New"/>
                <a:cs typeface="Courier New"/>
              </a:rPr>
              <a:t> </a:t>
            </a:r>
            <a:r>
              <a:rPr sz="1100" dirty="0">
                <a:latin typeface="Courier New"/>
                <a:cs typeface="Courier New"/>
              </a:rPr>
              <a:t>Stream  </a:t>
            </a:r>
            <a:r>
              <a:rPr baseline="5050" dirty="0">
                <a:latin typeface="Courier New"/>
                <a:cs typeface="Courier New"/>
              </a:rPr>
              <a:t>01010000</a:t>
            </a:r>
            <a:r>
              <a:rPr sz="1100" baseline="5050" dirty="0">
                <a:latin typeface="Courier New"/>
                <a:cs typeface="Courier New"/>
              </a:rPr>
              <a:t>		</a:t>
            </a:r>
            <a:r>
              <a:rPr sz="1100" dirty="0">
                <a:latin typeface="Courier New"/>
                <a:cs typeface="Courier New"/>
              </a:rPr>
              <a:t>01010000</a:t>
            </a:r>
          </a:p>
        </p:txBody>
      </p:sp>
      <p:sp>
        <p:nvSpPr>
          <p:cNvPr id="38" name="object 38"/>
          <p:cNvSpPr txBox="1"/>
          <p:nvPr/>
        </p:nvSpPr>
        <p:spPr>
          <a:xfrm>
            <a:off x="3871439" y="8903335"/>
            <a:ext cx="120650" cy="164465"/>
          </a:xfrm>
          <a:prstGeom prst="rect">
            <a:avLst/>
          </a:prstGeom>
        </p:spPr>
        <p:txBody>
          <a:bodyPr vert="horz" wrap="square" lIns="0" tIns="6985" rIns="0" bIns="0" rtlCol="0">
            <a:spAutoFit/>
          </a:bodyPr>
          <a:lstStyle/>
          <a:p>
            <a:pPr marL="25400">
              <a:lnSpc>
                <a:spcPts val="1235"/>
              </a:lnSpc>
              <a:spcBef>
                <a:spcPts val="55"/>
              </a:spcBef>
            </a:pPr>
            <a:r>
              <a:rPr sz="1050" spc="-5" dirty="0">
                <a:latin typeface="Times New Roman"/>
                <a:cs typeface="Times New Roman"/>
              </a:rPr>
              <a:t>3</a:t>
            </a:r>
            <a:endParaRPr sz="1050">
              <a:latin typeface="Times New Roman"/>
              <a:cs typeface="Times New Roman"/>
            </a:endParaRPr>
          </a:p>
        </p:txBody>
      </p:sp>
      <p:sp>
        <p:nvSpPr>
          <p:cNvPr id="2" name="object 2"/>
          <p:cNvSpPr txBox="1"/>
          <p:nvPr/>
        </p:nvSpPr>
        <p:spPr>
          <a:xfrm>
            <a:off x="1425475" y="4759991"/>
            <a:ext cx="1137099" cy="400935"/>
          </a:xfrm>
          <a:prstGeom prst="rect">
            <a:avLst/>
          </a:prstGeom>
        </p:spPr>
        <p:txBody>
          <a:bodyPr vert="horz" wrap="square" lIns="0" tIns="0" rIns="0" bIns="0" rtlCol="0">
            <a:spAutoFit/>
          </a:bodyPr>
          <a:lstStyle/>
          <a:p>
            <a:pPr marL="12700">
              <a:lnSpc>
                <a:spcPct val="100000"/>
              </a:lnSpc>
            </a:pPr>
            <a:r>
              <a:rPr sz="1450" spc="15" dirty="0">
                <a:latin typeface="Courier New"/>
                <a:cs typeface="Courier New"/>
              </a:rPr>
              <a:t>Sublayer</a:t>
            </a:r>
            <a:endParaRPr sz="1450">
              <a:latin typeface="Courier New"/>
              <a:cs typeface="Courier New"/>
            </a:endParaRPr>
          </a:p>
        </p:txBody>
      </p:sp>
      <p:sp>
        <p:nvSpPr>
          <p:cNvPr id="3" name="object 3"/>
          <p:cNvSpPr txBox="1"/>
          <p:nvPr/>
        </p:nvSpPr>
        <p:spPr>
          <a:xfrm>
            <a:off x="1079990" y="2591468"/>
            <a:ext cx="2104845" cy="400935"/>
          </a:xfrm>
          <a:prstGeom prst="rect">
            <a:avLst/>
          </a:prstGeom>
        </p:spPr>
        <p:txBody>
          <a:bodyPr vert="horz" wrap="square" lIns="0" tIns="0" rIns="0" bIns="0" rtlCol="0">
            <a:spAutoFit/>
          </a:bodyPr>
          <a:lstStyle/>
          <a:p>
            <a:pPr marL="12700">
              <a:lnSpc>
                <a:spcPct val="100000"/>
              </a:lnSpc>
            </a:pPr>
            <a:r>
              <a:rPr sz="1450" spc="15" dirty="0">
                <a:latin typeface="Courier New"/>
                <a:cs typeface="Courier New"/>
              </a:rPr>
              <a:t>Coding</a:t>
            </a:r>
            <a:r>
              <a:rPr sz="1450" spc="-80" dirty="0">
                <a:latin typeface="Courier New"/>
                <a:cs typeface="Courier New"/>
              </a:rPr>
              <a:t> </a:t>
            </a:r>
            <a:r>
              <a:rPr sz="1450" spc="15" dirty="0">
                <a:latin typeface="Courier New"/>
                <a:cs typeface="Courier New"/>
              </a:rPr>
              <a:t>Sublayer</a:t>
            </a:r>
            <a:endParaRPr sz="1450">
              <a:latin typeface="Courier New"/>
              <a:cs typeface="Courier New"/>
            </a:endParaRPr>
          </a:p>
        </p:txBody>
      </p:sp>
      <p:sp>
        <p:nvSpPr>
          <p:cNvPr id="4" name="object 4"/>
          <p:cNvSpPr txBox="1"/>
          <p:nvPr/>
        </p:nvSpPr>
        <p:spPr>
          <a:xfrm>
            <a:off x="4534823" y="4741443"/>
            <a:ext cx="1137099" cy="400935"/>
          </a:xfrm>
          <a:prstGeom prst="rect">
            <a:avLst/>
          </a:prstGeom>
        </p:spPr>
        <p:txBody>
          <a:bodyPr vert="horz" wrap="square" lIns="0" tIns="0" rIns="0" bIns="0" rtlCol="0">
            <a:spAutoFit/>
          </a:bodyPr>
          <a:lstStyle/>
          <a:p>
            <a:pPr marL="12700">
              <a:lnSpc>
                <a:spcPct val="100000"/>
              </a:lnSpc>
            </a:pPr>
            <a:r>
              <a:rPr sz="1450" spc="15" dirty="0">
                <a:latin typeface="Courier New"/>
                <a:cs typeface="Courier New"/>
              </a:rPr>
              <a:t>Sublayer</a:t>
            </a:r>
            <a:endParaRPr sz="1450">
              <a:latin typeface="Courier New"/>
              <a:cs typeface="Courier New"/>
            </a:endParaRPr>
          </a:p>
        </p:txBody>
      </p:sp>
      <p:sp>
        <p:nvSpPr>
          <p:cNvPr id="5" name="object 5"/>
          <p:cNvSpPr txBox="1"/>
          <p:nvPr/>
        </p:nvSpPr>
        <p:spPr>
          <a:xfrm>
            <a:off x="1772177" y="5236447"/>
            <a:ext cx="1275238" cy="492443"/>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Input</a:t>
            </a:r>
            <a:r>
              <a:rPr sz="1600" spc="-60" dirty="0">
                <a:latin typeface="Courier New"/>
                <a:cs typeface="Courier New"/>
              </a:rPr>
              <a:t> </a:t>
            </a:r>
            <a:r>
              <a:rPr sz="1600" dirty="0">
                <a:latin typeface="Courier New"/>
                <a:cs typeface="Courier New"/>
              </a:rPr>
              <a:t>Signal</a:t>
            </a:r>
          </a:p>
        </p:txBody>
      </p:sp>
      <p:sp>
        <p:nvSpPr>
          <p:cNvPr id="6" name="object 6"/>
          <p:cNvSpPr txBox="1"/>
          <p:nvPr/>
        </p:nvSpPr>
        <p:spPr>
          <a:xfrm>
            <a:off x="5326563" y="5332522"/>
            <a:ext cx="1379036" cy="492443"/>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Output</a:t>
            </a:r>
            <a:r>
              <a:rPr sz="1600" spc="-55" dirty="0">
                <a:latin typeface="Courier New"/>
                <a:cs typeface="Courier New"/>
              </a:rPr>
              <a:t> </a:t>
            </a:r>
            <a:r>
              <a:rPr sz="1600" dirty="0">
                <a:latin typeface="Courier New"/>
                <a:cs typeface="Courier New"/>
              </a:rPr>
              <a:t>Signal</a:t>
            </a:r>
            <a:endParaRPr sz="1600">
              <a:latin typeface="Courier New"/>
              <a:cs typeface="Courier New"/>
            </a:endParaRPr>
          </a:p>
        </p:txBody>
      </p:sp>
      <p:sp>
        <p:nvSpPr>
          <p:cNvPr id="7" name="object 7"/>
          <p:cNvSpPr/>
          <p:nvPr/>
        </p:nvSpPr>
        <p:spPr>
          <a:xfrm>
            <a:off x="1066800" y="2556395"/>
            <a:ext cx="2130599" cy="631045"/>
          </a:xfrm>
          <a:custGeom>
            <a:avLst/>
            <a:gdLst/>
            <a:ahLst/>
            <a:cxnLst/>
            <a:rect l="l" t="t" r="r" b="b"/>
            <a:pathLst>
              <a:path w="1733550" h="398780">
                <a:moveTo>
                  <a:pt x="0" y="398223"/>
                </a:moveTo>
                <a:lnTo>
                  <a:pt x="1733448" y="398223"/>
                </a:lnTo>
                <a:lnTo>
                  <a:pt x="1733448" y="0"/>
                </a:lnTo>
                <a:lnTo>
                  <a:pt x="0" y="0"/>
                </a:lnTo>
                <a:lnTo>
                  <a:pt x="0" y="398223"/>
                </a:lnTo>
                <a:close/>
              </a:path>
            </a:pathLst>
          </a:custGeom>
          <a:ln w="3175">
            <a:solidFill>
              <a:srgbClr val="000000"/>
            </a:solidFill>
          </a:ln>
        </p:spPr>
        <p:txBody>
          <a:bodyPr wrap="square" lIns="0" tIns="0" rIns="0" bIns="0" rtlCol="0"/>
          <a:lstStyle/>
          <a:p>
            <a:endParaRPr/>
          </a:p>
        </p:txBody>
      </p:sp>
      <p:sp>
        <p:nvSpPr>
          <p:cNvPr id="8" name="object 8"/>
          <p:cNvSpPr/>
          <p:nvPr/>
        </p:nvSpPr>
        <p:spPr>
          <a:xfrm>
            <a:off x="1210761" y="4558072"/>
            <a:ext cx="2343659" cy="648127"/>
          </a:xfrm>
          <a:custGeom>
            <a:avLst/>
            <a:gdLst/>
            <a:ahLst/>
            <a:cxnLst/>
            <a:rect l="l" t="t" r="r" b="b"/>
            <a:pathLst>
              <a:path w="1906904" h="409575">
                <a:moveTo>
                  <a:pt x="0" y="409286"/>
                </a:moveTo>
                <a:lnTo>
                  <a:pt x="1906790" y="409286"/>
                </a:lnTo>
                <a:lnTo>
                  <a:pt x="1906790" y="0"/>
                </a:lnTo>
                <a:lnTo>
                  <a:pt x="0" y="0"/>
                </a:lnTo>
                <a:lnTo>
                  <a:pt x="0" y="409286"/>
                </a:lnTo>
                <a:close/>
              </a:path>
            </a:pathLst>
          </a:custGeom>
          <a:ln w="3175">
            <a:solidFill>
              <a:srgbClr val="000000"/>
            </a:solidFill>
          </a:ln>
        </p:spPr>
        <p:txBody>
          <a:bodyPr wrap="square" lIns="0" tIns="0" rIns="0" bIns="0" rtlCol="0"/>
          <a:lstStyle/>
          <a:p>
            <a:endParaRPr/>
          </a:p>
        </p:txBody>
      </p:sp>
      <p:sp>
        <p:nvSpPr>
          <p:cNvPr id="9" name="object 9"/>
          <p:cNvSpPr/>
          <p:nvPr/>
        </p:nvSpPr>
        <p:spPr>
          <a:xfrm>
            <a:off x="4233729" y="2408120"/>
            <a:ext cx="2130599" cy="631045"/>
          </a:xfrm>
          <a:custGeom>
            <a:avLst/>
            <a:gdLst/>
            <a:ahLst/>
            <a:cxnLst/>
            <a:rect l="l" t="t" r="r" b="b"/>
            <a:pathLst>
              <a:path w="1733550" h="398780">
                <a:moveTo>
                  <a:pt x="0" y="398223"/>
                </a:moveTo>
                <a:lnTo>
                  <a:pt x="1733448" y="398223"/>
                </a:lnTo>
                <a:lnTo>
                  <a:pt x="1733448" y="0"/>
                </a:lnTo>
                <a:lnTo>
                  <a:pt x="0" y="0"/>
                </a:lnTo>
                <a:lnTo>
                  <a:pt x="0" y="398223"/>
                </a:lnTo>
                <a:close/>
              </a:path>
            </a:pathLst>
          </a:custGeom>
          <a:ln w="3175">
            <a:solidFill>
              <a:srgbClr val="000000"/>
            </a:solidFill>
          </a:ln>
        </p:spPr>
        <p:txBody>
          <a:bodyPr wrap="square" lIns="0" tIns="0" rIns="0" bIns="0" rtlCol="0"/>
          <a:lstStyle/>
          <a:p>
            <a:endParaRPr/>
          </a:p>
        </p:txBody>
      </p:sp>
      <p:sp>
        <p:nvSpPr>
          <p:cNvPr id="10" name="object 10"/>
          <p:cNvSpPr/>
          <p:nvPr/>
        </p:nvSpPr>
        <p:spPr>
          <a:xfrm>
            <a:off x="3989015" y="4521035"/>
            <a:ext cx="2130599" cy="631045"/>
          </a:xfrm>
          <a:custGeom>
            <a:avLst/>
            <a:gdLst/>
            <a:ahLst/>
            <a:cxnLst/>
            <a:rect l="l" t="t" r="r" b="b"/>
            <a:pathLst>
              <a:path w="1733550" h="398779">
                <a:moveTo>
                  <a:pt x="0" y="398223"/>
                </a:moveTo>
                <a:lnTo>
                  <a:pt x="1733448" y="398223"/>
                </a:lnTo>
                <a:lnTo>
                  <a:pt x="1733448" y="0"/>
                </a:lnTo>
                <a:lnTo>
                  <a:pt x="0" y="0"/>
                </a:lnTo>
                <a:lnTo>
                  <a:pt x="0" y="398223"/>
                </a:lnTo>
                <a:close/>
              </a:path>
            </a:pathLst>
          </a:custGeom>
          <a:ln w="3175">
            <a:solidFill>
              <a:srgbClr val="000000"/>
            </a:solidFill>
          </a:ln>
        </p:spPr>
        <p:txBody>
          <a:bodyPr wrap="square" lIns="0" tIns="0" rIns="0" bIns="0" rtlCol="0"/>
          <a:lstStyle/>
          <a:p>
            <a:endParaRPr/>
          </a:p>
        </p:txBody>
      </p:sp>
      <p:sp>
        <p:nvSpPr>
          <p:cNvPr id="11" name="object 11"/>
          <p:cNvSpPr txBox="1"/>
          <p:nvPr/>
        </p:nvSpPr>
        <p:spPr>
          <a:xfrm>
            <a:off x="1166369" y="4500519"/>
            <a:ext cx="2519258" cy="400935"/>
          </a:xfrm>
          <a:prstGeom prst="rect">
            <a:avLst/>
          </a:prstGeom>
        </p:spPr>
        <p:txBody>
          <a:bodyPr vert="horz" wrap="square" lIns="0" tIns="0" rIns="0" bIns="0" rtlCol="0">
            <a:spAutoFit/>
          </a:bodyPr>
          <a:lstStyle/>
          <a:p>
            <a:pPr marL="12700">
              <a:lnSpc>
                <a:spcPct val="100000"/>
              </a:lnSpc>
            </a:pPr>
            <a:r>
              <a:rPr sz="1450" spc="15" dirty="0">
                <a:latin typeface="Courier New"/>
                <a:cs typeface="Courier New"/>
              </a:rPr>
              <a:t>Media</a:t>
            </a:r>
            <a:r>
              <a:rPr sz="1450" spc="-80" dirty="0">
                <a:latin typeface="Courier New"/>
                <a:cs typeface="Courier New"/>
              </a:rPr>
              <a:t> </a:t>
            </a:r>
            <a:r>
              <a:rPr sz="1450" spc="15" dirty="0">
                <a:latin typeface="Courier New"/>
                <a:cs typeface="Courier New"/>
              </a:rPr>
              <a:t>Transmission</a:t>
            </a:r>
            <a:endParaRPr sz="1450">
              <a:latin typeface="Courier New"/>
              <a:cs typeface="Courier New"/>
            </a:endParaRPr>
          </a:p>
        </p:txBody>
      </p:sp>
      <p:sp>
        <p:nvSpPr>
          <p:cNvPr id="12" name="object 12"/>
          <p:cNvSpPr txBox="1"/>
          <p:nvPr/>
        </p:nvSpPr>
        <p:spPr>
          <a:xfrm>
            <a:off x="4146556" y="4500519"/>
            <a:ext cx="2104845" cy="400935"/>
          </a:xfrm>
          <a:prstGeom prst="rect">
            <a:avLst/>
          </a:prstGeom>
        </p:spPr>
        <p:txBody>
          <a:bodyPr vert="horz" wrap="square" lIns="0" tIns="0" rIns="0" bIns="0" rtlCol="0">
            <a:spAutoFit/>
          </a:bodyPr>
          <a:lstStyle/>
          <a:p>
            <a:pPr marL="12700">
              <a:lnSpc>
                <a:spcPct val="100000"/>
              </a:lnSpc>
            </a:pPr>
            <a:r>
              <a:rPr sz="1450" spc="15" dirty="0">
                <a:latin typeface="Courier New"/>
                <a:cs typeface="Courier New"/>
              </a:rPr>
              <a:t>Media</a:t>
            </a:r>
            <a:r>
              <a:rPr sz="1450" spc="-80" dirty="0">
                <a:latin typeface="Courier New"/>
                <a:cs typeface="Courier New"/>
              </a:rPr>
              <a:t> </a:t>
            </a:r>
            <a:r>
              <a:rPr sz="1450" spc="15" dirty="0">
                <a:latin typeface="Courier New"/>
                <a:cs typeface="Courier New"/>
              </a:rPr>
              <a:t>Reception</a:t>
            </a:r>
            <a:endParaRPr sz="1450">
              <a:latin typeface="Courier New"/>
              <a:cs typeface="Courier New"/>
            </a:endParaRPr>
          </a:p>
        </p:txBody>
      </p:sp>
      <p:sp>
        <p:nvSpPr>
          <p:cNvPr id="13" name="object 13"/>
          <p:cNvSpPr txBox="1"/>
          <p:nvPr/>
        </p:nvSpPr>
        <p:spPr>
          <a:xfrm>
            <a:off x="4189339" y="2517340"/>
            <a:ext cx="2381120" cy="400935"/>
          </a:xfrm>
          <a:prstGeom prst="rect">
            <a:avLst/>
          </a:prstGeom>
        </p:spPr>
        <p:txBody>
          <a:bodyPr vert="horz" wrap="square" lIns="0" tIns="0" rIns="0" bIns="0" rtlCol="0">
            <a:spAutoFit/>
          </a:bodyPr>
          <a:lstStyle/>
          <a:p>
            <a:pPr marL="12700">
              <a:lnSpc>
                <a:spcPct val="100000"/>
              </a:lnSpc>
            </a:pPr>
            <a:r>
              <a:rPr sz="1450" spc="15" dirty="0">
                <a:latin typeface="Courier New"/>
                <a:cs typeface="Courier New"/>
              </a:rPr>
              <a:t>Decoding</a:t>
            </a:r>
            <a:r>
              <a:rPr sz="1450" spc="-80" dirty="0">
                <a:latin typeface="Courier New"/>
                <a:cs typeface="Courier New"/>
              </a:rPr>
              <a:t> </a:t>
            </a:r>
            <a:r>
              <a:rPr sz="1450" spc="15" dirty="0">
                <a:latin typeface="Courier New"/>
                <a:cs typeface="Courier New"/>
              </a:rPr>
              <a:t>Sublayer</a:t>
            </a:r>
            <a:endParaRPr sz="1450">
              <a:latin typeface="Courier New"/>
              <a:cs typeface="Courier New"/>
            </a:endParaRPr>
          </a:p>
        </p:txBody>
      </p:sp>
      <p:sp>
        <p:nvSpPr>
          <p:cNvPr id="14" name="object 14"/>
          <p:cNvSpPr/>
          <p:nvPr/>
        </p:nvSpPr>
        <p:spPr>
          <a:xfrm>
            <a:off x="2063782" y="1861747"/>
            <a:ext cx="0" cy="611953"/>
          </a:xfrm>
          <a:custGeom>
            <a:avLst/>
            <a:gdLst/>
            <a:ahLst/>
            <a:cxnLst/>
            <a:rect l="l" t="t" r="r" b="b"/>
            <a:pathLst>
              <a:path h="386714">
                <a:moveTo>
                  <a:pt x="0" y="0"/>
                </a:moveTo>
                <a:lnTo>
                  <a:pt x="0" y="386511"/>
                </a:lnTo>
              </a:path>
            </a:pathLst>
          </a:custGeom>
          <a:ln w="19050">
            <a:solidFill>
              <a:srgbClr val="000000"/>
            </a:solidFill>
          </a:ln>
        </p:spPr>
        <p:txBody>
          <a:bodyPr wrap="square" lIns="0" tIns="0" rIns="0" bIns="0" rtlCol="0"/>
          <a:lstStyle/>
          <a:p>
            <a:endParaRPr/>
          </a:p>
        </p:txBody>
      </p:sp>
      <p:sp>
        <p:nvSpPr>
          <p:cNvPr id="15" name="object 15"/>
          <p:cNvSpPr/>
          <p:nvPr/>
        </p:nvSpPr>
        <p:spPr>
          <a:xfrm>
            <a:off x="1577848" y="2371045"/>
            <a:ext cx="72581" cy="185897"/>
          </a:xfrm>
          <a:custGeom>
            <a:avLst/>
            <a:gdLst/>
            <a:ahLst/>
            <a:cxnLst/>
            <a:rect l="l" t="t" r="r" b="b"/>
            <a:pathLst>
              <a:path w="59055" h="117475">
                <a:moveTo>
                  <a:pt x="58559" y="0"/>
                </a:moveTo>
                <a:lnTo>
                  <a:pt x="29273" y="117132"/>
                </a:lnTo>
                <a:lnTo>
                  <a:pt x="0" y="0"/>
                </a:lnTo>
              </a:path>
            </a:pathLst>
          </a:custGeom>
          <a:ln w="3175">
            <a:solidFill>
              <a:srgbClr val="000000"/>
            </a:solidFill>
          </a:ln>
        </p:spPr>
        <p:txBody>
          <a:bodyPr wrap="square" lIns="0" tIns="0" rIns="0" bIns="0" rtlCol="0"/>
          <a:lstStyle/>
          <a:p>
            <a:endParaRPr/>
          </a:p>
        </p:txBody>
      </p:sp>
      <p:sp>
        <p:nvSpPr>
          <p:cNvPr id="16" name="object 16"/>
          <p:cNvSpPr/>
          <p:nvPr/>
        </p:nvSpPr>
        <p:spPr>
          <a:xfrm>
            <a:off x="4895916" y="1981827"/>
            <a:ext cx="0" cy="427061"/>
          </a:xfrm>
          <a:custGeom>
            <a:avLst/>
            <a:gdLst/>
            <a:ahLst/>
            <a:cxnLst/>
            <a:rect l="l" t="t" r="r" b="b"/>
            <a:pathLst>
              <a:path h="269875">
                <a:moveTo>
                  <a:pt x="0" y="269392"/>
                </a:moveTo>
                <a:lnTo>
                  <a:pt x="0" y="0"/>
                </a:lnTo>
              </a:path>
            </a:pathLst>
          </a:custGeom>
          <a:ln w="19050">
            <a:solidFill>
              <a:srgbClr val="000000"/>
            </a:solidFill>
          </a:ln>
        </p:spPr>
        <p:txBody>
          <a:bodyPr wrap="square" lIns="0" tIns="0" rIns="0" bIns="0" rtlCol="0"/>
          <a:lstStyle/>
          <a:p>
            <a:endParaRPr/>
          </a:p>
        </p:txBody>
      </p:sp>
      <p:sp>
        <p:nvSpPr>
          <p:cNvPr id="17" name="object 17"/>
          <p:cNvSpPr/>
          <p:nvPr/>
        </p:nvSpPr>
        <p:spPr>
          <a:xfrm>
            <a:off x="4859923" y="1981827"/>
            <a:ext cx="72581" cy="185897"/>
          </a:xfrm>
          <a:custGeom>
            <a:avLst/>
            <a:gdLst/>
            <a:ahLst/>
            <a:cxnLst/>
            <a:rect l="l" t="t" r="r" b="b"/>
            <a:pathLst>
              <a:path w="59054" h="117475">
                <a:moveTo>
                  <a:pt x="0" y="117119"/>
                </a:moveTo>
                <a:lnTo>
                  <a:pt x="29286" y="0"/>
                </a:lnTo>
                <a:lnTo>
                  <a:pt x="58559" y="117119"/>
                </a:lnTo>
              </a:path>
            </a:pathLst>
          </a:custGeom>
          <a:ln w="3175">
            <a:solidFill>
              <a:srgbClr val="000000"/>
            </a:solidFill>
          </a:ln>
        </p:spPr>
        <p:txBody>
          <a:bodyPr wrap="square" lIns="0" tIns="0" rIns="0" bIns="0" rtlCol="0"/>
          <a:lstStyle/>
          <a:p>
            <a:endParaRPr/>
          </a:p>
        </p:txBody>
      </p:sp>
      <p:sp>
        <p:nvSpPr>
          <p:cNvPr id="18" name="object 18"/>
          <p:cNvSpPr/>
          <p:nvPr/>
        </p:nvSpPr>
        <p:spPr>
          <a:xfrm>
            <a:off x="1599420" y="3186560"/>
            <a:ext cx="0" cy="1427890"/>
          </a:xfrm>
          <a:custGeom>
            <a:avLst/>
            <a:gdLst/>
            <a:ahLst/>
            <a:cxnLst/>
            <a:rect l="l" t="t" r="r" b="b"/>
            <a:pathLst>
              <a:path h="902335">
                <a:moveTo>
                  <a:pt x="0" y="0"/>
                </a:moveTo>
                <a:lnTo>
                  <a:pt x="0" y="901865"/>
                </a:lnTo>
              </a:path>
            </a:pathLst>
          </a:custGeom>
          <a:ln w="3175">
            <a:solidFill>
              <a:srgbClr val="000000"/>
            </a:solidFill>
          </a:ln>
        </p:spPr>
        <p:txBody>
          <a:bodyPr wrap="square" lIns="0" tIns="0" rIns="0" bIns="0" rtlCol="0"/>
          <a:lstStyle/>
          <a:p>
            <a:endParaRPr/>
          </a:p>
        </p:txBody>
      </p:sp>
      <p:sp>
        <p:nvSpPr>
          <p:cNvPr id="19" name="object 19"/>
          <p:cNvSpPr/>
          <p:nvPr/>
        </p:nvSpPr>
        <p:spPr>
          <a:xfrm>
            <a:off x="1563441" y="4428352"/>
            <a:ext cx="72581" cy="185897"/>
          </a:xfrm>
          <a:custGeom>
            <a:avLst/>
            <a:gdLst/>
            <a:ahLst/>
            <a:cxnLst/>
            <a:rect l="l" t="t" r="r" b="b"/>
            <a:pathLst>
              <a:path w="59055" h="117475">
                <a:moveTo>
                  <a:pt x="58559" y="0"/>
                </a:moveTo>
                <a:lnTo>
                  <a:pt x="29286" y="117119"/>
                </a:lnTo>
                <a:lnTo>
                  <a:pt x="0" y="0"/>
                </a:lnTo>
              </a:path>
            </a:pathLst>
          </a:custGeom>
          <a:ln w="3175">
            <a:solidFill>
              <a:srgbClr val="000000"/>
            </a:solidFill>
          </a:ln>
        </p:spPr>
        <p:txBody>
          <a:bodyPr wrap="square" lIns="0" tIns="0" rIns="0" bIns="0" rtlCol="0"/>
          <a:lstStyle/>
          <a:p>
            <a:endParaRPr/>
          </a:p>
        </p:txBody>
      </p:sp>
      <p:sp>
        <p:nvSpPr>
          <p:cNvPr id="20" name="object 20"/>
          <p:cNvSpPr/>
          <p:nvPr/>
        </p:nvSpPr>
        <p:spPr>
          <a:xfrm>
            <a:off x="4895916" y="3056814"/>
            <a:ext cx="0" cy="1483156"/>
          </a:xfrm>
          <a:custGeom>
            <a:avLst/>
            <a:gdLst/>
            <a:ahLst/>
            <a:cxnLst/>
            <a:rect l="l" t="t" r="r" b="b"/>
            <a:pathLst>
              <a:path h="937260">
                <a:moveTo>
                  <a:pt x="0" y="937006"/>
                </a:moveTo>
                <a:lnTo>
                  <a:pt x="0" y="0"/>
                </a:lnTo>
              </a:path>
            </a:pathLst>
          </a:custGeom>
          <a:ln w="3175">
            <a:solidFill>
              <a:srgbClr val="000000"/>
            </a:solidFill>
          </a:ln>
        </p:spPr>
        <p:txBody>
          <a:bodyPr wrap="square" lIns="0" tIns="0" rIns="0" bIns="0" rtlCol="0"/>
          <a:lstStyle/>
          <a:p>
            <a:endParaRPr/>
          </a:p>
        </p:txBody>
      </p:sp>
      <p:sp>
        <p:nvSpPr>
          <p:cNvPr id="21" name="object 21"/>
          <p:cNvSpPr/>
          <p:nvPr/>
        </p:nvSpPr>
        <p:spPr>
          <a:xfrm>
            <a:off x="4859923" y="3056814"/>
            <a:ext cx="72581" cy="185897"/>
          </a:xfrm>
          <a:custGeom>
            <a:avLst/>
            <a:gdLst/>
            <a:ahLst/>
            <a:cxnLst/>
            <a:rect l="l" t="t" r="r" b="b"/>
            <a:pathLst>
              <a:path w="59054" h="117475">
                <a:moveTo>
                  <a:pt x="0" y="117119"/>
                </a:moveTo>
                <a:lnTo>
                  <a:pt x="29286" y="0"/>
                </a:lnTo>
                <a:lnTo>
                  <a:pt x="58559" y="117119"/>
                </a:lnTo>
              </a:path>
            </a:pathLst>
          </a:custGeom>
          <a:ln w="3175">
            <a:solidFill>
              <a:srgbClr val="000000"/>
            </a:solidFill>
          </a:ln>
        </p:spPr>
        <p:txBody>
          <a:bodyPr wrap="square" lIns="0" tIns="0" rIns="0" bIns="0" rtlCol="0"/>
          <a:lstStyle/>
          <a:p>
            <a:endParaRPr/>
          </a:p>
        </p:txBody>
      </p:sp>
      <p:sp>
        <p:nvSpPr>
          <p:cNvPr id="22" name="object 22"/>
          <p:cNvSpPr/>
          <p:nvPr/>
        </p:nvSpPr>
        <p:spPr>
          <a:xfrm>
            <a:off x="1153179" y="6263259"/>
            <a:ext cx="5369422" cy="1594693"/>
          </a:xfrm>
          <a:custGeom>
            <a:avLst/>
            <a:gdLst/>
            <a:ahLst/>
            <a:cxnLst/>
            <a:rect l="l" t="t" r="r" b="b"/>
            <a:pathLst>
              <a:path w="4368800" h="1007745">
                <a:moveTo>
                  <a:pt x="0" y="1007278"/>
                </a:moveTo>
                <a:lnTo>
                  <a:pt x="4368761" y="1007278"/>
                </a:lnTo>
                <a:lnTo>
                  <a:pt x="4368761" y="0"/>
                </a:lnTo>
                <a:lnTo>
                  <a:pt x="0" y="0"/>
                </a:lnTo>
                <a:lnTo>
                  <a:pt x="0" y="1007278"/>
                </a:lnTo>
                <a:close/>
              </a:path>
            </a:pathLst>
          </a:custGeom>
          <a:ln w="3175">
            <a:solidFill>
              <a:srgbClr val="000000"/>
            </a:solidFill>
          </a:ln>
        </p:spPr>
        <p:txBody>
          <a:bodyPr wrap="square" lIns="0" tIns="0" rIns="0" bIns="0" rtlCol="0"/>
          <a:lstStyle/>
          <a:p>
            <a:endParaRPr/>
          </a:p>
        </p:txBody>
      </p:sp>
      <p:sp>
        <p:nvSpPr>
          <p:cNvPr id="23" name="object 23"/>
          <p:cNvSpPr/>
          <p:nvPr/>
        </p:nvSpPr>
        <p:spPr>
          <a:xfrm>
            <a:off x="1613826" y="5188258"/>
            <a:ext cx="0" cy="1094280"/>
          </a:xfrm>
          <a:custGeom>
            <a:avLst/>
            <a:gdLst/>
            <a:ahLst/>
            <a:cxnLst/>
            <a:rect l="l" t="t" r="r" b="b"/>
            <a:pathLst>
              <a:path h="691514">
                <a:moveTo>
                  <a:pt x="0" y="0"/>
                </a:moveTo>
                <a:lnTo>
                  <a:pt x="0" y="691045"/>
                </a:lnTo>
              </a:path>
            </a:pathLst>
          </a:custGeom>
          <a:ln w="3175">
            <a:solidFill>
              <a:srgbClr val="000000"/>
            </a:solidFill>
          </a:ln>
        </p:spPr>
        <p:txBody>
          <a:bodyPr wrap="square" lIns="0" tIns="0" rIns="0" bIns="0" rtlCol="0"/>
          <a:lstStyle/>
          <a:p>
            <a:endParaRPr/>
          </a:p>
        </p:txBody>
      </p:sp>
      <p:sp>
        <p:nvSpPr>
          <p:cNvPr id="24" name="object 24"/>
          <p:cNvSpPr/>
          <p:nvPr/>
        </p:nvSpPr>
        <p:spPr>
          <a:xfrm>
            <a:off x="1577848" y="6096440"/>
            <a:ext cx="72581" cy="185897"/>
          </a:xfrm>
          <a:custGeom>
            <a:avLst/>
            <a:gdLst/>
            <a:ahLst/>
            <a:cxnLst/>
            <a:rect l="l" t="t" r="r" b="b"/>
            <a:pathLst>
              <a:path w="59055" h="117475">
                <a:moveTo>
                  <a:pt x="58559" y="0"/>
                </a:moveTo>
                <a:lnTo>
                  <a:pt x="29273" y="117132"/>
                </a:lnTo>
                <a:lnTo>
                  <a:pt x="0" y="0"/>
                </a:lnTo>
              </a:path>
            </a:pathLst>
          </a:custGeom>
          <a:ln w="3175">
            <a:solidFill>
              <a:srgbClr val="000000"/>
            </a:solidFill>
          </a:ln>
        </p:spPr>
        <p:txBody>
          <a:bodyPr wrap="square" lIns="0" tIns="0" rIns="0" bIns="0" rtlCol="0"/>
          <a:lstStyle/>
          <a:p>
            <a:endParaRPr/>
          </a:p>
        </p:txBody>
      </p:sp>
      <p:sp>
        <p:nvSpPr>
          <p:cNvPr id="25" name="object 25"/>
          <p:cNvSpPr/>
          <p:nvPr/>
        </p:nvSpPr>
        <p:spPr>
          <a:xfrm>
            <a:off x="4852727" y="5169729"/>
            <a:ext cx="0" cy="1094280"/>
          </a:xfrm>
          <a:custGeom>
            <a:avLst/>
            <a:gdLst/>
            <a:ahLst/>
            <a:cxnLst/>
            <a:rect l="l" t="t" r="r" b="b"/>
            <a:pathLst>
              <a:path h="691514">
                <a:moveTo>
                  <a:pt x="0" y="691032"/>
                </a:moveTo>
                <a:lnTo>
                  <a:pt x="0" y="0"/>
                </a:lnTo>
              </a:path>
            </a:pathLst>
          </a:custGeom>
          <a:ln w="3175">
            <a:solidFill>
              <a:srgbClr val="000000"/>
            </a:solidFill>
          </a:ln>
        </p:spPr>
        <p:txBody>
          <a:bodyPr wrap="square" lIns="0" tIns="0" rIns="0" bIns="0" rtlCol="0"/>
          <a:lstStyle/>
          <a:p>
            <a:endParaRPr/>
          </a:p>
        </p:txBody>
      </p:sp>
      <p:sp>
        <p:nvSpPr>
          <p:cNvPr id="26" name="object 26"/>
          <p:cNvSpPr/>
          <p:nvPr/>
        </p:nvSpPr>
        <p:spPr>
          <a:xfrm>
            <a:off x="4816749" y="5169729"/>
            <a:ext cx="72581" cy="185897"/>
          </a:xfrm>
          <a:custGeom>
            <a:avLst/>
            <a:gdLst/>
            <a:ahLst/>
            <a:cxnLst/>
            <a:rect l="l" t="t" r="r" b="b"/>
            <a:pathLst>
              <a:path w="59054" h="117475">
                <a:moveTo>
                  <a:pt x="0" y="117119"/>
                </a:moveTo>
                <a:lnTo>
                  <a:pt x="29273" y="0"/>
                </a:lnTo>
                <a:lnTo>
                  <a:pt x="58559" y="117119"/>
                </a:lnTo>
              </a:path>
            </a:pathLst>
          </a:custGeom>
          <a:ln w="3175">
            <a:solidFill>
              <a:srgbClr val="000000"/>
            </a:solidFill>
          </a:ln>
        </p:spPr>
        <p:txBody>
          <a:bodyPr wrap="square" lIns="0" tIns="0" rIns="0" bIns="0" rtlCol="0"/>
          <a:lstStyle/>
          <a:p>
            <a:endParaRPr/>
          </a:p>
        </p:txBody>
      </p:sp>
      <p:sp>
        <p:nvSpPr>
          <p:cNvPr id="27" name="object 27"/>
          <p:cNvSpPr/>
          <p:nvPr/>
        </p:nvSpPr>
        <p:spPr>
          <a:xfrm>
            <a:off x="1772177" y="6059382"/>
            <a:ext cx="259106" cy="0"/>
          </a:xfrm>
          <a:custGeom>
            <a:avLst/>
            <a:gdLst/>
            <a:ahLst/>
            <a:cxnLst/>
            <a:rect l="l" t="t" r="r" b="b"/>
            <a:pathLst>
              <a:path w="210819">
                <a:moveTo>
                  <a:pt x="0" y="0"/>
                </a:moveTo>
                <a:lnTo>
                  <a:pt x="210820" y="0"/>
                </a:lnTo>
              </a:path>
            </a:pathLst>
          </a:custGeom>
          <a:ln w="3175">
            <a:solidFill>
              <a:srgbClr val="000000"/>
            </a:solidFill>
          </a:ln>
        </p:spPr>
        <p:txBody>
          <a:bodyPr wrap="square" lIns="0" tIns="0" rIns="0" bIns="0" rtlCol="0"/>
          <a:lstStyle/>
          <a:p>
            <a:endParaRPr/>
          </a:p>
        </p:txBody>
      </p:sp>
      <p:sp>
        <p:nvSpPr>
          <p:cNvPr id="28" name="object 28"/>
          <p:cNvSpPr/>
          <p:nvPr/>
        </p:nvSpPr>
        <p:spPr>
          <a:xfrm>
            <a:off x="2045675" y="5744301"/>
            <a:ext cx="0" cy="278343"/>
          </a:xfrm>
          <a:custGeom>
            <a:avLst/>
            <a:gdLst/>
            <a:ahLst/>
            <a:cxnLst/>
            <a:rect l="l" t="t" r="r" b="b"/>
            <a:pathLst>
              <a:path h="175895">
                <a:moveTo>
                  <a:pt x="0" y="175679"/>
                </a:moveTo>
                <a:lnTo>
                  <a:pt x="0" y="0"/>
                </a:lnTo>
              </a:path>
            </a:pathLst>
          </a:custGeom>
          <a:ln w="3175">
            <a:solidFill>
              <a:srgbClr val="000000"/>
            </a:solidFill>
          </a:ln>
        </p:spPr>
        <p:txBody>
          <a:bodyPr wrap="square" lIns="0" tIns="0" rIns="0" bIns="0" rtlCol="0"/>
          <a:lstStyle/>
          <a:p>
            <a:endParaRPr/>
          </a:p>
        </p:txBody>
      </p:sp>
      <p:sp>
        <p:nvSpPr>
          <p:cNvPr id="29" name="object 29"/>
          <p:cNvSpPr/>
          <p:nvPr/>
        </p:nvSpPr>
        <p:spPr>
          <a:xfrm>
            <a:off x="2060082" y="5744301"/>
            <a:ext cx="273934" cy="0"/>
          </a:xfrm>
          <a:custGeom>
            <a:avLst/>
            <a:gdLst/>
            <a:ahLst/>
            <a:cxnLst/>
            <a:rect l="l" t="t" r="r" b="b"/>
            <a:pathLst>
              <a:path w="222885">
                <a:moveTo>
                  <a:pt x="0" y="0"/>
                </a:moveTo>
                <a:lnTo>
                  <a:pt x="222529" y="0"/>
                </a:lnTo>
              </a:path>
            </a:pathLst>
          </a:custGeom>
          <a:ln w="3175">
            <a:solidFill>
              <a:srgbClr val="000000"/>
            </a:solidFill>
          </a:ln>
        </p:spPr>
        <p:txBody>
          <a:bodyPr wrap="square" lIns="0" tIns="0" rIns="0" bIns="0" rtlCol="0"/>
          <a:lstStyle/>
          <a:p>
            <a:endParaRPr/>
          </a:p>
        </p:txBody>
      </p:sp>
      <p:sp>
        <p:nvSpPr>
          <p:cNvPr id="30" name="object 30"/>
          <p:cNvSpPr/>
          <p:nvPr/>
        </p:nvSpPr>
        <p:spPr>
          <a:xfrm>
            <a:off x="2347969" y="5744301"/>
            <a:ext cx="403487" cy="315522"/>
          </a:xfrm>
          <a:custGeom>
            <a:avLst/>
            <a:gdLst/>
            <a:ahLst/>
            <a:cxnLst/>
            <a:rect l="l" t="t" r="r" b="b"/>
            <a:pathLst>
              <a:path w="328294" h="199389">
                <a:moveTo>
                  <a:pt x="0" y="0"/>
                </a:moveTo>
                <a:lnTo>
                  <a:pt x="0" y="199110"/>
                </a:lnTo>
                <a:lnTo>
                  <a:pt x="327964" y="199110"/>
                </a:lnTo>
              </a:path>
            </a:pathLst>
          </a:custGeom>
          <a:ln w="3175">
            <a:solidFill>
              <a:srgbClr val="000000"/>
            </a:solidFill>
          </a:ln>
        </p:spPr>
        <p:txBody>
          <a:bodyPr wrap="square" lIns="0" tIns="0" rIns="0" bIns="0" rtlCol="0"/>
          <a:lstStyle/>
          <a:p>
            <a:endParaRPr/>
          </a:p>
        </p:txBody>
      </p:sp>
      <p:sp>
        <p:nvSpPr>
          <p:cNvPr id="31" name="object 31"/>
          <p:cNvSpPr/>
          <p:nvPr/>
        </p:nvSpPr>
        <p:spPr>
          <a:xfrm>
            <a:off x="2751036" y="5799889"/>
            <a:ext cx="0" cy="260256"/>
          </a:xfrm>
          <a:custGeom>
            <a:avLst/>
            <a:gdLst/>
            <a:ahLst/>
            <a:cxnLst/>
            <a:rect l="l" t="t" r="r" b="b"/>
            <a:pathLst>
              <a:path h="164464">
                <a:moveTo>
                  <a:pt x="0" y="163982"/>
                </a:moveTo>
                <a:lnTo>
                  <a:pt x="0" y="0"/>
                </a:lnTo>
              </a:path>
            </a:pathLst>
          </a:custGeom>
          <a:ln w="3175">
            <a:solidFill>
              <a:srgbClr val="000000"/>
            </a:solidFill>
          </a:ln>
        </p:spPr>
        <p:txBody>
          <a:bodyPr wrap="square" lIns="0" tIns="0" rIns="0" bIns="0" rtlCol="0"/>
          <a:lstStyle/>
          <a:p>
            <a:endParaRPr/>
          </a:p>
        </p:txBody>
      </p:sp>
      <p:sp>
        <p:nvSpPr>
          <p:cNvPr id="32" name="object 32"/>
          <p:cNvSpPr/>
          <p:nvPr/>
        </p:nvSpPr>
        <p:spPr>
          <a:xfrm>
            <a:off x="2794225" y="5799889"/>
            <a:ext cx="432363" cy="0"/>
          </a:xfrm>
          <a:custGeom>
            <a:avLst/>
            <a:gdLst/>
            <a:ahLst/>
            <a:cxnLst/>
            <a:rect l="l" t="t" r="r" b="b"/>
            <a:pathLst>
              <a:path w="351789">
                <a:moveTo>
                  <a:pt x="0" y="0"/>
                </a:moveTo>
                <a:lnTo>
                  <a:pt x="351370" y="0"/>
                </a:lnTo>
              </a:path>
            </a:pathLst>
          </a:custGeom>
          <a:ln w="3175">
            <a:solidFill>
              <a:srgbClr val="000000"/>
            </a:solidFill>
          </a:ln>
        </p:spPr>
        <p:txBody>
          <a:bodyPr wrap="square" lIns="0" tIns="0" rIns="0" bIns="0" rtlCol="0"/>
          <a:lstStyle/>
          <a:p>
            <a:endParaRPr/>
          </a:p>
        </p:txBody>
      </p:sp>
      <p:sp>
        <p:nvSpPr>
          <p:cNvPr id="33" name="object 33"/>
          <p:cNvSpPr/>
          <p:nvPr/>
        </p:nvSpPr>
        <p:spPr>
          <a:xfrm>
            <a:off x="5054252" y="5836967"/>
            <a:ext cx="1482835" cy="223076"/>
          </a:xfrm>
          <a:custGeom>
            <a:avLst/>
            <a:gdLst/>
            <a:ahLst/>
            <a:cxnLst/>
            <a:rect l="l" t="t" r="r" b="b"/>
            <a:pathLst>
              <a:path w="1206500" h="140970">
                <a:moveTo>
                  <a:pt x="0" y="140550"/>
                </a:moveTo>
                <a:lnTo>
                  <a:pt x="610" y="140337"/>
                </a:lnTo>
                <a:lnTo>
                  <a:pt x="4881" y="138842"/>
                </a:lnTo>
                <a:lnTo>
                  <a:pt x="16475" y="134785"/>
                </a:lnTo>
                <a:lnTo>
                  <a:pt x="74828" y="114288"/>
                </a:lnTo>
                <a:lnTo>
                  <a:pt x="120303" y="97847"/>
                </a:lnTo>
                <a:lnTo>
                  <a:pt x="170536" y="78843"/>
                </a:lnTo>
                <a:lnTo>
                  <a:pt x="220586" y="58559"/>
                </a:lnTo>
                <a:lnTo>
                  <a:pt x="266616" y="38580"/>
                </a:lnTo>
                <a:lnTo>
                  <a:pt x="309167" y="21712"/>
                </a:lnTo>
                <a:lnTo>
                  <a:pt x="349886" y="11066"/>
                </a:lnTo>
                <a:lnTo>
                  <a:pt x="390423" y="9753"/>
                </a:lnTo>
                <a:lnTo>
                  <a:pt x="431814" y="19672"/>
                </a:lnTo>
                <a:lnTo>
                  <a:pt x="472655" y="37822"/>
                </a:lnTo>
                <a:lnTo>
                  <a:pt x="510934" y="59993"/>
                </a:lnTo>
                <a:lnTo>
                  <a:pt x="544639" y="81978"/>
                </a:lnTo>
                <a:lnTo>
                  <a:pt x="573066" y="100036"/>
                </a:lnTo>
                <a:lnTo>
                  <a:pt x="600760" y="112239"/>
                </a:lnTo>
                <a:lnTo>
                  <a:pt x="633579" y="117122"/>
                </a:lnTo>
                <a:lnTo>
                  <a:pt x="677379" y="113220"/>
                </a:lnTo>
                <a:lnTo>
                  <a:pt x="714994" y="105286"/>
                </a:lnTo>
                <a:lnTo>
                  <a:pt x="758356" y="93988"/>
                </a:lnTo>
                <a:lnTo>
                  <a:pt x="805730" y="80521"/>
                </a:lnTo>
                <a:lnTo>
                  <a:pt x="855381" y="66078"/>
                </a:lnTo>
                <a:lnTo>
                  <a:pt x="905572" y="51853"/>
                </a:lnTo>
                <a:lnTo>
                  <a:pt x="954570" y="39039"/>
                </a:lnTo>
                <a:lnTo>
                  <a:pt x="1022681" y="24219"/>
                </a:lnTo>
                <a:lnTo>
                  <a:pt x="1082190" y="14154"/>
                </a:lnTo>
                <a:lnTo>
                  <a:pt x="1131086" y="7746"/>
                </a:lnTo>
                <a:lnTo>
                  <a:pt x="1189928" y="1644"/>
                </a:lnTo>
                <a:lnTo>
                  <a:pt x="1201518" y="487"/>
                </a:lnTo>
                <a:lnTo>
                  <a:pt x="1205788" y="60"/>
                </a:lnTo>
                <a:lnTo>
                  <a:pt x="1206398" y="0"/>
                </a:lnTo>
              </a:path>
            </a:pathLst>
          </a:custGeom>
          <a:ln w="3175">
            <a:solidFill>
              <a:srgbClr val="000000"/>
            </a:solidFill>
          </a:ln>
        </p:spPr>
        <p:txBody>
          <a:bodyPr wrap="square" lIns="0" tIns="0" rIns="0" bIns="0" rtlCol="0"/>
          <a:lstStyle/>
          <a:p>
            <a:endParaRPr/>
          </a:p>
        </p:txBody>
      </p:sp>
      <p:sp>
        <p:nvSpPr>
          <p:cNvPr id="35" name="object 35"/>
          <p:cNvSpPr txBox="1"/>
          <p:nvPr/>
        </p:nvSpPr>
        <p:spPr>
          <a:xfrm>
            <a:off x="1670205" y="3849785"/>
            <a:ext cx="1275238" cy="492443"/>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Coded</a:t>
            </a:r>
            <a:r>
              <a:rPr sz="1600" spc="-60" dirty="0">
                <a:latin typeface="Courier New"/>
                <a:cs typeface="Courier New"/>
              </a:rPr>
              <a:t> </a:t>
            </a:r>
            <a:r>
              <a:rPr sz="1600" dirty="0">
                <a:latin typeface="Courier New"/>
                <a:cs typeface="Courier New"/>
              </a:rPr>
              <a:t>Stream</a:t>
            </a:r>
          </a:p>
        </p:txBody>
      </p:sp>
      <p:sp>
        <p:nvSpPr>
          <p:cNvPr id="36" name="object 36"/>
          <p:cNvSpPr txBox="1"/>
          <p:nvPr/>
        </p:nvSpPr>
        <p:spPr>
          <a:xfrm>
            <a:off x="5009877" y="3905383"/>
            <a:ext cx="1275238" cy="492443"/>
          </a:xfrm>
          <a:prstGeom prst="rect">
            <a:avLst/>
          </a:prstGeom>
        </p:spPr>
        <p:txBody>
          <a:bodyPr vert="horz" wrap="square" lIns="0" tIns="0" rIns="0" bIns="0" rtlCol="0">
            <a:spAutoFit/>
          </a:bodyPr>
          <a:lstStyle/>
          <a:p>
            <a:pPr marL="12700">
              <a:lnSpc>
                <a:spcPct val="100000"/>
              </a:lnSpc>
            </a:pPr>
            <a:r>
              <a:rPr sz="1600" dirty="0">
                <a:latin typeface="Courier New"/>
                <a:cs typeface="Courier New"/>
              </a:rPr>
              <a:t>Coded</a:t>
            </a:r>
            <a:r>
              <a:rPr sz="1600" spc="-60" dirty="0">
                <a:latin typeface="Courier New"/>
                <a:cs typeface="Courier New"/>
              </a:rPr>
              <a:t> </a:t>
            </a:r>
            <a:r>
              <a:rPr sz="1600" dirty="0">
                <a:latin typeface="Courier New"/>
                <a:cs typeface="Courier New"/>
              </a:rPr>
              <a:t>Stream</a:t>
            </a:r>
            <a:endParaRPr sz="1600">
              <a:latin typeface="Courier New"/>
              <a:cs typeface="Courier New"/>
            </a:endParaRPr>
          </a:p>
        </p:txBody>
      </p:sp>
      <p:sp>
        <p:nvSpPr>
          <p:cNvPr id="37" name="object 37"/>
          <p:cNvSpPr txBox="1"/>
          <p:nvPr/>
        </p:nvSpPr>
        <p:spPr>
          <a:xfrm>
            <a:off x="1857341" y="6428067"/>
            <a:ext cx="3901416" cy="806893"/>
          </a:xfrm>
          <a:prstGeom prst="rect">
            <a:avLst/>
          </a:prstGeom>
        </p:spPr>
        <p:txBody>
          <a:bodyPr vert="horz" wrap="square" lIns="0" tIns="0" rIns="0" bIns="0" rtlCol="0">
            <a:spAutoFit/>
          </a:bodyPr>
          <a:lstStyle/>
          <a:p>
            <a:pPr algn="ctr">
              <a:lnSpc>
                <a:spcPct val="100000"/>
              </a:lnSpc>
            </a:pPr>
            <a:r>
              <a:rPr sz="1450" spc="15" dirty="0">
                <a:latin typeface="Courier New"/>
                <a:cs typeface="Courier New"/>
              </a:rPr>
              <a:t>Signal Transmission</a:t>
            </a:r>
            <a:r>
              <a:rPr sz="1450" spc="-80" dirty="0">
                <a:latin typeface="Courier New"/>
                <a:cs typeface="Courier New"/>
              </a:rPr>
              <a:t> </a:t>
            </a:r>
            <a:r>
              <a:rPr sz="1450" spc="15" dirty="0">
                <a:latin typeface="Courier New"/>
                <a:cs typeface="Courier New"/>
              </a:rPr>
              <a:t>Sublayer</a:t>
            </a:r>
            <a:endParaRPr sz="1450" dirty="0">
              <a:latin typeface="Courier New"/>
              <a:cs typeface="Courier New"/>
            </a:endParaRPr>
          </a:p>
          <a:p>
            <a:pPr marR="99695" algn="ctr">
              <a:lnSpc>
                <a:spcPct val="100000"/>
              </a:lnSpc>
              <a:spcBef>
                <a:spcPts val="740"/>
              </a:spcBef>
            </a:pPr>
            <a:r>
              <a:rPr sz="1100" dirty="0">
                <a:latin typeface="Courier New"/>
                <a:cs typeface="Courier New"/>
              </a:rPr>
              <a:t>(SHANNON AND NYQUIST LIMITS)</a:t>
            </a:r>
          </a:p>
        </p:txBody>
      </p:sp>
      <p:sp>
        <p:nvSpPr>
          <p:cNvPr id="39" name="Rectangle 38">
            <a:extLst>
              <a:ext uri="{FF2B5EF4-FFF2-40B4-BE49-F238E27FC236}">
                <a16:creationId xmlns:a16="http://schemas.microsoft.com/office/drawing/2014/main" id="{57EF506F-4318-4C58-9273-24C8CBF09E71}"/>
              </a:ext>
            </a:extLst>
          </p:cNvPr>
          <p:cNvSpPr/>
          <p:nvPr/>
        </p:nvSpPr>
        <p:spPr>
          <a:xfrm>
            <a:off x="838200" y="2408120"/>
            <a:ext cx="6324600" cy="5907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1CAD0A53-031F-47A2-97A0-FE5F0F4C1C24}"/>
              </a:ext>
            </a:extLst>
          </p:cNvPr>
          <p:cNvSpPr txBox="1"/>
          <p:nvPr/>
        </p:nvSpPr>
        <p:spPr>
          <a:xfrm>
            <a:off x="2060082" y="8903337"/>
            <a:ext cx="4797918" cy="523220"/>
          </a:xfrm>
          <a:prstGeom prst="rect">
            <a:avLst/>
          </a:prstGeom>
          <a:noFill/>
        </p:spPr>
        <p:txBody>
          <a:bodyPr wrap="square" rtlCol="0">
            <a:spAutoFit/>
          </a:bodyPr>
          <a:lstStyle/>
          <a:p>
            <a:r>
              <a:rPr lang="en-US" sz="2800" dirty="0"/>
              <a:t>SEMI RELIABLE 1 HOP BIT PIPE</a:t>
            </a:r>
          </a:p>
        </p:txBody>
      </p:sp>
    </p:spTree>
    <p:extLst>
      <p:ext uri="{BB962C8B-B14F-4D97-AF65-F5344CB8AC3E}">
        <p14:creationId xmlns:p14="http://schemas.microsoft.com/office/powerpoint/2010/main" val="47300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7852" y="1072616"/>
            <a:ext cx="379095" cy="379095"/>
          </a:xfrm>
          <a:custGeom>
            <a:avLst/>
            <a:gdLst/>
            <a:ahLst/>
            <a:cxnLst/>
            <a:rect l="l" t="t" r="r" b="b"/>
            <a:pathLst>
              <a:path w="379094" h="379094">
                <a:moveTo>
                  <a:pt x="378688" y="189331"/>
                </a:moveTo>
                <a:lnTo>
                  <a:pt x="371925" y="239666"/>
                </a:lnTo>
                <a:lnTo>
                  <a:pt x="352837" y="284897"/>
                </a:lnTo>
                <a:lnTo>
                  <a:pt x="323230" y="323218"/>
                </a:lnTo>
                <a:lnTo>
                  <a:pt x="284909" y="352824"/>
                </a:lnTo>
                <a:lnTo>
                  <a:pt x="239679" y="371912"/>
                </a:lnTo>
                <a:lnTo>
                  <a:pt x="189344" y="378675"/>
                </a:lnTo>
                <a:lnTo>
                  <a:pt x="139009" y="371912"/>
                </a:lnTo>
                <a:lnTo>
                  <a:pt x="93778" y="352824"/>
                </a:lnTo>
                <a:lnTo>
                  <a:pt x="55457" y="323218"/>
                </a:lnTo>
                <a:lnTo>
                  <a:pt x="25851" y="284897"/>
                </a:lnTo>
                <a:lnTo>
                  <a:pt x="6763" y="239666"/>
                </a:lnTo>
                <a:lnTo>
                  <a:pt x="0" y="189331"/>
                </a:lnTo>
                <a:lnTo>
                  <a:pt x="6763" y="139001"/>
                </a:lnTo>
                <a:lnTo>
                  <a:pt x="25851" y="93774"/>
                </a:lnTo>
                <a:lnTo>
                  <a:pt x="55457" y="55456"/>
                </a:lnTo>
                <a:lnTo>
                  <a:pt x="93778" y="25850"/>
                </a:lnTo>
                <a:lnTo>
                  <a:pt x="139009" y="6763"/>
                </a:lnTo>
                <a:lnTo>
                  <a:pt x="189344" y="0"/>
                </a:lnTo>
                <a:lnTo>
                  <a:pt x="239679" y="6763"/>
                </a:lnTo>
                <a:lnTo>
                  <a:pt x="284909" y="25850"/>
                </a:lnTo>
                <a:lnTo>
                  <a:pt x="323230" y="55456"/>
                </a:lnTo>
                <a:lnTo>
                  <a:pt x="352837" y="93774"/>
                </a:lnTo>
                <a:lnTo>
                  <a:pt x="371925" y="139001"/>
                </a:lnTo>
                <a:lnTo>
                  <a:pt x="378688" y="189331"/>
                </a:lnTo>
                <a:close/>
              </a:path>
            </a:pathLst>
          </a:custGeom>
          <a:ln w="5259">
            <a:solidFill>
              <a:srgbClr val="000000"/>
            </a:solidFill>
          </a:ln>
        </p:spPr>
        <p:txBody>
          <a:bodyPr wrap="square" lIns="0" tIns="0" rIns="0" bIns="0" rtlCol="0"/>
          <a:lstStyle/>
          <a:p>
            <a:endParaRPr/>
          </a:p>
        </p:txBody>
      </p:sp>
      <p:sp>
        <p:nvSpPr>
          <p:cNvPr id="3" name="object 3"/>
          <p:cNvSpPr/>
          <p:nvPr/>
        </p:nvSpPr>
        <p:spPr>
          <a:xfrm>
            <a:off x="3596475" y="1051572"/>
            <a:ext cx="379095" cy="379095"/>
          </a:xfrm>
          <a:custGeom>
            <a:avLst/>
            <a:gdLst/>
            <a:ahLst/>
            <a:cxnLst/>
            <a:rect l="l" t="t" r="r" b="b"/>
            <a:pathLst>
              <a:path w="379095" h="379094">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4" name="object 4"/>
          <p:cNvSpPr/>
          <p:nvPr/>
        </p:nvSpPr>
        <p:spPr>
          <a:xfrm>
            <a:off x="3596475" y="2913443"/>
            <a:ext cx="379095" cy="379095"/>
          </a:xfrm>
          <a:custGeom>
            <a:avLst/>
            <a:gdLst/>
            <a:ahLst/>
            <a:cxnLst/>
            <a:rect l="l" t="t" r="r" b="b"/>
            <a:pathLst>
              <a:path w="379095" h="379095">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5" name="object 5"/>
          <p:cNvSpPr/>
          <p:nvPr/>
        </p:nvSpPr>
        <p:spPr>
          <a:xfrm>
            <a:off x="4740249" y="2861551"/>
            <a:ext cx="379095" cy="379095"/>
          </a:xfrm>
          <a:custGeom>
            <a:avLst/>
            <a:gdLst/>
            <a:ahLst/>
            <a:cxnLst/>
            <a:rect l="l" t="t" r="r" b="b"/>
            <a:pathLst>
              <a:path w="379095" h="379094">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6" name="object 6"/>
          <p:cNvSpPr/>
          <p:nvPr/>
        </p:nvSpPr>
        <p:spPr>
          <a:xfrm>
            <a:off x="1816658" y="3970261"/>
            <a:ext cx="379095" cy="379095"/>
          </a:xfrm>
          <a:custGeom>
            <a:avLst/>
            <a:gdLst/>
            <a:ahLst/>
            <a:cxnLst/>
            <a:rect l="l" t="t" r="r" b="b"/>
            <a:pathLst>
              <a:path w="379094" h="379095">
                <a:moveTo>
                  <a:pt x="378688" y="189331"/>
                </a:moveTo>
                <a:lnTo>
                  <a:pt x="371925" y="239666"/>
                </a:lnTo>
                <a:lnTo>
                  <a:pt x="352837" y="284897"/>
                </a:lnTo>
                <a:lnTo>
                  <a:pt x="323230" y="323218"/>
                </a:lnTo>
                <a:lnTo>
                  <a:pt x="284909" y="352824"/>
                </a:lnTo>
                <a:lnTo>
                  <a:pt x="239679" y="371912"/>
                </a:lnTo>
                <a:lnTo>
                  <a:pt x="189344" y="378675"/>
                </a:lnTo>
                <a:lnTo>
                  <a:pt x="139009" y="371912"/>
                </a:lnTo>
                <a:lnTo>
                  <a:pt x="93778" y="352824"/>
                </a:lnTo>
                <a:lnTo>
                  <a:pt x="55457" y="323218"/>
                </a:lnTo>
                <a:lnTo>
                  <a:pt x="25851" y="284897"/>
                </a:lnTo>
                <a:lnTo>
                  <a:pt x="6763" y="239666"/>
                </a:lnTo>
                <a:lnTo>
                  <a:pt x="0" y="189331"/>
                </a:lnTo>
                <a:lnTo>
                  <a:pt x="6763" y="138997"/>
                </a:lnTo>
                <a:lnTo>
                  <a:pt x="25851" y="93769"/>
                </a:lnTo>
                <a:lnTo>
                  <a:pt x="55457" y="55451"/>
                </a:lnTo>
                <a:lnTo>
                  <a:pt x="93778" y="25847"/>
                </a:lnTo>
                <a:lnTo>
                  <a:pt x="139009" y="6762"/>
                </a:lnTo>
                <a:lnTo>
                  <a:pt x="189344" y="0"/>
                </a:lnTo>
                <a:lnTo>
                  <a:pt x="239679" y="6762"/>
                </a:lnTo>
                <a:lnTo>
                  <a:pt x="284909" y="25847"/>
                </a:lnTo>
                <a:lnTo>
                  <a:pt x="323230" y="55451"/>
                </a:lnTo>
                <a:lnTo>
                  <a:pt x="352837" y="93769"/>
                </a:lnTo>
                <a:lnTo>
                  <a:pt x="371925" y="138997"/>
                </a:lnTo>
                <a:lnTo>
                  <a:pt x="378688" y="189331"/>
                </a:lnTo>
                <a:close/>
              </a:path>
            </a:pathLst>
          </a:custGeom>
          <a:ln w="5259">
            <a:solidFill>
              <a:srgbClr val="000000"/>
            </a:solidFill>
          </a:ln>
        </p:spPr>
        <p:txBody>
          <a:bodyPr wrap="square" lIns="0" tIns="0" rIns="0" bIns="0" rtlCol="0"/>
          <a:lstStyle/>
          <a:p>
            <a:endParaRPr/>
          </a:p>
        </p:txBody>
      </p:sp>
      <p:sp>
        <p:nvSpPr>
          <p:cNvPr id="7" name="object 7"/>
          <p:cNvSpPr/>
          <p:nvPr/>
        </p:nvSpPr>
        <p:spPr>
          <a:xfrm>
            <a:off x="3598583" y="3919766"/>
            <a:ext cx="379095" cy="379095"/>
          </a:xfrm>
          <a:custGeom>
            <a:avLst/>
            <a:gdLst/>
            <a:ahLst/>
            <a:cxnLst/>
            <a:rect l="l" t="t" r="r" b="b"/>
            <a:pathLst>
              <a:path w="379095" h="379095">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8" name="object 8"/>
          <p:cNvSpPr/>
          <p:nvPr/>
        </p:nvSpPr>
        <p:spPr>
          <a:xfrm>
            <a:off x="756339" y="1051572"/>
            <a:ext cx="379095" cy="379095"/>
          </a:xfrm>
          <a:custGeom>
            <a:avLst/>
            <a:gdLst/>
            <a:ahLst/>
            <a:cxnLst/>
            <a:rect l="l" t="t" r="r" b="b"/>
            <a:pathLst>
              <a:path w="379094" h="379094">
                <a:moveTo>
                  <a:pt x="378684" y="189344"/>
                </a:moveTo>
                <a:lnTo>
                  <a:pt x="371921" y="239679"/>
                </a:lnTo>
                <a:lnTo>
                  <a:pt x="352834" y="284909"/>
                </a:lnTo>
                <a:lnTo>
                  <a:pt x="323227" y="323230"/>
                </a:lnTo>
                <a:lnTo>
                  <a:pt x="284907" y="352837"/>
                </a:lnTo>
                <a:lnTo>
                  <a:pt x="239677" y="371925"/>
                </a:lnTo>
                <a:lnTo>
                  <a:pt x="189343" y="378688"/>
                </a:lnTo>
                <a:lnTo>
                  <a:pt x="139007" y="371925"/>
                </a:lnTo>
                <a:lnTo>
                  <a:pt x="93777" y="352837"/>
                </a:lnTo>
                <a:lnTo>
                  <a:pt x="55457" y="323230"/>
                </a:lnTo>
                <a:lnTo>
                  <a:pt x="25850" y="284909"/>
                </a:lnTo>
                <a:lnTo>
                  <a:pt x="6763" y="239679"/>
                </a:lnTo>
                <a:lnTo>
                  <a:pt x="0" y="189344"/>
                </a:lnTo>
                <a:lnTo>
                  <a:pt x="6763" y="139009"/>
                </a:lnTo>
                <a:lnTo>
                  <a:pt x="25850" y="93778"/>
                </a:lnTo>
                <a:lnTo>
                  <a:pt x="55457" y="55457"/>
                </a:lnTo>
                <a:lnTo>
                  <a:pt x="93777" y="25851"/>
                </a:lnTo>
                <a:lnTo>
                  <a:pt x="139007" y="6763"/>
                </a:lnTo>
                <a:lnTo>
                  <a:pt x="189343" y="0"/>
                </a:lnTo>
                <a:lnTo>
                  <a:pt x="239677" y="6763"/>
                </a:lnTo>
                <a:lnTo>
                  <a:pt x="284907" y="25851"/>
                </a:lnTo>
                <a:lnTo>
                  <a:pt x="323227" y="55457"/>
                </a:lnTo>
                <a:lnTo>
                  <a:pt x="352834" y="93778"/>
                </a:lnTo>
                <a:lnTo>
                  <a:pt x="371921" y="139009"/>
                </a:lnTo>
                <a:lnTo>
                  <a:pt x="378684" y="189344"/>
                </a:lnTo>
                <a:close/>
              </a:path>
            </a:pathLst>
          </a:custGeom>
          <a:ln w="5259">
            <a:solidFill>
              <a:srgbClr val="000000"/>
            </a:solidFill>
          </a:ln>
        </p:spPr>
        <p:txBody>
          <a:bodyPr wrap="square" lIns="0" tIns="0" rIns="0" bIns="0" rtlCol="0"/>
          <a:lstStyle/>
          <a:p>
            <a:endParaRPr/>
          </a:p>
        </p:txBody>
      </p:sp>
      <p:sp>
        <p:nvSpPr>
          <p:cNvPr id="9" name="object 9"/>
          <p:cNvSpPr/>
          <p:nvPr/>
        </p:nvSpPr>
        <p:spPr>
          <a:xfrm>
            <a:off x="703743" y="2839808"/>
            <a:ext cx="379095" cy="379095"/>
          </a:xfrm>
          <a:custGeom>
            <a:avLst/>
            <a:gdLst/>
            <a:ahLst/>
            <a:cxnLst/>
            <a:rect l="l" t="t" r="r" b="b"/>
            <a:pathLst>
              <a:path w="379094" h="379094">
                <a:moveTo>
                  <a:pt x="378686" y="189344"/>
                </a:moveTo>
                <a:lnTo>
                  <a:pt x="371922" y="239679"/>
                </a:lnTo>
                <a:lnTo>
                  <a:pt x="352835" y="284909"/>
                </a:lnTo>
                <a:lnTo>
                  <a:pt x="323228" y="323230"/>
                </a:lnTo>
                <a:lnTo>
                  <a:pt x="284907" y="352837"/>
                </a:lnTo>
                <a:lnTo>
                  <a:pt x="239677" y="371925"/>
                </a:lnTo>
                <a:lnTo>
                  <a:pt x="189343" y="378688"/>
                </a:lnTo>
                <a:lnTo>
                  <a:pt x="139008"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8" y="6763"/>
                </a:lnTo>
                <a:lnTo>
                  <a:pt x="189343" y="0"/>
                </a:lnTo>
                <a:lnTo>
                  <a:pt x="239677" y="6763"/>
                </a:lnTo>
                <a:lnTo>
                  <a:pt x="284907" y="25851"/>
                </a:lnTo>
                <a:lnTo>
                  <a:pt x="323228" y="55457"/>
                </a:lnTo>
                <a:lnTo>
                  <a:pt x="352835" y="93778"/>
                </a:lnTo>
                <a:lnTo>
                  <a:pt x="371922" y="139009"/>
                </a:lnTo>
                <a:lnTo>
                  <a:pt x="378686" y="189344"/>
                </a:lnTo>
                <a:close/>
              </a:path>
            </a:pathLst>
          </a:custGeom>
          <a:ln w="5259">
            <a:solidFill>
              <a:srgbClr val="000000"/>
            </a:solidFill>
          </a:ln>
        </p:spPr>
        <p:txBody>
          <a:bodyPr wrap="square" lIns="0" tIns="0" rIns="0" bIns="0" rtlCol="0"/>
          <a:lstStyle/>
          <a:p>
            <a:endParaRPr/>
          </a:p>
        </p:txBody>
      </p:sp>
      <p:sp>
        <p:nvSpPr>
          <p:cNvPr id="10" name="object 10"/>
          <p:cNvSpPr/>
          <p:nvPr/>
        </p:nvSpPr>
        <p:spPr>
          <a:xfrm>
            <a:off x="1808238" y="2839808"/>
            <a:ext cx="379095" cy="379095"/>
          </a:xfrm>
          <a:custGeom>
            <a:avLst/>
            <a:gdLst/>
            <a:ahLst/>
            <a:cxnLst/>
            <a:rect l="l" t="t" r="r" b="b"/>
            <a:pathLst>
              <a:path w="379094" h="379094">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11" name="object 11"/>
          <p:cNvSpPr/>
          <p:nvPr/>
        </p:nvSpPr>
        <p:spPr>
          <a:xfrm>
            <a:off x="4753571" y="1051572"/>
            <a:ext cx="379095" cy="379095"/>
          </a:xfrm>
          <a:custGeom>
            <a:avLst/>
            <a:gdLst/>
            <a:ahLst/>
            <a:cxnLst/>
            <a:rect l="l" t="t" r="r" b="b"/>
            <a:pathLst>
              <a:path w="379095" h="379094">
                <a:moveTo>
                  <a:pt x="378688" y="189344"/>
                </a:moveTo>
                <a:lnTo>
                  <a:pt x="371925" y="239679"/>
                </a:lnTo>
                <a:lnTo>
                  <a:pt x="352837" y="284909"/>
                </a:lnTo>
                <a:lnTo>
                  <a:pt x="323230" y="323230"/>
                </a:lnTo>
                <a:lnTo>
                  <a:pt x="284909" y="352837"/>
                </a:lnTo>
                <a:lnTo>
                  <a:pt x="239679" y="371925"/>
                </a:lnTo>
                <a:lnTo>
                  <a:pt x="189344" y="378688"/>
                </a:lnTo>
                <a:lnTo>
                  <a:pt x="139009" y="371925"/>
                </a:lnTo>
                <a:lnTo>
                  <a:pt x="93778" y="352837"/>
                </a:lnTo>
                <a:lnTo>
                  <a:pt x="55457" y="323230"/>
                </a:lnTo>
                <a:lnTo>
                  <a:pt x="25851" y="284909"/>
                </a:lnTo>
                <a:lnTo>
                  <a:pt x="6763" y="239679"/>
                </a:lnTo>
                <a:lnTo>
                  <a:pt x="0" y="189344"/>
                </a:lnTo>
                <a:lnTo>
                  <a:pt x="6763" y="139009"/>
                </a:lnTo>
                <a:lnTo>
                  <a:pt x="25851" y="93778"/>
                </a:lnTo>
                <a:lnTo>
                  <a:pt x="55457" y="55457"/>
                </a:lnTo>
                <a:lnTo>
                  <a:pt x="93778" y="25851"/>
                </a:lnTo>
                <a:lnTo>
                  <a:pt x="139009" y="6763"/>
                </a:lnTo>
                <a:lnTo>
                  <a:pt x="189344" y="0"/>
                </a:lnTo>
                <a:lnTo>
                  <a:pt x="239679" y="6763"/>
                </a:lnTo>
                <a:lnTo>
                  <a:pt x="284909" y="25851"/>
                </a:lnTo>
                <a:lnTo>
                  <a:pt x="323230" y="55457"/>
                </a:lnTo>
                <a:lnTo>
                  <a:pt x="352837" y="93778"/>
                </a:lnTo>
                <a:lnTo>
                  <a:pt x="371925" y="139009"/>
                </a:lnTo>
                <a:lnTo>
                  <a:pt x="378688" y="189344"/>
                </a:lnTo>
                <a:close/>
              </a:path>
            </a:pathLst>
          </a:custGeom>
          <a:ln w="5259">
            <a:solidFill>
              <a:srgbClr val="000000"/>
            </a:solidFill>
          </a:ln>
        </p:spPr>
        <p:txBody>
          <a:bodyPr wrap="square" lIns="0" tIns="0" rIns="0" bIns="0" rtlCol="0"/>
          <a:lstStyle/>
          <a:p>
            <a:endParaRPr/>
          </a:p>
        </p:txBody>
      </p:sp>
      <p:sp>
        <p:nvSpPr>
          <p:cNvPr id="12" name="object 12"/>
          <p:cNvSpPr/>
          <p:nvPr/>
        </p:nvSpPr>
        <p:spPr>
          <a:xfrm>
            <a:off x="1156063" y="1240916"/>
            <a:ext cx="736600" cy="0"/>
          </a:xfrm>
          <a:custGeom>
            <a:avLst/>
            <a:gdLst/>
            <a:ahLst/>
            <a:cxnLst/>
            <a:rect l="l" t="t" r="r" b="b"/>
            <a:pathLst>
              <a:path w="736600">
                <a:moveTo>
                  <a:pt x="0" y="0"/>
                </a:moveTo>
                <a:lnTo>
                  <a:pt x="736325" y="0"/>
                </a:lnTo>
              </a:path>
            </a:pathLst>
          </a:custGeom>
          <a:ln w="5259">
            <a:solidFill>
              <a:srgbClr val="000000"/>
            </a:solidFill>
          </a:ln>
        </p:spPr>
        <p:txBody>
          <a:bodyPr wrap="square" lIns="0" tIns="0" rIns="0" bIns="0" rtlCol="0"/>
          <a:lstStyle/>
          <a:p>
            <a:endParaRPr/>
          </a:p>
        </p:txBody>
      </p:sp>
      <p:sp>
        <p:nvSpPr>
          <p:cNvPr id="13" name="object 13"/>
          <p:cNvSpPr/>
          <p:nvPr/>
        </p:nvSpPr>
        <p:spPr>
          <a:xfrm>
            <a:off x="3996207" y="1240916"/>
            <a:ext cx="736600" cy="0"/>
          </a:xfrm>
          <a:custGeom>
            <a:avLst/>
            <a:gdLst/>
            <a:ahLst/>
            <a:cxnLst/>
            <a:rect l="l" t="t" r="r" b="b"/>
            <a:pathLst>
              <a:path w="736600">
                <a:moveTo>
                  <a:pt x="0" y="0"/>
                </a:moveTo>
                <a:lnTo>
                  <a:pt x="736333" y="0"/>
                </a:lnTo>
              </a:path>
            </a:pathLst>
          </a:custGeom>
          <a:ln w="5259">
            <a:solidFill>
              <a:srgbClr val="000000"/>
            </a:solidFill>
          </a:ln>
        </p:spPr>
        <p:txBody>
          <a:bodyPr wrap="square" lIns="0" tIns="0" rIns="0" bIns="0" rtlCol="0"/>
          <a:lstStyle/>
          <a:p>
            <a:endParaRPr/>
          </a:p>
        </p:txBody>
      </p:sp>
      <p:sp>
        <p:nvSpPr>
          <p:cNvPr id="14" name="object 14"/>
          <p:cNvSpPr/>
          <p:nvPr/>
        </p:nvSpPr>
        <p:spPr>
          <a:xfrm>
            <a:off x="2260562" y="1240916"/>
            <a:ext cx="1367790" cy="0"/>
          </a:xfrm>
          <a:custGeom>
            <a:avLst/>
            <a:gdLst/>
            <a:ahLst/>
            <a:cxnLst/>
            <a:rect l="l" t="t" r="r" b="b"/>
            <a:pathLst>
              <a:path w="1367789">
                <a:moveTo>
                  <a:pt x="0" y="0"/>
                </a:moveTo>
                <a:lnTo>
                  <a:pt x="1367472" y="0"/>
                </a:lnTo>
              </a:path>
            </a:pathLst>
          </a:custGeom>
          <a:ln w="5259">
            <a:solidFill>
              <a:srgbClr val="000000"/>
            </a:solidFill>
          </a:ln>
        </p:spPr>
        <p:txBody>
          <a:bodyPr wrap="square" lIns="0" tIns="0" rIns="0" bIns="0" rtlCol="0"/>
          <a:lstStyle/>
          <a:p>
            <a:endParaRPr/>
          </a:p>
        </p:txBody>
      </p:sp>
      <p:sp>
        <p:nvSpPr>
          <p:cNvPr id="15" name="object 15"/>
          <p:cNvSpPr/>
          <p:nvPr/>
        </p:nvSpPr>
        <p:spPr>
          <a:xfrm>
            <a:off x="1050871" y="3029153"/>
            <a:ext cx="736600" cy="0"/>
          </a:xfrm>
          <a:custGeom>
            <a:avLst/>
            <a:gdLst/>
            <a:ahLst/>
            <a:cxnLst/>
            <a:rect l="l" t="t" r="r" b="b"/>
            <a:pathLst>
              <a:path w="736600">
                <a:moveTo>
                  <a:pt x="0" y="0"/>
                </a:moveTo>
                <a:lnTo>
                  <a:pt x="736335" y="0"/>
                </a:lnTo>
              </a:path>
            </a:pathLst>
          </a:custGeom>
          <a:ln w="5259">
            <a:solidFill>
              <a:srgbClr val="000000"/>
            </a:solidFill>
          </a:ln>
        </p:spPr>
        <p:txBody>
          <a:bodyPr wrap="square" lIns="0" tIns="0" rIns="0" bIns="0" rtlCol="0"/>
          <a:lstStyle/>
          <a:p>
            <a:endParaRPr/>
          </a:p>
        </p:txBody>
      </p:sp>
      <p:sp>
        <p:nvSpPr>
          <p:cNvPr id="16" name="object 16"/>
          <p:cNvSpPr/>
          <p:nvPr/>
        </p:nvSpPr>
        <p:spPr>
          <a:xfrm>
            <a:off x="2207971" y="3029153"/>
            <a:ext cx="1367790" cy="0"/>
          </a:xfrm>
          <a:custGeom>
            <a:avLst/>
            <a:gdLst/>
            <a:ahLst/>
            <a:cxnLst/>
            <a:rect l="l" t="t" r="r" b="b"/>
            <a:pathLst>
              <a:path w="1367789">
                <a:moveTo>
                  <a:pt x="0" y="0"/>
                </a:moveTo>
                <a:lnTo>
                  <a:pt x="1367472" y="0"/>
                </a:lnTo>
              </a:path>
            </a:pathLst>
          </a:custGeom>
          <a:ln w="5259">
            <a:solidFill>
              <a:srgbClr val="000000"/>
            </a:solidFill>
          </a:ln>
        </p:spPr>
        <p:txBody>
          <a:bodyPr wrap="square" lIns="0" tIns="0" rIns="0" bIns="0" rtlCol="0"/>
          <a:lstStyle/>
          <a:p>
            <a:endParaRPr/>
          </a:p>
        </p:txBody>
      </p:sp>
      <p:sp>
        <p:nvSpPr>
          <p:cNvPr id="17" name="object 17"/>
          <p:cNvSpPr/>
          <p:nvPr/>
        </p:nvSpPr>
        <p:spPr>
          <a:xfrm>
            <a:off x="3996207" y="3081743"/>
            <a:ext cx="736600" cy="0"/>
          </a:xfrm>
          <a:custGeom>
            <a:avLst/>
            <a:gdLst/>
            <a:ahLst/>
            <a:cxnLst/>
            <a:rect l="l" t="t" r="r" b="b"/>
            <a:pathLst>
              <a:path w="736600">
                <a:moveTo>
                  <a:pt x="0" y="0"/>
                </a:moveTo>
                <a:lnTo>
                  <a:pt x="736333" y="0"/>
                </a:lnTo>
              </a:path>
            </a:pathLst>
          </a:custGeom>
          <a:ln w="5259">
            <a:solidFill>
              <a:srgbClr val="000000"/>
            </a:solidFill>
          </a:ln>
        </p:spPr>
        <p:txBody>
          <a:bodyPr wrap="square" lIns="0" tIns="0" rIns="0" bIns="0" rtlCol="0"/>
          <a:lstStyle/>
          <a:p>
            <a:endParaRPr/>
          </a:p>
        </p:txBody>
      </p:sp>
      <p:sp>
        <p:nvSpPr>
          <p:cNvPr id="18" name="object 18"/>
          <p:cNvSpPr/>
          <p:nvPr/>
        </p:nvSpPr>
        <p:spPr>
          <a:xfrm>
            <a:off x="2207971" y="4133646"/>
            <a:ext cx="1367790" cy="0"/>
          </a:xfrm>
          <a:custGeom>
            <a:avLst/>
            <a:gdLst/>
            <a:ahLst/>
            <a:cxnLst/>
            <a:rect l="l" t="t" r="r" b="b"/>
            <a:pathLst>
              <a:path w="1367789">
                <a:moveTo>
                  <a:pt x="0" y="0"/>
                </a:moveTo>
                <a:lnTo>
                  <a:pt x="1367472" y="0"/>
                </a:lnTo>
              </a:path>
            </a:pathLst>
          </a:custGeom>
          <a:ln w="5259">
            <a:solidFill>
              <a:srgbClr val="000000"/>
            </a:solidFill>
          </a:ln>
        </p:spPr>
        <p:txBody>
          <a:bodyPr wrap="square" lIns="0" tIns="0" rIns="0" bIns="0" rtlCol="0"/>
          <a:lstStyle/>
          <a:p>
            <a:endParaRPr/>
          </a:p>
        </p:txBody>
      </p:sp>
      <p:sp>
        <p:nvSpPr>
          <p:cNvPr id="19" name="object 19"/>
          <p:cNvSpPr/>
          <p:nvPr/>
        </p:nvSpPr>
        <p:spPr>
          <a:xfrm>
            <a:off x="367135" y="925347"/>
            <a:ext cx="308610" cy="220345"/>
          </a:xfrm>
          <a:custGeom>
            <a:avLst/>
            <a:gdLst/>
            <a:ahLst/>
            <a:cxnLst/>
            <a:rect l="l" t="t" r="r" b="b"/>
            <a:pathLst>
              <a:path w="308609" h="220344">
                <a:moveTo>
                  <a:pt x="0" y="0"/>
                </a:moveTo>
                <a:lnTo>
                  <a:pt x="308266" y="220193"/>
                </a:lnTo>
              </a:path>
            </a:pathLst>
          </a:custGeom>
          <a:ln w="5259">
            <a:solidFill>
              <a:srgbClr val="000000"/>
            </a:solidFill>
          </a:ln>
        </p:spPr>
        <p:txBody>
          <a:bodyPr wrap="square" lIns="0" tIns="0" rIns="0" bIns="0" rtlCol="0"/>
          <a:lstStyle/>
          <a:p>
            <a:endParaRPr/>
          </a:p>
        </p:txBody>
      </p:sp>
      <p:sp>
        <p:nvSpPr>
          <p:cNvPr id="20" name="object 20"/>
          <p:cNvSpPr/>
          <p:nvPr/>
        </p:nvSpPr>
        <p:spPr>
          <a:xfrm>
            <a:off x="675401" y="1145540"/>
            <a:ext cx="44450" cy="31750"/>
          </a:xfrm>
          <a:custGeom>
            <a:avLst/>
            <a:gdLst/>
            <a:ahLst/>
            <a:cxnLst/>
            <a:rect l="l" t="t" r="r" b="b"/>
            <a:pathLst>
              <a:path w="44450" h="31750">
                <a:moveTo>
                  <a:pt x="0" y="0"/>
                </a:moveTo>
                <a:lnTo>
                  <a:pt x="43833" y="31309"/>
                </a:lnTo>
              </a:path>
            </a:pathLst>
          </a:custGeom>
          <a:ln w="5259">
            <a:solidFill>
              <a:srgbClr val="000000"/>
            </a:solidFill>
          </a:ln>
        </p:spPr>
        <p:txBody>
          <a:bodyPr wrap="square" lIns="0" tIns="0" rIns="0" bIns="0" rtlCol="0"/>
          <a:lstStyle/>
          <a:p>
            <a:endParaRPr/>
          </a:p>
        </p:txBody>
      </p:sp>
      <p:sp>
        <p:nvSpPr>
          <p:cNvPr id="21" name="object 21"/>
          <p:cNvSpPr/>
          <p:nvPr/>
        </p:nvSpPr>
        <p:spPr>
          <a:xfrm>
            <a:off x="639227" y="1111186"/>
            <a:ext cx="80645" cy="66040"/>
          </a:xfrm>
          <a:custGeom>
            <a:avLst/>
            <a:gdLst/>
            <a:ahLst/>
            <a:cxnLst/>
            <a:rect l="l" t="t" r="r" b="b"/>
            <a:pathLst>
              <a:path w="80645" h="66040">
                <a:moveTo>
                  <a:pt x="24544" y="0"/>
                </a:moveTo>
                <a:lnTo>
                  <a:pt x="80645" y="65913"/>
                </a:lnTo>
                <a:lnTo>
                  <a:pt x="0" y="34353"/>
                </a:lnTo>
              </a:path>
            </a:pathLst>
          </a:custGeom>
          <a:ln w="5259">
            <a:solidFill>
              <a:srgbClr val="000000"/>
            </a:solidFill>
          </a:ln>
        </p:spPr>
        <p:txBody>
          <a:bodyPr wrap="square" lIns="0" tIns="0" rIns="0" bIns="0" rtlCol="0"/>
          <a:lstStyle/>
          <a:p>
            <a:endParaRPr/>
          </a:p>
        </p:txBody>
      </p:sp>
      <p:sp>
        <p:nvSpPr>
          <p:cNvPr id="22" name="object 22"/>
          <p:cNvSpPr/>
          <p:nvPr/>
        </p:nvSpPr>
        <p:spPr>
          <a:xfrm>
            <a:off x="5100701" y="1010895"/>
            <a:ext cx="310515" cy="177800"/>
          </a:xfrm>
          <a:custGeom>
            <a:avLst/>
            <a:gdLst/>
            <a:ahLst/>
            <a:cxnLst/>
            <a:rect l="l" t="t" r="r" b="b"/>
            <a:pathLst>
              <a:path w="310514" h="177800">
                <a:moveTo>
                  <a:pt x="0" y="177430"/>
                </a:moveTo>
                <a:lnTo>
                  <a:pt x="310498" y="0"/>
                </a:lnTo>
              </a:path>
            </a:pathLst>
          </a:custGeom>
          <a:ln w="5259">
            <a:solidFill>
              <a:srgbClr val="000000"/>
            </a:solidFill>
          </a:ln>
        </p:spPr>
        <p:txBody>
          <a:bodyPr wrap="square" lIns="0" tIns="0" rIns="0" bIns="0" rtlCol="0"/>
          <a:lstStyle/>
          <a:p>
            <a:endParaRPr/>
          </a:p>
        </p:txBody>
      </p:sp>
      <p:sp>
        <p:nvSpPr>
          <p:cNvPr id="23" name="object 23"/>
          <p:cNvSpPr/>
          <p:nvPr/>
        </p:nvSpPr>
        <p:spPr>
          <a:xfrm>
            <a:off x="5411199" y="988290"/>
            <a:ext cx="40005" cy="22860"/>
          </a:xfrm>
          <a:custGeom>
            <a:avLst/>
            <a:gdLst/>
            <a:ahLst/>
            <a:cxnLst/>
            <a:rect l="l" t="t" r="r" b="b"/>
            <a:pathLst>
              <a:path w="40004" h="22859">
                <a:moveTo>
                  <a:pt x="0" y="22604"/>
                </a:moveTo>
                <a:lnTo>
                  <a:pt x="39557" y="0"/>
                </a:lnTo>
              </a:path>
            </a:pathLst>
          </a:custGeom>
          <a:ln w="5259">
            <a:solidFill>
              <a:srgbClr val="000000"/>
            </a:solidFill>
          </a:ln>
        </p:spPr>
        <p:txBody>
          <a:bodyPr wrap="square" lIns="0" tIns="0" rIns="0" bIns="0" rtlCol="0"/>
          <a:lstStyle/>
          <a:p>
            <a:endParaRPr/>
          </a:p>
        </p:txBody>
      </p:sp>
      <p:sp>
        <p:nvSpPr>
          <p:cNvPr id="24" name="object 24"/>
          <p:cNvSpPr/>
          <p:nvPr/>
        </p:nvSpPr>
        <p:spPr>
          <a:xfrm>
            <a:off x="5368581" y="987056"/>
            <a:ext cx="83820" cy="60325"/>
          </a:xfrm>
          <a:custGeom>
            <a:avLst/>
            <a:gdLst/>
            <a:ahLst/>
            <a:cxnLst/>
            <a:rect l="l" t="t" r="r" b="b"/>
            <a:pathLst>
              <a:path w="83820" h="60325">
                <a:moveTo>
                  <a:pt x="0" y="23837"/>
                </a:moveTo>
                <a:lnTo>
                  <a:pt x="83451" y="0"/>
                </a:lnTo>
                <a:lnTo>
                  <a:pt x="21043" y="60312"/>
                </a:lnTo>
              </a:path>
            </a:pathLst>
          </a:custGeom>
          <a:ln w="5259">
            <a:solidFill>
              <a:srgbClr val="000000"/>
            </a:solidFill>
          </a:ln>
        </p:spPr>
        <p:txBody>
          <a:bodyPr wrap="square" lIns="0" tIns="0" rIns="0" bIns="0" rtlCol="0"/>
          <a:lstStyle/>
          <a:p>
            <a:endParaRPr/>
          </a:p>
        </p:txBody>
      </p:sp>
      <p:sp>
        <p:nvSpPr>
          <p:cNvPr id="25" name="object 25"/>
          <p:cNvSpPr/>
          <p:nvPr/>
        </p:nvSpPr>
        <p:spPr>
          <a:xfrm>
            <a:off x="735300" y="1872056"/>
            <a:ext cx="152400" cy="152400"/>
          </a:xfrm>
          <a:custGeom>
            <a:avLst/>
            <a:gdLst/>
            <a:ahLst/>
            <a:cxnLst/>
            <a:rect l="l" t="t" r="r" b="b"/>
            <a:pathLst>
              <a:path w="152400" h="152400">
                <a:moveTo>
                  <a:pt x="0" y="0"/>
                </a:moveTo>
                <a:lnTo>
                  <a:pt x="152167" y="152172"/>
                </a:lnTo>
              </a:path>
            </a:pathLst>
          </a:custGeom>
          <a:ln w="5259">
            <a:solidFill>
              <a:srgbClr val="000000"/>
            </a:solidFill>
          </a:ln>
        </p:spPr>
        <p:txBody>
          <a:bodyPr wrap="square" lIns="0" tIns="0" rIns="0" bIns="0" rtlCol="0"/>
          <a:lstStyle/>
          <a:p>
            <a:endParaRPr/>
          </a:p>
        </p:txBody>
      </p:sp>
      <p:sp>
        <p:nvSpPr>
          <p:cNvPr id="26" name="object 26"/>
          <p:cNvSpPr/>
          <p:nvPr/>
        </p:nvSpPr>
        <p:spPr>
          <a:xfrm>
            <a:off x="887468" y="2024228"/>
            <a:ext cx="44450" cy="44450"/>
          </a:xfrm>
          <a:custGeom>
            <a:avLst/>
            <a:gdLst/>
            <a:ahLst/>
            <a:cxnLst/>
            <a:rect l="l" t="t" r="r" b="b"/>
            <a:pathLst>
              <a:path w="44450" h="44450">
                <a:moveTo>
                  <a:pt x="0" y="0"/>
                </a:moveTo>
                <a:lnTo>
                  <a:pt x="44172" y="44173"/>
                </a:lnTo>
              </a:path>
            </a:pathLst>
          </a:custGeom>
          <a:ln w="5259">
            <a:solidFill>
              <a:srgbClr val="000000"/>
            </a:solidFill>
          </a:ln>
        </p:spPr>
        <p:txBody>
          <a:bodyPr wrap="square" lIns="0" tIns="0" rIns="0" bIns="0" rtlCol="0"/>
          <a:lstStyle/>
          <a:p>
            <a:endParaRPr/>
          </a:p>
        </p:txBody>
      </p:sp>
      <p:sp>
        <p:nvSpPr>
          <p:cNvPr id="27" name="object 27"/>
          <p:cNvSpPr/>
          <p:nvPr/>
        </p:nvSpPr>
        <p:spPr>
          <a:xfrm>
            <a:off x="858023" y="1994776"/>
            <a:ext cx="73660" cy="73660"/>
          </a:xfrm>
          <a:custGeom>
            <a:avLst/>
            <a:gdLst/>
            <a:ahLst/>
            <a:cxnLst/>
            <a:rect l="l" t="t" r="r" b="b"/>
            <a:pathLst>
              <a:path w="73659" h="73660">
                <a:moveTo>
                  <a:pt x="29453" y="0"/>
                </a:moveTo>
                <a:lnTo>
                  <a:pt x="73633" y="73634"/>
                </a:lnTo>
                <a:lnTo>
                  <a:pt x="0" y="29451"/>
                </a:lnTo>
              </a:path>
            </a:pathLst>
          </a:custGeom>
          <a:ln w="5259">
            <a:solidFill>
              <a:srgbClr val="000000"/>
            </a:solidFill>
          </a:ln>
        </p:spPr>
        <p:txBody>
          <a:bodyPr wrap="square" lIns="0" tIns="0" rIns="0" bIns="0" rtlCol="0"/>
          <a:lstStyle/>
          <a:p>
            <a:endParaRPr/>
          </a:p>
        </p:txBody>
      </p:sp>
      <p:sp>
        <p:nvSpPr>
          <p:cNvPr id="28" name="object 28"/>
          <p:cNvSpPr/>
          <p:nvPr/>
        </p:nvSpPr>
        <p:spPr>
          <a:xfrm>
            <a:off x="4942916" y="1912036"/>
            <a:ext cx="255904" cy="170815"/>
          </a:xfrm>
          <a:custGeom>
            <a:avLst/>
            <a:gdLst/>
            <a:ahLst/>
            <a:cxnLst/>
            <a:rect l="l" t="t" r="r" b="b"/>
            <a:pathLst>
              <a:path w="255904" h="170814">
                <a:moveTo>
                  <a:pt x="0" y="170407"/>
                </a:moveTo>
                <a:lnTo>
                  <a:pt x="255601" y="0"/>
                </a:lnTo>
              </a:path>
            </a:pathLst>
          </a:custGeom>
          <a:ln w="5259">
            <a:solidFill>
              <a:srgbClr val="000000"/>
            </a:solidFill>
          </a:ln>
        </p:spPr>
        <p:txBody>
          <a:bodyPr wrap="square" lIns="0" tIns="0" rIns="0" bIns="0" rtlCol="0"/>
          <a:lstStyle/>
          <a:p>
            <a:endParaRPr/>
          </a:p>
        </p:txBody>
      </p:sp>
      <p:sp>
        <p:nvSpPr>
          <p:cNvPr id="29" name="object 29"/>
          <p:cNvSpPr/>
          <p:nvPr/>
        </p:nvSpPr>
        <p:spPr>
          <a:xfrm>
            <a:off x="5198517" y="1884184"/>
            <a:ext cx="41910" cy="27940"/>
          </a:xfrm>
          <a:custGeom>
            <a:avLst/>
            <a:gdLst/>
            <a:ahLst/>
            <a:cxnLst/>
            <a:rect l="l" t="t" r="r" b="b"/>
            <a:pathLst>
              <a:path w="41910" h="27939">
                <a:moveTo>
                  <a:pt x="0" y="27852"/>
                </a:moveTo>
                <a:lnTo>
                  <a:pt x="41776" y="0"/>
                </a:lnTo>
              </a:path>
            </a:pathLst>
          </a:custGeom>
          <a:ln w="5259">
            <a:solidFill>
              <a:srgbClr val="000000"/>
            </a:solidFill>
          </a:ln>
        </p:spPr>
        <p:txBody>
          <a:bodyPr wrap="square" lIns="0" tIns="0" rIns="0" bIns="0" rtlCol="0"/>
          <a:lstStyle/>
          <a:p>
            <a:endParaRPr/>
          </a:p>
        </p:txBody>
      </p:sp>
      <p:sp>
        <p:nvSpPr>
          <p:cNvPr id="30" name="object 30"/>
          <p:cNvSpPr/>
          <p:nvPr/>
        </p:nvSpPr>
        <p:spPr>
          <a:xfrm>
            <a:off x="5161013" y="1881873"/>
            <a:ext cx="81915" cy="65405"/>
          </a:xfrm>
          <a:custGeom>
            <a:avLst/>
            <a:gdLst/>
            <a:ahLst/>
            <a:cxnLst/>
            <a:rect l="l" t="t" r="r" b="b"/>
            <a:pathLst>
              <a:path w="81914" h="65405">
                <a:moveTo>
                  <a:pt x="0" y="30162"/>
                </a:moveTo>
                <a:lnTo>
                  <a:pt x="81343" y="0"/>
                </a:lnTo>
                <a:lnTo>
                  <a:pt x="23139" y="65214"/>
                </a:lnTo>
              </a:path>
            </a:pathLst>
          </a:custGeom>
          <a:ln w="5259">
            <a:solidFill>
              <a:srgbClr val="000000"/>
            </a:solidFill>
          </a:ln>
        </p:spPr>
        <p:txBody>
          <a:bodyPr wrap="square" lIns="0" tIns="0" rIns="0" bIns="0" rtlCol="0"/>
          <a:lstStyle/>
          <a:p>
            <a:endParaRPr/>
          </a:p>
        </p:txBody>
      </p:sp>
      <p:sp>
        <p:nvSpPr>
          <p:cNvPr id="31" name="object 31"/>
          <p:cNvSpPr/>
          <p:nvPr/>
        </p:nvSpPr>
        <p:spPr>
          <a:xfrm>
            <a:off x="630110" y="2713583"/>
            <a:ext cx="152400" cy="152400"/>
          </a:xfrm>
          <a:custGeom>
            <a:avLst/>
            <a:gdLst/>
            <a:ahLst/>
            <a:cxnLst/>
            <a:rect l="l" t="t" r="r" b="b"/>
            <a:pathLst>
              <a:path w="152400" h="152400">
                <a:moveTo>
                  <a:pt x="0" y="0"/>
                </a:moveTo>
                <a:lnTo>
                  <a:pt x="152175" y="152171"/>
                </a:lnTo>
              </a:path>
            </a:pathLst>
          </a:custGeom>
          <a:ln w="5259">
            <a:solidFill>
              <a:srgbClr val="000000"/>
            </a:solidFill>
          </a:ln>
        </p:spPr>
        <p:txBody>
          <a:bodyPr wrap="square" lIns="0" tIns="0" rIns="0" bIns="0" rtlCol="0"/>
          <a:lstStyle/>
          <a:p>
            <a:endParaRPr/>
          </a:p>
        </p:txBody>
      </p:sp>
      <p:sp>
        <p:nvSpPr>
          <p:cNvPr id="32" name="object 32"/>
          <p:cNvSpPr/>
          <p:nvPr/>
        </p:nvSpPr>
        <p:spPr>
          <a:xfrm>
            <a:off x="782286" y="2865755"/>
            <a:ext cx="44450" cy="44450"/>
          </a:xfrm>
          <a:custGeom>
            <a:avLst/>
            <a:gdLst/>
            <a:ahLst/>
            <a:cxnLst/>
            <a:rect l="l" t="t" r="r" b="b"/>
            <a:pathLst>
              <a:path w="44450" h="44450">
                <a:moveTo>
                  <a:pt x="0" y="0"/>
                </a:moveTo>
                <a:lnTo>
                  <a:pt x="44174" y="44173"/>
                </a:lnTo>
              </a:path>
            </a:pathLst>
          </a:custGeom>
          <a:ln w="5259">
            <a:solidFill>
              <a:srgbClr val="000000"/>
            </a:solidFill>
          </a:ln>
        </p:spPr>
        <p:txBody>
          <a:bodyPr wrap="square" lIns="0" tIns="0" rIns="0" bIns="0" rtlCol="0"/>
          <a:lstStyle/>
          <a:p>
            <a:endParaRPr/>
          </a:p>
        </p:txBody>
      </p:sp>
      <p:sp>
        <p:nvSpPr>
          <p:cNvPr id="33" name="object 33"/>
          <p:cNvSpPr/>
          <p:nvPr/>
        </p:nvSpPr>
        <p:spPr>
          <a:xfrm>
            <a:off x="752833" y="2836303"/>
            <a:ext cx="73660" cy="73660"/>
          </a:xfrm>
          <a:custGeom>
            <a:avLst/>
            <a:gdLst/>
            <a:ahLst/>
            <a:cxnLst/>
            <a:rect l="l" t="t" r="r" b="b"/>
            <a:pathLst>
              <a:path w="73659" h="73660">
                <a:moveTo>
                  <a:pt x="29452" y="0"/>
                </a:moveTo>
                <a:lnTo>
                  <a:pt x="73633" y="73634"/>
                </a:lnTo>
                <a:lnTo>
                  <a:pt x="0" y="29451"/>
                </a:lnTo>
              </a:path>
            </a:pathLst>
          </a:custGeom>
          <a:ln w="5259">
            <a:solidFill>
              <a:srgbClr val="000000"/>
            </a:solidFill>
          </a:ln>
        </p:spPr>
        <p:txBody>
          <a:bodyPr wrap="square" lIns="0" tIns="0" rIns="0" bIns="0" rtlCol="0"/>
          <a:lstStyle/>
          <a:p>
            <a:endParaRPr/>
          </a:p>
        </p:txBody>
      </p:sp>
      <p:sp>
        <p:nvSpPr>
          <p:cNvPr id="34" name="object 34"/>
          <p:cNvSpPr/>
          <p:nvPr/>
        </p:nvSpPr>
        <p:spPr>
          <a:xfrm>
            <a:off x="4995507" y="2753550"/>
            <a:ext cx="255904" cy="170815"/>
          </a:xfrm>
          <a:custGeom>
            <a:avLst/>
            <a:gdLst/>
            <a:ahLst/>
            <a:cxnLst/>
            <a:rect l="l" t="t" r="r" b="b"/>
            <a:pathLst>
              <a:path w="255904" h="170814">
                <a:moveTo>
                  <a:pt x="0" y="170408"/>
                </a:moveTo>
                <a:lnTo>
                  <a:pt x="255617" y="0"/>
                </a:lnTo>
              </a:path>
            </a:pathLst>
          </a:custGeom>
          <a:ln w="5259">
            <a:solidFill>
              <a:srgbClr val="000000"/>
            </a:solidFill>
          </a:ln>
        </p:spPr>
        <p:txBody>
          <a:bodyPr wrap="square" lIns="0" tIns="0" rIns="0" bIns="0" rtlCol="0"/>
          <a:lstStyle/>
          <a:p>
            <a:endParaRPr/>
          </a:p>
        </p:txBody>
      </p:sp>
      <p:sp>
        <p:nvSpPr>
          <p:cNvPr id="35" name="object 35"/>
          <p:cNvSpPr/>
          <p:nvPr/>
        </p:nvSpPr>
        <p:spPr>
          <a:xfrm>
            <a:off x="5251124" y="2725709"/>
            <a:ext cx="41910" cy="27940"/>
          </a:xfrm>
          <a:custGeom>
            <a:avLst/>
            <a:gdLst/>
            <a:ahLst/>
            <a:cxnLst/>
            <a:rect l="l" t="t" r="r" b="b"/>
            <a:pathLst>
              <a:path w="41910" h="27939">
                <a:moveTo>
                  <a:pt x="0" y="27841"/>
                </a:moveTo>
                <a:lnTo>
                  <a:pt x="41762" y="0"/>
                </a:lnTo>
              </a:path>
            </a:pathLst>
          </a:custGeom>
          <a:ln w="5259">
            <a:solidFill>
              <a:srgbClr val="000000"/>
            </a:solidFill>
          </a:ln>
        </p:spPr>
        <p:txBody>
          <a:bodyPr wrap="square" lIns="0" tIns="0" rIns="0" bIns="0" rtlCol="0"/>
          <a:lstStyle/>
          <a:p>
            <a:endParaRPr/>
          </a:p>
        </p:txBody>
      </p:sp>
      <p:sp>
        <p:nvSpPr>
          <p:cNvPr id="36" name="object 36"/>
          <p:cNvSpPr/>
          <p:nvPr/>
        </p:nvSpPr>
        <p:spPr>
          <a:xfrm>
            <a:off x="5213604" y="2723400"/>
            <a:ext cx="81915" cy="65405"/>
          </a:xfrm>
          <a:custGeom>
            <a:avLst/>
            <a:gdLst/>
            <a:ahLst/>
            <a:cxnLst/>
            <a:rect l="l" t="t" r="r" b="b"/>
            <a:pathLst>
              <a:path w="81914" h="65405">
                <a:moveTo>
                  <a:pt x="0" y="30149"/>
                </a:moveTo>
                <a:lnTo>
                  <a:pt x="81343" y="0"/>
                </a:lnTo>
                <a:lnTo>
                  <a:pt x="23139" y="65214"/>
                </a:lnTo>
              </a:path>
            </a:pathLst>
          </a:custGeom>
          <a:ln w="5259">
            <a:solidFill>
              <a:srgbClr val="000000"/>
            </a:solidFill>
          </a:ln>
        </p:spPr>
        <p:txBody>
          <a:bodyPr wrap="square" lIns="0" tIns="0" rIns="0" bIns="0" rtlCol="0"/>
          <a:lstStyle/>
          <a:p>
            <a:endParaRPr/>
          </a:p>
        </p:txBody>
      </p:sp>
      <p:sp>
        <p:nvSpPr>
          <p:cNvPr id="37" name="object 37"/>
          <p:cNvSpPr/>
          <p:nvPr/>
        </p:nvSpPr>
        <p:spPr>
          <a:xfrm>
            <a:off x="1682013" y="3870680"/>
            <a:ext cx="205104" cy="205104"/>
          </a:xfrm>
          <a:custGeom>
            <a:avLst/>
            <a:gdLst/>
            <a:ahLst/>
            <a:cxnLst/>
            <a:rect l="l" t="t" r="r" b="b"/>
            <a:pathLst>
              <a:path w="205105" h="205104">
                <a:moveTo>
                  <a:pt x="0" y="0"/>
                </a:moveTo>
                <a:lnTo>
                  <a:pt x="204772" y="204762"/>
                </a:lnTo>
              </a:path>
            </a:pathLst>
          </a:custGeom>
          <a:ln w="5259">
            <a:solidFill>
              <a:srgbClr val="000000"/>
            </a:solidFill>
          </a:ln>
        </p:spPr>
        <p:txBody>
          <a:bodyPr wrap="square" lIns="0" tIns="0" rIns="0" bIns="0" rtlCol="0"/>
          <a:lstStyle/>
          <a:p>
            <a:endParaRPr/>
          </a:p>
        </p:txBody>
      </p:sp>
      <p:sp>
        <p:nvSpPr>
          <p:cNvPr id="38" name="object 38"/>
          <p:cNvSpPr/>
          <p:nvPr/>
        </p:nvSpPr>
        <p:spPr>
          <a:xfrm>
            <a:off x="1886785" y="4075443"/>
            <a:ext cx="44450" cy="44450"/>
          </a:xfrm>
          <a:custGeom>
            <a:avLst/>
            <a:gdLst/>
            <a:ahLst/>
            <a:cxnLst/>
            <a:rect l="l" t="t" r="r" b="b"/>
            <a:pathLst>
              <a:path w="44450" h="44450">
                <a:moveTo>
                  <a:pt x="0" y="0"/>
                </a:moveTo>
                <a:lnTo>
                  <a:pt x="44185" y="44183"/>
                </a:lnTo>
              </a:path>
            </a:pathLst>
          </a:custGeom>
          <a:ln w="5259">
            <a:solidFill>
              <a:srgbClr val="000000"/>
            </a:solidFill>
          </a:ln>
        </p:spPr>
        <p:txBody>
          <a:bodyPr wrap="square" lIns="0" tIns="0" rIns="0" bIns="0" rtlCol="0"/>
          <a:lstStyle/>
          <a:p>
            <a:endParaRPr/>
          </a:p>
        </p:txBody>
      </p:sp>
      <p:sp>
        <p:nvSpPr>
          <p:cNvPr id="39" name="object 39"/>
          <p:cNvSpPr/>
          <p:nvPr/>
        </p:nvSpPr>
        <p:spPr>
          <a:xfrm>
            <a:off x="1857337" y="4045991"/>
            <a:ext cx="73660" cy="73660"/>
          </a:xfrm>
          <a:custGeom>
            <a:avLst/>
            <a:gdLst/>
            <a:ahLst/>
            <a:cxnLst/>
            <a:rect l="l" t="t" r="r" b="b"/>
            <a:pathLst>
              <a:path w="73660" h="73660">
                <a:moveTo>
                  <a:pt x="29451" y="0"/>
                </a:moveTo>
                <a:lnTo>
                  <a:pt x="73634" y="73634"/>
                </a:lnTo>
                <a:lnTo>
                  <a:pt x="0" y="29451"/>
                </a:lnTo>
              </a:path>
            </a:pathLst>
          </a:custGeom>
          <a:ln w="5259">
            <a:solidFill>
              <a:srgbClr val="000000"/>
            </a:solidFill>
          </a:ln>
        </p:spPr>
        <p:txBody>
          <a:bodyPr wrap="square" lIns="0" tIns="0" rIns="0" bIns="0" rtlCol="0"/>
          <a:lstStyle/>
          <a:p>
            <a:endParaRPr/>
          </a:p>
        </p:txBody>
      </p:sp>
      <p:sp>
        <p:nvSpPr>
          <p:cNvPr id="40" name="object 40"/>
          <p:cNvSpPr/>
          <p:nvPr/>
        </p:nvSpPr>
        <p:spPr>
          <a:xfrm>
            <a:off x="3838422" y="3903637"/>
            <a:ext cx="310515" cy="177800"/>
          </a:xfrm>
          <a:custGeom>
            <a:avLst/>
            <a:gdLst/>
            <a:ahLst/>
            <a:cxnLst/>
            <a:rect l="l" t="t" r="r" b="b"/>
            <a:pathLst>
              <a:path w="310514" h="177800">
                <a:moveTo>
                  <a:pt x="0" y="177418"/>
                </a:moveTo>
                <a:lnTo>
                  <a:pt x="310485" y="0"/>
                </a:lnTo>
              </a:path>
            </a:pathLst>
          </a:custGeom>
          <a:ln w="5259">
            <a:solidFill>
              <a:srgbClr val="000000"/>
            </a:solidFill>
          </a:ln>
        </p:spPr>
        <p:txBody>
          <a:bodyPr wrap="square" lIns="0" tIns="0" rIns="0" bIns="0" rtlCol="0"/>
          <a:lstStyle/>
          <a:p>
            <a:endParaRPr/>
          </a:p>
        </p:txBody>
      </p:sp>
      <p:sp>
        <p:nvSpPr>
          <p:cNvPr id="41" name="object 41"/>
          <p:cNvSpPr/>
          <p:nvPr/>
        </p:nvSpPr>
        <p:spPr>
          <a:xfrm>
            <a:off x="4148907" y="3881033"/>
            <a:ext cx="40005" cy="22860"/>
          </a:xfrm>
          <a:custGeom>
            <a:avLst/>
            <a:gdLst/>
            <a:ahLst/>
            <a:cxnLst/>
            <a:rect l="l" t="t" r="r" b="b"/>
            <a:pathLst>
              <a:path w="40004" h="22860">
                <a:moveTo>
                  <a:pt x="0" y="22603"/>
                </a:moveTo>
                <a:lnTo>
                  <a:pt x="39557" y="0"/>
                </a:lnTo>
              </a:path>
            </a:pathLst>
          </a:custGeom>
          <a:ln w="5259">
            <a:solidFill>
              <a:srgbClr val="000000"/>
            </a:solidFill>
          </a:ln>
        </p:spPr>
        <p:txBody>
          <a:bodyPr wrap="square" lIns="0" tIns="0" rIns="0" bIns="0" rtlCol="0"/>
          <a:lstStyle/>
          <a:p>
            <a:endParaRPr/>
          </a:p>
        </p:txBody>
      </p:sp>
      <p:sp>
        <p:nvSpPr>
          <p:cNvPr id="42" name="object 42"/>
          <p:cNvSpPr/>
          <p:nvPr/>
        </p:nvSpPr>
        <p:spPr>
          <a:xfrm>
            <a:off x="4106303" y="3879786"/>
            <a:ext cx="83820" cy="60325"/>
          </a:xfrm>
          <a:custGeom>
            <a:avLst/>
            <a:gdLst/>
            <a:ahLst/>
            <a:cxnLst/>
            <a:rect l="l" t="t" r="r" b="b"/>
            <a:pathLst>
              <a:path w="83820" h="60325">
                <a:moveTo>
                  <a:pt x="0" y="23850"/>
                </a:moveTo>
                <a:lnTo>
                  <a:pt x="83451" y="0"/>
                </a:lnTo>
                <a:lnTo>
                  <a:pt x="21031" y="60312"/>
                </a:lnTo>
              </a:path>
            </a:pathLst>
          </a:custGeom>
          <a:ln w="5259">
            <a:solidFill>
              <a:srgbClr val="000000"/>
            </a:solidFill>
          </a:ln>
        </p:spPr>
        <p:txBody>
          <a:bodyPr wrap="square" lIns="0" tIns="0" rIns="0" bIns="0" rtlCol="0"/>
          <a:lstStyle/>
          <a:p>
            <a:endParaRPr/>
          </a:p>
        </p:txBody>
      </p:sp>
      <p:sp>
        <p:nvSpPr>
          <p:cNvPr id="43" name="object 43"/>
          <p:cNvSpPr/>
          <p:nvPr/>
        </p:nvSpPr>
        <p:spPr>
          <a:xfrm>
            <a:off x="3575443" y="5022863"/>
            <a:ext cx="203835" cy="163195"/>
          </a:xfrm>
          <a:custGeom>
            <a:avLst/>
            <a:gdLst/>
            <a:ahLst/>
            <a:cxnLst/>
            <a:rect l="l" t="t" r="r" b="b"/>
            <a:pathLst>
              <a:path w="203835" h="163195">
                <a:moveTo>
                  <a:pt x="0" y="162686"/>
                </a:moveTo>
                <a:lnTo>
                  <a:pt x="203365" y="0"/>
                </a:lnTo>
              </a:path>
            </a:pathLst>
          </a:custGeom>
          <a:ln w="5259">
            <a:solidFill>
              <a:srgbClr val="000000"/>
            </a:solidFill>
          </a:ln>
        </p:spPr>
        <p:txBody>
          <a:bodyPr wrap="square" lIns="0" tIns="0" rIns="0" bIns="0" rtlCol="0"/>
          <a:lstStyle/>
          <a:p>
            <a:endParaRPr/>
          </a:p>
        </p:txBody>
      </p:sp>
      <p:sp>
        <p:nvSpPr>
          <p:cNvPr id="44" name="object 44"/>
          <p:cNvSpPr/>
          <p:nvPr/>
        </p:nvSpPr>
        <p:spPr>
          <a:xfrm>
            <a:off x="3778809" y="4989198"/>
            <a:ext cx="42545" cy="33655"/>
          </a:xfrm>
          <a:custGeom>
            <a:avLst/>
            <a:gdLst/>
            <a:ahLst/>
            <a:cxnLst/>
            <a:rect l="l" t="t" r="r" b="b"/>
            <a:pathLst>
              <a:path w="42545" h="33654">
                <a:moveTo>
                  <a:pt x="0" y="33664"/>
                </a:moveTo>
                <a:lnTo>
                  <a:pt x="42082" y="0"/>
                </a:lnTo>
              </a:path>
            </a:pathLst>
          </a:custGeom>
          <a:ln w="5259">
            <a:solidFill>
              <a:srgbClr val="000000"/>
            </a:solidFill>
          </a:ln>
        </p:spPr>
        <p:txBody>
          <a:bodyPr wrap="square" lIns="0" tIns="0" rIns="0" bIns="0" rtlCol="0"/>
          <a:lstStyle/>
          <a:p>
            <a:endParaRPr/>
          </a:p>
        </p:txBody>
      </p:sp>
      <p:sp>
        <p:nvSpPr>
          <p:cNvPr id="45" name="object 45"/>
          <p:cNvSpPr/>
          <p:nvPr/>
        </p:nvSpPr>
        <p:spPr>
          <a:xfrm>
            <a:off x="3744442" y="4986388"/>
            <a:ext cx="78740" cy="69850"/>
          </a:xfrm>
          <a:custGeom>
            <a:avLst/>
            <a:gdLst/>
            <a:ahLst/>
            <a:cxnLst/>
            <a:rect l="l" t="t" r="r" b="b"/>
            <a:pathLst>
              <a:path w="78739" h="69850">
                <a:moveTo>
                  <a:pt x="0" y="36474"/>
                </a:moveTo>
                <a:lnTo>
                  <a:pt x="78549" y="0"/>
                </a:lnTo>
                <a:lnTo>
                  <a:pt x="26657" y="69430"/>
                </a:lnTo>
              </a:path>
            </a:pathLst>
          </a:custGeom>
          <a:ln w="5259">
            <a:solidFill>
              <a:srgbClr val="000000"/>
            </a:solidFill>
          </a:ln>
        </p:spPr>
        <p:txBody>
          <a:bodyPr wrap="square" lIns="0" tIns="0" rIns="0" bIns="0" rtlCol="0"/>
          <a:lstStyle/>
          <a:p>
            <a:endParaRPr/>
          </a:p>
        </p:txBody>
      </p:sp>
      <p:sp>
        <p:nvSpPr>
          <p:cNvPr id="46" name="object 46"/>
          <p:cNvSpPr/>
          <p:nvPr/>
        </p:nvSpPr>
        <p:spPr>
          <a:xfrm>
            <a:off x="1944992" y="4975174"/>
            <a:ext cx="152400" cy="152400"/>
          </a:xfrm>
          <a:custGeom>
            <a:avLst/>
            <a:gdLst/>
            <a:ahLst/>
            <a:cxnLst/>
            <a:rect l="l" t="t" r="r" b="b"/>
            <a:pathLst>
              <a:path w="152400" h="152400">
                <a:moveTo>
                  <a:pt x="0" y="0"/>
                </a:moveTo>
                <a:lnTo>
                  <a:pt x="152171" y="152171"/>
                </a:lnTo>
              </a:path>
            </a:pathLst>
          </a:custGeom>
          <a:ln w="5259">
            <a:solidFill>
              <a:srgbClr val="000000"/>
            </a:solidFill>
          </a:ln>
        </p:spPr>
        <p:txBody>
          <a:bodyPr wrap="square" lIns="0" tIns="0" rIns="0" bIns="0" rtlCol="0"/>
          <a:lstStyle/>
          <a:p>
            <a:endParaRPr/>
          </a:p>
        </p:txBody>
      </p:sp>
      <p:sp>
        <p:nvSpPr>
          <p:cNvPr id="47" name="object 47"/>
          <p:cNvSpPr/>
          <p:nvPr/>
        </p:nvSpPr>
        <p:spPr>
          <a:xfrm>
            <a:off x="2097164" y="5127345"/>
            <a:ext cx="44450" cy="44450"/>
          </a:xfrm>
          <a:custGeom>
            <a:avLst/>
            <a:gdLst/>
            <a:ahLst/>
            <a:cxnLst/>
            <a:rect l="l" t="t" r="r" b="b"/>
            <a:pathLst>
              <a:path w="44450" h="44450">
                <a:moveTo>
                  <a:pt x="0" y="0"/>
                </a:moveTo>
                <a:lnTo>
                  <a:pt x="44181" y="44181"/>
                </a:lnTo>
              </a:path>
            </a:pathLst>
          </a:custGeom>
          <a:ln w="5259">
            <a:solidFill>
              <a:srgbClr val="000000"/>
            </a:solidFill>
          </a:ln>
        </p:spPr>
        <p:txBody>
          <a:bodyPr wrap="square" lIns="0" tIns="0" rIns="0" bIns="0" rtlCol="0"/>
          <a:lstStyle/>
          <a:p>
            <a:endParaRPr/>
          </a:p>
        </p:txBody>
      </p:sp>
      <p:sp>
        <p:nvSpPr>
          <p:cNvPr id="48" name="object 48"/>
          <p:cNvSpPr/>
          <p:nvPr/>
        </p:nvSpPr>
        <p:spPr>
          <a:xfrm>
            <a:off x="2067712" y="5097894"/>
            <a:ext cx="73660" cy="73660"/>
          </a:xfrm>
          <a:custGeom>
            <a:avLst/>
            <a:gdLst/>
            <a:ahLst/>
            <a:cxnLst/>
            <a:rect l="l" t="t" r="r" b="b"/>
            <a:pathLst>
              <a:path w="73660" h="73660">
                <a:moveTo>
                  <a:pt x="29451" y="0"/>
                </a:moveTo>
                <a:lnTo>
                  <a:pt x="73634" y="73634"/>
                </a:lnTo>
                <a:lnTo>
                  <a:pt x="0" y="29451"/>
                </a:lnTo>
              </a:path>
            </a:pathLst>
          </a:custGeom>
          <a:ln w="5259">
            <a:solidFill>
              <a:srgbClr val="000000"/>
            </a:solidFill>
          </a:ln>
        </p:spPr>
        <p:txBody>
          <a:bodyPr wrap="square" lIns="0" tIns="0" rIns="0" bIns="0" rtlCol="0"/>
          <a:lstStyle/>
          <a:p>
            <a:endParaRPr/>
          </a:p>
        </p:txBody>
      </p:sp>
      <p:sp>
        <p:nvSpPr>
          <p:cNvPr id="49" name="object 49"/>
          <p:cNvSpPr/>
          <p:nvPr/>
        </p:nvSpPr>
        <p:spPr>
          <a:xfrm>
            <a:off x="2207971" y="5185549"/>
            <a:ext cx="1367790" cy="0"/>
          </a:xfrm>
          <a:custGeom>
            <a:avLst/>
            <a:gdLst/>
            <a:ahLst/>
            <a:cxnLst/>
            <a:rect l="l" t="t" r="r" b="b"/>
            <a:pathLst>
              <a:path w="1367789">
                <a:moveTo>
                  <a:pt x="0" y="0"/>
                </a:moveTo>
                <a:lnTo>
                  <a:pt x="1367472" y="0"/>
                </a:lnTo>
              </a:path>
            </a:pathLst>
          </a:custGeom>
          <a:ln w="5259">
            <a:solidFill>
              <a:srgbClr val="000000"/>
            </a:solidFill>
          </a:ln>
        </p:spPr>
        <p:txBody>
          <a:bodyPr wrap="square" lIns="0" tIns="0" rIns="0" bIns="0" rtlCol="0"/>
          <a:lstStyle/>
          <a:p>
            <a:endParaRPr/>
          </a:p>
        </p:txBody>
      </p:sp>
      <p:sp>
        <p:nvSpPr>
          <p:cNvPr id="50" name="object 50"/>
          <p:cNvSpPr/>
          <p:nvPr/>
        </p:nvSpPr>
        <p:spPr>
          <a:xfrm>
            <a:off x="104159" y="1556486"/>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1" name="object 51"/>
          <p:cNvSpPr/>
          <p:nvPr/>
        </p:nvSpPr>
        <p:spPr>
          <a:xfrm>
            <a:off x="104159" y="2450604"/>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2" name="object 52"/>
          <p:cNvSpPr/>
          <p:nvPr/>
        </p:nvSpPr>
        <p:spPr>
          <a:xfrm>
            <a:off x="104159" y="3449916"/>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3" name="object 53"/>
          <p:cNvSpPr/>
          <p:nvPr/>
        </p:nvSpPr>
        <p:spPr>
          <a:xfrm>
            <a:off x="104159" y="4501819"/>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4" name="object 54"/>
          <p:cNvSpPr/>
          <p:nvPr/>
        </p:nvSpPr>
        <p:spPr>
          <a:xfrm>
            <a:off x="104159" y="5501119"/>
            <a:ext cx="7047865" cy="0"/>
          </a:xfrm>
          <a:custGeom>
            <a:avLst/>
            <a:gdLst/>
            <a:ahLst/>
            <a:cxnLst/>
            <a:rect l="l" t="t" r="r" b="b"/>
            <a:pathLst>
              <a:path w="7047865">
                <a:moveTo>
                  <a:pt x="0" y="0"/>
                </a:moveTo>
                <a:lnTo>
                  <a:pt x="7047757" y="0"/>
                </a:lnTo>
              </a:path>
            </a:pathLst>
          </a:custGeom>
          <a:ln w="5259">
            <a:solidFill>
              <a:srgbClr val="000000"/>
            </a:solidFill>
            <a:prstDash val="lgDash"/>
          </a:ln>
        </p:spPr>
        <p:txBody>
          <a:bodyPr wrap="square" lIns="0" tIns="0" rIns="0" bIns="0" rtlCol="0"/>
          <a:lstStyle/>
          <a:p>
            <a:endParaRPr/>
          </a:p>
        </p:txBody>
      </p:sp>
      <p:sp>
        <p:nvSpPr>
          <p:cNvPr id="55" name="object 55"/>
          <p:cNvSpPr/>
          <p:nvPr/>
        </p:nvSpPr>
        <p:spPr>
          <a:xfrm>
            <a:off x="998277" y="3186937"/>
            <a:ext cx="683895" cy="210820"/>
          </a:xfrm>
          <a:custGeom>
            <a:avLst/>
            <a:gdLst/>
            <a:ahLst/>
            <a:cxnLst/>
            <a:rect l="l" t="t" r="r" b="b"/>
            <a:pathLst>
              <a:path w="683894" h="210820">
                <a:moveTo>
                  <a:pt x="0" y="0"/>
                </a:moveTo>
                <a:lnTo>
                  <a:pt x="683736" y="210375"/>
                </a:lnTo>
              </a:path>
            </a:pathLst>
          </a:custGeom>
          <a:ln w="5259">
            <a:solidFill>
              <a:srgbClr val="000000"/>
            </a:solidFill>
            <a:prstDash val="lgDash"/>
          </a:ln>
        </p:spPr>
        <p:txBody>
          <a:bodyPr wrap="square" lIns="0" tIns="0" rIns="0" bIns="0" rtlCol="0"/>
          <a:lstStyle/>
          <a:p>
            <a:endParaRPr/>
          </a:p>
        </p:txBody>
      </p:sp>
      <p:sp>
        <p:nvSpPr>
          <p:cNvPr id="56" name="object 56"/>
          <p:cNvSpPr txBox="1"/>
          <p:nvPr/>
        </p:nvSpPr>
        <p:spPr>
          <a:xfrm>
            <a:off x="1984882" y="1200060"/>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R1</a:t>
            </a:r>
            <a:endParaRPr sz="1150">
              <a:latin typeface="Arial"/>
              <a:cs typeface="Arial"/>
            </a:endParaRPr>
          </a:p>
        </p:txBody>
      </p:sp>
      <p:sp>
        <p:nvSpPr>
          <p:cNvPr id="83" name="object 83"/>
          <p:cNvSpPr txBox="1">
            <a:spLocks noGrp="1"/>
          </p:cNvSpPr>
          <p:nvPr>
            <p:ph type="sldNum" sz="quarter" idx="12"/>
          </p:nvPr>
        </p:nvSpPr>
        <p:spPr>
          <a:prstGeom prst="rect">
            <a:avLst/>
          </a:prstGeom>
        </p:spPr>
        <p:txBody>
          <a:bodyPr vert="horz" wrap="square" lIns="0" tIns="6985" rIns="0" bIns="0" rtlCol="0">
            <a:spAutoFit/>
          </a:bodyPr>
          <a:lstStyle/>
          <a:p>
            <a:pPr marL="25400">
              <a:lnSpc>
                <a:spcPts val="1235"/>
              </a:lnSpc>
              <a:spcBef>
                <a:spcPts val="55"/>
              </a:spcBef>
            </a:pPr>
            <a:r>
              <a:rPr spc="-5" dirty="0"/>
              <a:t>19</a:t>
            </a:r>
          </a:p>
        </p:txBody>
      </p:sp>
      <p:sp>
        <p:nvSpPr>
          <p:cNvPr id="57" name="object 57"/>
          <p:cNvSpPr txBox="1"/>
          <p:nvPr/>
        </p:nvSpPr>
        <p:spPr>
          <a:xfrm>
            <a:off x="3667924" y="1147466"/>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R2</a:t>
            </a:r>
            <a:endParaRPr sz="1150">
              <a:latin typeface="Arial"/>
              <a:cs typeface="Arial"/>
            </a:endParaRPr>
          </a:p>
        </p:txBody>
      </p:sp>
      <p:sp>
        <p:nvSpPr>
          <p:cNvPr id="58" name="object 58"/>
          <p:cNvSpPr txBox="1"/>
          <p:nvPr/>
        </p:nvSpPr>
        <p:spPr>
          <a:xfrm>
            <a:off x="880376" y="1147466"/>
            <a:ext cx="123825" cy="190500"/>
          </a:xfrm>
          <a:prstGeom prst="rect">
            <a:avLst/>
          </a:prstGeom>
        </p:spPr>
        <p:txBody>
          <a:bodyPr vert="horz" wrap="square" lIns="0" tIns="0" rIns="0" bIns="0" rtlCol="0">
            <a:spAutoFit/>
          </a:bodyPr>
          <a:lstStyle/>
          <a:p>
            <a:pPr marL="12700">
              <a:lnSpc>
                <a:spcPct val="100000"/>
              </a:lnSpc>
            </a:pPr>
            <a:r>
              <a:rPr sz="1150" i="1" spc="5" dirty="0">
                <a:latin typeface="Arial"/>
                <a:cs typeface="Arial"/>
              </a:rPr>
              <a:t>S</a:t>
            </a:r>
            <a:endParaRPr sz="1150">
              <a:latin typeface="Arial"/>
              <a:cs typeface="Arial"/>
            </a:endParaRPr>
          </a:p>
        </p:txBody>
      </p:sp>
      <p:sp>
        <p:nvSpPr>
          <p:cNvPr id="59" name="object 59"/>
          <p:cNvSpPr txBox="1"/>
          <p:nvPr/>
        </p:nvSpPr>
        <p:spPr>
          <a:xfrm>
            <a:off x="4877612" y="1200060"/>
            <a:ext cx="132080" cy="190500"/>
          </a:xfrm>
          <a:prstGeom prst="rect">
            <a:avLst/>
          </a:prstGeom>
        </p:spPr>
        <p:txBody>
          <a:bodyPr vert="horz" wrap="square" lIns="0" tIns="0" rIns="0" bIns="0" rtlCol="0">
            <a:spAutoFit/>
          </a:bodyPr>
          <a:lstStyle/>
          <a:p>
            <a:pPr marL="12700">
              <a:lnSpc>
                <a:spcPct val="100000"/>
              </a:lnSpc>
            </a:pPr>
            <a:r>
              <a:rPr sz="1150" i="1" spc="5" dirty="0">
                <a:latin typeface="Arial"/>
                <a:cs typeface="Arial"/>
              </a:rPr>
              <a:t>D</a:t>
            </a:r>
            <a:endParaRPr sz="1150">
              <a:latin typeface="Arial"/>
              <a:cs typeface="Arial"/>
            </a:endParaRPr>
          </a:p>
        </p:txBody>
      </p:sp>
      <p:sp>
        <p:nvSpPr>
          <p:cNvPr id="60" name="object 60"/>
          <p:cNvSpPr txBox="1"/>
          <p:nvPr/>
        </p:nvSpPr>
        <p:spPr>
          <a:xfrm>
            <a:off x="827786" y="2935706"/>
            <a:ext cx="123825" cy="190500"/>
          </a:xfrm>
          <a:prstGeom prst="rect">
            <a:avLst/>
          </a:prstGeom>
        </p:spPr>
        <p:txBody>
          <a:bodyPr vert="horz" wrap="square" lIns="0" tIns="0" rIns="0" bIns="0" rtlCol="0">
            <a:spAutoFit/>
          </a:bodyPr>
          <a:lstStyle/>
          <a:p>
            <a:pPr marL="12700">
              <a:lnSpc>
                <a:spcPct val="100000"/>
              </a:lnSpc>
            </a:pPr>
            <a:r>
              <a:rPr sz="1150" i="1" spc="5" dirty="0">
                <a:latin typeface="Arial"/>
                <a:cs typeface="Arial"/>
              </a:rPr>
              <a:t>S</a:t>
            </a:r>
            <a:endParaRPr sz="1150">
              <a:latin typeface="Arial"/>
              <a:cs typeface="Arial"/>
            </a:endParaRPr>
          </a:p>
        </p:txBody>
      </p:sp>
      <p:sp>
        <p:nvSpPr>
          <p:cNvPr id="61" name="object 61"/>
          <p:cNvSpPr txBox="1"/>
          <p:nvPr/>
        </p:nvSpPr>
        <p:spPr>
          <a:xfrm>
            <a:off x="1879690" y="2935706"/>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R1</a:t>
            </a:r>
            <a:endParaRPr sz="1150">
              <a:latin typeface="Arial"/>
              <a:cs typeface="Arial"/>
            </a:endParaRPr>
          </a:p>
        </p:txBody>
      </p:sp>
      <p:sp>
        <p:nvSpPr>
          <p:cNvPr id="62" name="object 62"/>
          <p:cNvSpPr txBox="1"/>
          <p:nvPr/>
        </p:nvSpPr>
        <p:spPr>
          <a:xfrm>
            <a:off x="3667926" y="2988302"/>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R2</a:t>
            </a:r>
            <a:endParaRPr sz="1150">
              <a:latin typeface="Arial"/>
              <a:cs typeface="Arial"/>
            </a:endParaRPr>
          </a:p>
        </p:txBody>
      </p:sp>
      <p:sp>
        <p:nvSpPr>
          <p:cNvPr id="63" name="object 63"/>
          <p:cNvSpPr txBox="1"/>
          <p:nvPr/>
        </p:nvSpPr>
        <p:spPr>
          <a:xfrm>
            <a:off x="4877615" y="2988302"/>
            <a:ext cx="132080" cy="190500"/>
          </a:xfrm>
          <a:prstGeom prst="rect">
            <a:avLst/>
          </a:prstGeom>
        </p:spPr>
        <p:txBody>
          <a:bodyPr vert="horz" wrap="square" lIns="0" tIns="0" rIns="0" bIns="0" rtlCol="0">
            <a:spAutoFit/>
          </a:bodyPr>
          <a:lstStyle/>
          <a:p>
            <a:pPr marL="12700">
              <a:lnSpc>
                <a:spcPct val="100000"/>
              </a:lnSpc>
            </a:pPr>
            <a:r>
              <a:rPr sz="1150" i="1" spc="5" dirty="0">
                <a:latin typeface="Arial"/>
                <a:cs typeface="Arial"/>
              </a:rPr>
              <a:t>D</a:t>
            </a:r>
            <a:endParaRPr sz="1150">
              <a:latin typeface="Arial"/>
              <a:cs typeface="Arial"/>
            </a:endParaRPr>
          </a:p>
        </p:txBody>
      </p:sp>
      <p:sp>
        <p:nvSpPr>
          <p:cNvPr id="64" name="object 64"/>
          <p:cNvSpPr txBox="1"/>
          <p:nvPr/>
        </p:nvSpPr>
        <p:spPr>
          <a:xfrm>
            <a:off x="1932282" y="4040206"/>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R1</a:t>
            </a:r>
            <a:endParaRPr sz="1150">
              <a:latin typeface="Arial"/>
              <a:cs typeface="Arial"/>
            </a:endParaRPr>
          </a:p>
        </p:txBody>
      </p:sp>
      <p:sp>
        <p:nvSpPr>
          <p:cNvPr id="65" name="object 65"/>
          <p:cNvSpPr txBox="1"/>
          <p:nvPr/>
        </p:nvSpPr>
        <p:spPr>
          <a:xfrm>
            <a:off x="3667927" y="4040206"/>
            <a:ext cx="213995"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R2</a:t>
            </a:r>
            <a:endParaRPr sz="1150">
              <a:latin typeface="Arial"/>
              <a:cs typeface="Arial"/>
            </a:endParaRPr>
          </a:p>
        </p:txBody>
      </p:sp>
      <p:sp>
        <p:nvSpPr>
          <p:cNvPr id="66" name="object 66"/>
          <p:cNvSpPr txBox="1"/>
          <p:nvPr/>
        </p:nvSpPr>
        <p:spPr>
          <a:xfrm>
            <a:off x="91455" y="2495899"/>
            <a:ext cx="1667510" cy="213995"/>
          </a:xfrm>
          <a:prstGeom prst="rect">
            <a:avLst/>
          </a:prstGeom>
        </p:spPr>
        <p:txBody>
          <a:bodyPr vert="horz" wrap="square" lIns="0" tIns="0" rIns="0" bIns="0" rtlCol="0">
            <a:spAutoFit/>
          </a:bodyPr>
          <a:lstStyle/>
          <a:p>
            <a:pPr marL="12700">
              <a:lnSpc>
                <a:spcPct val="100000"/>
              </a:lnSpc>
            </a:pPr>
            <a:r>
              <a:rPr sz="1300" b="1" i="1" spc="15" dirty="0">
                <a:latin typeface="Arial"/>
                <a:cs typeface="Arial"/>
              </a:rPr>
              <a:t>Send </a:t>
            </a:r>
            <a:r>
              <a:rPr sz="1300" b="1" i="1" spc="10" dirty="0">
                <a:latin typeface="Arial"/>
                <a:cs typeface="Arial"/>
              </a:rPr>
              <a:t>(segment) to</a:t>
            </a:r>
            <a:r>
              <a:rPr sz="1300" b="1" i="1" spc="-30" dirty="0">
                <a:latin typeface="Arial"/>
                <a:cs typeface="Arial"/>
              </a:rPr>
              <a:t> </a:t>
            </a:r>
            <a:r>
              <a:rPr sz="1300" b="1" i="1" spc="15" dirty="0">
                <a:latin typeface="Arial"/>
                <a:cs typeface="Arial"/>
              </a:rPr>
              <a:t>D</a:t>
            </a:r>
            <a:endParaRPr sz="1300">
              <a:latin typeface="Arial"/>
              <a:cs typeface="Arial"/>
            </a:endParaRPr>
          </a:p>
        </p:txBody>
      </p:sp>
      <p:sp>
        <p:nvSpPr>
          <p:cNvPr id="67" name="object 67"/>
          <p:cNvSpPr txBox="1"/>
          <p:nvPr/>
        </p:nvSpPr>
        <p:spPr>
          <a:xfrm>
            <a:off x="4719830" y="2495899"/>
            <a:ext cx="1512570" cy="213995"/>
          </a:xfrm>
          <a:prstGeom prst="rect">
            <a:avLst/>
          </a:prstGeom>
        </p:spPr>
        <p:txBody>
          <a:bodyPr vert="horz" wrap="square" lIns="0" tIns="0" rIns="0" bIns="0" rtlCol="0">
            <a:spAutoFit/>
          </a:bodyPr>
          <a:lstStyle/>
          <a:p>
            <a:pPr marL="12700">
              <a:lnSpc>
                <a:spcPct val="100000"/>
              </a:lnSpc>
            </a:pPr>
            <a:r>
              <a:rPr sz="1300" b="1" i="1" spc="5" dirty="0">
                <a:latin typeface="Arial"/>
                <a:cs typeface="Arial"/>
              </a:rPr>
              <a:t>Receive</a:t>
            </a:r>
            <a:r>
              <a:rPr sz="1300" b="1" i="1" spc="-35" dirty="0">
                <a:latin typeface="Arial"/>
                <a:cs typeface="Arial"/>
              </a:rPr>
              <a:t> </a:t>
            </a:r>
            <a:r>
              <a:rPr sz="1300" b="1" i="1" spc="10" dirty="0">
                <a:latin typeface="Arial"/>
                <a:cs typeface="Arial"/>
              </a:rPr>
              <a:t>(segment)</a:t>
            </a:r>
            <a:endParaRPr sz="1300">
              <a:latin typeface="Arial"/>
              <a:cs typeface="Arial"/>
            </a:endParaRPr>
          </a:p>
        </p:txBody>
      </p:sp>
      <p:sp>
        <p:nvSpPr>
          <p:cNvPr id="68" name="object 68"/>
          <p:cNvSpPr txBox="1"/>
          <p:nvPr/>
        </p:nvSpPr>
        <p:spPr>
          <a:xfrm>
            <a:off x="3773116" y="3652993"/>
            <a:ext cx="1353820" cy="213995"/>
          </a:xfrm>
          <a:prstGeom prst="rect">
            <a:avLst/>
          </a:prstGeom>
        </p:spPr>
        <p:txBody>
          <a:bodyPr vert="horz" wrap="square" lIns="0" tIns="0" rIns="0" bIns="0" rtlCol="0">
            <a:spAutoFit/>
          </a:bodyPr>
          <a:lstStyle/>
          <a:p>
            <a:pPr marL="12700">
              <a:lnSpc>
                <a:spcPct val="100000"/>
              </a:lnSpc>
            </a:pPr>
            <a:r>
              <a:rPr sz="1300" b="1" i="1" spc="5" dirty="0">
                <a:latin typeface="Arial"/>
                <a:cs typeface="Arial"/>
              </a:rPr>
              <a:t>Receive</a:t>
            </a:r>
            <a:r>
              <a:rPr sz="1300" b="1" i="1" spc="-50" dirty="0">
                <a:latin typeface="Arial"/>
                <a:cs typeface="Arial"/>
              </a:rPr>
              <a:t> </a:t>
            </a:r>
            <a:r>
              <a:rPr sz="1300" b="1" i="1" spc="10" dirty="0">
                <a:latin typeface="Arial"/>
                <a:cs typeface="Arial"/>
              </a:rPr>
              <a:t>(packet)</a:t>
            </a:r>
            <a:endParaRPr sz="1300">
              <a:latin typeface="Arial"/>
              <a:cs typeface="Arial"/>
            </a:endParaRPr>
          </a:p>
        </p:txBody>
      </p:sp>
      <p:sp>
        <p:nvSpPr>
          <p:cNvPr id="69" name="object 69"/>
          <p:cNvSpPr txBox="1"/>
          <p:nvPr/>
        </p:nvSpPr>
        <p:spPr>
          <a:xfrm>
            <a:off x="1143353" y="3652993"/>
            <a:ext cx="1129030" cy="213995"/>
          </a:xfrm>
          <a:prstGeom prst="rect">
            <a:avLst/>
          </a:prstGeom>
        </p:spPr>
        <p:txBody>
          <a:bodyPr vert="horz" wrap="square" lIns="0" tIns="0" rIns="0" bIns="0" rtlCol="0">
            <a:spAutoFit/>
          </a:bodyPr>
          <a:lstStyle/>
          <a:p>
            <a:pPr marL="12700">
              <a:lnSpc>
                <a:spcPct val="100000"/>
              </a:lnSpc>
            </a:pPr>
            <a:r>
              <a:rPr sz="1300" b="1" i="1" spc="15" dirty="0">
                <a:latin typeface="Arial"/>
                <a:cs typeface="Arial"/>
              </a:rPr>
              <a:t>Send</a:t>
            </a:r>
            <a:r>
              <a:rPr sz="1300" b="1" i="1" spc="-80" dirty="0">
                <a:latin typeface="Arial"/>
                <a:cs typeface="Arial"/>
              </a:rPr>
              <a:t> </a:t>
            </a:r>
            <a:r>
              <a:rPr sz="1300" b="1" i="1" spc="10" dirty="0">
                <a:latin typeface="Arial"/>
                <a:cs typeface="Arial"/>
              </a:rPr>
              <a:t>(packet)</a:t>
            </a:r>
            <a:endParaRPr sz="1300">
              <a:latin typeface="Arial"/>
              <a:cs typeface="Arial"/>
            </a:endParaRPr>
          </a:p>
        </p:txBody>
      </p:sp>
      <p:sp>
        <p:nvSpPr>
          <p:cNvPr id="70" name="object 70"/>
          <p:cNvSpPr txBox="1"/>
          <p:nvPr/>
        </p:nvSpPr>
        <p:spPr>
          <a:xfrm>
            <a:off x="3404943" y="4757492"/>
            <a:ext cx="1026160" cy="213995"/>
          </a:xfrm>
          <a:prstGeom prst="rect">
            <a:avLst/>
          </a:prstGeom>
        </p:spPr>
        <p:txBody>
          <a:bodyPr vert="horz" wrap="square" lIns="0" tIns="0" rIns="0" bIns="0" rtlCol="0">
            <a:spAutoFit/>
          </a:bodyPr>
          <a:lstStyle/>
          <a:p>
            <a:pPr marL="12700">
              <a:lnSpc>
                <a:spcPct val="100000"/>
              </a:lnSpc>
            </a:pPr>
            <a:r>
              <a:rPr sz="1300" b="1" i="1" spc="5" dirty="0">
                <a:latin typeface="Arial"/>
                <a:cs typeface="Arial"/>
              </a:rPr>
              <a:t>Receive</a:t>
            </a:r>
            <a:r>
              <a:rPr sz="1300" b="1" i="1" spc="-45" dirty="0">
                <a:latin typeface="Arial"/>
                <a:cs typeface="Arial"/>
              </a:rPr>
              <a:t> </a:t>
            </a:r>
            <a:r>
              <a:rPr sz="1300" b="1" i="1" spc="5" dirty="0">
                <a:latin typeface="Arial"/>
                <a:cs typeface="Arial"/>
              </a:rPr>
              <a:t>(bit)</a:t>
            </a:r>
            <a:endParaRPr sz="1300">
              <a:latin typeface="Arial"/>
              <a:cs typeface="Arial"/>
            </a:endParaRPr>
          </a:p>
        </p:txBody>
      </p:sp>
      <p:sp>
        <p:nvSpPr>
          <p:cNvPr id="71" name="object 71"/>
          <p:cNvSpPr txBox="1"/>
          <p:nvPr/>
        </p:nvSpPr>
        <p:spPr>
          <a:xfrm>
            <a:off x="1669298" y="4757492"/>
            <a:ext cx="802005" cy="213995"/>
          </a:xfrm>
          <a:prstGeom prst="rect">
            <a:avLst/>
          </a:prstGeom>
        </p:spPr>
        <p:txBody>
          <a:bodyPr vert="horz" wrap="square" lIns="0" tIns="0" rIns="0" bIns="0" rtlCol="0">
            <a:spAutoFit/>
          </a:bodyPr>
          <a:lstStyle/>
          <a:p>
            <a:pPr marL="12700">
              <a:lnSpc>
                <a:spcPct val="100000"/>
              </a:lnSpc>
            </a:pPr>
            <a:r>
              <a:rPr sz="1300" b="1" i="1" spc="15" dirty="0">
                <a:latin typeface="Arial"/>
                <a:cs typeface="Arial"/>
              </a:rPr>
              <a:t>Send</a:t>
            </a:r>
            <a:r>
              <a:rPr sz="1300" b="1" i="1" spc="-75" dirty="0">
                <a:latin typeface="Arial"/>
                <a:cs typeface="Arial"/>
              </a:rPr>
              <a:t> </a:t>
            </a:r>
            <a:r>
              <a:rPr sz="1300" b="1" i="1" spc="5" dirty="0">
                <a:latin typeface="Arial"/>
                <a:cs typeface="Arial"/>
              </a:rPr>
              <a:t>(bit)</a:t>
            </a:r>
            <a:endParaRPr sz="1300">
              <a:latin typeface="Arial"/>
              <a:cs typeface="Arial"/>
            </a:endParaRPr>
          </a:p>
        </p:txBody>
      </p:sp>
      <p:sp>
        <p:nvSpPr>
          <p:cNvPr id="72" name="object 72"/>
          <p:cNvSpPr txBox="1"/>
          <p:nvPr/>
        </p:nvSpPr>
        <p:spPr>
          <a:xfrm>
            <a:off x="5298361" y="760256"/>
            <a:ext cx="1035685" cy="213995"/>
          </a:xfrm>
          <a:prstGeom prst="rect">
            <a:avLst/>
          </a:prstGeom>
        </p:spPr>
        <p:txBody>
          <a:bodyPr vert="horz" wrap="square" lIns="0" tIns="0" rIns="0" bIns="0" rtlCol="0">
            <a:spAutoFit/>
          </a:bodyPr>
          <a:lstStyle/>
          <a:p>
            <a:pPr marL="12700">
              <a:lnSpc>
                <a:spcPct val="100000"/>
              </a:lnSpc>
            </a:pPr>
            <a:r>
              <a:rPr sz="1300" b="1" i="1" spc="10" dirty="0">
                <a:latin typeface="Arial"/>
                <a:cs typeface="Arial"/>
              </a:rPr>
              <a:t>to File </a:t>
            </a:r>
            <a:r>
              <a:rPr sz="1300" b="1" i="1" spc="15" dirty="0">
                <a:latin typeface="Arial"/>
                <a:cs typeface="Arial"/>
              </a:rPr>
              <a:t>F </a:t>
            </a:r>
            <a:r>
              <a:rPr sz="1300" b="1" i="1" spc="5" dirty="0">
                <a:latin typeface="Arial"/>
                <a:cs typeface="Arial"/>
              </a:rPr>
              <a:t>at</a:t>
            </a:r>
            <a:r>
              <a:rPr sz="1300" b="1" i="1" spc="-100" dirty="0">
                <a:latin typeface="Arial"/>
                <a:cs typeface="Arial"/>
              </a:rPr>
              <a:t> </a:t>
            </a:r>
            <a:r>
              <a:rPr sz="1300" b="1" i="1" spc="15" dirty="0">
                <a:latin typeface="Arial"/>
                <a:cs typeface="Arial"/>
              </a:rPr>
              <a:t>D</a:t>
            </a:r>
            <a:endParaRPr sz="1300">
              <a:latin typeface="Arial"/>
              <a:cs typeface="Arial"/>
            </a:endParaRPr>
          </a:p>
        </p:txBody>
      </p:sp>
      <p:sp>
        <p:nvSpPr>
          <p:cNvPr id="73" name="object 73"/>
          <p:cNvSpPr txBox="1"/>
          <p:nvPr/>
        </p:nvSpPr>
        <p:spPr>
          <a:xfrm>
            <a:off x="38846" y="707660"/>
            <a:ext cx="1288415" cy="213995"/>
          </a:xfrm>
          <a:prstGeom prst="rect">
            <a:avLst/>
          </a:prstGeom>
        </p:spPr>
        <p:txBody>
          <a:bodyPr vert="horz" wrap="square" lIns="0" tIns="0" rIns="0" bIns="0" rtlCol="0">
            <a:spAutoFit/>
          </a:bodyPr>
          <a:lstStyle/>
          <a:p>
            <a:pPr marL="12700">
              <a:lnSpc>
                <a:spcPct val="100000"/>
              </a:lnSpc>
            </a:pPr>
            <a:r>
              <a:rPr sz="1300" b="1" i="1" spc="10" dirty="0">
                <a:latin typeface="Arial"/>
                <a:cs typeface="Arial"/>
              </a:rPr>
              <a:t>Copy File </a:t>
            </a:r>
            <a:r>
              <a:rPr sz="1300" b="1" i="1" spc="15" dirty="0">
                <a:latin typeface="Arial"/>
                <a:cs typeface="Arial"/>
              </a:rPr>
              <a:t>F </a:t>
            </a:r>
            <a:r>
              <a:rPr sz="1300" b="1" i="1" spc="5" dirty="0">
                <a:latin typeface="Arial"/>
                <a:cs typeface="Arial"/>
              </a:rPr>
              <a:t>at</a:t>
            </a:r>
            <a:r>
              <a:rPr sz="1300" b="1" i="1" spc="-95" dirty="0">
                <a:latin typeface="Arial"/>
                <a:cs typeface="Arial"/>
              </a:rPr>
              <a:t> </a:t>
            </a:r>
            <a:r>
              <a:rPr sz="1300" b="1" i="1" spc="15" dirty="0">
                <a:latin typeface="Arial"/>
                <a:cs typeface="Arial"/>
              </a:rPr>
              <a:t>S</a:t>
            </a:r>
            <a:endParaRPr sz="1300">
              <a:latin typeface="Arial"/>
              <a:cs typeface="Arial"/>
            </a:endParaRPr>
          </a:p>
        </p:txBody>
      </p:sp>
      <p:sp>
        <p:nvSpPr>
          <p:cNvPr id="74" name="object 74"/>
          <p:cNvSpPr txBox="1"/>
          <p:nvPr/>
        </p:nvSpPr>
        <p:spPr>
          <a:xfrm>
            <a:off x="6718429" y="1075821"/>
            <a:ext cx="1082675" cy="213995"/>
          </a:xfrm>
          <a:prstGeom prst="rect">
            <a:avLst/>
          </a:prstGeom>
        </p:spPr>
        <p:txBody>
          <a:bodyPr vert="horz" wrap="square" lIns="0" tIns="0" rIns="0" bIns="0" rtlCol="0">
            <a:spAutoFit/>
          </a:bodyPr>
          <a:lstStyle/>
          <a:p>
            <a:pPr marL="12700">
              <a:lnSpc>
                <a:spcPct val="100000"/>
              </a:lnSpc>
            </a:pPr>
            <a:r>
              <a:rPr sz="1300" i="1" spc="5" dirty="0">
                <a:latin typeface="Arial"/>
                <a:cs typeface="Arial"/>
              </a:rPr>
              <a:t>User</a:t>
            </a:r>
            <a:r>
              <a:rPr sz="1300" i="1" spc="-70" dirty="0">
                <a:latin typeface="Arial"/>
                <a:cs typeface="Arial"/>
              </a:rPr>
              <a:t> </a:t>
            </a:r>
            <a:r>
              <a:rPr sz="1300" i="1" spc="10" dirty="0">
                <a:latin typeface="Arial"/>
                <a:cs typeface="Arial"/>
              </a:rPr>
              <a:t>Interface</a:t>
            </a:r>
            <a:endParaRPr sz="1300">
              <a:latin typeface="Arial"/>
              <a:cs typeface="Arial"/>
            </a:endParaRPr>
          </a:p>
        </p:txBody>
      </p:sp>
      <p:sp>
        <p:nvSpPr>
          <p:cNvPr id="75" name="object 75"/>
          <p:cNvSpPr txBox="1"/>
          <p:nvPr/>
        </p:nvSpPr>
        <p:spPr>
          <a:xfrm>
            <a:off x="1721882" y="3251261"/>
            <a:ext cx="844550" cy="190500"/>
          </a:xfrm>
          <a:prstGeom prst="rect">
            <a:avLst/>
          </a:prstGeom>
        </p:spPr>
        <p:txBody>
          <a:bodyPr vert="horz" wrap="square" lIns="0" tIns="0" rIns="0" bIns="0" rtlCol="0">
            <a:spAutoFit/>
          </a:bodyPr>
          <a:lstStyle/>
          <a:p>
            <a:pPr marL="12700">
              <a:lnSpc>
                <a:spcPct val="100000"/>
              </a:lnSpc>
            </a:pPr>
            <a:r>
              <a:rPr sz="1150" i="1" dirty="0">
                <a:latin typeface="Arial"/>
                <a:cs typeface="Arial"/>
              </a:rPr>
              <a:t>other</a:t>
            </a:r>
            <a:r>
              <a:rPr sz="1150" i="1" spc="-70" dirty="0">
                <a:latin typeface="Arial"/>
                <a:cs typeface="Arial"/>
              </a:rPr>
              <a:t> </a:t>
            </a:r>
            <a:r>
              <a:rPr sz="1150" i="1" spc="-5" dirty="0">
                <a:latin typeface="Arial"/>
                <a:cs typeface="Arial"/>
              </a:rPr>
              <a:t>paths?</a:t>
            </a:r>
            <a:endParaRPr sz="1150">
              <a:latin typeface="Arial"/>
              <a:cs typeface="Arial"/>
            </a:endParaRPr>
          </a:p>
        </p:txBody>
      </p:sp>
      <p:graphicFrame>
        <p:nvGraphicFramePr>
          <p:cNvPr id="76" name="object 76"/>
          <p:cNvGraphicFramePr>
            <a:graphicFrameLocks noGrp="1"/>
          </p:cNvGraphicFramePr>
          <p:nvPr/>
        </p:nvGraphicFramePr>
        <p:xfrm>
          <a:off x="943052" y="1922019"/>
          <a:ext cx="3997234" cy="285750"/>
        </p:xfrm>
        <a:graphic>
          <a:graphicData uri="http://schemas.openxmlformats.org/drawingml/2006/table">
            <a:tbl>
              <a:tblPr firstRow="1" bandRow="1">
                <a:tableStyleId>{2D5ABB26-0587-4C30-8999-92F81FD0307C}</a:tableStyleId>
              </a:tblPr>
              <a:tblGrid>
                <a:gridCol w="1525254">
                  <a:extLst>
                    <a:ext uri="{9D8B030D-6E8A-4147-A177-3AD203B41FA5}">
                      <a16:colId xmlns:a16="http://schemas.microsoft.com/office/drawing/2014/main" val="20000"/>
                    </a:ext>
                  </a:extLst>
                </a:gridCol>
                <a:gridCol w="1840839">
                  <a:extLst>
                    <a:ext uri="{9D8B030D-6E8A-4147-A177-3AD203B41FA5}">
                      <a16:colId xmlns:a16="http://schemas.microsoft.com/office/drawing/2014/main" val="20001"/>
                    </a:ext>
                  </a:extLst>
                </a:gridCol>
                <a:gridCol w="631141">
                  <a:extLst>
                    <a:ext uri="{9D8B030D-6E8A-4147-A177-3AD203B41FA5}">
                      <a16:colId xmlns:a16="http://schemas.microsoft.com/office/drawing/2014/main" val="20002"/>
                    </a:ext>
                  </a:extLst>
                </a:gridCol>
              </a:tblGrid>
              <a:tr h="262976">
                <a:tc>
                  <a:txBody>
                    <a:bodyPr/>
                    <a:lstStyle/>
                    <a:p>
                      <a:pPr marR="147320" algn="ctr">
                        <a:lnSpc>
                          <a:spcPts val="1480"/>
                        </a:lnSpc>
                        <a:spcBef>
                          <a:spcPts val="750"/>
                        </a:spcBef>
                      </a:pPr>
                      <a:r>
                        <a:rPr sz="1950" i="1" spc="7" baseline="36324" dirty="0">
                          <a:latin typeface="Arial"/>
                          <a:cs typeface="Arial"/>
                        </a:rPr>
                        <a:t>F</a:t>
                      </a:r>
                      <a:r>
                        <a:rPr sz="1150" i="1" spc="5" dirty="0">
                          <a:latin typeface="Arial"/>
                          <a:cs typeface="Arial"/>
                        </a:rPr>
                        <a:t>6-8</a:t>
                      </a:r>
                      <a:endParaRPr sz="1150">
                        <a:latin typeface="Arial"/>
                        <a:cs typeface="Arial"/>
                      </a:endParaRPr>
                    </a:p>
                  </a:txBody>
                  <a:tcPr marL="0" marR="0" marT="95250" marB="0">
                    <a:lnL w="5259">
                      <a:solidFill>
                        <a:srgbClr val="000000"/>
                      </a:solidFill>
                      <a:prstDash val="solid"/>
                    </a:lnL>
                    <a:lnR w="5259">
                      <a:solidFill>
                        <a:srgbClr val="000000"/>
                      </a:solidFill>
                      <a:prstDash val="solid"/>
                    </a:lnR>
                    <a:lnT w="5259">
                      <a:solidFill>
                        <a:srgbClr val="000000"/>
                      </a:solidFill>
                      <a:prstDash val="solid"/>
                    </a:lnT>
                    <a:lnB w="5259">
                      <a:solidFill>
                        <a:srgbClr val="000000"/>
                      </a:solidFill>
                      <a:prstDash val="solid"/>
                    </a:lnB>
                  </a:tcPr>
                </a:tc>
                <a:tc>
                  <a:txBody>
                    <a:bodyPr/>
                    <a:lstStyle/>
                    <a:p>
                      <a:pPr marR="147320" algn="ctr">
                        <a:lnSpc>
                          <a:spcPts val="1480"/>
                        </a:lnSpc>
                        <a:spcBef>
                          <a:spcPts val="750"/>
                        </a:spcBef>
                      </a:pPr>
                      <a:r>
                        <a:rPr sz="1950" i="1" spc="7" baseline="36324" dirty="0">
                          <a:latin typeface="Arial"/>
                          <a:cs typeface="Arial"/>
                        </a:rPr>
                        <a:t>F</a:t>
                      </a:r>
                      <a:r>
                        <a:rPr sz="1150" i="1" spc="5" dirty="0">
                          <a:latin typeface="Arial"/>
                          <a:cs typeface="Arial"/>
                        </a:rPr>
                        <a:t>2-5</a:t>
                      </a:r>
                      <a:endParaRPr sz="1150">
                        <a:latin typeface="Arial"/>
                        <a:cs typeface="Arial"/>
                      </a:endParaRPr>
                    </a:p>
                  </a:txBody>
                  <a:tcPr marL="0" marR="0" marT="95250" marB="0">
                    <a:lnL w="5259">
                      <a:solidFill>
                        <a:srgbClr val="000000"/>
                      </a:solidFill>
                      <a:prstDash val="solid"/>
                    </a:lnL>
                    <a:lnR w="5259">
                      <a:solidFill>
                        <a:srgbClr val="000000"/>
                      </a:solidFill>
                      <a:prstDash val="solid"/>
                    </a:lnR>
                    <a:lnT w="5259">
                      <a:solidFill>
                        <a:srgbClr val="000000"/>
                      </a:solidFill>
                      <a:prstDash val="solid"/>
                    </a:lnT>
                    <a:lnB w="5259">
                      <a:solidFill>
                        <a:srgbClr val="000000"/>
                      </a:solidFill>
                      <a:prstDash val="solid"/>
                    </a:lnB>
                  </a:tcPr>
                </a:tc>
                <a:tc>
                  <a:txBody>
                    <a:bodyPr/>
                    <a:lstStyle/>
                    <a:p>
                      <a:pPr marL="154940">
                        <a:lnSpc>
                          <a:spcPts val="1480"/>
                        </a:lnSpc>
                      </a:pPr>
                      <a:r>
                        <a:rPr sz="1300" i="1" spc="15" dirty="0">
                          <a:latin typeface="Arial"/>
                          <a:cs typeface="Arial"/>
                        </a:rPr>
                        <a:t>F</a:t>
                      </a:r>
                      <a:r>
                        <a:rPr sz="1725" i="1" spc="22" baseline="-19323" dirty="0">
                          <a:latin typeface="Arial"/>
                          <a:cs typeface="Arial"/>
                        </a:rPr>
                        <a:t>1</a:t>
                      </a:r>
                      <a:endParaRPr sz="1725" baseline="-19323">
                        <a:latin typeface="Arial"/>
                        <a:cs typeface="Arial"/>
                      </a:endParaRPr>
                    </a:p>
                  </a:txBody>
                  <a:tcPr marL="0" marR="0" marT="0" marB="0">
                    <a:lnL w="5259">
                      <a:solidFill>
                        <a:srgbClr val="000000"/>
                      </a:solidFill>
                      <a:prstDash val="solid"/>
                    </a:lnL>
                    <a:lnR w="5259">
                      <a:solidFill>
                        <a:srgbClr val="000000"/>
                      </a:solidFill>
                      <a:prstDash val="solid"/>
                    </a:lnR>
                    <a:lnT w="5259">
                      <a:solidFill>
                        <a:srgbClr val="000000"/>
                      </a:solidFill>
                      <a:prstDash val="solid"/>
                    </a:lnT>
                    <a:lnB w="5259">
                      <a:solidFill>
                        <a:srgbClr val="000000"/>
                      </a:solidFill>
                      <a:prstDash val="solid"/>
                    </a:lnB>
                  </a:tcPr>
                </a:tc>
                <a:extLst>
                  <a:ext uri="{0D108BD9-81ED-4DB2-BD59-A6C34878D82A}">
                    <a16:rowId xmlns:a16="http://schemas.microsoft.com/office/drawing/2014/main" val="10000"/>
                  </a:ext>
                </a:extLst>
              </a:tr>
            </a:tbl>
          </a:graphicData>
        </a:graphic>
      </p:graphicFrame>
      <p:sp>
        <p:nvSpPr>
          <p:cNvPr id="77" name="object 77"/>
          <p:cNvSpPr txBox="1"/>
          <p:nvPr/>
        </p:nvSpPr>
        <p:spPr>
          <a:xfrm>
            <a:off x="6665832" y="3693300"/>
            <a:ext cx="736600" cy="436245"/>
          </a:xfrm>
          <a:prstGeom prst="rect">
            <a:avLst/>
          </a:prstGeom>
        </p:spPr>
        <p:txBody>
          <a:bodyPr vert="horz" wrap="square" lIns="0" tIns="0" rIns="0" bIns="0" rtlCol="0">
            <a:spAutoFit/>
          </a:bodyPr>
          <a:lstStyle/>
          <a:p>
            <a:pPr marL="12700" marR="5080">
              <a:lnSpc>
                <a:spcPct val="106200"/>
              </a:lnSpc>
            </a:pPr>
            <a:r>
              <a:rPr sz="1300" i="1" spc="5" dirty="0">
                <a:latin typeface="Arial"/>
                <a:cs typeface="Arial"/>
              </a:rPr>
              <a:t>Data</a:t>
            </a:r>
            <a:r>
              <a:rPr sz="1300" i="1" spc="-65" dirty="0">
                <a:latin typeface="Arial"/>
                <a:cs typeface="Arial"/>
              </a:rPr>
              <a:t> </a:t>
            </a:r>
            <a:r>
              <a:rPr sz="1300" i="1" spc="5" dirty="0">
                <a:latin typeface="Arial"/>
                <a:cs typeface="Arial"/>
              </a:rPr>
              <a:t>Link  </a:t>
            </a:r>
            <a:r>
              <a:rPr sz="1300" i="1" spc="10" dirty="0">
                <a:latin typeface="Arial"/>
                <a:cs typeface="Arial"/>
              </a:rPr>
              <a:t>Interface</a:t>
            </a:r>
            <a:endParaRPr sz="1300">
              <a:latin typeface="Arial"/>
              <a:cs typeface="Arial"/>
            </a:endParaRPr>
          </a:p>
        </p:txBody>
      </p:sp>
      <p:sp>
        <p:nvSpPr>
          <p:cNvPr id="78" name="object 78"/>
          <p:cNvSpPr txBox="1"/>
          <p:nvPr/>
        </p:nvSpPr>
        <p:spPr>
          <a:xfrm>
            <a:off x="6297667" y="4692703"/>
            <a:ext cx="1120140" cy="330835"/>
          </a:xfrm>
          <a:prstGeom prst="rect">
            <a:avLst/>
          </a:prstGeom>
        </p:spPr>
        <p:txBody>
          <a:bodyPr vert="horz" wrap="square" lIns="0" tIns="0" rIns="0" bIns="0" rtlCol="0">
            <a:spAutoFit/>
          </a:bodyPr>
          <a:lstStyle/>
          <a:p>
            <a:pPr marL="170180" marR="5080" indent="-158115">
              <a:lnSpc>
                <a:spcPct val="79600"/>
              </a:lnSpc>
            </a:pPr>
            <a:r>
              <a:rPr sz="1300" i="1" spc="10" dirty="0">
                <a:latin typeface="Arial"/>
                <a:cs typeface="Arial"/>
              </a:rPr>
              <a:t>Physical</a:t>
            </a:r>
            <a:r>
              <a:rPr sz="1300" i="1" spc="-60" dirty="0">
                <a:latin typeface="Arial"/>
                <a:cs typeface="Arial"/>
              </a:rPr>
              <a:t> </a:t>
            </a:r>
            <a:r>
              <a:rPr sz="1300" i="1" spc="5" dirty="0">
                <a:latin typeface="Arial"/>
                <a:cs typeface="Arial"/>
              </a:rPr>
              <a:t>Layer  </a:t>
            </a:r>
            <a:r>
              <a:rPr sz="1300" i="1" spc="10" dirty="0">
                <a:latin typeface="Arial"/>
                <a:cs typeface="Arial"/>
              </a:rPr>
              <a:t>Interface</a:t>
            </a:r>
            <a:endParaRPr sz="1300">
              <a:latin typeface="Arial"/>
              <a:cs typeface="Arial"/>
            </a:endParaRPr>
          </a:p>
        </p:txBody>
      </p:sp>
      <p:sp>
        <p:nvSpPr>
          <p:cNvPr id="79" name="object 79"/>
          <p:cNvSpPr txBox="1"/>
          <p:nvPr/>
        </p:nvSpPr>
        <p:spPr>
          <a:xfrm>
            <a:off x="6560643" y="2641391"/>
            <a:ext cx="923290" cy="436245"/>
          </a:xfrm>
          <a:prstGeom prst="rect">
            <a:avLst/>
          </a:prstGeom>
        </p:spPr>
        <p:txBody>
          <a:bodyPr vert="horz" wrap="square" lIns="0" tIns="0" rIns="0" bIns="0" rtlCol="0">
            <a:spAutoFit/>
          </a:bodyPr>
          <a:lstStyle/>
          <a:p>
            <a:pPr marL="64769" marR="5080" indent="-52705">
              <a:lnSpc>
                <a:spcPct val="106200"/>
              </a:lnSpc>
            </a:pPr>
            <a:r>
              <a:rPr sz="1300" i="1" spc="5" dirty="0">
                <a:latin typeface="Arial"/>
                <a:cs typeface="Arial"/>
              </a:rPr>
              <a:t>Routing</a:t>
            </a:r>
            <a:r>
              <a:rPr sz="1300" i="1" spc="-65" dirty="0">
                <a:latin typeface="Arial"/>
                <a:cs typeface="Arial"/>
              </a:rPr>
              <a:t> </a:t>
            </a:r>
            <a:r>
              <a:rPr sz="1300" i="1" spc="10" dirty="0">
                <a:latin typeface="Arial"/>
                <a:cs typeface="Arial"/>
              </a:rPr>
              <a:t>(IP)  Interface</a:t>
            </a:r>
            <a:endParaRPr sz="1300">
              <a:latin typeface="Arial"/>
              <a:cs typeface="Arial"/>
            </a:endParaRPr>
          </a:p>
        </p:txBody>
      </p:sp>
      <p:sp>
        <p:nvSpPr>
          <p:cNvPr id="80" name="object 80"/>
          <p:cNvSpPr txBox="1"/>
          <p:nvPr/>
        </p:nvSpPr>
        <p:spPr>
          <a:xfrm>
            <a:off x="6560643" y="1759556"/>
            <a:ext cx="1241425" cy="424180"/>
          </a:xfrm>
          <a:prstGeom prst="rect">
            <a:avLst/>
          </a:prstGeom>
        </p:spPr>
        <p:txBody>
          <a:bodyPr vert="horz" wrap="square" lIns="0" tIns="0" rIns="0" bIns="0" rtlCol="0">
            <a:spAutoFit/>
          </a:bodyPr>
          <a:lstStyle/>
          <a:p>
            <a:pPr marL="12700">
              <a:lnSpc>
                <a:spcPct val="100000"/>
              </a:lnSpc>
            </a:pPr>
            <a:r>
              <a:rPr sz="1300" i="1" spc="10" dirty="0">
                <a:latin typeface="Arial"/>
                <a:cs typeface="Arial"/>
              </a:rPr>
              <a:t>Transport</a:t>
            </a:r>
            <a:r>
              <a:rPr sz="1300" i="1" spc="-65" dirty="0">
                <a:latin typeface="Arial"/>
                <a:cs typeface="Arial"/>
              </a:rPr>
              <a:t> </a:t>
            </a:r>
            <a:r>
              <a:rPr sz="1300" i="1" spc="10" dirty="0">
                <a:latin typeface="Arial"/>
                <a:cs typeface="Arial"/>
              </a:rPr>
              <a:t>(TCP)</a:t>
            </a:r>
            <a:endParaRPr sz="1300">
              <a:latin typeface="Arial"/>
              <a:cs typeface="Arial"/>
            </a:endParaRPr>
          </a:p>
          <a:p>
            <a:pPr marL="222885">
              <a:lnSpc>
                <a:spcPct val="100000"/>
              </a:lnSpc>
              <a:spcBef>
                <a:spcPts val="95"/>
              </a:spcBef>
            </a:pPr>
            <a:r>
              <a:rPr sz="1300" i="1" spc="10" dirty="0">
                <a:latin typeface="Arial"/>
                <a:cs typeface="Arial"/>
              </a:rPr>
              <a:t>Interface</a:t>
            </a:r>
            <a:endParaRPr sz="1300">
              <a:latin typeface="Arial"/>
              <a:cs typeface="Arial"/>
            </a:endParaRPr>
          </a:p>
        </p:txBody>
      </p:sp>
      <p:sp>
        <p:nvSpPr>
          <p:cNvPr id="81" name="object 81"/>
          <p:cNvSpPr txBox="1"/>
          <p:nvPr/>
        </p:nvSpPr>
        <p:spPr>
          <a:xfrm>
            <a:off x="91432" y="1601757"/>
            <a:ext cx="2447925" cy="213995"/>
          </a:xfrm>
          <a:prstGeom prst="rect">
            <a:avLst/>
          </a:prstGeom>
        </p:spPr>
        <p:txBody>
          <a:bodyPr vert="horz" wrap="square" lIns="0" tIns="0" rIns="0" bIns="0" rtlCol="0">
            <a:spAutoFit/>
          </a:bodyPr>
          <a:lstStyle/>
          <a:p>
            <a:pPr marL="12700">
              <a:lnSpc>
                <a:spcPct val="100000"/>
              </a:lnSpc>
            </a:pPr>
            <a:r>
              <a:rPr sz="1300" b="1" i="1" spc="10" dirty="0">
                <a:latin typeface="Arial"/>
                <a:cs typeface="Arial"/>
              </a:rPr>
              <a:t>Write (m) to </a:t>
            </a:r>
            <a:r>
              <a:rPr sz="1300" b="1" i="1" spc="5" dirty="0">
                <a:latin typeface="Arial"/>
                <a:cs typeface="Arial"/>
              </a:rPr>
              <a:t>connection</a:t>
            </a:r>
            <a:r>
              <a:rPr sz="1300" b="1" i="1" spc="-15" dirty="0">
                <a:latin typeface="Arial"/>
                <a:cs typeface="Arial"/>
              </a:rPr>
              <a:t> </a:t>
            </a:r>
            <a:r>
              <a:rPr sz="1300" b="1" i="1" spc="10" dirty="0">
                <a:latin typeface="Arial"/>
                <a:cs typeface="Arial"/>
              </a:rPr>
              <a:t>queue</a:t>
            </a:r>
            <a:endParaRPr sz="1300">
              <a:latin typeface="Arial"/>
              <a:cs typeface="Arial"/>
            </a:endParaRPr>
          </a:p>
        </p:txBody>
      </p:sp>
      <p:sp>
        <p:nvSpPr>
          <p:cNvPr id="82" name="object 82"/>
          <p:cNvSpPr txBox="1"/>
          <p:nvPr/>
        </p:nvSpPr>
        <p:spPr>
          <a:xfrm>
            <a:off x="5140571" y="1601757"/>
            <a:ext cx="745490" cy="213995"/>
          </a:xfrm>
          <a:prstGeom prst="rect">
            <a:avLst/>
          </a:prstGeom>
        </p:spPr>
        <p:txBody>
          <a:bodyPr vert="horz" wrap="square" lIns="0" tIns="0" rIns="0" bIns="0" rtlCol="0">
            <a:spAutoFit/>
          </a:bodyPr>
          <a:lstStyle/>
          <a:p>
            <a:pPr marL="12700">
              <a:lnSpc>
                <a:spcPct val="100000"/>
              </a:lnSpc>
            </a:pPr>
            <a:r>
              <a:rPr sz="1300" b="1" i="1" spc="10" dirty="0">
                <a:latin typeface="Arial"/>
                <a:cs typeface="Arial"/>
              </a:rPr>
              <a:t>Read</a:t>
            </a:r>
            <a:r>
              <a:rPr sz="1300" b="1" i="1" spc="-80" dirty="0">
                <a:latin typeface="Arial"/>
                <a:cs typeface="Arial"/>
              </a:rPr>
              <a:t> </a:t>
            </a:r>
            <a:r>
              <a:rPr sz="1300" b="1" i="1" spc="10" dirty="0">
                <a:latin typeface="Arial"/>
                <a:cs typeface="Arial"/>
              </a:rPr>
              <a:t>(m)</a:t>
            </a:r>
            <a:endParaRPr sz="1300">
              <a:latin typeface="Arial"/>
              <a:cs typeface="Arial"/>
            </a:endParaRPr>
          </a:p>
        </p:txBody>
      </p:sp>
      <p:sp>
        <p:nvSpPr>
          <p:cNvPr id="84" name="TextBox 83"/>
          <p:cNvSpPr txBox="1"/>
          <p:nvPr/>
        </p:nvSpPr>
        <p:spPr>
          <a:xfrm>
            <a:off x="1234304" y="6834674"/>
            <a:ext cx="6096000" cy="1077218"/>
          </a:xfrm>
          <a:prstGeom prst="rect">
            <a:avLst/>
          </a:prstGeom>
          <a:noFill/>
        </p:spPr>
        <p:txBody>
          <a:bodyPr wrap="square" rtlCol="0">
            <a:spAutoFit/>
          </a:bodyPr>
          <a:lstStyle/>
          <a:p>
            <a:r>
              <a:rPr lang="en-US" sz="3200" dirty="0"/>
              <a:t>Each layer provides a service to the layer above it</a:t>
            </a:r>
            <a:endParaRPr lang="en-US" dirty="0"/>
          </a:p>
        </p:txBody>
      </p:sp>
    </p:spTree>
    <p:extLst>
      <p:ext uri="{BB962C8B-B14F-4D97-AF65-F5344CB8AC3E}">
        <p14:creationId xmlns:p14="http://schemas.microsoft.com/office/powerpoint/2010/main" val="303202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63658" y="236620"/>
            <a:ext cx="4194428" cy="492443"/>
          </a:xfrm>
          <a:prstGeom prst="rect">
            <a:avLst/>
          </a:prstGeom>
        </p:spPr>
        <p:txBody>
          <a:bodyPr vert="horz" wrap="square" lIns="0" tIns="0" rIns="0" bIns="0" rtlCol="0">
            <a:spAutoFit/>
          </a:bodyPr>
          <a:lstStyle/>
          <a:p>
            <a:pPr marL="12700">
              <a:lnSpc>
                <a:spcPct val="100000"/>
              </a:lnSpc>
            </a:pPr>
            <a:r>
              <a:rPr sz="3200" spc="320" dirty="0">
                <a:solidFill>
                  <a:srgbClr val="0070C0"/>
                </a:solidFill>
                <a:latin typeface="+mj-lt"/>
                <a:cs typeface="PMingLiU"/>
              </a:rPr>
              <a:t>Data </a:t>
            </a:r>
            <a:r>
              <a:rPr sz="3200" spc="220" dirty="0">
                <a:solidFill>
                  <a:srgbClr val="0070C0"/>
                </a:solidFill>
                <a:latin typeface="+mj-lt"/>
                <a:cs typeface="PMingLiU"/>
              </a:rPr>
              <a:t>Link</a:t>
            </a:r>
            <a:r>
              <a:rPr sz="3200" spc="140" dirty="0">
                <a:solidFill>
                  <a:srgbClr val="0070C0"/>
                </a:solidFill>
                <a:latin typeface="+mj-lt"/>
                <a:cs typeface="PMingLiU"/>
              </a:rPr>
              <a:t> </a:t>
            </a:r>
            <a:r>
              <a:rPr sz="3200" spc="225" dirty="0">
                <a:solidFill>
                  <a:srgbClr val="0070C0"/>
                </a:solidFill>
                <a:latin typeface="+mj-lt"/>
                <a:cs typeface="PMingLiU"/>
              </a:rPr>
              <a:t>Sublayers</a:t>
            </a:r>
            <a:endParaRPr sz="3200" dirty="0">
              <a:solidFill>
                <a:srgbClr val="0070C0"/>
              </a:solidFill>
              <a:latin typeface="+mj-lt"/>
              <a:cs typeface="PMingLiU"/>
            </a:endParaRPr>
          </a:p>
        </p:txBody>
      </p:sp>
      <p:sp>
        <p:nvSpPr>
          <p:cNvPr id="3" name="object 3"/>
          <p:cNvSpPr txBox="1"/>
          <p:nvPr/>
        </p:nvSpPr>
        <p:spPr>
          <a:xfrm>
            <a:off x="1685175" y="4426131"/>
            <a:ext cx="1553210" cy="514350"/>
          </a:xfrm>
          <a:prstGeom prst="rect">
            <a:avLst/>
          </a:prstGeom>
          <a:ln w="3175">
            <a:solidFill>
              <a:srgbClr val="000000"/>
            </a:solidFill>
          </a:ln>
        </p:spPr>
        <p:txBody>
          <a:bodyPr vert="horz" wrap="square" lIns="0" tIns="15875" rIns="0" bIns="0" rtlCol="0">
            <a:spAutoFit/>
          </a:bodyPr>
          <a:lstStyle/>
          <a:p>
            <a:pPr marL="144145" marR="107950" indent="189865">
              <a:lnSpc>
                <a:spcPts val="1850"/>
              </a:lnSpc>
              <a:spcBef>
                <a:spcPts val="125"/>
              </a:spcBef>
            </a:pPr>
            <a:r>
              <a:rPr sz="1750" spc="5" dirty="0">
                <a:latin typeface="Arial"/>
                <a:cs typeface="Arial"/>
              </a:rPr>
              <a:t>ERROR  DETECTION</a:t>
            </a:r>
            <a:endParaRPr sz="1750">
              <a:latin typeface="Arial"/>
              <a:cs typeface="Arial"/>
            </a:endParaRPr>
          </a:p>
        </p:txBody>
      </p:sp>
      <p:sp>
        <p:nvSpPr>
          <p:cNvPr id="4" name="object 4"/>
          <p:cNvSpPr txBox="1"/>
          <p:nvPr/>
        </p:nvSpPr>
        <p:spPr>
          <a:xfrm>
            <a:off x="1795388" y="5302246"/>
            <a:ext cx="1056005" cy="282575"/>
          </a:xfrm>
          <a:prstGeom prst="rect">
            <a:avLst/>
          </a:prstGeom>
        </p:spPr>
        <p:txBody>
          <a:bodyPr vert="horz" wrap="square" lIns="0" tIns="0" rIns="0" bIns="0" rtlCol="0">
            <a:spAutoFit/>
          </a:bodyPr>
          <a:lstStyle/>
          <a:p>
            <a:pPr marL="12700">
              <a:lnSpc>
                <a:spcPct val="100000"/>
              </a:lnSpc>
            </a:pPr>
            <a:r>
              <a:rPr sz="1750" spc="5" dirty="0">
                <a:latin typeface="Arial"/>
                <a:cs typeface="Arial"/>
              </a:rPr>
              <a:t>FRAMING</a:t>
            </a:r>
            <a:endParaRPr sz="1750">
              <a:latin typeface="Arial"/>
              <a:cs typeface="Arial"/>
            </a:endParaRPr>
          </a:p>
        </p:txBody>
      </p:sp>
      <p:sp>
        <p:nvSpPr>
          <p:cNvPr id="5" name="object 5"/>
          <p:cNvSpPr txBox="1"/>
          <p:nvPr/>
        </p:nvSpPr>
        <p:spPr>
          <a:xfrm>
            <a:off x="4577615" y="5369287"/>
            <a:ext cx="1056005" cy="282575"/>
          </a:xfrm>
          <a:prstGeom prst="rect">
            <a:avLst/>
          </a:prstGeom>
        </p:spPr>
        <p:txBody>
          <a:bodyPr vert="horz" wrap="square" lIns="0" tIns="0" rIns="0" bIns="0" rtlCol="0">
            <a:spAutoFit/>
          </a:bodyPr>
          <a:lstStyle/>
          <a:p>
            <a:pPr marL="12700">
              <a:lnSpc>
                <a:spcPct val="100000"/>
              </a:lnSpc>
            </a:pPr>
            <a:r>
              <a:rPr sz="1750" spc="5" dirty="0">
                <a:latin typeface="Arial"/>
                <a:cs typeface="Arial"/>
              </a:rPr>
              <a:t>FRAMING</a:t>
            </a:r>
            <a:endParaRPr sz="1750">
              <a:latin typeface="Arial"/>
              <a:cs typeface="Arial"/>
            </a:endParaRPr>
          </a:p>
        </p:txBody>
      </p:sp>
      <p:sp>
        <p:nvSpPr>
          <p:cNvPr id="6" name="object 6"/>
          <p:cNvSpPr txBox="1"/>
          <p:nvPr/>
        </p:nvSpPr>
        <p:spPr>
          <a:xfrm>
            <a:off x="4366844" y="4627261"/>
            <a:ext cx="1553210" cy="514350"/>
          </a:xfrm>
          <a:prstGeom prst="rect">
            <a:avLst/>
          </a:prstGeom>
          <a:ln w="3175">
            <a:solidFill>
              <a:srgbClr val="000000"/>
            </a:solidFill>
          </a:ln>
        </p:spPr>
        <p:txBody>
          <a:bodyPr vert="horz" wrap="square" lIns="0" tIns="26670" rIns="0" bIns="0" rtlCol="0">
            <a:spAutoFit/>
          </a:bodyPr>
          <a:lstStyle/>
          <a:p>
            <a:pPr marL="155575" marR="97155" indent="189865">
              <a:lnSpc>
                <a:spcPts val="1850"/>
              </a:lnSpc>
              <a:spcBef>
                <a:spcPts val="210"/>
              </a:spcBef>
            </a:pPr>
            <a:r>
              <a:rPr sz="1750" spc="5" dirty="0">
                <a:latin typeface="Arial"/>
                <a:cs typeface="Arial"/>
              </a:rPr>
              <a:t>ERROR  DETECTION</a:t>
            </a:r>
            <a:endParaRPr sz="1750">
              <a:latin typeface="Arial"/>
              <a:cs typeface="Arial"/>
            </a:endParaRPr>
          </a:p>
        </p:txBody>
      </p:sp>
      <p:sp>
        <p:nvSpPr>
          <p:cNvPr id="7" name="object 7"/>
          <p:cNvSpPr txBox="1"/>
          <p:nvPr/>
        </p:nvSpPr>
        <p:spPr>
          <a:xfrm>
            <a:off x="4277448" y="4068577"/>
            <a:ext cx="1789430" cy="402590"/>
          </a:xfrm>
          <a:prstGeom prst="rect">
            <a:avLst/>
          </a:prstGeom>
          <a:ln w="3175">
            <a:solidFill>
              <a:srgbClr val="000000"/>
            </a:solidFill>
          </a:ln>
        </p:spPr>
        <p:txBody>
          <a:bodyPr vert="horz" wrap="square" lIns="0" tIns="3810" rIns="0" bIns="0" rtlCol="0">
            <a:spAutoFit/>
          </a:bodyPr>
          <a:lstStyle/>
          <a:p>
            <a:pPr marL="88265">
              <a:lnSpc>
                <a:spcPct val="100000"/>
              </a:lnSpc>
              <a:spcBef>
                <a:spcPts val="30"/>
              </a:spcBef>
            </a:pPr>
            <a:r>
              <a:rPr sz="1750" spc="5" dirty="0">
                <a:latin typeface="Arial"/>
                <a:cs typeface="Arial"/>
              </a:rPr>
              <a:t>MEDIA</a:t>
            </a:r>
            <a:r>
              <a:rPr sz="1750" spc="-85" dirty="0">
                <a:latin typeface="Arial"/>
                <a:cs typeface="Arial"/>
              </a:rPr>
              <a:t> </a:t>
            </a:r>
            <a:r>
              <a:rPr sz="1750" spc="5" dirty="0">
                <a:latin typeface="Arial"/>
                <a:cs typeface="Arial"/>
              </a:rPr>
              <a:t>ACCESS</a:t>
            </a:r>
            <a:endParaRPr sz="1750">
              <a:latin typeface="Arial"/>
              <a:cs typeface="Arial"/>
            </a:endParaRPr>
          </a:p>
        </p:txBody>
      </p:sp>
      <p:sp>
        <p:nvSpPr>
          <p:cNvPr id="8" name="object 8"/>
          <p:cNvSpPr txBox="1"/>
          <p:nvPr/>
        </p:nvSpPr>
        <p:spPr>
          <a:xfrm>
            <a:off x="4310964" y="3476376"/>
            <a:ext cx="1776730" cy="402590"/>
          </a:xfrm>
          <a:prstGeom prst="rect">
            <a:avLst/>
          </a:prstGeom>
          <a:ln w="3175">
            <a:solidFill>
              <a:srgbClr val="000000"/>
            </a:solidFill>
          </a:ln>
        </p:spPr>
        <p:txBody>
          <a:bodyPr vert="horz" wrap="square" lIns="0" tIns="59690" rIns="0" bIns="0" rtlCol="0">
            <a:spAutoFit/>
          </a:bodyPr>
          <a:lstStyle/>
          <a:p>
            <a:pPr marL="88265">
              <a:lnSpc>
                <a:spcPct val="100000"/>
              </a:lnSpc>
              <a:spcBef>
                <a:spcPts val="470"/>
              </a:spcBef>
            </a:pPr>
            <a:r>
              <a:rPr sz="1750" spc="5" dirty="0">
                <a:latin typeface="Arial"/>
                <a:cs typeface="Arial"/>
              </a:rPr>
              <a:t>MULTIPLEXING</a:t>
            </a:r>
            <a:endParaRPr sz="1750">
              <a:latin typeface="Arial"/>
              <a:cs typeface="Arial"/>
            </a:endParaRPr>
          </a:p>
        </p:txBody>
      </p:sp>
      <p:sp>
        <p:nvSpPr>
          <p:cNvPr id="9" name="object 9"/>
          <p:cNvSpPr/>
          <p:nvPr/>
        </p:nvSpPr>
        <p:spPr>
          <a:xfrm>
            <a:off x="1662823" y="5297669"/>
            <a:ext cx="1553210" cy="514350"/>
          </a:xfrm>
          <a:custGeom>
            <a:avLst/>
            <a:gdLst/>
            <a:ahLst/>
            <a:cxnLst/>
            <a:rect l="l" t="t" r="r" b="b"/>
            <a:pathLst>
              <a:path w="1553210" h="514350">
                <a:moveTo>
                  <a:pt x="0" y="513985"/>
                </a:moveTo>
                <a:lnTo>
                  <a:pt x="1553133" y="513985"/>
                </a:lnTo>
                <a:lnTo>
                  <a:pt x="1553133" y="0"/>
                </a:lnTo>
                <a:lnTo>
                  <a:pt x="0" y="0"/>
                </a:lnTo>
                <a:lnTo>
                  <a:pt x="0" y="513985"/>
                </a:lnTo>
                <a:close/>
              </a:path>
            </a:pathLst>
          </a:custGeom>
          <a:ln w="3175">
            <a:solidFill>
              <a:srgbClr val="000000"/>
            </a:solidFill>
          </a:ln>
        </p:spPr>
        <p:txBody>
          <a:bodyPr wrap="square" lIns="0" tIns="0" rIns="0" bIns="0" rtlCol="0"/>
          <a:lstStyle/>
          <a:p>
            <a:endParaRPr/>
          </a:p>
        </p:txBody>
      </p:sp>
      <p:sp>
        <p:nvSpPr>
          <p:cNvPr id="10" name="object 10"/>
          <p:cNvSpPr/>
          <p:nvPr/>
        </p:nvSpPr>
        <p:spPr>
          <a:xfrm>
            <a:off x="4333316" y="5331197"/>
            <a:ext cx="1553210" cy="514350"/>
          </a:xfrm>
          <a:custGeom>
            <a:avLst/>
            <a:gdLst/>
            <a:ahLst/>
            <a:cxnLst/>
            <a:rect l="l" t="t" r="r" b="b"/>
            <a:pathLst>
              <a:path w="1553210" h="514350">
                <a:moveTo>
                  <a:pt x="0" y="513985"/>
                </a:moveTo>
                <a:lnTo>
                  <a:pt x="1553133" y="513985"/>
                </a:lnTo>
                <a:lnTo>
                  <a:pt x="1553133" y="0"/>
                </a:lnTo>
                <a:lnTo>
                  <a:pt x="0" y="0"/>
                </a:lnTo>
                <a:lnTo>
                  <a:pt x="0" y="513985"/>
                </a:lnTo>
                <a:close/>
              </a:path>
            </a:pathLst>
          </a:custGeom>
          <a:ln w="3175">
            <a:solidFill>
              <a:srgbClr val="000000"/>
            </a:solidFill>
          </a:ln>
        </p:spPr>
        <p:txBody>
          <a:bodyPr wrap="square" lIns="0" tIns="0" rIns="0" bIns="0" rtlCol="0"/>
          <a:lstStyle/>
          <a:p>
            <a:endParaRPr/>
          </a:p>
        </p:txBody>
      </p:sp>
      <p:sp>
        <p:nvSpPr>
          <p:cNvPr id="11" name="object 11"/>
          <p:cNvSpPr txBox="1"/>
          <p:nvPr/>
        </p:nvSpPr>
        <p:spPr>
          <a:xfrm>
            <a:off x="1662823" y="2159560"/>
            <a:ext cx="2037080" cy="643255"/>
          </a:xfrm>
          <a:prstGeom prst="rect">
            <a:avLst/>
          </a:prstGeom>
        </p:spPr>
        <p:txBody>
          <a:bodyPr vert="horz" wrap="square" lIns="0" tIns="0" rIns="0" bIns="0" rtlCol="0">
            <a:spAutoFit/>
          </a:bodyPr>
          <a:lstStyle/>
          <a:p>
            <a:pPr marL="12700" marR="5080" indent="111125">
              <a:lnSpc>
                <a:spcPct val="79600"/>
              </a:lnSpc>
            </a:pPr>
            <a:r>
              <a:rPr sz="1750" b="1" spc="5" dirty="0">
                <a:latin typeface="Courier New"/>
                <a:cs typeface="Courier New"/>
              </a:rPr>
              <a:t>Point−to−point  Links (2</a:t>
            </a:r>
            <a:r>
              <a:rPr sz="1750" b="1" spc="-90" dirty="0">
                <a:latin typeface="Courier New"/>
                <a:cs typeface="Courier New"/>
              </a:rPr>
              <a:t> </a:t>
            </a:r>
            <a:r>
              <a:rPr sz="1750" b="1" spc="5" dirty="0">
                <a:latin typeface="Courier New"/>
                <a:cs typeface="Courier New"/>
              </a:rPr>
              <a:t>nodes)</a:t>
            </a:r>
            <a:endParaRPr sz="1750" dirty="0">
              <a:latin typeface="Courier New"/>
              <a:cs typeface="Courier New"/>
            </a:endParaRPr>
          </a:p>
          <a:p>
            <a:pPr marL="79375">
              <a:lnSpc>
                <a:spcPct val="100000"/>
              </a:lnSpc>
              <a:spcBef>
                <a:spcPts val="155"/>
              </a:spcBef>
            </a:pPr>
            <a:r>
              <a:rPr sz="1200" i="1" spc="10" dirty="0">
                <a:latin typeface="Arial"/>
                <a:cs typeface="Arial"/>
              </a:rPr>
              <a:t>(e.g., </a:t>
            </a:r>
            <a:r>
              <a:rPr sz="1200" i="1" spc="15" dirty="0">
                <a:latin typeface="Arial"/>
                <a:cs typeface="Arial"/>
              </a:rPr>
              <a:t>HDLC, Frame</a:t>
            </a:r>
            <a:r>
              <a:rPr sz="1200" i="1" spc="-60" dirty="0">
                <a:latin typeface="Arial"/>
                <a:cs typeface="Arial"/>
              </a:rPr>
              <a:t> </a:t>
            </a:r>
            <a:r>
              <a:rPr sz="1200" i="1" spc="15" dirty="0">
                <a:latin typeface="Arial"/>
                <a:cs typeface="Arial"/>
              </a:rPr>
              <a:t>Relay)</a:t>
            </a:r>
            <a:endParaRPr sz="1200" dirty="0">
              <a:latin typeface="Arial"/>
              <a:cs typeface="Arial"/>
            </a:endParaRPr>
          </a:p>
        </p:txBody>
      </p:sp>
      <p:sp>
        <p:nvSpPr>
          <p:cNvPr id="12" name="object 12"/>
          <p:cNvSpPr txBox="1"/>
          <p:nvPr/>
        </p:nvSpPr>
        <p:spPr>
          <a:xfrm>
            <a:off x="4260872" y="2159560"/>
            <a:ext cx="2082164" cy="674370"/>
          </a:xfrm>
          <a:prstGeom prst="rect">
            <a:avLst/>
          </a:prstGeom>
        </p:spPr>
        <p:txBody>
          <a:bodyPr vert="horz" wrap="square" lIns="0" tIns="0" rIns="0" bIns="0" rtlCol="0">
            <a:spAutoFit/>
          </a:bodyPr>
          <a:lstStyle/>
          <a:p>
            <a:pPr marL="269240" marR="5080" indent="-212725">
              <a:lnSpc>
                <a:spcPts val="1850"/>
              </a:lnSpc>
            </a:pPr>
            <a:r>
              <a:rPr sz="1750" b="1" spc="5" dirty="0">
                <a:latin typeface="Courier New"/>
                <a:cs typeface="Courier New"/>
              </a:rPr>
              <a:t>Broadcast</a:t>
            </a:r>
            <a:r>
              <a:rPr sz="1750" b="1" spc="-85" dirty="0">
                <a:latin typeface="Courier New"/>
                <a:cs typeface="Courier New"/>
              </a:rPr>
              <a:t> </a:t>
            </a:r>
            <a:r>
              <a:rPr sz="1750" b="1" spc="5" dirty="0">
                <a:latin typeface="Courier New"/>
                <a:cs typeface="Courier New"/>
              </a:rPr>
              <a:t>Links  (&gt;= 2</a:t>
            </a:r>
            <a:r>
              <a:rPr sz="1750" b="1" spc="-90" dirty="0">
                <a:latin typeface="Courier New"/>
                <a:cs typeface="Courier New"/>
              </a:rPr>
              <a:t> </a:t>
            </a:r>
            <a:r>
              <a:rPr sz="1750" b="1" spc="5" dirty="0">
                <a:latin typeface="Courier New"/>
                <a:cs typeface="Courier New"/>
              </a:rPr>
              <a:t>nodes)</a:t>
            </a:r>
            <a:endParaRPr sz="1750" dirty="0">
              <a:latin typeface="Courier New"/>
              <a:cs typeface="Courier New"/>
            </a:endParaRPr>
          </a:p>
          <a:p>
            <a:pPr marL="12700">
              <a:lnSpc>
                <a:spcPct val="100000"/>
              </a:lnSpc>
              <a:spcBef>
                <a:spcPts val="50"/>
              </a:spcBef>
            </a:pPr>
            <a:r>
              <a:rPr sz="1200" i="1" spc="10" dirty="0">
                <a:latin typeface="Arial"/>
                <a:cs typeface="Arial"/>
              </a:rPr>
              <a:t>(e.g., Ethernet, </a:t>
            </a:r>
            <a:r>
              <a:rPr sz="1200" i="1" spc="15" dirty="0">
                <a:latin typeface="Arial"/>
                <a:cs typeface="Arial"/>
              </a:rPr>
              <a:t>Token</a:t>
            </a:r>
            <a:r>
              <a:rPr sz="1200" i="1" spc="-40" dirty="0">
                <a:latin typeface="Arial"/>
                <a:cs typeface="Arial"/>
              </a:rPr>
              <a:t> </a:t>
            </a:r>
            <a:r>
              <a:rPr sz="1200" i="1" spc="15" dirty="0">
                <a:latin typeface="Arial"/>
                <a:cs typeface="Arial"/>
              </a:rPr>
              <a:t>Ring)</a:t>
            </a:r>
            <a:endParaRPr sz="1200" dirty="0">
              <a:latin typeface="Arial"/>
              <a:cs typeface="Arial"/>
            </a:endParaRPr>
          </a:p>
        </p:txBody>
      </p:sp>
      <p:sp>
        <p:nvSpPr>
          <p:cNvPr id="13" name="object 13"/>
          <p:cNvSpPr txBox="1"/>
          <p:nvPr/>
        </p:nvSpPr>
        <p:spPr>
          <a:xfrm>
            <a:off x="1685175" y="3487547"/>
            <a:ext cx="1586865" cy="670560"/>
          </a:xfrm>
          <a:prstGeom prst="rect">
            <a:avLst/>
          </a:prstGeom>
          <a:ln w="3175">
            <a:solidFill>
              <a:srgbClr val="000000"/>
            </a:solidFill>
          </a:ln>
        </p:spPr>
        <p:txBody>
          <a:bodyPr vert="horz" wrap="square" lIns="0" tIns="24765" rIns="0" bIns="0" rtlCol="0">
            <a:spAutoFit/>
          </a:bodyPr>
          <a:lstStyle/>
          <a:p>
            <a:pPr marL="166370" marR="156210" indent="167005">
              <a:lnSpc>
                <a:spcPts val="1760"/>
              </a:lnSpc>
              <a:spcBef>
                <a:spcPts val="195"/>
              </a:spcBef>
            </a:pPr>
            <a:r>
              <a:rPr sz="1750" spc="5" dirty="0">
                <a:latin typeface="Arial"/>
                <a:cs typeface="Arial"/>
              </a:rPr>
              <a:t>ERROR  RECOVERY</a:t>
            </a:r>
            <a:endParaRPr sz="1750">
              <a:latin typeface="Arial"/>
              <a:cs typeface="Arial"/>
            </a:endParaRPr>
          </a:p>
          <a:p>
            <a:pPr marL="245110">
              <a:lnSpc>
                <a:spcPts val="1270"/>
              </a:lnSpc>
            </a:pPr>
            <a:r>
              <a:rPr sz="1200" i="1" spc="15" dirty="0">
                <a:latin typeface="Arial"/>
                <a:cs typeface="Arial"/>
              </a:rPr>
              <a:t>(OPTIONAL)</a:t>
            </a:r>
            <a:endParaRPr sz="1200">
              <a:latin typeface="Arial"/>
              <a:cs typeface="Arial"/>
            </a:endParaRPr>
          </a:p>
        </p:txBody>
      </p:sp>
      <p:sp>
        <p:nvSpPr>
          <p:cNvPr id="14" name="object 14"/>
          <p:cNvSpPr/>
          <p:nvPr/>
        </p:nvSpPr>
        <p:spPr>
          <a:xfrm>
            <a:off x="2243861" y="5822830"/>
            <a:ext cx="0" cy="358140"/>
          </a:xfrm>
          <a:custGeom>
            <a:avLst/>
            <a:gdLst/>
            <a:ahLst/>
            <a:cxnLst/>
            <a:rect l="l" t="t" r="r" b="b"/>
            <a:pathLst>
              <a:path h="358139">
                <a:moveTo>
                  <a:pt x="0" y="0"/>
                </a:moveTo>
                <a:lnTo>
                  <a:pt x="0" y="357555"/>
                </a:lnTo>
              </a:path>
            </a:pathLst>
          </a:custGeom>
          <a:ln w="3175">
            <a:solidFill>
              <a:srgbClr val="000000"/>
            </a:solidFill>
          </a:ln>
        </p:spPr>
        <p:txBody>
          <a:bodyPr wrap="square" lIns="0" tIns="0" rIns="0" bIns="0" rtlCol="0"/>
          <a:lstStyle/>
          <a:p>
            <a:endParaRPr/>
          </a:p>
        </p:txBody>
      </p:sp>
      <p:sp>
        <p:nvSpPr>
          <p:cNvPr id="15" name="object 15"/>
          <p:cNvSpPr/>
          <p:nvPr/>
        </p:nvSpPr>
        <p:spPr>
          <a:xfrm>
            <a:off x="2215921" y="5822830"/>
            <a:ext cx="55880" cy="111760"/>
          </a:xfrm>
          <a:custGeom>
            <a:avLst/>
            <a:gdLst/>
            <a:ahLst/>
            <a:cxnLst/>
            <a:rect l="l" t="t" r="r" b="b"/>
            <a:pathLst>
              <a:path w="55880" h="111760">
                <a:moveTo>
                  <a:pt x="0" y="111734"/>
                </a:moveTo>
                <a:lnTo>
                  <a:pt x="27940" y="0"/>
                </a:lnTo>
                <a:lnTo>
                  <a:pt x="55867" y="111734"/>
                </a:lnTo>
              </a:path>
            </a:pathLst>
          </a:custGeom>
          <a:ln w="3175">
            <a:solidFill>
              <a:srgbClr val="000000"/>
            </a:solidFill>
          </a:ln>
        </p:spPr>
        <p:txBody>
          <a:bodyPr wrap="square" lIns="0" tIns="0" rIns="0" bIns="0" rtlCol="0"/>
          <a:lstStyle/>
          <a:p>
            <a:endParaRPr/>
          </a:p>
        </p:txBody>
      </p:sp>
      <p:sp>
        <p:nvSpPr>
          <p:cNvPr id="16" name="object 16"/>
          <p:cNvSpPr/>
          <p:nvPr/>
        </p:nvSpPr>
        <p:spPr>
          <a:xfrm>
            <a:off x="2215921" y="6068651"/>
            <a:ext cx="55880" cy="111760"/>
          </a:xfrm>
          <a:custGeom>
            <a:avLst/>
            <a:gdLst/>
            <a:ahLst/>
            <a:cxnLst/>
            <a:rect l="l" t="t" r="r" b="b"/>
            <a:pathLst>
              <a:path w="55880" h="111760">
                <a:moveTo>
                  <a:pt x="55867" y="0"/>
                </a:moveTo>
                <a:lnTo>
                  <a:pt x="27940" y="111734"/>
                </a:lnTo>
                <a:lnTo>
                  <a:pt x="0" y="0"/>
                </a:lnTo>
              </a:path>
            </a:pathLst>
          </a:custGeom>
          <a:ln w="3175">
            <a:solidFill>
              <a:srgbClr val="000000"/>
            </a:solidFill>
          </a:ln>
        </p:spPr>
        <p:txBody>
          <a:bodyPr wrap="square" lIns="0" tIns="0" rIns="0" bIns="0" rtlCol="0"/>
          <a:lstStyle/>
          <a:p>
            <a:endParaRPr/>
          </a:p>
        </p:txBody>
      </p:sp>
      <p:sp>
        <p:nvSpPr>
          <p:cNvPr id="17" name="object 17"/>
          <p:cNvSpPr/>
          <p:nvPr/>
        </p:nvSpPr>
        <p:spPr>
          <a:xfrm>
            <a:off x="4981384" y="5867521"/>
            <a:ext cx="0" cy="358140"/>
          </a:xfrm>
          <a:custGeom>
            <a:avLst/>
            <a:gdLst/>
            <a:ahLst/>
            <a:cxnLst/>
            <a:rect l="l" t="t" r="r" b="b"/>
            <a:pathLst>
              <a:path h="358139">
                <a:moveTo>
                  <a:pt x="0" y="0"/>
                </a:moveTo>
                <a:lnTo>
                  <a:pt x="0" y="357555"/>
                </a:lnTo>
              </a:path>
            </a:pathLst>
          </a:custGeom>
          <a:ln w="3175">
            <a:solidFill>
              <a:srgbClr val="000000"/>
            </a:solidFill>
          </a:ln>
        </p:spPr>
        <p:txBody>
          <a:bodyPr wrap="square" lIns="0" tIns="0" rIns="0" bIns="0" rtlCol="0"/>
          <a:lstStyle/>
          <a:p>
            <a:endParaRPr/>
          </a:p>
        </p:txBody>
      </p:sp>
      <p:sp>
        <p:nvSpPr>
          <p:cNvPr id="18" name="object 18"/>
          <p:cNvSpPr/>
          <p:nvPr/>
        </p:nvSpPr>
        <p:spPr>
          <a:xfrm>
            <a:off x="4953457" y="5867521"/>
            <a:ext cx="55880" cy="111760"/>
          </a:xfrm>
          <a:custGeom>
            <a:avLst/>
            <a:gdLst/>
            <a:ahLst/>
            <a:cxnLst/>
            <a:rect l="l" t="t" r="r" b="b"/>
            <a:pathLst>
              <a:path w="55879" h="111760">
                <a:moveTo>
                  <a:pt x="0" y="111734"/>
                </a:moveTo>
                <a:lnTo>
                  <a:pt x="27927" y="0"/>
                </a:lnTo>
                <a:lnTo>
                  <a:pt x="55867" y="111734"/>
                </a:lnTo>
              </a:path>
            </a:pathLst>
          </a:custGeom>
          <a:ln w="3175">
            <a:solidFill>
              <a:srgbClr val="000000"/>
            </a:solidFill>
          </a:ln>
        </p:spPr>
        <p:txBody>
          <a:bodyPr wrap="square" lIns="0" tIns="0" rIns="0" bIns="0" rtlCol="0"/>
          <a:lstStyle/>
          <a:p>
            <a:endParaRPr/>
          </a:p>
        </p:txBody>
      </p:sp>
      <p:sp>
        <p:nvSpPr>
          <p:cNvPr id="19" name="object 19"/>
          <p:cNvSpPr/>
          <p:nvPr/>
        </p:nvSpPr>
        <p:spPr>
          <a:xfrm>
            <a:off x="4953457" y="6113343"/>
            <a:ext cx="55880" cy="111760"/>
          </a:xfrm>
          <a:custGeom>
            <a:avLst/>
            <a:gdLst/>
            <a:ahLst/>
            <a:cxnLst/>
            <a:rect l="l" t="t" r="r" b="b"/>
            <a:pathLst>
              <a:path w="55879" h="111760">
                <a:moveTo>
                  <a:pt x="55867" y="0"/>
                </a:moveTo>
                <a:lnTo>
                  <a:pt x="27927" y="111734"/>
                </a:lnTo>
                <a:lnTo>
                  <a:pt x="0" y="0"/>
                </a:lnTo>
              </a:path>
            </a:pathLst>
          </a:custGeom>
          <a:ln w="3175">
            <a:solidFill>
              <a:srgbClr val="000000"/>
            </a:solidFill>
          </a:ln>
        </p:spPr>
        <p:txBody>
          <a:bodyPr wrap="square" lIns="0" tIns="0" rIns="0" bIns="0" rtlCol="0"/>
          <a:lstStyle/>
          <a:p>
            <a:endParaRPr/>
          </a:p>
        </p:txBody>
      </p:sp>
      <p:sp>
        <p:nvSpPr>
          <p:cNvPr id="22" name="object 22"/>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2</a:t>
            </a:r>
          </a:p>
        </p:txBody>
      </p:sp>
      <p:sp>
        <p:nvSpPr>
          <p:cNvPr id="21" name="object 21"/>
          <p:cNvSpPr txBox="1"/>
          <p:nvPr/>
        </p:nvSpPr>
        <p:spPr>
          <a:xfrm>
            <a:off x="5191443" y="6169223"/>
            <a:ext cx="870635" cy="307777"/>
          </a:xfrm>
          <a:prstGeom prst="rect">
            <a:avLst/>
          </a:prstGeom>
        </p:spPr>
        <p:txBody>
          <a:bodyPr vert="horz" wrap="square" lIns="0" tIns="0" rIns="0" bIns="0" rtlCol="0">
            <a:spAutoFit/>
          </a:bodyPr>
          <a:lstStyle/>
          <a:p>
            <a:pPr marL="12700">
              <a:lnSpc>
                <a:spcPct val="100000"/>
              </a:lnSpc>
            </a:pPr>
            <a:r>
              <a:rPr sz="2000" i="1" spc="10" dirty="0">
                <a:latin typeface="Arial"/>
                <a:cs typeface="Arial"/>
              </a:rPr>
              <a:t>Bits</a:t>
            </a:r>
            <a:endParaRPr sz="2000" dirty="0">
              <a:latin typeface="Arial"/>
              <a:cs typeface="Arial"/>
            </a:endParaRPr>
          </a:p>
        </p:txBody>
      </p:sp>
      <p:sp>
        <p:nvSpPr>
          <p:cNvPr id="23" name="Rectangle 22">
            <a:extLst>
              <a:ext uri="{FF2B5EF4-FFF2-40B4-BE49-F238E27FC236}">
                <a16:creationId xmlns:a16="http://schemas.microsoft.com/office/drawing/2014/main" id="{502066DF-CDE2-4461-98C8-798F97224CCD}"/>
              </a:ext>
            </a:extLst>
          </p:cNvPr>
          <p:cNvSpPr/>
          <p:nvPr/>
        </p:nvSpPr>
        <p:spPr>
          <a:xfrm>
            <a:off x="1066800" y="3319344"/>
            <a:ext cx="5486400" cy="2708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83BE7593-A6AA-43D9-954D-D0F6089004BF}"/>
              </a:ext>
            </a:extLst>
          </p:cNvPr>
          <p:cNvCxnSpPr/>
          <p:nvPr/>
        </p:nvCxnSpPr>
        <p:spPr>
          <a:xfrm>
            <a:off x="2323390" y="2900129"/>
            <a:ext cx="0" cy="471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46369E-E53A-484A-92DA-F66AD4C16D8C}"/>
              </a:ext>
            </a:extLst>
          </p:cNvPr>
          <p:cNvCxnSpPr/>
          <p:nvPr/>
        </p:nvCxnSpPr>
        <p:spPr>
          <a:xfrm>
            <a:off x="5220154" y="2833930"/>
            <a:ext cx="0" cy="471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object 20">
            <a:extLst>
              <a:ext uri="{FF2B5EF4-FFF2-40B4-BE49-F238E27FC236}">
                <a16:creationId xmlns:a16="http://schemas.microsoft.com/office/drawing/2014/main" id="{CE691DD8-E057-49DF-9B01-6411E2A4AA26}"/>
              </a:ext>
            </a:extLst>
          </p:cNvPr>
          <p:cNvSpPr txBox="1"/>
          <p:nvPr/>
        </p:nvSpPr>
        <p:spPr>
          <a:xfrm>
            <a:off x="2401405" y="6130227"/>
            <a:ext cx="870635" cy="307777"/>
          </a:xfrm>
          <a:prstGeom prst="rect">
            <a:avLst/>
          </a:prstGeom>
        </p:spPr>
        <p:txBody>
          <a:bodyPr vert="horz" wrap="square" lIns="0" tIns="0" rIns="0" bIns="0" rtlCol="0">
            <a:spAutoFit/>
          </a:bodyPr>
          <a:lstStyle/>
          <a:p>
            <a:pPr marL="12700">
              <a:lnSpc>
                <a:spcPct val="100000"/>
              </a:lnSpc>
            </a:pPr>
            <a:r>
              <a:rPr sz="2000" i="1" spc="10" dirty="0">
                <a:latin typeface="Arial"/>
                <a:cs typeface="Arial"/>
              </a:rPr>
              <a:t>Bits</a:t>
            </a:r>
            <a:endParaRPr sz="2000" dirty="0">
              <a:latin typeface="Arial"/>
              <a:cs typeface="Arial"/>
            </a:endParaRPr>
          </a:p>
        </p:txBody>
      </p:sp>
      <p:sp>
        <p:nvSpPr>
          <p:cNvPr id="33" name="object 20">
            <a:extLst>
              <a:ext uri="{FF2B5EF4-FFF2-40B4-BE49-F238E27FC236}">
                <a16:creationId xmlns:a16="http://schemas.microsoft.com/office/drawing/2014/main" id="{60944A88-EA6F-4F3C-87E9-D5A8F3D0A0E8}"/>
              </a:ext>
            </a:extLst>
          </p:cNvPr>
          <p:cNvSpPr txBox="1"/>
          <p:nvPr/>
        </p:nvSpPr>
        <p:spPr>
          <a:xfrm>
            <a:off x="2514118" y="2922989"/>
            <a:ext cx="1065863" cy="307777"/>
          </a:xfrm>
          <a:prstGeom prst="rect">
            <a:avLst/>
          </a:prstGeom>
        </p:spPr>
        <p:txBody>
          <a:bodyPr vert="horz" wrap="square" lIns="0" tIns="0" rIns="0" bIns="0" rtlCol="0">
            <a:spAutoFit/>
          </a:bodyPr>
          <a:lstStyle/>
          <a:p>
            <a:pPr marL="12700">
              <a:lnSpc>
                <a:spcPct val="100000"/>
              </a:lnSpc>
            </a:pPr>
            <a:r>
              <a:rPr lang="en-US" sz="2000" i="1" spc="10" dirty="0">
                <a:latin typeface="Arial"/>
                <a:cs typeface="Arial"/>
              </a:rPr>
              <a:t>Frames</a:t>
            </a:r>
            <a:endParaRPr sz="2000" dirty="0">
              <a:latin typeface="Arial"/>
              <a:cs typeface="Arial"/>
            </a:endParaRPr>
          </a:p>
        </p:txBody>
      </p:sp>
      <p:sp>
        <p:nvSpPr>
          <p:cNvPr id="34" name="object 20">
            <a:extLst>
              <a:ext uri="{FF2B5EF4-FFF2-40B4-BE49-F238E27FC236}">
                <a16:creationId xmlns:a16="http://schemas.microsoft.com/office/drawing/2014/main" id="{8C0E69C9-64CF-414C-9B16-A7A603A6E856}"/>
              </a:ext>
            </a:extLst>
          </p:cNvPr>
          <p:cNvSpPr txBox="1"/>
          <p:nvPr/>
        </p:nvSpPr>
        <p:spPr>
          <a:xfrm>
            <a:off x="5410881" y="2915675"/>
            <a:ext cx="1065863" cy="307777"/>
          </a:xfrm>
          <a:prstGeom prst="rect">
            <a:avLst/>
          </a:prstGeom>
        </p:spPr>
        <p:txBody>
          <a:bodyPr vert="horz" wrap="square" lIns="0" tIns="0" rIns="0" bIns="0" rtlCol="0">
            <a:spAutoFit/>
          </a:bodyPr>
          <a:lstStyle/>
          <a:p>
            <a:pPr marL="12700">
              <a:lnSpc>
                <a:spcPct val="100000"/>
              </a:lnSpc>
            </a:pPr>
            <a:r>
              <a:rPr lang="en-US" sz="2000" i="1" spc="10" dirty="0">
                <a:latin typeface="Arial"/>
                <a:cs typeface="Arial"/>
              </a:rPr>
              <a:t>Frames</a:t>
            </a:r>
            <a:endParaRPr sz="2000" dirty="0">
              <a:latin typeface="Arial"/>
              <a:cs typeface="Arial"/>
            </a:endParaRPr>
          </a:p>
        </p:txBody>
      </p:sp>
      <p:sp>
        <p:nvSpPr>
          <p:cNvPr id="35" name="TextBox 34">
            <a:extLst>
              <a:ext uri="{FF2B5EF4-FFF2-40B4-BE49-F238E27FC236}">
                <a16:creationId xmlns:a16="http://schemas.microsoft.com/office/drawing/2014/main" id="{2125F6DD-DB57-4577-A6F8-373A6CBFF245}"/>
              </a:ext>
            </a:extLst>
          </p:cNvPr>
          <p:cNvSpPr txBox="1"/>
          <p:nvPr/>
        </p:nvSpPr>
        <p:spPr>
          <a:xfrm>
            <a:off x="1362679" y="7167030"/>
            <a:ext cx="5796385" cy="523220"/>
          </a:xfrm>
          <a:prstGeom prst="rect">
            <a:avLst/>
          </a:prstGeom>
          <a:noFill/>
        </p:spPr>
        <p:txBody>
          <a:bodyPr wrap="square" rtlCol="0">
            <a:spAutoFit/>
          </a:bodyPr>
          <a:lstStyle/>
          <a:p>
            <a:r>
              <a:rPr lang="en-US" sz="2800" dirty="0"/>
              <a:t>QUASI-RELIABLE 1 HOP FRAME PIPE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63658" y="236620"/>
            <a:ext cx="4194428" cy="492443"/>
          </a:xfrm>
          <a:prstGeom prst="rect">
            <a:avLst/>
          </a:prstGeom>
        </p:spPr>
        <p:txBody>
          <a:bodyPr vert="horz" wrap="square" lIns="0" tIns="0" rIns="0" bIns="0" rtlCol="0">
            <a:spAutoFit/>
          </a:bodyPr>
          <a:lstStyle/>
          <a:p>
            <a:pPr marL="12700">
              <a:lnSpc>
                <a:spcPct val="100000"/>
              </a:lnSpc>
            </a:pPr>
            <a:r>
              <a:rPr sz="3200" spc="320" dirty="0">
                <a:solidFill>
                  <a:srgbClr val="0070C0"/>
                </a:solidFill>
                <a:latin typeface="+mj-lt"/>
                <a:cs typeface="PMingLiU"/>
              </a:rPr>
              <a:t>Data </a:t>
            </a:r>
            <a:r>
              <a:rPr sz="3200" spc="220" dirty="0">
                <a:solidFill>
                  <a:srgbClr val="0070C0"/>
                </a:solidFill>
                <a:latin typeface="+mj-lt"/>
                <a:cs typeface="PMingLiU"/>
              </a:rPr>
              <a:t>Link</a:t>
            </a:r>
            <a:r>
              <a:rPr sz="3200" spc="140" dirty="0">
                <a:solidFill>
                  <a:srgbClr val="0070C0"/>
                </a:solidFill>
                <a:latin typeface="+mj-lt"/>
                <a:cs typeface="PMingLiU"/>
              </a:rPr>
              <a:t> </a:t>
            </a:r>
            <a:r>
              <a:rPr sz="3200" spc="225" dirty="0">
                <a:solidFill>
                  <a:srgbClr val="0070C0"/>
                </a:solidFill>
                <a:latin typeface="+mj-lt"/>
                <a:cs typeface="PMingLiU"/>
              </a:rPr>
              <a:t>Sublayers</a:t>
            </a:r>
            <a:endParaRPr sz="3200" dirty="0">
              <a:solidFill>
                <a:srgbClr val="0070C0"/>
              </a:solidFill>
              <a:latin typeface="+mj-lt"/>
              <a:cs typeface="PMingLiU"/>
            </a:endParaRPr>
          </a:p>
        </p:txBody>
      </p:sp>
      <p:sp>
        <p:nvSpPr>
          <p:cNvPr id="3" name="object 3"/>
          <p:cNvSpPr txBox="1"/>
          <p:nvPr/>
        </p:nvSpPr>
        <p:spPr>
          <a:xfrm>
            <a:off x="1685175" y="4426131"/>
            <a:ext cx="1553210" cy="514350"/>
          </a:xfrm>
          <a:prstGeom prst="rect">
            <a:avLst/>
          </a:prstGeom>
          <a:ln w="3175">
            <a:solidFill>
              <a:srgbClr val="000000"/>
            </a:solidFill>
          </a:ln>
        </p:spPr>
        <p:txBody>
          <a:bodyPr vert="horz" wrap="square" lIns="0" tIns="15875" rIns="0" bIns="0" rtlCol="0">
            <a:spAutoFit/>
          </a:bodyPr>
          <a:lstStyle/>
          <a:p>
            <a:pPr marL="144145" marR="107950" indent="189865">
              <a:lnSpc>
                <a:spcPts val="1850"/>
              </a:lnSpc>
              <a:spcBef>
                <a:spcPts val="125"/>
              </a:spcBef>
            </a:pPr>
            <a:r>
              <a:rPr sz="1750" spc="5" dirty="0">
                <a:latin typeface="Arial"/>
                <a:cs typeface="Arial"/>
              </a:rPr>
              <a:t>ERROR  DETECTION</a:t>
            </a:r>
            <a:endParaRPr sz="1750">
              <a:latin typeface="Arial"/>
              <a:cs typeface="Arial"/>
            </a:endParaRPr>
          </a:p>
        </p:txBody>
      </p:sp>
      <p:sp>
        <p:nvSpPr>
          <p:cNvPr id="4" name="object 4"/>
          <p:cNvSpPr txBox="1"/>
          <p:nvPr/>
        </p:nvSpPr>
        <p:spPr>
          <a:xfrm>
            <a:off x="1795388" y="5302246"/>
            <a:ext cx="1056005" cy="282575"/>
          </a:xfrm>
          <a:prstGeom prst="rect">
            <a:avLst/>
          </a:prstGeom>
        </p:spPr>
        <p:txBody>
          <a:bodyPr vert="horz" wrap="square" lIns="0" tIns="0" rIns="0" bIns="0" rtlCol="0">
            <a:spAutoFit/>
          </a:bodyPr>
          <a:lstStyle/>
          <a:p>
            <a:pPr marL="12700">
              <a:lnSpc>
                <a:spcPct val="100000"/>
              </a:lnSpc>
            </a:pPr>
            <a:r>
              <a:rPr sz="1750" spc="5" dirty="0">
                <a:latin typeface="Arial"/>
                <a:cs typeface="Arial"/>
              </a:rPr>
              <a:t>FRAMING</a:t>
            </a:r>
            <a:endParaRPr sz="1750">
              <a:latin typeface="Arial"/>
              <a:cs typeface="Arial"/>
            </a:endParaRPr>
          </a:p>
        </p:txBody>
      </p:sp>
      <p:sp>
        <p:nvSpPr>
          <p:cNvPr id="5" name="object 5"/>
          <p:cNvSpPr txBox="1"/>
          <p:nvPr/>
        </p:nvSpPr>
        <p:spPr>
          <a:xfrm>
            <a:off x="4577615" y="5369287"/>
            <a:ext cx="1056005" cy="282575"/>
          </a:xfrm>
          <a:prstGeom prst="rect">
            <a:avLst/>
          </a:prstGeom>
        </p:spPr>
        <p:txBody>
          <a:bodyPr vert="horz" wrap="square" lIns="0" tIns="0" rIns="0" bIns="0" rtlCol="0">
            <a:spAutoFit/>
          </a:bodyPr>
          <a:lstStyle/>
          <a:p>
            <a:pPr marL="12700">
              <a:lnSpc>
                <a:spcPct val="100000"/>
              </a:lnSpc>
            </a:pPr>
            <a:r>
              <a:rPr sz="1750" spc="5" dirty="0">
                <a:latin typeface="Arial"/>
                <a:cs typeface="Arial"/>
              </a:rPr>
              <a:t>FRAMING</a:t>
            </a:r>
            <a:endParaRPr sz="1750">
              <a:latin typeface="Arial"/>
              <a:cs typeface="Arial"/>
            </a:endParaRPr>
          </a:p>
        </p:txBody>
      </p:sp>
      <p:sp>
        <p:nvSpPr>
          <p:cNvPr id="6" name="object 6"/>
          <p:cNvSpPr txBox="1"/>
          <p:nvPr/>
        </p:nvSpPr>
        <p:spPr>
          <a:xfrm>
            <a:off x="4366844" y="4627261"/>
            <a:ext cx="1553210" cy="514350"/>
          </a:xfrm>
          <a:prstGeom prst="rect">
            <a:avLst/>
          </a:prstGeom>
          <a:ln w="3175">
            <a:solidFill>
              <a:srgbClr val="000000"/>
            </a:solidFill>
          </a:ln>
        </p:spPr>
        <p:txBody>
          <a:bodyPr vert="horz" wrap="square" lIns="0" tIns="26670" rIns="0" bIns="0" rtlCol="0">
            <a:spAutoFit/>
          </a:bodyPr>
          <a:lstStyle/>
          <a:p>
            <a:pPr marL="155575" marR="97155" indent="189865">
              <a:lnSpc>
                <a:spcPts val="1850"/>
              </a:lnSpc>
              <a:spcBef>
                <a:spcPts val="210"/>
              </a:spcBef>
            </a:pPr>
            <a:r>
              <a:rPr sz="1750" spc="5" dirty="0">
                <a:latin typeface="Arial"/>
                <a:cs typeface="Arial"/>
              </a:rPr>
              <a:t>ERROR  DETECTION</a:t>
            </a:r>
            <a:endParaRPr sz="1750">
              <a:latin typeface="Arial"/>
              <a:cs typeface="Arial"/>
            </a:endParaRPr>
          </a:p>
        </p:txBody>
      </p:sp>
      <p:sp>
        <p:nvSpPr>
          <p:cNvPr id="7" name="object 7"/>
          <p:cNvSpPr txBox="1"/>
          <p:nvPr/>
        </p:nvSpPr>
        <p:spPr>
          <a:xfrm>
            <a:off x="4277448" y="4068577"/>
            <a:ext cx="1789430" cy="402590"/>
          </a:xfrm>
          <a:prstGeom prst="rect">
            <a:avLst/>
          </a:prstGeom>
          <a:ln w="3175">
            <a:solidFill>
              <a:srgbClr val="000000"/>
            </a:solidFill>
          </a:ln>
        </p:spPr>
        <p:txBody>
          <a:bodyPr vert="horz" wrap="square" lIns="0" tIns="3810" rIns="0" bIns="0" rtlCol="0">
            <a:spAutoFit/>
          </a:bodyPr>
          <a:lstStyle/>
          <a:p>
            <a:pPr marL="88265">
              <a:lnSpc>
                <a:spcPct val="100000"/>
              </a:lnSpc>
              <a:spcBef>
                <a:spcPts val="30"/>
              </a:spcBef>
            </a:pPr>
            <a:r>
              <a:rPr sz="1750" spc="5" dirty="0">
                <a:latin typeface="Arial"/>
                <a:cs typeface="Arial"/>
              </a:rPr>
              <a:t>MEDIA</a:t>
            </a:r>
            <a:r>
              <a:rPr sz="1750" spc="-85" dirty="0">
                <a:latin typeface="Arial"/>
                <a:cs typeface="Arial"/>
              </a:rPr>
              <a:t> </a:t>
            </a:r>
            <a:r>
              <a:rPr sz="1750" spc="5" dirty="0">
                <a:latin typeface="Arial"/>
                <a:cs typeface="Arial"/>
              </a:rPr>
              <a:t>ACCESS</a:t>
            </a:r>
            <a:endParaRPr sz="1750">
              <a:latin typeface="Arial"/>
              <a:cs typeface="Arial"/>
            </a:endParaRPr>
          </a:p>
        </p:txBody>
      </p:sp>
      <p:sp>
        <p:nvSpPr>
          <p:cNvPr id="8" name="object 8"/>
          <p:cNvSpPr txBox="1"/>
          <p:nvPr/>
        </p:nvSpPr>
        <p:spPr>
          <a:xfrm>
            <a:off x="4310964" y="3476376"/>
            <a:ext cx="1776730" cy="402590"/>
          </a:xfrm>
          <a:prstGeom prst="rect">
            <a:avLst/>
          </a:prstGeom>
          <a:ln w="3175">
            <a:solidFill>
              <a:srgbClr val="000000"/>
            </a:solidFill>
          </a:ln>
        </p:spPr>
        <p:txBody>
          <a:bodyPr vert="horz" wrap="square" lIns="0" tIns="59690" rIns="0" bIns="0" rtlCol="0">
            <a:spAutoFit/>
          </a:bodyPr>
          <a:lstStyle/>
          <a:p>
            <a:pPr marL="88265">
              <a:lnSpc>
                <a:spcPct val="100000"/>
              </a:lnSpc>
              <a:spcBef>
                <a:spcPts val="470"/>
              </a:spcBef>
            </a:pPr>
            <a:r>
              <a:rPr sz="1750" spc="5" dirty="0">
                <a:latin typeface="Arial"/>
                <a:cs typeface="Arial"/>
              </a:rPr>
              <a:t>MULTIPLEXING</a:t>
            </a:r>
            <a:endParaRPr sz="1750">
              <a:latin typeface="Arial"/>
              <a:cs typeface="Arial"/>
            </a:endParaRPr>
          </a:p>
        </p:txBody>
      </p:sp>
      <p:sp>
        <p:nvSpPr>
          <p:cNvPr id="9" name="object 9"/>
          <p:cNvSpPr/>
          <p:nvPr/>
        </p:nvSpPr>
        <p:spPr>
          <a:xfrm>
            <a:off x="1662823" y="5297669"/>
            <a:ext cx="1553210" cy="514350"/>
          </a:xfrm>
          <a:custGeom>
            <a:avLst/>
            <a:gdLst/>
            <a:ahLst/>
            <a:cxnLst/>
            <a:rect l="l" t="t" r="r" b="b"/>
            <a:pathLst>
              <a:path w="1553210" h="514350">
                <a:moveTo>
                  <a:pt x="0" y="513985"/>
                </a:moveTo>
                <a:lnTo>
                  <a:pt x="1553133" y="513985"/>
                </a:lnTo>
                <a:lnTo>
                  <a:pt x="1553133" y="0"/>
                </a:lnTo>
                <a:lnTo>
                  <a:pt x="0" y="0"/>
                </a:lnTo>
                <a:lnTo>
                  <a:pt x="0" y="513985"/>
                </a:lnTo>
                <a:close/>
              </a:path>
            </a:pathLst>
          </a:custGeom>
          <a:ln w="3175">
            <a:solidFill>
              <a:srgbClr val="000000"/>
            </a:solidFill>
          </a:ln>
        </p:spPr>
        <p:txBody>
          <a:bodyPr wrap="square" lIns="0" tIns="0" rIns="0" bIns="0" rtlCol="0"/>
          <a:lstStyle/>
          <a:p>
            <a:endParaRPr/>
          </a:p>
        </p:txBody>
      </p:sp>
      <p:sp>
        <p:nvSpPr>
          <p:cNvPr id="10" name="object 10"/>
          <p:cNvSpPr/>
          <p:nvPr/>
        </p:nvSpPr>
        <p:spPr>
          <a:xfrm>
            <a:off x="4333316" y="5331197"/>
            <a:ext cx="1553210" cy="514350"/>
          </a:xfrm>
          <a:custGeom>
            <a:avLst/>
            <a:gdLst/>
            <a:ahLst/>
            <a:cxnLst/>
            <a:rect l="l" t="t" r="r" b="b"/>
            <a:pathLst>
              <a:path w="1553210" h="514350">
                <a:moveTo>
                  <a:pt x="0" y="513985"/>
                </a:moveTo>
                <a:lnTo>
                  <a:pt x="1553133" y="513985"/>
                </a:lnTo>
                <a:lnTo>
                  <a:pt x="1553133" y="0"/>
                </a:lnTo>
                <a:lnTo>
                  <a:pt x="0" y="0"/>
                </a:lnTo>
                <a:lnTo>
                  <a:pt x="0" y="513985"/>
                </a:lnTo>
                <a:close/>
              </a:path>
            </a:pathLst>
          </a:custGeom>
          <a:ln w="3175">
            <a:solidFill>
              <a:srgbClr val="000000"/>
            </a:solidFill>
          </a:ln>
        </p:spPr>
        <p:txBody>
          <a:bodyPr wrap="square" lIns="0" tIns="0" rIns="0" bIns="0" rtlCol="0"/>
          <a:lstStyle/>
          <a:p>
            <a:endParaRPr/>
          </a:p>
        </p:txBody>
      </p:sp>
      <p:sp>
        <p:nvSpPr>
          <p:cNvPr id="11" name="object 11"/>
          <p:cNvSpPr txBox="1"/>
          <p:nvPr/>
        </p:nvSpPr>
        <p:spPr>
          <a:xfrm>
            <a:off x="1662823" y="2159560"/>
            <a:ext cx="2037080" cy="643255"/>
          </a:xfrm>
          <a:prstGeom prst="rect">
            <a:avLst/>
          </a:prstGeom>
        </p:spPr>
        <p:txBody>
          <a:bodyPr vert="horz" wrap="square" lIns="0" tIns="0" rIns="0" bIns="0" rtlCol="0">
            <a:spAutoFit/>
          </a:bodyPr>
          <a:lstStyle/>
          <a:p>
            <a:pPr marL="12700" marR="5080" indent="111125">
              <a:lnSpc>
                <a:spcPct val="79600"/>
              </a:lnSpc>
            </a:pPr>
            <a:r>
              <a:rPr sz="1750" b="1" spc="5" dirty="0">
                <a:latin typeface="Courier New"/>
                <a:cs typeface="Courier New"/>
              </a:rPr>
              <a:t>Point−to−point  Links (2</a:t>
            </a:r>
            <a:r>
              <a:rPr sz="1750" b="1" spc="-90" dirty="0">
                <a:latin typeface="Courier New"/>
                <a:cs typeface="Courier New"/>
              </a:rPr>
              <a:t> </a:t>
            </a:r>
            <a:r>
              <a:rPr sz="1750" b="1" spc="5" dirty="0">
                <a:latin typeface="Courier New"/>
                <a:cs typeface="Courier New"/>
              </a:rPr>
              <a:t>nodes)</a:t>
            </a:r>
            <a:endParaRPr sz="1750" dirty="0">
              <a:latin typeface="Courier New"/>
              <a:cs typeface="Courier New"/>
            </a:endParaRPr>
          </a:p>
          <a:p>
            <a:pPr marL="79375">
              <a:lnSpc>
                <a:spcPct val="100000"/>
              </a:lnSpc>
              <a:spcBef>
                <a:spcPts val="155"/>
              </a:spcBef>
            </a:pPr>
            <a:r>
              <a:rPr sz="1200" i="1" spc="10" dirty="0">
                <a:latin typeface="Arial"/>
                <a:cs typeface="Arial"/>
              </a:rPr>
              <a:t>(e.g., </a:t>
            </a:r>
            <a:r>
              <a:rPr sz="1200" i="1" spc="15" dirty="0">
                <a:latin typeface="Arial"/>
                <a:cs typeface="Arial"/>
              </a:rPr>
              <a:t>HDLC, Frame</a:t>
            </a:r>
            <a:r>
              <a:rPr sz="1200" i="1" spc="-60" dirty="0">
                <a:latin typeface="Arial"/>
                <a:cs typeface="Arial"/>
              </a:rPr>
              <a:t> </a:t>
            </a:r>
            <a:r>
              <a:rPr sz="1200" i="1" spc="15" dirty="0">
                <a:latin typeface="Arial"/>
                <a:cs typeface="Arial"/>
              </a:rPr>
              <a:t>Relay)</a:t>
            </a:r>
            <a:endParaRPr sz="1200" dirty="0">
              <a:latin typeface="Arial"/>
              <a:cs typeface="Arial"/>
            </a:endParaRPr>
          </a:p>
        </p:txBody>
      </p:sp>
      <p:sp>
        <p:nvSpPr>
          <p:cNvPr id="12" name="object 12"/>
          <p:cNvSpPr txBox="1"/>
          <p:nvPr/>
        </p:nvSpPr>
        <p:spPr>
          <a:xfrm>
            <a:off x="4260872" y="2159560"/>
            <a:ext cx="2082164" cy="674370"/>
          </a:xfrm>
          <a:prstGeom prst="rect">
            <a:avLst/>
          </a:prstGeom>
        </p:spPr>
        <p:txBody>
          <a:bodyPr vert="horz" wrap="square" lIns="0" tIns="0" rIns="0" bIns="0" rtlCol="0">
            <a:spAutoFit/>
          </a:bodyPr>
          <a:lstStyle/>
          <a:p>
            <a:pPr marL="269240" marR="5080" indent="-212725">
              <a:lnSpc>
                <a:spcPts val="1850"/>
              </a:lnSpc>
            </a:pPr>
            <a:r>
              <a:rPr sz="1750" b="1" spc="5" dirty="0">
                <a:latin typeface="Courier New"/>
                <a:cs typeface="Courier New"/>
              </a:rPr>
              <a:t>Broadcast</a:t>
            </a:r>
            <a:r>
              <a:rPr sz="1750" b="1" spc="-85" dirty="0">
                <a:latin typeface="Courier New"/>
                <a:cs typeface="Courier New"/>
              </a:rPr>
              <a:t> </a:t>
            </a:r>
            <a:r>
              <a:rPr sz="1750" b="1" spc="5" dirty="0">
                <a:latin typeface="Courier New"/>
                <a:cs typeface="Courier New"/>
              </a:rPr>
              <a:t>Links  (&gt;= 2</a:t>
            </a:r>
            <a:r>
              <a:rPr sz="1750" b="1" spc="-90" dirty="0">
                <a:latin typeface="Courier New"/>
                <a:cs typeface="Courier New"/>
              </a:rPr>
              <a:t> </a:t>
            </a:r>
            <a:r>
              <a:rPr sz="1750" b="1" spc="5" dirty="0">
                <a:latin typeface="Courier New"/>
                <a:cs typeface="Courier New"/>
              </a:rPr>
              <a:t>nodes)</a:t>
            </a:r>
            <a:endParaRPr sz="1750" dirty="0">
              <a:latin typeface="Courier New"/>
              <a:cs typeface="Courier New"/>
            </a:endParaRPr>
          </a:p>
          <a:p>
            <a:pPr marL="12700">
              <a:lnSpc>
                <a:spcPct val="100000"/>
              </a:lnSpc>
              <a:spcBef>
                <a:spcPts val="50"/>
              </a:spcBef>
            </a:pPr>
            <a:r>
              <a:rPr sz="1200" i="1" spc="10" dirty="0">
                <a:latin typeface="Arial"/>
                <a:cs typeface="Arial"/>
              </a:rPr>
              <a:t>(e.g., Ethernet, </a:t>
            </a:r>
            <a:r>
              <a:rPr sz="1200" i="1" spc="15" dirty="0">
                <a:latin typeface="Arial"/>
                <a:cs typeface="Arial"/>
              </a:rPr>
              <a:t>Token</a:t>
            </a:r>
            <a:r>
              <a:rPr sz="1200" i="1" spc="-40" dirty="0">
                <a:latin typeface="Arial"/>
                <a:cs typeface="Arial"/>
              </a:rPr>
              <a:t> </a:t>
            </a:r>
            <a:r>
              <a:rPr sz="1200" i="1" spc="15" dirty="0">
                <a:latin typeface="Arial"/>
                <a:cs typeface="Arial"/>
              </a:rPr>
              <a:t>Ring)</a:t>
            </a:r>
            <a:endParaRPr sz="1200" dirty="0">
              <a:latin typeface="Arial"/>
              <a:cs typeface="Arial"/>
            </a:endParaRPr>
          </a:p>
        </p:txBody>
      </p:sp>
      <p:sp>
        <p:nvSpPr>
          <p:cNvPr id="13" name="object 13"/>
          <p:cNvSpPr txBox="1"/>
          <p:nvPr/>
        </p:nvSpPr>
        <p:spPr>
          <a:xfrm>
            <a:off x="1685175" y="3487547"/>
            <a:ext cx="1586865" cy="670560"/>
          </a:xfrm>
          <a:prstGeom prst="rect">
            <a:avLst/>
          </a:prstGeom>
          <a:ln w="3175">
            <a:solidFill>
              <a:srgbClr val="000000"/>
            </a:solidFill>
          </a:ln>
        </p:spPr>
        <p:txBody>
          <a:bodyPr vert="horz" wrap="square" lIns="0" tIns="24765" rIns="0" bIns="0" rtlCol="0">
            <a:spAutoFit/>
          </a:bodyPr>
          <a:lstStyle/>
          <a:p>
            <a:pPr marL="166370" marR="156210" indent="167005">
              <a:lnSpc>
                <a:spcPts val="1760"/>
              </a:lnSpc>
              <a:spcBef>
                <a:spcPts val="195"/>
              </a:spcBef>
            </a:pPr>
            <a:r>
              <a:rPr sz="1750" spc="5" dirty="0">
                <a:latin typeface="Arial"/>
                <a:cs typeface="Arial"/>
              </a:rPr>
              <a:t>ERROR  RECOVERY</a:t>
            </a:r>
            <a:endParaRPr sz="1750">
              <a:latin typeface="Arial"/>
              <a:cs typeface="Arial"/>
            </a:endParaRPr>
          </a:p>
          <a:p>
            <a:pPr marL="245110">
              <a:lnSpc>
                <a:spcPts val="1270"/>
              </a:lnSpc>
            </a:pPr>
            <a:r>
              <a:rPr sz="1200" i="1" spc="15" dirty="0">
                <a:latin typeface="Arial"/>
                <a:cs typeface="Arial"/>
              </a:rPr>
              <a:t>(OPTIONAL)</a:t>
            </a:r>
            <a:endParaRPr sz="1200">
              <a:latin typeface="Arial"/>
              <a:cs typeface="Arial"/>
            </a:endParaRPr>
          </a:p>
        </p:txBody>
      </p:sp>
      <p:sp>
        <p:nvSpPr>
          <p:cNvPr id="14" name="object 14"/>
          <p:cNvSpPr/>
          <p:nvPr/>
        </p:nvSpPr>
        <p:spPr>
          <a:xfrm>
            <a:off x="2243861" y="5822830"/>
            <a:ext cx="0" cy="358140"/>
          </a:xfrm>
          <a:custGeom>
            <a:avLst/>
            <a:gdLst/>
            <a:ahLst/>
            <a:cxnLst/>
            <a:rect l="l" t="t" r="r" b="b"/>
            <a:pathLst>
              <a:path h="358139">
                <a:moveTo>
                  <a:pt x="0" y="0"/>
                </a:moveTo>
                <a:lnTo>
                  <a:pt x="0" y="357555"/>
                </a:lnTo>
              </a:path>
            </a:pathLst>
          </a:custGeom>
          <a:ln w="3175">
            <a:solidFill>
              <a:srgbClr val="000000"/>
            </a:solidFill>
          </a:ln>
        </p:spPr>
        <p:txBody>
          <a:bodyPr wrap="square" lIns="0" tIns="0" rIns="0" bIns="0" rtlCol="0"/>
          <a:lstStyle/>
          <a:p>
            <a:endParaRPr/>
          </a:p>
        </p:txBody>
      </p:sp>
      <p:sp>
        <p:nvSpPr>
          <p:cNvPr id="15" name="object 15"/>
          <p:cNvSpPr/>
          <p:nvPr/>
        </p:nvSpPr>
        <p:spPr>
          <a:xfrm>
            <a:off x="2215921" y="5822830"/>
            <a:ext cx="55880" cy="111760"/>
          </a:xfrm>
          <a:custGeom>
            <a:avLst/>
            <a:gdLst/>
            <a:ahLst/>
            <a:cxnLst/>
            <a:rect l="l" t="t" r="r" b="b"/>
            <a:pathLst>
              <a:path w="55880" h="111760">
                <a:moveTo>
                  <a:pt x="0" y="111734"/>
                </a:moveTo>
                <a:lnTo>
                  <a:pt x="27940" y="0"/>
                </a:lnTo>
                <a:lnTo>
                  <a:pt x="55867" y="111734"/>
                </a:lnTo>
              </a:path>
            </a:pathLst>
          </a:custGeom>
          <a:ln w="3175">
            <a:solidFill>
              <a:srgbClr val="000000"/>
            </a:solidFill>
          </a:ln>
        </p:spPr>
        <p:txBody>
          <a:bodyPr wrap="square" lIns="0" tIns="0" rIns="0" bIns="0" rtlCol="0"/>
          <a:lstStyle/>
          <a:p>
            <a:endParaRPr/>
          </a:p>
        </p:txBody>
      </p:sp>
      <p:sp>
        <p:nvSpPr>
          <p:cNvPr id="16" name="object 16"/>
          <p:cNvSpPr/>
          <p:nvPr/>
        </p:nvSpPr>
        <p:spPr>
          <a:xfrm>
            <a:off x="2215921" y="6068651"/>
            <a:ext cx="55880" cy="111760"/>
          </a:xfrm>
          <a:custGeom>
            <a:avLst/>
            <a:gdLst/>
            <a:ahLst/>
            <a:cxnLst/>
            <a:rect l="l" t="t" r="r" b="b"/>
            <a:pathLst>
              <a:path w="55880" h="111760">
                <a:moveTo>
                  <a:pt x="55867" y="0"/>
                </a:moveTo>
                <a:lnTo>
                  <a:pt x="27940" y="111734"/>
                </a:lnTo>
                <a:lnTo>
                  <a:pt x="0" y="0"/>
                </a:lnTo>
              </a:path>
            </a:pathLst>
          </a:custGeom>
          <a:ln w="3175">
            <a:solidFill>
              <a:srgbClr val="000000"/>
            </a:solidFill>
          </a:ln>
        </p:spPr>
        <p:txBody>
          <a:bodyPr wrap="square" lIns="0" tIns="0" rIns="0" bIns="0" rtlCol="0"/>
          <a:lstStyle/>
          <a:p>
            <a:endParaRPr/>
          </a:p>
        </p:txBody>
      </p:sp>
      <p:sp>
        <p:nvSpPr>
          <p:cNvPr id="17" name="object 17"/>
          <p:cNvSpPr/>
          <p:nvPr/>
        </p:nvSpPr>
        <p:spPr>
          <a:xfrm>
            <a:off x="4981384" y="5867521"/>
            <a:ext cx="0" cy="358140"/>
          </a:xfrm>
          <a:custGeom>
            <a:avLst/>
            <a:gdLst/>
            <a:ahLst/>
            <a:cxnLst/>
            <a:rect l="l" t="t" r="r" b="b"/>
            <a:pathLst>
              <a:path h="358139">
                <a:moveTo>
                  <a:pt x="0" y="0"/>
                </a:moveTo>
                <a:lnTo>
                  <a:pt x="0" y="357555"/>
                </a:lnTo>
              </a:path>
            </a:pathLst>
          </a:custGeom>
          <a:ln w="3175">
            <a:solidFill>
              <a:srgbClr val="000000"/>
            </a:solidFill>
          </a:ln>
        </p:spPr>
        <p:txBody>
          <a:bodyPr wrap="square" lIns="0" tIns="0" rIns="0" bIns="0" rtlCol="0"/>
          <a:lstStyle/>
          <a:p>
            <a:endParaRPr/>
          </a:p>
        </p:txBody>
      </p:sp>
      <p:sp>
        <p:nvSpPr>
          <p:cNvPr id="18" name="object 18"/>
          <p:cNvSpPr/>
          <p:nvPr/>
        </p:nvSpPr>
        <p:spPr>
          <a:xfrm>
            <a:off x="4953457" y="5867521"/>
            <a:ext cx="55880" cy="111760"/>
          </a:xfrm>
          <a:custGeom>
            <a:avLst/>
            <a:gdLst/>
            <a:ahLst/>
            <a:cxnLst/>
            <a:rect l="l" t="t" r="r" b="b"/>
            <a:pathLst>
              <a:path w="55879" h="111760">
                <a:moveTo>
                  <a:pt x="0" y="111734"/>
                </a:moveTo>
                <a:lnTo>
                  <a:pt x="27927" y="0"/>
                </a:lnTo>
                <a:lnTo>
                  <a:pt x="55867" y="111734"/>
                </a:lnTo>
              </a:path>
            </a:pathLst>
          </a:custGeom>
          <a:ln w="3175">
            <a:solidFill>
              <a:srgbClr val="000000"/>
            </a:solidFill>
          </a:ln>
        </p:spPr>
        <p:txBody>
          <a:bodyPr wrap="square" lIns="0" tIns="0" rIns="0" bIns="0" rtlCol="0"/>
          <a:lstStyle/>
          <a:p>
            <a:endParaRPr/>
          </a:p>
        </p:txBody>
      </p:sp>
      <p:sp>
        <p:nvSpPr>
          <p:cNvPr id="19" name="object 19"/>
          <p:cNvSpPr/>
          <p:nvPr/>
        </p:nvSpPr>
        <p:spPr>
          <a:xfrm>
            <a:off x="4953457" y="6113343"/>
            <a:ext cx="55880" cy="111760"/>
          </a:xfrm>
          <a:custGeom>
            <a:avLst/>
            <a:gdLst/>
            <a:ahLst/>
            <a:cxnLst/>
            <a:rect l="l" t="t" r="r" b="b"/>
            <a:pathLst>
              <a:path w="55879" h="111760">
                <a:moveTo>
                  <a:pt x="55867" y="0"/>
                </a:moveTo>
                <a:lnTo>
                  <a:pt x="27927" y="111734"/>
                </a:lnTo>
                <a:lnTo>
                  <a:pt x="0" y="0"/>
                </a:lnTo>
              </a:path>
            </a:pathLst>
          </a:custGeom>
          <a:ln w="3175">
            <a:solidFill>
              <a:srgbClr val="000000"/>
            </a:solidFill>
          </a:ln>
        </p:spPr>
        <p:txBody>
          <a:bodyPr wrap="square" lIns="0" tIns="0" rIns="0" bIns="0" rtlCol="0"/>
          <a:lstStyle/>
          <a:p>
            <a:endParaRPr/>
          </a:p>
        </p:txBody>
      </p:sp>
      <p:sp>
        <p:nvSpPr>
          <p:cNvPr id="22" name="object 22"/>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2</a:t>
            </a:r>
          </a:p>
        </p:txBody>
      </p:sp>
      <p:sp>
        <p:nvSpPr>
          <p:cNvPr id="21" name="object 21"/>
          <p:cNvSpPr txBox="1"/>
          <p:nvPr/>
        </p:nvSpPr>
        <p:spPr>
          <a:xfrm>
            <a:off x="5191443" y="6169223"/>
            <a:ext cx="870635" cy="307777"/>
          </a:xfrm>
          <a:prstGeom prst="rect">
            <a:avLst/>
          </a:prstGeom>
        </p:spPr>
        <p:txBody>
          <a:bodyPr vert="horz" wrap="square" lIns="0" tIns="0" rIns="0" bIns="0" rtlCol="0">
            <a:spAutoFit/>
          </a:bodyPr>
          <a:lstStyle/>
          <a:p>
            <a:pPr marL="12700">
              <a:lnSpc>
                <a:spcPct val="100000"/>
              </a:lnSpc>
            </a:pPr>
            <a:r>
              <a:rPr sz="2000" i="1" spc="10" dirty="0">
                <a:latin typeface="Arial"/>
                <a:cs typeface="Arial"/>
              </a:rPr>
              <a:t>Bits</a:t>
            </a:r>
            <a:endParaRPr sz="2000" dirty="0">
              <a:latin typeface="Arial"/>
              <a:cs typeface="Arial"/>
            </a:endParaRPr>
          </a:p>
        </p:txBody>
      </p:sp>
      <p:cxnSp>
        <p:nvCxnSpPr>
          <p:cNvPr id="29" name="Straight Arrow Connector 28">
            <a:extLst>
              <a:ext uri="{FF2B5EF4-FFF2-40B4-BE49-F238E27FC236}">
                <a16:creationId xmlns:a16="http://schemas.microsoft.com/office/drawing/2014/main" id="{83BE7593-A6AA-43D9-954D-D0F6089004BF}"/>
              </a:ext>
            </a:extLst>
          </p:cNvPr>
          <p:cNvCxnSpPr/>
          <p:nvPr/>
        </p:nvCxnSpPr>
        <p:spPr>
          <a:xfrm>
            <a:off x="2323390" y="2900129"/>
            <a:ext cx="0" cy="471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46369E-E53A-484A-92DA-F66AD4C16D8C}"/>
              </a:ext>
            </a:extLst>
          </p:cNvPr>
          <p:cNvCxnSpPr/>
          <p:nvPr/>
        </p:nvCxnSpPr>
        <p:spPr>
          <a:xfrm>
            <a:off x="5220154" y="2833930"/>
            <a:ext cx="0" cy="471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object 20">
            <a:extLst>
              <a:ext uri="{FF2B5EF4-FFF2-40B4-BE49-F238E27FC236}">
                <a16:creationId xmlns:a16="http://schemas.microsoft.com/office/drawing/2014/main" id="{CE691DD8-E057-49DF-9B01-6411E2A4AA26}"/>
              </a:ext>
            </a:extLst>
          </p:cNvPr>
          <p:cNvSpPr txBox="1"/>
          <p:nvPr/>
        </p:nvSpPr>
        <p:spPr>
          <a:xfrm>
            <a:off x="2401405" y="6130227"/>
            <a:ext cx="870635" cy="307777"/>
          </a:xfrm>
          <a:prstGeom prst="rect">
            <a:avLst/>
          </a:prstGeom>
        </p:spPr>
        <p:txBody>
          <a:bodyPr vert="horz" wrap="square" lIns="0" tIns="0" rIns="0" bIns="0" rtlCol="0">
            <a:spAutoFit/>
          </a:bodyPr>
          <a:lstStyle/>
          <a:p>
            <a:pPr marL="12700">
              <a:lnSpc>
                <a:spcPct val="100000"/>
              </a:lnSpc>
            </a:pPr>
            <a:r>
              <a:rPr sz="2000" i="1" spc="10" dirty="0">
                <a:latin typeface="Arial"/>
                <a:cs typeface="Arial"/>
              </a:rPr>
              <a:t>Bits</a:t>
            </a:r>
            <a:endParaRPr sz="2000" dirty="0">
              <a:latin typeface="Arial"/>
              <a:cs typeface="Arial"/>
            </a:endParaRPr>
          </a:p>
        </p:txBody>
      </p:sp>
      <p:sp>
        <p:nvSpPr>
          <p:cNvPr id="33" name="object 20">
            <a:extLst>
              <a:ext uri="{FF2B5EF4-FFF2-40B4-BE49-F238E27FC236}">
                <a16:creationId xmlns:a16="http://schemas.microsoft.com/office/drawing/2014/main" id="{60944A88-EA6F-4F3C-87E9-D5A8F3D0A0E8}"/>
              </a:ext>
            </a:extLst>
          </p:cNvPr>
          <p:cNvSpPr txBox="1"/>
          <p:nvPr/>
        </p:nvSpPr>
        <p:spPr>
          <a:xfrm>
            <a:off x="2514118" y="2922989"/>
            <a:ext cx="1065863" cy="307777"/>
          </a:xfrm>
          <a:prstGeom prst="rect">
            <a:avLst/>
          </a:prstGeom>
        </p:spPr>
        <p:txBody>
          <a:bodyPr vert="horz" wrap="square" lIns="0" tIns="0" rIns="0" bIns="0" rtlCol="0">
            <a:spAutoFit/>
          </a:bodyPr>
          <a:lstStyle/>
          <a:p>
            <a:pPr marL="12700">
              <a:lnSpc>
                <a:spcPct val="100000"/>
              </a:lnSpc>
            </a:pPr>
            <a:r>
              <a:rPr lang="en-US" sz="2000" i="1" spc="10" dirty="0">
                <a:latin typeface="Arial"/>
                <a:cs typeface="Arial"/>
              </a:rPr>
              <a:t>Frames</a:t>
            </a:r>
            <a:endParaRPr sz="2000" dirty="0">
              <a:latin typeface="Arial"/>
              <a:cs typeface="Arial"/>
            </a:endParaRPr>
          </a:p>
        </p:txBody>
      </p:sp>
      <p:sp>
        <p:nvSpPr>
          <p:cNvPr id="34" name="object 20">
            <a:extLst>
              <a:ext uri="{FF2B5EF4-FFF2-40B4-BE49-F238E27FC236}">
                <a16:creationId xmlns:a16="http://schemas.microsoft.com/office/drawing/2014/main" id="{8C0E69C9-64CF-414C-9B16-A7A603A6E856}"/>
              </a:ext>
            </a:extLst>
          </p:cNvPr>
          <p:cNvSpPr txBox="1"/>
          <p:nvPr/>
        </p:nvSpPr>
        <p:spPr>
          <a:xfrm>
            <a:off x="5410881" y="2915675"/>
            <a:ext cx="1065863" cy="307777"/>
          </a:xfrm>
          <a:prstGeom prst="rect">
            <a:avLst/>
          </a:prstGeom>
        </p:spPr>
        <p:txBody>
          <a:bodyPr vert="horz" wrap="square" lIns="0" tIns="0" rIns="0" bIns="0" rtlCol="0">
            <a:spAutoFit/>
          </a:bodyPr>
          <a:lstStyle/>
          <a:p>
            <a:pPr marL="12700">
              <a:lnSpc>
                <a:spcPct val="100000"/>
              </a:lnSpc>
            </a:pPr>
            <a:r>
              <a:rPr lang="en-US" sz="2000" i="1" spc="10" dirty="0">
                <a:latin typeface="Arial"/>
                <a:cs typeface="Arial"/>
              </a:rPr>
              <a:t>Frames</a:t>
            </a:r>
            <a:endParaRPr sz="2000" dirty="0">
              <a:latin typeface="Arial"/>
              <a:cs typeface="Arial"/>
            </a:endParaRPr>
          </a:p>
        </p:txBody>
      </p:sp>
      <p:sp>
        <p:nvSpPr>
          <p:cNvPr id="35" name="TextBox 34">
            <a:extLst>
              <a:ext uri="{FF2B5EF4-FFF2-40B4-BE49-F238E27FC236}">
                <a16:creationId xmlns:a16="http://schemas.microsoft.com/office/drawing/2014/main" id="{2125F6DD-DB57-4577-A6F8-373A6CBFF245}"/>
              </a:ext>
            </a:extLst>
          </p:cNvPr>
          <p:cNvSpPr txBox="1"/>
          <p:nvPr/>
        </p:nvSpPr>
        <p:spPr>
          <a:xfrm>
            <a:off x="1362679" y="7167030"/>
            <a:ext cx="5796385" cy="523220"/>
          </a:xfrm>
          <a:prstGeom prst="rect">
            <a:avLst/>
          </a:prstGeom>
          <a:noFill/>
        </p:spPr>
        <p:txBody>
          <a:bodyPr wrap="square" rtlCol="0">
            <a:spAutoFit/>
          </a:bodyPr>
          <a:lstStyle/>
          <a:p>
            <a:r>
              <a:rPr lang="en-US" sz="2800" dirty="0"/>
              <a:t>QUASI-RELIABLE 1 HOP FRAME PIPE</a:t>
            </a:r>
          </a:p>
        </p:txBody>
      </p:sp>
    </p:spTree>
    <p:extLst>
      <p:ext uri="{BB962C8B-B14F-4D97-AF65-F5344CB8AC3E}">
        <p14:creationId xmlns:p14="http://schemas.microsoft.com/office/powerpoint/2010/main" val="102759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3</a:t>
            </a:r>
          </a:p>
        </p:txBody>
      </p:sp>
      <p:sp>
        <p:nvSpPr>
          <p:cNvPr id="2" name="object 2"/>
          <p:cNvSpPr txBox="1"/>
          <p:nvPr/>
        </p:nvSpPr>
        <p:spPr>
          <a:xfrm>
            <a:off x="228600" y="228600"/>
            <a:ext cx="7078971" cy="8573181"/>
          </a:xfrm>
          <a:prstGeom prst="rect">
            <a:avLst/>
          </a:prstGeom>
        </p:spPr>
        <p:txBody>
          <a:bodyPr vert="horz" wrap="square" lIns="0" tIns="0" rIns="0" bIns="0" rtlCol="0">
            <a:spAutoFit/>
          </a:bodyPr>
          <a:lstStyle/>
          <a:p>
            <a:pPr marL="1065530">
              <a:lnSpc>
                <a:spcPct val="100000"/>
              </a:lnSpc>
            </a:pPr>
            <a:r>
              <a:rPr sz="2400" spc="225" dirty="0">
                <a:solidFill>
                  <a:srgbClr val="0070C0"/>
                </a:solidFill>
                <a:latin typeface="+mj-lt"/>
                <a:cs typeface="PMingLiU"/>
              </a:rPr>
              <a:t>Five functions </a:t>
            </a:r>
            <a:r>
              <a:rPr sz="2400" spc="130" dirty="0">
                <a:solidFill>
                  <a:srgbClr val="0070C0"/>
                </a:solidFill>
                <a:latin typeface="+mj-lt"/>
                <a:cs typeface="PMingLiU"/>
              </a:rPr>
              <a:t>of </a:t>
            </a:r>
            <a:r>
              <a:rPr sz="2400" spc="320" dirty="0">
                <a:solidFill>
                  <a:srgbClr val="0070C0"/>
                </a:solidFill>
                <a:latin typeface="+mj-lt"/>
                <a:cs typeface="PMingLiU"/>
              </a:rPr>
              <a:t>Data</a:t>
            </a:r>
            <a:r>
              <a:rPr sz="2400" spc="340" dirty="0">
                <a:solidFill>
                  <a:srgbClr val="0070C0"/>
                </a:solidFill>
                <a:latin typeface="+mj-lt"/>
                <a:cs typeface="PMingLiU"/>
              </a:rPr>
              <a:t> </a:t>
            </a:r>
            <a:r>
              <a:rPr sz="2400" spc="220" dirty="0">
                <a:solidFill>
                  <a:srgbClr val="0070C0"/>
                </a:solidFill>
                <a:latin typeface="+mj-lt"/>
                <a:cs typeface="PMingLiU"/>
              </a:rPr>
              <a:t>Link</a:t>
            </a:r>
            <a:endParaRPr sz="2400" dirty="0">
              <a:solidFill>
                <a:srgbClr val="0070C0"/>
              </a:solidFill>
              <a:latin typeface="+mj-lt"/>
              <a:cs typeface="PMingLiU"/>
            </a:endParaRPr>
          </a:p>
          <a:p>
            <a:pPr>
              <a:lnSpc>
                <a:spcPct val="100000"/>
              </a:lnSpc>
            </a:pPr>
            <a:endParaRPr sz="2400" dirty="0">
              <a:latin typeface="+mj-lt"/>
              <a:cs typeface="Times New Roman"/>
            </a:endParaRPr>
          </a:p>
          <a:p>
            <a:pPr marL="12700">
              <a:lnSpc>
                <a:spcPct val="100000"/>
              </a:lnSpc>
            </a:pPr>
            <a:r>
              <a:rPr sz="2400" spc="25" dirty="0">
                <a:latin typeface="+mj-lt"/>
                <a:cs typeface="Garamond"/>
              </a:rPr>
              <a:t>Five </a:t>
            </a:r>
            <a:r>
              <a:rPr sz="2400" dirty="0">
                <a:latin typeface="+mj-lt"/>
                <a:cs typeface="Garamond"/>
              </a:rPr>
              <a:t>functions:</a:t>
            </a:r>
          </a:p>
          <a:p>
            <a:pPr marL="358140" marR="5080" indent="-199390">
              <a:lnSpc>
                <a:spcPct val="116399"/>
              </a:lnSpc>
              <a:spcBef>
                <a:spcPts val="1300"/>
              </a:spcBef>
              <a:buFont typeface="Times New Roman"/>
              <a:buChar char="•"/>
              <a:tabLst>
                <a:tab pos="358775" algn="l"/>
              </a:tabLst>
            </a:pPr>
            <a:r>
              <a:rPr sz="2400" spc="30" dirty="0">
                <a:solidFill>
                  <a:srgbClr val="00B050"/>
                </a:solidFill>
                <a:latin typeface="+mj-lt"/>
                <a:cs typeface="Garamond"/>
              </a:rPr>
              <a:t>Framing:</a:t>
            </a:r>
            <a:r>
              <a:rPr sz="2400" spc="30" dirty="0">
                <a:latin typeface="+mj-lt"/>
                <a:cs typeface="Garamond"/>
              </a:rPr>
              <a:t> </a:t>
            </a:r>
            <a:r>
              <a:rPr sz="2400" spc="35" dirty="0">
                <a:latin typeface="+mj-lt"/>
                <a:cs typeface="Garamond"/>
              </a:rPr>
              <a:t>breaking </a:t>
            </a:r>
            <a:r>
              <a:rPr sz="2400" spc="30" dirty="0">
                <a:latin typeface="+mj-lt"/>
                <a:cs typeface="Garamond"/>
              </a:rPr>
              <a:t>up </a:t>
            </a:r>
            <a:r>
              <a:rPr sz="2400" spc="114" dirty="0">
                <a:latin typeface="+mj-lt"/>
                <a:cs typeface="Garamond"/>
              </a:rPr>
              <a:t>a </a:t>
            </a:r>
            <a:r>
              <a:rPr sz="2400" spc="45" dirty="0">
                <a:latin typeface="+mj-lt"/>
                <a:cs typeface="Garamond"/>
              </a:rPr>
              <a:t>stream </a:t>
            </a:r>
            <a:r>
              <a:rPr sz="2400" spc="-100" dirty="0">
                <a:latin typeface="+mj-lt"/>
                <a:cs typeface="Garamond"/>
              </a:rPr>
              <a:t>of </a:t>
            </a:r>
            <a:r>
              <a:rPr sz="2400" spc="45" dirty="0">
                <a:latin typeface="+mj-lt"/>
                <a:cs typeface="Garamond"/>
              </a:rPr>
              <a:t>bits </a:t>
            </a:r>
            <a:r>
              <a:rPr sz="2400" spc="5" dirty="0">
                <a:latin typeface="+mj-lt"/>
                <a:cs typeface="Garamond"/>
              </a:rPr>
              <a:t>into </a:t>
            </a:r>
            <a:r>
              <a:rPr sz="2400" spc="45" dirty="0">
                <a:latin typeface="+mj-lt"/>
                <a:cs typeface="Garamond"/>
              </a:rPr>
              <a:t>units  </a:t>
            </a:r>
            <a:r>
              <a:rPr sz="2400" spc="35" dirty="0">
                <a:latin typeface="+mj-lt"/>
                <a:cs typeface="Garamond"/>
              </a:rPr>
              <a:t>called </a:t>
            </a:r>
            <a:r>
              <a:rPr sz="2400" dirty="0">
                <a:latin typeface="+mj-lt"/>
                <a:cs typeface="Garamond"/>
              </a:rPr>
              <a:t>frames </a:t>
            </a:r>
            <a:r>
              <a:rPr sz="2400" spc="-55" dirty="0">
                <a:latin typeface="+mj-lt"/>
                <a:cs typeface="Garamond"/>
              </a:rPr>
              <a:t>so </a:t>
            </a:r>
            <a:r>
              <a:rPr sz="2400" spc="95" dirty="0">
                <a:latin typeface="+mj-lt"/>
                <a:cs typeface="Garamond"/>
              </a:rPr>
              <a:t>that </a:t>
            </a:r>
            <a:r>
              <a:rPr sz="2400" spc="-30" dirty="0">
                <a:latin typeface="+mj-lt"/>
                <a:cs typeface="Garamond"/>
              </a:rPr>
              <a:t>we </a:t>
            </a:r>
            <a:r>
              <a:rPr sz="2400" spc="35" dirty="0">
                <a:latin typeface="+mj-lt"/>
                <a:cs typeface="Garamond"/>
              </a:rPr>
              <a:t>can </a:t>
            </a:r>
            <a:r>
              <a:rPr sz="2400" spc="65" dirty="0">
                <a:latin typeface="+mj-lt"/>
                <a:cs typeface="Garamond"/>
              </a:rPr>
              <a:t>extra </a:t>
            </a:r>
            <a:r>
              <a:rPr sz="2400" spc="5" dirty="0">
                <a:latin typeface="+mj-lt"/>
                <a:cs typeface="Garamond"/>
              </a:rPr>
              <a:t>information </a:t>
            </a:r>
            <a:r>
              <a:rPr sz="2400" spc="10" dirty="0">
                <a:latin typeface="+mj-lt"/>
                <a:cs typeface="Garamond"/>
              </a:rPr>
              <a:t>like  </a:t>
            </a:r>
            <a:r>
              <a:rPr sz="2400" spc="35" dirty="0">
                <a:latin typeface="+mj-lt"/>
                <a:cs typeface="Garamond"/>
              </a:rPr>
              <a:t>destination </a:t>
            </a:r>
            <a:r>
              <a:rPr sz="2400" spc="15" dirty="0">
                <a:latin typeface="+mj-lt"/>
                <a:cs typeface="Garamond"/>
              </a:rPr>
              <a:t>addresses </a:t>
            </a:r>
            <a:r>
              <a:rPr sz="2400" spc="45" dirty="0">
                <a:latin typeface="+mj-lt"/>
                <a:cs typeface="Garamond"/>
              </a:rPr>
              <a:t>and </a:t>
            </a:r>
            <a:r>
              <a:rPr sz="2400" spc="-10" dirty="0">
                <a:latin typeface="+mj-lt"/>
                <a:cs typeface="Garamond"/>
              </a:rPr>
              <a:t>checksums </a:t>
            </a:r>
            <a:r>
              <a:rPr sz="2400" spc="15" dirty="0">
                <a:latin typeface="+mj-lt"/>
                <a:cs typeface="Garamond"/>
              </a:rPr>
              <a:t>to </a:t>
            </a:r>
            <a:r>
              <a:rPr sz="2400" spc="5" dirty="0">
                <a:latin typeface="+mj-lt"/>
                <a:cs typeface="Garamond"/>
              </a:rPr>
              <a:t>frames.  </a:t>
            </a:r>
            <a:r>
              <a:rPr sz="2400" spc="55" dirty="0">
                <a:latin typeface="+mj-lt"/>
                <a:cs typeface="Garamond"/>
              </a:rPr>
              <a:t>(Required.)</a:t>
            </a:r>
            <a:endParaRPr sz="2400" dirty="0">
              <a:latin typeface="+mj-lt"/>
              <a:cs typeface="Garamond"/>
            </a:endParaRPr>
          </a:p>
          <a:p>
            <a:pPr marL="358140" marR="83820" indent="-199390" algn="just">
              <a:lnSpc>
                <a:spcPct val="116599"/>
              </a:lnSpc>
              <a:spcBef>
                <a:spcPts val="825"/>
              </a:spcBef>
              <a:buFont typeface="Times New Roman"/>
              <a:buChar char="•"/>
              <a:tabLst>
                <a:tab pos="358775" algn="l"/>
              </a:tabLst>
            </a:pPr>
            <a:r>
              <a:rPr sz="2400" spc="-5" dirty="0">
                <a:solidFill>
                  <a:srgbClr val="00B050"/>
                </a:solidFill>
                <a:latin typeface="+mj-lt"/>
                <a:cs typeface="Garamond"/>
              </a:rPr>
              <a:t>Error </a:t>
            </a:r>
            <a:r>
              <a:rPr sz="2400" spc="25" dirty="0">
                <a:solidFill>
                  <a:srgbClr val="00B050"/>
                </a:solidFill>
                <a:latin typeface="+mj-lt"/>
                <a:cs typeface="Garamond"/>
              </a:rPr>
              <a:t>detection:</a:t>
            </a:r>
            <a:r>
              <a:rPr sz="2400" spc="25" dirty="0">
                <a:latin typeface="+mj-lt"/>
                <a:cs typeface="Garamond"/>
              </a:rPr>
              <a:t> using </a:t>
            </a:r>
            <a:r>
              <a:rPr sz="2400" spc="65" dirty="0">
                <a:latin typeface="+mj-lt"/>
                <a:cs typeface="Garamond"/>
              </a:rPr>
              <a:t>extra </a:t>
            </a:r>
            <a:r>
              <a:rPr sz="2400" spc="40" dirty="0">
                <a:latin typeface="+mj-lt"/>
                <a:cs typeface="Garamond"/>
              </a:rPr>
              <a:t>redundant </a:t>
            </a:r>
            <a:r>
              <a:rPr sz="2400" spc="45" dirty="0">
                <a:latin typeface="+mj-lt"/>
                <a:cs typeface="Garamond"/>
              </a:rPr>
              <a:t>bits </a:t>
            </a:r>
            <a:r>
              <a:rPr sz="2400" spc="35" dirty="0">
                <a:latin typeface="+mj-lt"/>
                <a:cs typeface="Garamond"/>
              </a:rPr>
              <a:t>called  </a:t>
            </a:r>
            <a:r>
              <a:rPr sz="2400" spc="-10" dirty="0">
                <a:latin typeface="+mj-lt"/>
                <a:cs typeface="Garamond"/>
              </a:rPr>
              <a:t>checksums </a:t>
            </a:r>
            <a:r>
              <a:rPr sz="2400" spc="15" dirty="0">
                <a:latin typeface="+mj-lt"/>
                <a:cs typeface="Garamond"/>
              </a:rPr>
              <a:t>to </a:t>
            </a:r>
            <a:r>
              <a:rPr sz="2400" spc="40" dirty="0">
                <a:latin typeface="+mj-lt"/>
                <a:cs typeface="Garamond"/>
              </a:rPr>
              <a:t>detect </a:t>
            </a:r>
            <a:r>
              <a:rPr sz="2400" spc="20" dirty="0">
                <a:latin typeface="+mj-lt"/>
                <a:cs typeface="Garamond"/>
              </a:rPr>
              <a:t>whether </a:t>
            </a:r>
            <a:r>
              <a:rPr sz="2400" i="1" spc="35" dirty="0">
                <a:latin typeface="+mj-lt"/>
                <a:cs typeface="Calibri"/>
              </a:rPr>
              <a:t>any </a:t>
            </a:r>
            <a:r>
              <a:rPr sz="2400" spc="60" dirty="0">
                <a:latin typeface="+mj-lt"/>
                <a:cs typeface="Garamond"/>
              </a:rPr>
              <a:t>bit </a:t>
            </a:r>
            <a:r>
              <a:rPr sz="2400" spc="25" dirty="0">
                <a:latin typeface="+mj-lt"/>
                <a:cs typeface="Garamond"/>
              </a:rPr>
              <a:t>in </a:t>
            </a:r>
            <a:r>
              <a:rPr sz="2400" spc="40" dirty="0">
                <a:latin typeface="+mj-lt"/>
                <a:cs typeface="Garamond"/>
              </a:rPr>
              <a:t>the </a:t>
            </a:r>
            <a:r>
              <a:rPr sz="2400" dirty="0">
                <a:latin typeface="+mj-lt"/>
                <a:cs typeface="Garamond"/>
              </a:rPr>
              <a:t>frame  </a:t>
            </a:r>
            <a:r>
              <a:rPr sz="2400" spc="20" dirty="0">
                <a:latin typeface="+mj-lt"/>
                <a:cs typeface="Garamond"/>
              </a:rPr>
              <a:t>was </a:t>
            </a:r>
            <a:r>
              <a:rPr sz="2400" spc="5" dirty="0">
                <a:latin typeface="+mj-lt"/>
                <a:cs typeface="Garamond"/>
              </a:rPr>
              <a:t>received </a:t>
            </a:r>
            <a:r>
              <a:rPr sz="2400" spc="15" dirty="0">
                <a:latin typeface="+mj-lt"/>
                <a:cs typeface="Garamond"/>
              </a:rPr>
              <a:t>incorrectly.</a:t>
            </a:r>
            <a:r>
              <a:rPr sz="2400" spc="445" dirty="0">
                <a:latin typeface="+mj-lt"/>
                <a:cs typeface="Garamond"/>
              </a:rPr>
              <a:t> </a:t>
            </a:r>
            <a:r>
              <a:rPr sz="2400" spc="55" dirty="0">
                <a:latin typeface="+mj-lt"/>
                <a:cs typeface="Garamond"/>
              </a:rPr>
              <a:t>(Required).</a:t>
            </a:r>
            <a:endParaRPr sz="2400" dirty="0">
              <a:latin typeface="+mj-lt"/>
              <a:cs typeface="Garamond"/>
            </a:endParaRPr>
          </a:p>
          <a:p>
            <a:pPr marL="358140" marR="309880" indent="-199390">
              <a:lnSpc>
                <a:spcPct val="116599"/>
              </a:lnSpc>
              <a:spcBef>
                <a:spcPts val="825"/>
              </a:spcBef>
              <a:buFont typeface="Times New Roman"/>
              <a:buChar char="•"/>
              <a:tabLst>
                <a:tab pos="358775" algn="l"/>
              </a:tabLst>
            </a:pPr>
            <a:r>
              <a:rPr sz="2400" spc="35" dirty="0">
                <a:solidFill>
                  <a:srgbClr val="00B050"/>
                </a:solidFill>
                <a:latin typeface="+mj-lt"/>
                <a:cs typeface="Garamond"/>
              </a:rPr>
              <a:t>Media </a:t>
            </a:r>
            <a:r>
              <a:rPr sz="2400" dirty="0">
                <a:solidFill>
                  <a:srgbClr val="00B050"/>
                </a:solidFill>
                <a:latin typeface="+mj-lt"/>
                <a:cs typeface="Garamond"/>
              </a:rPr>
              <a:t>Access: </a:t>
            </a:r>
            <a:r>
              <a:rPr sz="2400" spc="35" dirty="0">
                <a:latin typeface="+mj-lt"/>
                <a:cs typeface="Garamond"/>
              </a:rPr>
              <a:t>multiple </a:t>
            </a:r>
            <a:r>
              <a:rPr sz="2400" spc="10" dirty="0">
                <a:latin typeface="+mj-lt"/>
                <a:cs typeface="Garamond"/>
              </a:rPr>
              <a:t>senders. </a:t>
            </a:r>
            <a:r>
              <a:rPr sz="2400" spc="-45" dirty="0">
                <a:latin typeface="+mj-lt"/>
                <a:cs typeface="Garamond"/>
              </a:rPr>
              <a:t>Need </a:t>
            </a:r>
            <a:r>
              <a:rPr sz="2400" spc="5" dirty="0">
                <a:latin typeface="+mj-lt"/>
                <a:cs typeface="Garamond"/>
              </a:rPr>
              <a:t>traffic  </a:t>
            </a:r>
            <a:r>
              <a:rPr sz="2400" spc="-5" dirty="0">
                <a:latin typeface="+mj-lt"/>
                <a:cs typeface="Garamond"/>
              </a:rPr>
              <a:t>control </a:t>
            </a:r>
            <a:r>
              <a:rPr sz="2400" spc="15" dirty="0">
                <a:latin typeface="+mj-lt"/>
                <a:cs typeface="Garamond"/>
              </a:rPr>
              <a:t>to </a:t>
            </a:r>
            <a:r>
              <a:rPr sz="2400" spc="10" dirty="0">
                <a:latin typeface="+mj-lt"/>
                <a:cs typeface="Garamond"/>
              </a:rPr>
              <a:t>decide </a:t>
            </a:r>
            <a:r>
              <a:rPr sz="2400" spc="-30" dirty="0">
                <a:latin typeface="+mj-lt"/>
                <a:cs typeface="Garamond"/>
              </a:rPr>
              <a:t>who </a:t>
            </a:r>
            <a:r>
              <a:rPr sz="2400" dirty="0">
                <a:latin typeface="+mj-lt"/>
                <a:cs typeface="Garamond"/>
              </a:rPr>
              <a:t>sends </a:t>
            </a:r>
            <a:r>
              <a:rPr sz="2400" spc="50" dirty="0">
                <a:latin typeface="+mj-lt"/>
                <a:cs typeface="Garamond"/>
              </a:rPr>
              <a:t>next. </a:t>
            </a:r>
            <a:r>
              <a:rPr sz="2400" spc="40" dirty="0">
                <a:latin typeface="+mj-lt"/>
                <a:cs typeface="Garamond"/>
              </a:rPr>
              <a:t>(Required </a:t>
            </a:r>
            <a:r>
              <a:rPr sz="2400" spc="-60" dirty="0">
                <a:latin typeface="+mj-lt"/>
                <a:cs typeface="Garamond"/>
              </a:rPr>
              <a:t>for  </a:t>
            </a:r>
            <a:r>
              <a:rPr sz="2400" spc="35" dirty="0">
                <a:latin typeface="+mj-lt"/>
                <a:cs typeface="Garamond"/>
              </a:rPr>
              <a:t>broadcast</a:t>
            </a:r>
            <a:r>
              <a:rPr sz="2400" spc="50" dirty="0">
                <a:latin typeface="+mj-lt"/>
                <a:cs typeface="Garamond"/>
              </a:rPr>
              <a:t> </a:t>
            </a:r>
            <a:r>
              <a:rPr sz="2400" spc="40" dirty="0">
                <a:latin typeface="+mj-lt"/>
                <a:cs typeface="Garamond"/>
              </a:rPr>
              <a:t>links).</a:t>
            </a:r>
            <a:endParaRPr sz="2400" dirty="0">
              <a:latin typeface="+mj-lt"/>
              <a:cs typeface="Garamond"/>
            </a:endParaRPr>
          </a:p>
          <a:p>
            <a:pPr marL="358140" marR="454659" indent="-199390" algn="just">
              <a:lnSpc>
                <a:spcPct val="116599"/>
              </a:lnSpc>
              <a:spcBef>
                <a:spcPts val="825"/>
              </a:spcBef>
              <a:buFont typeface="Times New Roman"/>
              <a:buChar char="•"/>
              <a:tabLst>
                <a:tab pos="358775" algn="l"/>
              </a:tabLst>
            </a:pPr>
            <a:r>
              <a:rPr sz="2400" spc="35" dirty="0">
                <a:solidFill>
                  <a:srgbClr val="00B050"/>
                </a:solidFill>
                <a:latin typeface="+mj-lt"/>
                <a:cs typeface="Garamond"/>
              </a:rPr>
              <a:t>Multiplexing:</a:t>
            </a:r>
            <a:r>
              <a:rPr sz="2400" spc="35" dirty="0">
                <a:latin typeface="+mj-lt"/>
                <a:cs typeface="Garamond"/>
              </a:rPr>
              <a:t> </a:t>
            </a:r>
            <a:r>
              <a:rPr sz="2400" spc="5" dirty="0">
                <a:latin typeface="+mj-lt"/>
                <a:cs typeface="Garamond"/>
              </a:rPr>
              <a:t>Allowing </a:t>
            </a:r>
            <a:r>
              <a:rPr sz="2400" spc="35" dirty="0">
                <a:latin typeface="+mj-lt"/>
                <a:cs typeface="Garamond"/>
              </a:rPr>
              <a:t>multiple </a:t>
            </a:r>
            <a:r>
              <a:rPr sz="2400" spc="20" dirty="0">
                <a:latin typeface="+mj-lt"/>
                <a:cs typeface="Garamond"/>
              </a:rPr>
              <a:t>clients </a:t>
            </a:r>
            <a:r>
              <a:rPr sz="2400" spc="15" dirty="0">
                <a:latin typeface="+mj-lt"/>
                <a:cs typeface="Garamond"/>
              </a:rPr>
              <a:t>to </a:t>
            </a:r>
            <a:r>
              <a:rPr sz="2400" spc="10" dirty="0">
                <a:latin typeface="+mj-lt"/>
                <a:cs typeface="Garamond"/>
              </a:rPr>
              <a:t>use  </a:t>
            </a:r>
            <a:r>
              <a:rPr sz="2400" spc="60" dirty="0">
                <a:latin typeface="+mj-lt"/>
                <a:cs typeface="Garamond"/>
              </a:rPr>
              <a:t>Data </a:t>
            </a:r>
            <a:r>
              <a:rPr sz="2400" spc="30" dirty="0">
                <a:latin typeface="+mj-lt"/>
                <a:cs typeface="Garamond"/>
              </a:rPr>
              <a:t>Link. </a:t>
            </a:r>
            <a:r>
              <a:rPr sz="2400" spc="-45" dirty="0">
                <a:latin typeface="+mj-lt"/>
                <a:cs typeface="Garamond"/>
              </a:rPr>
              <a:t>Need </a:t>
            </a:r>
            <a:r>
              <a:rPr sz="2400" spc="-30" dirty="0">
                <a:latin typeface="+mj-lt"/>
                <a:cs typeface="Garamond"/>
              </a:rPr>
              <a:t>some </a:t>
            </a:r>
            <a:r>
              <a:rPr sz="2400" spc="-40" dirty="0">
                <a:latin typeface="+mj-lt"/>
                <a:cs typeface="Garamond"/>
              </a:rPr>
              <a:t>info </a:t>
            </a:r>
            <a:r>
              <a:rPr sz="2400" spc="25" dirty="0">
                <a:latin typeface="+mj-lt"/>
                <a:cs typeface="Garamond"/>
              </a:rPr>
              <a:t>in </a:t>
            </a:r>
            <a:r>
              <a:rPr sz="2400" spc="5" dirty="0">
                <a:latin typeface="+mj-lt"/>
                <a:cs typeface="Garamond"/>
              </a:rPr>
              <a:t>frame </a:t>
            </a:r>
            <a:r>
              <a:rPr sz="2400" spc="25" dirty="0">
                <a:latin typeface="+mj-lt"/>
                <a:cs typeface="Garamond"/>
              </a:rPr>
              <a:t>header </a:t>
            </a:r>
            <a:r>
              <a:rPr sz="2400" spc="15" dirty="0">
                <a:latin typeface="+mj-lt"/>
                <a:cs typeface="Garamond"/>
              </a:rPr>
              <a:t>to  </a:t>
            </a:r>
            <a:r>
              <a:rPr sz="2400" spc="30" dirty="0">
                <a:latin typeface="+mj-lt"/>
                <a:cs typeface="Garamond"/>
              </a:rPr>
              <a:t>identify client.</a:t>
            </a:r>
            <a:r>
              <a:rPr sz="2400" spc="325" dirty="0">
                <a:latin typeface="+mj-lt"/>
                <a:cs typeface="Garamond"/>
              </a:rPr>
              <a:t> </a:t>
            </a:r>
            <a:r>
              <a:rPr sz="2400" spc="40" dirty="0">
                <a:latin typeface="+mj-lt"/>
                <a:cs typeface="Garamond"/>
              </a:rPr>
              <a:t>(Optional)</a:t>
            </a:r>
            <a:endParaRPr sz="2400" dirty="0">
              <a:latin typeface="+mj-lt"/>
              <a:cs typeface="Garamond"/>
            </a:endParaRPr>
          </a:p>
          <a:p>
            <a:pPr marL="358140" marR="282575" indent="-199390">
              <a:lnSpc>
                <a:spcPct val="116300"/>
              </a:lnSpc>
              <a:spcBef>
                <a:spcPts val="830"/>
              </a:spcBef>
              <a:buFont typeface="Times New Roman"/>
              <a:buChar char="•"/>
              <a:tabLst>
                <a:tab pos="358775" algn="l"/>
              </a:tabLst>
            </a:pPr>
            <a:r>
              <a:rPr sz="2400" spc="-5" dirty="0">
                <a:solidFill>
                  <a:srgbClr val="00B050"/>
                </a:solidFill>
                <a:latin typeface="+mj-lt"/>
                <a:cs typeface="Garamond"/>
              </a:rPr>
              <a:t>Error </a:t>
            </a:r>
            <a:r>
              <a:rPr sz="2400" spc="15" dirty="0">
                <a:solidFill>
                  <a:srgbClr val="00B050"/>
                </a:solidFill>
                <a:latin typeface="+mj-lt"/>
                <a:cs typeface="Garamond"/>
              </a:rPr>
              <a:t>Recovery</a:t>
            </a:r>
            <a:r>
              <a:rPr sz="2400" spc="15" dirty="0">
                <a:latin typeface="+mj-lt"/>
                <a:cs typeface="Garamond"/>
              </a:rPr>
              <a:t>: </a:t>
            </a:r>
            <a:r>
              <a:rPr sz="2400" spc="-95" dirty="0">
                <a:latin typeface="+mj-lt"/>
                <a:cs typeface="Garamond"/>
              </a:rPr>
              <a:t>Go </a:t>
            </a:r>
            <a:r>
              <a:rPr sz="2400" spc="10" dirty="0">
                <a:latin typeface="+mj-lt"/>
                <a:cs typeface="Garamond"/>
              </a:rPr>
              <a:t>beyond </a:t>
            </a:r>
            <a:r>
              <a:rPr sz="2400" spc="5" dirty="0">
                <a:latin typeface="+mj-lt"/>
                <a:cs typeface="Garamond"/>
              </a:rPr>
              <a:t>error </a:t>
            </a:r>
            <a:r>
              <a:rPr sz="2400" i="1" spc="-5" dirty="0">
                <a:latin typeface="+mj-lt"/>
                <a:cs typeface="Calibri"/>
              </a:rPr>
              <a:t>detection </a:t>
            </a:r>
            <a:r>
              <a:rPr sz="2400" spc="45" dirty="0">
                <a:latin typeface="+mj-lt"/>
                <a:cs typeface="Garamond"/>
              </a:rPr>
              <a:t>and  </a:t>
            </a:r>
            <a:r>
              <a:rPr sz="2400" spc="50" dirty="0">
                <a:latin typeface="+mj-lt"/>
                <a:cs typeface="Garamond"/>
              </a:rPr>
              <a:t>take </a:t>
            </a:r>
            <a:r>
              <a:rPr sz="2400" dirty="0">
                <a:latin typeface="+mj-lt"/>
                <a:cs typeface="Garamond"/>
              </a:rPr>
              <a:t>recovery </a:t>
            </a:r>
            <a:r>
              <a:rPr sz="2400" spc="25" dirty="0">
                <a:latin typeface="+mj-lt"/>
                <a:cs typeface="Garamond"/>
              </a:rPr>
              <a:t>action </a:t>
            </a:r>
            <a:r>
              <a:rPr sz="2400" spc="50" dirty="0">
                <a:latin typeface="+mj-lt"/>
                <a:cs typeface="Garamond"/>
              </a:rPr>
              <a:t>by retransmitting </a:t>
            </a:r>
            <a:r>
              <a:rPr sz="2400" spc="-5" dirty="0">
                <a:latin typeface="+mj-lt"/>
                <a:cs typeface="Garamond"/>
              </a:rPr>
              <a:t>when  </a:t>
            </a:r>
            <a:r>
              <a:rPr sz="2400" dirty="0">
                <a:latin typeface="+mj-lt"/>
                <a:cs typeface="Garamond"/>
              </a:rPr>
              <a:t>frames </a:t>
            </a:r>
            <a:r>
              <a:rPr sz="2400" spc="45" dirty="0">
                <a:latin typeface="+mj-lt"/>
                <a:cs typeface="Garamond"/>
              </a:rPr>
              <a:t>are </a:t>
            </a:r>
            <a:r>
              <a:rPr sz="2400" spc="15" dirty="0">
                <a:latin typeface="+mj-lt"/>
                <a:cs typeface="Garamond"/>
              </a:rPr>
              <a:t>lost </a:t>
            </a:r>
            <a:r>
              <a:rPr sz="2400" spc="-30" dirty="0">
                <a:latin typeface="+mj-lt"/>
                <a:cs typeface="Garamond"/>
              </a:rPr>
              <a:t>or </a:t>
            </a:r>
            <a:r>
              <a:rPr sz="2400" spc="25" dirty="0">
                <a:latin typeface="+mj-lt"/>
                <a:cs typeface="Garamond"/>
              </a:rPr>
              <a:t>corrupted. </a:t>
            </a:r>
            <a:r>
              <a:rPr sz="2400" spc="185" dirty="0">
                <a:latin typeface="+mj-lt"/>
                <a:cs typeface="Garamond"/>
              </a:rPr>
              <a:t> </a:t>
            </a:r>
            <a:r>
              <a:rPr sz="2400" spc="40" dirty="0">
                <a:latin typeface="+mj-lt"/>
                <a:cs typeface="Garamond"/>
              </a:rPr>
              <a:t>(Optional)</a:t>
            </a:r>
            <a:endParaRPr sz="2400" dirty="0">
              <a:latin typeface="+mj-lt"/>
              <a:cs typeface="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381000" y="609600"/>
            <a:ext cx="7620562" cy="7176452"/>
          </a:xfrm>
          <a:prstGeom prst="rect">
            <a:avLst/>
          </a:prstGeom>
        </p:spPr>
        <p:txBody>
          <a:bodyPr vert="horz" wrap="square" lIns="0" tIns="0" rIns="0" bIns="0" rtlCol="0">
            <a:spAutoFit/>
          </a:bodyPr>
          <a:lstStyle/>
          <a:p>
            <a:pPr marL="94615">
              <a:lnSpc>
                <a:spcPct val="100000"/>
              </a:lnSpc>
            </a:pPr>
            <a:r>
              <a:rPr sz="2800" spc="370" dirty="0">
                <a:solidFill>
                  <a:srgbClr val="0070C0"/>
                </a:solidFill>
                <a:latin typeface="+mj-lt"/>
                <a:cs typeface="PMingLiU"/>
              </a:rPr>
              <a:t>Why </a:t>
            </a:r>
            <a:r>
              <a:rPr sz="2800" spc="295" dirty="0">
                <a:solidFill>
                  <a:srgbClr val="0070C0"/>
                </a:solidFill>
                <a:latin typeface="+mj-lt"/>
                <a:cs typeface="PMingLiU"/>
              </a:rPr>
              <a:t>not </a:t>
            </a:r>
            <a:r>
              <a:rPr sz="2800" spc="260" dirty="0">
                <a:solidFill>
                  <a:srgbClr val="0070C0"/>
                </a:solidFill>
                <a:latin typeface="+mj-lt"/>
                <a:cs typeface="PMingLiU"/>
              </a:rPr>
              <a:t>do error </a:t>
            </a:r>
            <a:r>
              <a:rPr sz="2800" spc="220" dirty="0">
                <a:solidFill>
                  <a:srgbClr val="0070C0"/>
                </a:solidFill>
                <a:latin typeface="+mj-lt"/>
                <a:cs typeface="PMingLiU"/>
              </a:rPr>
              <a:t>recovery </a:t>
            </a:r>
            <a:r>
              <a:rPr sz="2800" spc="320" dirty="0">
                <a:solidFill>
                  <a:srgbClr val="0070C0"/>
                </a:solidFill>
                <a:latin typeface="+mj-lt"/>
                <a:cs typeface="PMingLiU"/>
              </a:rPr>
              <a:t>at </a:t>
            </a:r>
            <a:r>
              <a:rPr sz="2800" spc="225" dirty="0">
                <a:solidFill>
                  <a:srgbClr val="0070C0"/>
                </a:solidFill>
                <a:latin typeface="+mj-lt"/>
                <a:cs typeface="PMingLiU"/>
              </a:rPr>
              <a:t>each</a:t>
            </a:r>
            <a:r>
              <a:rPr sz="2800" spc="-95" dirty="0">
                <a:solidFill>
                  <a:srgbClr val="0070C0"/>
                </a:solidFill>
                <a:latin typeface="+mj-lt"/>
                <a:cs typeface="PMingLiU"/>
              </a:rPr>
              <a:t> </a:t>
            </a:r>
            <a:r>
              <a:rPr sz="2800" spc="275" dirty="0">
                <a:solidFill>
                  <a:srgbClr val="0070C0"/>
                </a:solidFill>
                <a:latin typeface="+mj-lt"/>
                <a:cs typeface="PMingLiU"/>
              </a:rPr>
              <a:t>hop?</a:t>
            </a:r>
            <a:endParaRPr sz="2800" dirty="0">
              <a:solidFill>
                <a:srgbClr val="0070C0"/>
              </a:solidFill>
              <a:latin typeface="+mj-lt"/>
              <a:cs typeface="PMingLiU"/>
            </a:endParaRPr>
          </a:p>
          <a:p>
            <a:pPr>
              <a:lnSpc>
                <a:spcPct val="100000"/>
              </a:lnSpc>
              <a:spcBef>
                <a:spcPts val="45"/>
              </a:spcBef>
            </a:pPr>
            <a:endParaRPr sz="1800" dirty="0">
              <a:latin typeface="+mj-lt"/>
              <a:cs typeface="Times New Roman"/>
            </a:endParaRPr>
          </a:p>
          <a:p>
            <a:pPr marL="212090" marR="338455" indent="-199390" algn="just">
              <a:lnSpc>
                <a:spcPct val="116599"/>
              </a:lnSpc>
              <a:buFont typeface="Times New Roman"/>
              <a:buChar char="•"/>
              <a:tabLst>
                <a:tab pos="212725" algn="l"/>
              </a:tabLst>
            </a:pPr>
            <a:r>
              <a:rPr sz="2400" spc="265" dirty="0">
                <a:solidFill>
                  <a:srgbClr val="00B050"/>
                </a:solidFill>
                <a:latin typeface="+mj-lt"/>
                <a:cs typeface="PMingLiU"/>
              </a:rPr>
              <a:t>End-to-end </a:t>
            </a:r>
            <a:r>
              <a:rPr sz="2400" spc="270" dirty="0">
                <a:solidFill>
                  <a:srgbClr val="00B050"/>
                </a:solidFill>
                <a:latin typeface="+mj-lt"/>
                <a:cs typeface="PMingLiU"/>
              </a:rPr>
              <a:t>argument</a:t>
            </a:r>
            <a:r>
              <a:rPr sz="2400" spc="270" dirty="0">
                <a:latin typeface="+mj-lt"/>
                <a:cs typeface="Garamond"/>
              </a:rPr>
              <a:t>: </a:t>
            </a:r>
            <a:r>
              <a:rPr sz="2400" spc="-45" dirty="0">
                <a:latin typeface="+mj-lt"/>
                <a:cs typeface="Garamond"/>
              </a:rPr>
              <a:t>Need </a:t>
            </a:r>
            <a:r>
              <a:rPr sz="2400" spc="5" dirty="0">
                <a:latin typeface="+mj-lt"/>
                <a:cs typeface="Garamond"/>
              </a:rPr>
              <a:t>end-to-end </a:t>
            </a:r>
            <a:r>
              <a:rPr sz="2400" spc="-30" dirty="0">
                <a:latin typeface="+mj-lt"/>
                <a:cs typeface="Garamond"/>
              </a:rPr>
              <a:t>or  </a:t>
            </a:r>
            <a:r>
              <a:rPr sz="2400" spc="45" dirty="0">
                <a:latin typeface="+mj-lt"/>
                <a:cs typeface="Garamond"/>
              </a:rPr>
              <a:t>transport </a:t>
            </a:r>
            <a:r>
              <a:rPr sz="2400" spc="5" dirty="0">
                <a:latin typeface="+mj-lt"/>
                <a:cs typeface="Garamond"/>
              </a:rPr>
              <a:t>error </a:t>
            </a:r>
            <a:r>
              <a:rPr sz="2400" dirty="0">
                <a:latin typeface="+mj-lt"/>
                <a:cs typeface="Garamond"/>
              </a:rPr>
              <a:t>recovery </a:t>
            </a:r>
            <a:r>
              <a:rPr sz="2400" spc="40" dirty="0">
                <a:latin typeface="+mj-lt"/>
                <a:cs typeface="Garamond"/>
              </a:rPr>
              <a:t>anyway. </a:t>
            </a:r>
            <a:r>
              <a:rPr sz="2400" spc="75" dirty="0">
                <a:latin typeface="+mj-lt"/>
                <a:cs typeface="Garamond"/>
              </a:rPr>
              <a:t>Can’t </a:t>
            </a:r>
            <a:r>
              <a:rPr sz="2400" spc="70" dirty="0">
                <a:latin typeface="+mj-lt"/>
                <a:cs typeface="Garamond"/>
              </a:rPr>
              <a:t>trust </a:t>
            </a:r>
            <a:r>
              <a:rPr sz="2400" spc="114" dirty="0">
                <a:latin typeface="+mj-lt"/>
                <a:cs typeface="Garamond"/>
              </a:rPr>
              <a:t>a  </a:t>
            </a:r>
            <a:r>
              <a:rPr sz="2400" spc="5" dirty="0">
                <a:latin typeface="+mj-lt"/>
                <a:cs typeface="Garamond"/>
              </a:rPr>
              <a:t>series </a:t>
            </a:r>
            <a:r>
              <a:rPr sz="2400" spc="-100" dirty="0">
                <a:latin typeface="+mj-lt"/>
                <a:cs typeface="Garamond"/>
              </a:rPr>
              <a:t>of </a:t>
            </a:r>
            <a:r>
              <a:rPr sz="2400" spc="-15" dirty="0">
                <a:latin typeface="+mj-lt"/>
                <a:cs typeface="Garamond"/>
              </a:rPr>
              <a:t>hop-by-hop schemes </a:t>
            </a:r>
            <a:r>
              <a:rPr sz="2400" spc="10" dirty="0">
                <a:latin typeface="+mj-lt"/>
                <a:cs typeface="Garamond"/>
              </a:rPr>
              <a:t> </a:t>
            </a:r>
            <a:r>
              <a:rPr sz="2400" spc="30" dirty="0">
                <a:latin typeface="+mj-lt"/>
                <a:cs typeface="Garamond"/>
              </a:rPr>
              <a:t>because:</a:t>
            </a:r>
            <a:endParaRPr sz="2400" dirty="0">
              <a:latin typeface="+mj-lt"/>
              <a:cs typeface="Garamond"/>
            </a:endParaRPr>
          </a:p>
          <a:p>
            <a:pPr marL="516890" lvl="1" indent="-216535">
              <a:lnSpc>
                <a:spcPct val="100000"/>
              </a:lnSpc>
              <a:spcBef>
                <a:spcPts val="1295"/>
              </a:spcBef>
              <a:buFont typeface="PMingLiU"/>
              <a:buChar char="–"/>
              <a:tabLst>
                <a:tab pos="517525" algn="l"/>
              </a:tabLst>
            </a:pPr>
            <a:r>
              <a:rPr sz="2400" spc="25" dirty="0">
                <a:latin typeface="+mj-lt"/>
                <a:cs typeface="Garamond"/>
              </a:rPr>
              <a:t>Crashes </a:t>
            </a:r>
            <a:r>
              <a:rPr sz="2400" spc="45" dirty="0">
                <a:latin typeface="+mj-lt"/>
                <a:cs typeface="Garamond"/>
              </a:rPr>
              <a:t>and </a:t>
            </a:r>
            <a:r>
              <a:rPr sz="2400" spc="10" dirty="0">
                <a:latin typeface="+mj-lt"/>
                <a:cs typeface="Garamond"/>
              </a:rPr>
              <a:t>other </a:t>
            </a:r>
            <a:r>
              <a:rPr sz="2400" spc="-20" dirty="0">
                <a:latin typeface="+mj-lt"/>
                <a:cs typeface="Garamond"/>
              </a:rPr>
              <a:t>losses </a:t>
            </a:r>
            <a:r>
              <a:rPr sz="2400" spc="120" dirty="0">
                <a:latin typeface="+mj-lt"/>
                <a:cs typeface="Garamond"/>
              </a:rPr>
              <a:t>at </a:t>
            </a:r>
            <a:r>
              <a:rPr sz="2400" spc="40" dirty="0">
                <a:latin typeface="+mj-lt"/>
                <a:cs typeface="Garamond"/>
              </a:rPr>
              <a:t>intermediate</a:t>
            </a:r>
            <a:r>
              <a:rPr sz="2400" spc="440" dirty="0">
                <a:latin typeface="+mj-lt"/>
                <a:cs typeface="Garamond"/>
              </a:rPr>
              <a:t> </a:t>
            </a:r>
            <a:r>
              <a:rPr sz="2400" spc="5" dirty="0">
                <a:latin typeface="+mj-lt"/>
                <a:cs typeface="Garamond"/>
              </a:rPr>
              <a:t>nodes.</a:t>
            </a:r>
            <a:endParaRPr sz="2400" dirty="0">
              <a:latin typeface="+mj-lt"/>
              <a:cs typeface="Garamond"/>
            </a:endParaRPr>
          </a:p>
          <a:p>
            <a:pPr marL="516890" marR="386080" lvl="1" indent="-216535">
              <a:lnSpc>
                <a:spcPct val="116599"/>
              </a:lnSpc>
              <a:spcBef>
                <a:spcPts val="395"/>
              </a:spcBef>
              <a:buFont typeface="PMingLiU"/>
              <a:buChar char="–"/>
              <a:tabLst>
                <a:tab pos="517525" algn="l"/>
              </a:tabLst>
            </a:pPr>
            <a:r>
              <a:rPr sz="2400" spc="25" dirty="0">
                <a:latin typeface="+mj-lt"/>
                <a:cs typeface="Garamond"/>
              </a:rPr>
              <a:t>Transport </a:t>
            </a:r>
            <a:r>
              <a:rPr sz="2400" spc="35" dirty="0">
                <a:latin typeface="+mj-lt"/>
                <a:cs typeface="Garamond"/>
              </a:rPr>
              <a:t>must </a:t>
            </a:r>
            <a:r>
              <a:rPr sz="2400" spc="-15" dirty="0">
                <a:latin typeface="+mj-lt"/>
                <a:cs typeface="Garamond"/>
              </a:rPr>
              <a:t>work </a:t>
            </a:r>
            <a:r>
              <a:rPr sz="2400" spc="-35" dirty="0">
                <a:latin typeface="+mj-lt"/>
                <a:cs typeface="Garamond"/>
              </a:rPr>
              <a:t>over </a:t>
            </a:r>
            <a:r>
              <a:rPr sz="2400" spc="20" dirty="0">
                <a:latin typeface="+mj-lt"/>
                <a:cs typeface="Garamond"/>
              </a:rPr>
              <a:t>both </a:t>
            </a:r>
            <a:r>
              <a:rPr sz="2400" spc="35" dirty="0">
                <a:latin typeface="+mj-lt"/>
                <a:cs typeface="Garamond"/>
              </a:rPr>
              <a:t>reliable </a:t>
            </a:r>
            <a:r>
              <a:rPr sz="2400" spc="45" dirty="0">
                <a:latin typeface="+mj-lt"/>
                <a:cs typeface="Garamond"/>
              </a:rPr>
              <a:t>and  </a:t>
            </a:r>
            <a:r>
              <a:rPr sz="2400" spc="30" dirty="0">
                <a:latin typeface="+mj-lt"/>
                <a:cs typeface="Garamond"/>
              </a:rPr>
              <a:t>unreliable</a:t>
            </a:r>
            <a:r>
              <a:rPr sz="2400" spc="70" dirty="0">
                <a:latin typeface="+mj-lt"/>
                <a:cs typeface="Garamond"/>
              </a:rPr>
              <a:t> </a:t>
            </a:r>
            <a:r>
              <a:rPr sz="2400" spc="25" dirty="0">
                <a:latin typeface="+mj-lt"/>
                <a:cs typeface="Garamond"/>
              </a:rPr>
              <a:t>links.</a:t>
            </a:r>
            <a:endParaRPr sz="2400" dirty="0">
              <a:latin typeface="+mj-lt"/>
              <a:cs typeface="Garamond"/>
            </a:endParaRPr>
          </a:p>
          <a:p>
            <a:pPr marL="212090" marR="1160780" indent="-199390">
              <a:lnSpc>
                <a:spcPct val="116599"/>
              </a:lnSpc>
              <a:spcBef>
                <a:spcPts val="885"/>
              </a:spcBef>
              <a:buFont typeface="Times New Roman"/>
              <a:buChar char="•"/>
              <a:tabLst>
                <a:tab pos="212725" algn="l"/>
              </a:tabLst>
            </a:pPr>
            <a:r>
              <a:rPr sz="2400" spc="30" dirty="0">
                <a:latin typeface="+mj-lt"/>
                <a:cs typeface="Garamond"/>
              </a:rPr>
              <a:t>Thus </a:t>
            </a:r>
            <a:r>
              <a:rPr sz="2400" spc="-15" dirty="0">
                <a:latin typeface="+mj-lt"/>
                <a:cs typeface="Garamond"/>
              </a:rPr>
              <a:t>hop-by-hop </a:t>
            </a:r>
            <a:r>
              <a:rPr sz="2400" spc="20" dirty="0">
                <a:latin typeface="+mj-lt"/>
                <a:cs typeface="Garamond"/>
              </a:rPr>
              <a:t>only </a:t>
            </a:r>
            <a:r>
              <a:rPr sz="2400" spc="114" dirty="0">
                <a:latin typeface="+mj-lt"/>
                <a:cs typeface="Garamond"/>
              </a:rPr>
              <a:t>a </a:t>
            </a:r>
            <a:r>
              <a:rPr sz="2400" spc="5" dirty="0">
                <a:latin typeface="+mj-lt"/>
                <a:cs typeface="Garamond"/>
              </a:rPr>
              <a:t>performance</a:t>
            </a:r>
            <a:r>
              <a:rPr lang="en-US" sz="2400" spc="5" dirty="0">
                <a:latin typeface="+mj-lt"/>
                <a:cs typeface="Garamond"/>
              </a:rPr>
              <a:t> optimization</a:t>
            </a:r>
          </a:p>
          <a:p>
            <a:pPr marL="212090" marR="1160780" indent="-199390">
              <a:lnSpc>
                <a:spcPct val="116599"/>
              </a:lnSpc>
              <a:spcBef>
                <a:spcPts val="885"/>
              </a:spcBef>
              <a:buFont typeface="Times New Roman"/>
              <a:buChar char="•"/>
              <a:tabLst>
                <a:tab pos="212725" algn="l"/>
              </a:tabLst>
            </a:pPr>
            <a:r>
              <a:rPr sz="2400" spc="55" dirty="0">
                <a:latin typeface="+mj-lt"/>
                <a:cs typeface="Garamond"/>
              </a:rPr>
              <a:t>Extra </a:t>
            </a:r>
            <a:r>
              <a:rPr sz="2400" dirty="0">
                <a:latin typeface="+mj-lt"/>
                <a:cs typeface="Garamond"/>
              </a:rPr>
              <a:t>cost </a:t>
            </a:r>
            <a:r>
              <a:rPr sz="2400" spc="55" dirty="0">
                <a:latin typeface="+mj-lt"/>
                <a:cs typeface="Garamond"/>
              </a:rPr>
              <a:t>(ack </a:t>
            </a:r>
            <a:r>
              <a:rPr sz="2400" spc="20" dirty="0">
                <a:latin typeface="+mj-lt"/>
                <a:cs typeface="Garamond"/>
              </a:rPr>
              <a:t>messages, </a:t>
            </a:r>
            <a:r>
              <a:rPr sz="2400" spc="5" dirty="0">
                <a:latin typeface="+mj-lt"/>
                <a:cs typeface="Garamond"/>
              </a:rPr>
              <a:t>buffering) </a:t>
            </a:r>
            <a:r>
              <a:rPr sz="2400" spc="15" dirty="0">
                <a:latin typeface="+mj-lt"/>
                <a:cs typeface="Garamond"/>
              </a:rPr>
              <a:t>not </a:t>
            </a:r>
            <a:r>
              <a:rPr sz="2400" spc="5" dirty="0">
                <a:latin typeface="+mj-lt"/>
                <a:cs typeface="Garamond"/>
              </a:rPr>
              <a:t>worth  </a:t>
            </a:r>
            <a:r>
              <a:rPr sz="2400" spc="85" dirty="0">
                <a:latin typeface="+mj-lt"/>
                <a:cs typeface="Garamond"/>
              </a:rPr>
              <a:t>it </a:t>
            </a:r>
            <a:r>
              <a:rPr sz="2400" dirty="0">
                <a:latin typeface="+mj-lt"/>
                <a:cs typeface="Garamond"/>
              </a:rPr>
              <a:t>when </a:t>
            </a:r>
            <a:r>
              <a:rPr sz="2400" spc="5" dirty="0">
                <a:latin typeface="+mj-lt"/>
                <a:cs typeface="Garamond"/>
              </a:rPr>
              <a:t>error </a:t>
            </a:r>
            <a:r>
              <a:rPr sz="2400" spc="70" dirty="0">
                <a:latin typeface="+mj-lt"/>
                <a:cs typeface="Garamond"/>
              </a:rPr>
              <a:t>rate </a:t>
            </a:r>
            <a:r>
              <a:rPr sz="2400" spc="15" dirty="0">
                <a:latin typeface="+mj-lt"/>
                <a:cs typeface="Garamond"/>
              </a:rPr>
              <a:t>is</a:t>
            </a:r>
            <a:r>
              <a:rPr sz="2400" spc="315" dirty="0">
                <a:latin typeface="+mj-lt"/>
                <a:cs typeface="Garamond"/>
              </a:rPr>
              <a:t> </a:t>
            </a:r>
            <a:r>
              <a:rPr sz="2400" spc="-10" dirty="0">
                <a:latin typeface="+mj-lt"/>
                <a:cs typeface="Garamond"/>
              </a:rPr>
              <a:t>low.</a:t>
            </a:r>
            <a:endParaRPr sz="2400" dirty="0">
              <a:latin typeface="+mj-lt"/>
              <a:cs typeface="Garamond"/>
            </a:endParaRPr>
          </a:p>
          <a:p>
            <a:pPr marL="516890" marR="942340" lvl="1" indent="-216535">
              <a:lnSpc>
                <a:spcPct val="116100"/>
              </a:lnSpc>
              <a:spcBef>
                <a:spcPts val="405"/>
              </a:spcBef>
              <a:buFont typeface="PMingLiU"/>
              <a:buChar char="–"/>
              <a:tabLst>
                <a:tab pos="517525" algn="l"/>
              </a:tabLst>
            </a:pPr>
            <a:r>
              <a:rPr sz="2400" spc="10" dirty="0">
                <a:latin typeface="+mj-lt"/>
                <a:cs typeface="Garamond"/>
              </a:rPr>
              <a:t>Worth </a:t>
            </a:r>
            <a:r>
              <a:rPr sz="2400" spc="85" dirty="0">
                <a:latin typeface="+mj-lt"/>
                <a:cs typeface="Garamond"/>
              </a:rPr>
              <a:t>it </a:t>
            </a:r>
            <a:r>
              <a:rPr sz="2400" spc="20" dirty="0">
                <a:latin typeface="+mj-lt"/>
                <a:cs typeface="Garamond"/>
              </a:rPr>
              <a:t>(quicker </a:t>
            </a:r>
            <a:r>
              <a:rPr sz="2400" spc="-10" dirty="0">
                <a:latin typeface="+mj-lt"/>
                <a:cs typeface="Garamond"/>
              </a:rPr>
              <a:t>recovery, </a:t>
            </a:r>
            <a:r>
              <a:rPr sz="2400" dirty="0">
                <a:latin typeface="+mj-lt"/>
                <a:cs typeface="Garamond"/>
              </a:rPr>
              <a:t>less </a:t>
            </a:r>
            <a:r>
              <a:rPr sz="2400" spc="30" dirty="0">
                <a:latin typeface="+mj-lt"/>
                <a:cs typeface="Garamond"/>
              </a:rPr>
              <a:t>wasted  </a:t>
            </a:r>
            <a:r>
              <a:rPr sz="2400" spc="10" dirty="0">
                <a:latin typeface="+mj-lt"/>
                <a:cs typeface="Garamond"/>
              </a:rPr>
              <a:t>resources) </a:t>
            </a:r>
            <a:r>
              <a:rPr sz="2400" dirty="0">
                <a:latin typeface="+mj-lt"/>
                <a:cs typeface="Garamond"/>
              </a:rPr>
              <a:t>when </a:t>
            </a:r>
            <a:r>
              <a:rPr sz="2400" spc="5" dirty="0">
                <a:latin typeface="+mj-lt"/>
                <a:cs typeface="Garamond"/>
              </a:rPr>
              <a:t>error </a:t>
            </a:r>
            <a:r>
              <a:rPr sz="2400" spc="70" dirty="0">
                <a:latin typeface="+mj-lt"/>
                <a:cs typeface="Garamond"/>
              </a:rPr>
              <a:t>rate </a:t>
            </a:r>
            <a:r>
              <a:rPr sz="2400" spc="15" dirty="0">
                <a:latin typeface="+mj-lt"/>
                <a:cs typeface="Garamond"/>
              </a:rPr>
              <a:t>is</a:t>
            </a:r>
            <a:r>
              <a:rPr sz="2400" spc="409" dirty="0">
                <a:latin typeface="+mj-lt"/>
                <a:cs typeface="Garamond"/>
              </a:rPr>
              <a:t> </a:t>
            </a:r>
            <a:r>
              <a:rPr sz="2400" spc="30" dirty="0">
                <a:latin typeface="+mj-lt"/>
                <a:cs typeface="Garamond"/>
              </a:rPr>
              <a:t>high</a:t>
            </a:r>
            <a:r>
              <a:rPr lang="en-US" sz="2400" spc="30" dirty="0">
                <a:latin typeface="+mj-lt"/>
                <a:cs typeface="Garamond"/>
              </a:rPr>
              <a:t> and the latency of end-to-end recovery is unacceptable (within a compute cluster or storage area network)</a:t>
            </a:r>
            <a:r>
              <a:rPr sz="2400" spc="30" dirty="0">
                <a:latin typeface="+mj-lt"/>
                <a:cs typeface="Garamond"/>
              </a:rPr>
              <a:t>.</a:t>
            </a:r>
            <a:endParaRPr sz="2400" dirty="0">
              <a:latin typeface="+mj-lt"/>
              <a:cs typeface="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4018548" y="2286000"/>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638800" y="2286000"/>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169695" y="2286000"/>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2"/>
          <p:cNvSpPr txBox="1"/>
          <p:nvPr/>
        </p:nvSpPr>
        <p:spPr>
          <a:xfrm>
            <a:off x="381000" y="609600"/>
            <a:ext cx="6974305" cy="492443"/>
          </a:xfrm>
          <a:prstGeom prst="rect">
            <a:avLst/>
          </a:prstGeom>
        </p:spPr>
        <p:txBody>
          <a:bodyPr vert="horz" wrap="square" lIns="0" tIns="0" rIns="0" bIns="0" rtlCol="0">
            <a:spAutoFit/>
          </a:bodyPr>
          <a:lstStyle/>
          <a:p>
            <a:pPr marL="12700">
              <a:lnSpc>
                <a:spcPct val="100000"/>
              </a:lnSpc>
            </a:pPr>
            <a:r>
              <a:rPr lang="en-US" sz="3200" spc="320" dirty="0">
                <a:solidFill>
                  <a:srgbClr val="0070C0"/>
                </a:solidFill>
                <a:latin typeface="+mj-lt"/>
                <a:cs typeface="PMingLiU"/>
              </a:rPr>
              <a:t>End to end vs hop by hop example</a:t>
            </a:r>
            <a:endParaRPr sz="3200" dirty="0">
              <a:solidFill>
                <a:srgbClr val="0070C0"/>
              </a:solidFill>
              <a:latin typeface="+mj-lt"/>
              <a:cs typeface="PMingLiU"/>
            </a:endParaRPr>
          </a:p>
        </p:txBody>
      </p:sp>
      <p:sp>
        <p:nvSpPr>
          <p:cNvPr id="8" name="object 16"/>
          <p:cNvSpPr txBox="1"/>
          <p:nvPr/>
        </p:nvSpPr>
        <p:spPr>
          <a:xfrm>
            <a:off x="254887" y="4103933"/>
            <a:ext cx="6969860" cy="3572260"/>
          </a:xfrm>
          <a:prstGeom prst="rect">
            <a:avLst/>
          </a:prstGeom>
        </p:spPr>
        <p:txBody>
          <a:bodyPr vert="horz" wrap="square" lIns="0" tIns="0" rIns="0" bIns="0" rtlCol="0">
            <a:spAutoFit/>
          </a:bodyPr>
          <a:lstStyle/>
          <a:p>
            <a:pPr marL="212090" marR="5080" indent="-199390">
              <a:lnSpc>
                <a:spcPct val="116599"/>
              </a:lnSpc>
              <a:buFont typeface="Times New Roman"/>
              <a:buChar char="•"/>
              <a:tabLst>
                <a:tab pos="212725" algn="l"/>
              </a:tabLst>
            </a:pPr>
            <a:r>
              <a:rPr sz="2400" spc="260" dirty="0">
                <a:solidFill>
                  <a:srgbClr val="00B050"/>
                </a:solidFill>
                <a:latin typeface="+mj-lt"/>
                <a:cs typeface="PMingLiU"/>
              </a:rPr>
              <a:t>Case </a:t>
            </a:r>
            <a:r>
              <a:rPr sz="2400" spc="155" dirty="0">
                <a:solidFill>
                  <a:srgbClr val="00B050"/>
                </a:solidFill>
                <a:latin typeface="+mj-lt"/>
                <a:cs typeface="PMingLiU"/>
              </a:rPr>
              <a:t>1:</a:t>
            </a:r>
            <a:r>
              <a:rPr sz="2400" spc="155" dirty="0">
                <a:latin typeface="+mj-lt"/>
                <a:cs typeface="PMingLiU"/>
              </a:rPr>
              <a:t> </a:t>
            </a:r>
            <a:r>
              <a:rPr lang="en-US" sz="2400" spc="20" dirty="0">
                <a:latin typeface="+mj-lt"/>
                <a:cs typeface="PMingLiU"/>
              </a:rPr>
              <a:t>suppose no bit errors and messages are 100 bytes and </a:t>
            </a:r>
            <a:r>
              <a:rPr lang="en-US" sz="2400" spc="20" dirty="0" err="1">
                <a:latin typeface="+mj-lt"/>
                <a:cs typeface="PMingLiU"/>
              </a:rPr>
              <a:t>acks</a:t>
            </a:r>
            <a:r>
              <a:rPr lang="en-US" sz="2400" spc="20" dirty="0">
                <a:latin typeface="+mj-lt"/>
                <a:cs typeface="PMingLiU"/>
              </a:rPr>
              <a:t> 50 bytes.  50% overhead for hop by hop.  Hop-by-hop worthless!</a:t>
            </a:r>
            <a:endParaRPr sz="2400" dirty="0">
              <a:latin typeface="+mj-lt"/>
              <a:cs typeface="Garamond"/>
            </a:endParaRPr>
          </a:p>
          <a:p>
            <a:pPr marL="212090" marR="98425" indent="-199390">
              <a:lnSpc>
                <a:spcPct val="116599"/>
              </a:lnSpc>
              <a:spcBef>
                <a:spcPts val="885"/>
              </a:spcBef>
              <a:buFont typeface="Times New Roman"/>
              <a:buChar char="•"/>
              <a:tabLst>
                <a:tab pos="212725" algn="l"/>
              </a:tabLst>
            </a:pPr>
            <a:r>
              <a:rPr sz="2400" spc="260" dirty="0">
                <a:solidFill>
                  <a:srgbClr val="00B050"/>
                </a:solidFill>
                <a:latin typeface="+mj-lt"/>
                <a:cs typeface="PMingLiU"/>
              </a:rPr>
              <a:t>Case </a:t>
            </a:r>
            <a:r>
              <a:rPr sz="2400" spc="155" dirty="0">
                <a:solidFill>
                  <a:srgbClr val="00B050"/>
                </a:solidFill>
                <a:latin typeface="+mj-lt"/>
                <a:cs typeface="PMingLiU"/>
              </a:rPr>
              <a:t>2: </a:t>
            </a:r>
            <a:r>
              <a:rPr sz="2400" dirty="0">
                <a:latin typeface="+mj-lt"/>
                <a:cs typeface="Garamond"/>
              </a:rPr>
              <a:t>S</a:t>
            </a:r>
            <a:r>
              <a:rPr lang="en-US" sz="2400" dirty="0">
                <a:latin typeface="+mj-lt"/>
                <a:cs typeface="Garamond"/>
              </a:rPr>
              <a:t>uppose half the packets are being dropped on last hop between R3 and R4.  Then without hop by hop we would retransmit on all hops using only end to end (6n versus 2n) where n is number of packets Hop by hop worthwhile!</a:t>
            </a:r>
            <a:endParaRPr sz="2400" dirty="0">
              <a:latin typeface="+mj-lt"/>
              <a:cs typeface="Garamond"/>
            </a:endParaRPr>
          </a:p>
        </p:txBody>
      </p:sp>
      <p:sp>
        <p:nvSpPr>
          <p:cNvPr id="9" name="Oval 8"/>
          <p:cNvSpPr/>
          <p:nvPr/>
        </p:nvSpPr>
        <p:spPr>
          <a:xfrm>
            <a:off x="469232" y="2318084"/>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R1</a:t>
            </a:r>
          </a:p>
        </p:txBody>
      </p:sp>
      <p:sp>
        <p:nvSpPr>
          <p:cNvPr id="10" name="Oval 9"/>
          <p:cNvSpPr/>
          <p:nvPr/>
        </p:nvSpPr>
        <p:spPr>
          <a:xfrm>
            <a:off x="2145633" y="2356120"/>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R2</a:t>
            </a:r>
          </a:p>
        </p:txBody>
      </p:sp>
      <p:sp>
        <p:nvSpPr>
          <p:cNvPr id="11" name="Oval 10"/>
          <p:cNvSpPr/>
          <p:nvPr/>
        </p:nvSpPr>
        <p:spPr>
          <a:xfrm>
            <a:off x="4018548" y="2363494"/>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R3</a:t>
            </a:r>
          </a:p>
        </p:txBody>
      </p:sp>
      <p:sp>
        <p:nvSpPr>
          <p:cNvPr id="12" name="Oval 11"/>
          <p:cNvSpPr/>
          <p:nvPr/>
        </p:nvSpPr>
        <p:spPr>
          <a:xfrm>
            <a:off x="5630650" y="2363494"/>
            <a:ext cx="12954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R4</a:t>
            </a:r>
          </a:p>
        </p:txBody>
      </p:sp>
      <p:sp>
        <p:nvSpPr>
          <p:cNvPr id="14" name="TextBox 13"/>
          <p:cNvSpPr txBox="1"/>
          <p:nvPr/>
        </p:nvSpPr>
        <p:spPr>
          <a:xfrm>
            <a:off x="6477000" y="1662478"/>
            <a:ext cx="1536032" cy="584775"/>
          </a:xfrm>
          <a:prstGeom prst="rect">
            <a:avLst/>
          </a:prstGeom>
          <a:noFill/>
        </p:spPr>
        <p:txBody>
          <a:bodyPr wrap="square" rtlCol="0">
            <a:spAutoFit/>
          </a:bodyPr>
          <a:lstStyle/>
          <a:p>
            <a:r>
              <a:rPr lang="en-US" sz="3200" dirty="0" err="1"/>
              <a:t>Dest</a:t>
            </a:r>
            <a:r>
              <a:rPr lang="en-US" sz="3200" dirty="0"/>
              <a:t> </a:t>
            </a:r>
          </a:p>
        </p:txBody>
      </p:sp>
      <p:sp>
        <p:nvSpPr>
          <p:cNvPr id="15" name="TextBox 14"/>
          <p:cNvSpPr txBox="1"/>
          <p:nvPr/>
        </p:nvSpPr>
        <p:spPr>
          <a:xfrm>
            <a:off x="0" y="1724055"/>
            <a:ext cx="1536032" cy="584775"/>
          </a:xfrm>
          <a:prstGeom prst="rect">
            <a:avLst/>
          </a:prstGeom>
          <a:noFill/>
        </p:spPr>
        <p:txBody>
          <a:bodyPr wrap="square" rtlCol="0">
            <a:spAutoFit/>
          </a:bodyPr>
          <a:lstStyle/>
          <a:p>
            <a:r>
              <a:rPr lang="en-US" sz="3200" dirty="0"/>
              <a:t>Source </a:t>
            </a:r>
          </a:p>
        </p:txBody>
      </p:sp>
      <p:cxnSp>
        <p:nvCxnSpPr>
          <p:cNvPr id="17" name="Straight Connector 16"/>
          <p:cNvCxnSpPr/>
          <p:nvPr/>
        </p:nvCxnSpPr>
        <p:spPr>
          <a:xfrm>
            <a:off x="357131" y="2257667"/>
            <a:ext cx="240632" cy="382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764632" y="2889584"/>
            <a:ext cx="597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41033" y="2890813"/>
            <a:ext cx="597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13948" y="2879881"/>
            <a:ext cx="5975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6782867" y="2247253"/>
            <a:ext cx="318966" cy="34354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31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6311" y="3096768"/>
            <a:ext cx="5405120" cy="984885"/>
          </a:xfrm>
          <a:prstGeom prst="rect">
            <a:avLst/>
          </a:prstGeom>
        </p:spPr>
        <p:txBody>
          <a:bodyPr vert="horz" wrap="square" lIns="0" tIns="0" rIns="0" bIns="0" rtlCol="0">
            <a:spAutoFit/>
          </a:bodyPr>
          <a:lstStyle/>
          <a:p>
            <a:pPr algn="ctr">
              <a:lnSpc>
                <a:spcPct val="100000"/>
              </a:lnSpc>
              <a:tabLst>
                <a:tab pos="1238885" algn="l"/>
              </a:tabLst>
            </a:pPr>
            <a:r>
              <a:rPr lang="en-US" sz="3200" spc="200" dirty="0">
                <a:solidFill>
                  <a:srgbClr val="0070C0"/>
                </a:solidFill>
                <a:latin typeface="+mj-lt"/>
                <a:cs typeface="Palatino Linotype"/>
              </a:rPr>
              <a:t>Part 1: </a:t>
            </a:r>
            <a:r>
              <a:rPr lang="en-US" sz="3200" spc="180" dirty="0">
                <a:solidFill>
                  <a:srgbClr val="0070C0"/>
                </a:solidFill>
                <a:latin typeface="+mj-lt"/>
                <a:cs typeface="Palatino Linotype"/>
              </a:rPr>
              <a:t>Framing</a:t>
            </a:r>
            <a:endParaRPr sz="3200" dirty="0">
              <a:solidFill>
                <a:srgbClr val="0070C0"/>
              </a:solidFill>
              <a:latin typeface="+mj-lt"/>
              <a:cs typeface="Palatino Linotype"/>
            </a:endParaRPr>
          </a:p>
          <a:p>
            <a:pPr marL="6350" algn="ctr">
              <a:lnSpc>
                <a:spcPct val="100000"/>
              </a:lnSpc>
              <a:spcBef>
                <a:spcPts val="1830"/>
              </a:spcBef>
            </a:pPr>
            <a:endParaRPr sz="1700" dirty="0">
              <a:latin typeface="PMingLiU"/>
              <a:cs typeface="PMingLiU"/>
            </a:endParaRPr>
          </a:p>
        </p:txBody>
      </p:sp>
      <p:pic>
        <p:nvPicPr>
          <p:cNvPr id="2050" name="Picture 2" descr="Image result for cartoon strip">
            <a:extLst>
              <a:ext uri="{FF2B5EF4-FFF2-40B4-BE49-F238E27FC236}">
                <a16:creationId xmlns:a16="http://schemas.microsoft.com/office/drawing/2014/main" id="{2C99F5C4-7ECE-4E0C-95C8-7BFAD4FE3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71" y="4267200"/>
            <a:ext cx="7010400" cy="5257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8600" y="1371600"/>
            <a:ext cx="7543800" cy="954107"/>
          </a:xfrm>
          <a:prstGeom prst="rect">
            <a:avLst/>
          </a:prstGeom>
          <a:noFill/>
        </p:spPr>
        <p:txBody>
          <a:bodyPr wrap="square" rtlCol="0">
            <a:spAutoFit/>
          </a:bodyPr>
          <a:lstStyle/>
          <a:p>
            <a:r>
              <a:rPr lang="en-US" sz="2800" dirty="0">
                <a:solidFill>
                  <a:srgbClr val="00B050"/>
                </a:solidFill>
              </a:rPr>
              <a:t>How can we breakup a series of bits from the physical layer into a series of frames?</a:t>
            </a:r>
          </a:p>
        </p:txBody>
      </p:sp>
    </p:spTree>
    <p:extLst>
      <p:ext uri="{BB962C8B-B14F-4D97-AF65-F5344CB8AC3E}">
        <p14:creationId xmlns:p14="http://schemas.microsoft.com/office/powerpoint/2010/main" val="291715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6</a:t>
            </a:r>
          </a:p>
        </p:txBody>
      </p:sp>
      <p:sp>
        <p:nvSpPr>
          <p:cNvPr id="2" name="object 2"/>
          <p:cNvSpPr txBox="1"/>
          <p:nvPr/>
        </p:nvSpPr>
        <p:spPr>
          <a:xfrm>
            <a:off x="152400" y="304800"/>
            <a:ext cx="7201788" cy="4325287"/>
          </a:xfrm>
          <a:prstGeom prst="rect">
            <a:avLst/>
          </a:prstGeom>
        </p:spPr>
        <p:txBody>
          <a:bodyPr vert="horz" wrap="square" lIns="0" tIns="0" rIns="0" bIns="0" rtlCol="0">
            <a:spAutoFit/>
          </a:bodyPr>
          <a:lstStyle/>
          <a:p>
            <a:pPr marL="1811020">
              <a:lnSpc>
                <a:spcPct val="100000"/>
              </a:lnSpc>
            </a:pPr>
            <a:r>
              <a:rPr sz="3200" spc="370" dirty="0">
                <a:solidFill>
                  <a:srgbClr val="0070C0"/>
                </a:solidFill>
                <a:latin typeface="+mj-lt"/>
                <a:cs typeface="PMingLiU"/>
              </a:rPr>
              <a:t>Why</a:t>
            </a:r>
            <a:r>
              <a:rPr sz="3200" spc="140" dirty="0">
                <a:solidFill>
                  <a:srgbClr val="0070C0"/>
                </a:solidFill>
                <a:latin typeface="+mj-lt"/>
                <a:cs typeface="PMingLiU"/>
              </a:rPr>
              <a:t> </a:t>
            </a:r>
            <a:r>
              <a:rPr sz="3200" spc="260" dirty="0">
                <a:solidFill>
                  <a:srgbClr val="0070C0"/>
                </a:solidFill>
                <a:latin typeface="+mj-lt"/>
                <a:cs typeface="PMingLiU"/>
              </a:rPr>
              <a:t>Framing</a:t>
            </a:r>
            <a:endParaRPr sz="3200" dirty="0">
              <a:solidFill>
                <a:srgbClr val="0070C0"/>
              </a:solidFill>
              <a:latin typeface="+mj-lt"/>
              <a:cs typeface="PMingLiU"/>
            </a:endParaRPr>
          </a:p>
          <a:p>
            <a:pPr>
              <a:lnSpc>
                <a:spcPct val="100000"/>
              </a:lnSpc>
              <a:spcBef>
                <a:spcPts val="50"/>
              </a:spcBef>
            </a:pPr>
            <a:endParaRPr sz="1800" dirty="0">
              <a:latin typeface="+mj-lt"/>
              <a:cs typeface="Times New Roman"/>
            </a:endParaRPr>
          </a:p>
          <a:p>
            <a:pPr marL="212090" marR="5080" indent="-199390">
              <a:lnSpc>
                <a:spcPct val="116399"/>
              </a:lnSpc>
              <a:buFont typeface="Times New Roman"/>
              <a:buChar char="•"/>
              <a:tabLst>
                <a:tab pos="212725" algn="l"/>
              </a:tabLst>
            </a:pPr>
            <a:r>
              <a:rPr sz="2400" spc="50" dirty="0">
                <a:latin typeface="+mj-lt"/>
                <a:cs typeface="Garamond"/>
              </a:rPr>
              <a:t>Without </a:t>
            </a:r>
            <a:r>
              <a:rPr sz="2400" spc="20" dirty="0">
                <a:latin typeface="+mj-lt"/>
                <a:cs typeface="Garamond"/>
              </a:rPr>
              <a:t>framing, </a:t>
            </a:r>
            <a:r>
              <a:rPr sz="2400" spc="40" dirty="0">
                <a:latin typeface="+mj-lt"/>
                <a:cs typeface="Garamond"/>
              </a:rPr>
              <a:t>the </a:t>
            </a:r>
            <a:r>
              <a:rPr sz="2400" spc="60" dirty="0">
                <a:latin typeface="+mj-lt"/>
                <a:cs typeface="Garamond"/>
              </a:rPr>
              <a:t>bit </a:t>
            </a:r>
            <a:r>
              <a:rPr sz="2400" spc="45" dirty="0">
                <a:latin typeface="+mj-lt"/>
                <a:cs typeface="Garamond"/>
              </a:rPr>
              <a:t>stream </a:t>
            </a:r>
            <a:r>
              <a:rPr sz="2400" spc="15" dirty="0">
                <a:latin typeface="+mj-lt"/>
                <a:cs typeface="Garamond"/>
              </a:rPr>
              <a:t>is </a:t>
            </a:r>
            <a:r>
              <a:rPr sz="2400" spc="5" dirty="0">
                <a:latin typeface="+mj-lt"/>
                <a:cs typeface="Garamond"/>
              </a:rPr>
              <a:t>reserved </a:t>
            </a:r>
            <a:r>
              <a:rPr sz="2400" spc="-60" dirty="0">
                <a:latin typeface="+mj-lt"/>
                <a:cs typeface="Garamond"/>
              </a:rPr>
              <a:t>for  </a:t>
            </a:r>
            <a:r>
              <a:rPr sz="2400" spc="-40" dirty="0">
                <a:latin typeface="+mj-lt"/>
                <a:cs typeface="Garamond"/>
              </a:rPr>
              <a:t>one </a:t>
            </a:r>
            <a:r>
              <a:rPr sz="2400" spc="5" dirty="0">
                <a:latin typeface="+mj-lt"/>
                <a:cs typeface="Garamond"/>
              </a:rPr>
              <a:t>sender </a:t>
            </a:r>
            <a:r>
              <a:rPr sz="2400" spc="45" dirty="0">
                <a:latin typeface="+mj-lt"/>
                <a:cs typeface="Garamond"/>
              </a:rPr>
              <a:t>and </a:t>
            </a:r>
            <a:r>
              <a:rPr sz="2400" spc="-40" dirty="0">
                <a:latin typeface="+mj-lt"/>
                <a:cs typeface="Garamond"/>
              </a:rPr>
              <a:t>one </a:t>
            </a:r>
            <a:r>
              <a:rPr sz="2400" spc="25" dirty="0">
                <a:latin typeface="+mj-lt"/>
                <a:cs typeface="Garamond"/>
              </a:rPr>
              <a:t>client per </a:t>
            </a:r>
            <a:r>
              <a:rPr sz="2400" spc="15" dirty="0">
                <a:latin typeface="+mj-lt"/>
                <a:cs typeface="Garamond"/>
              </a:rPr>
              <a:t>sender. </a:t>
            </a:r>
            <a:r>
              <a:rPr sz="2400" spc="-45" dirty="0">
                <a:latin typeface="+mj-lt"/>
                <a:cs typeface="Garamond"/>
              </a:rPr>
              <a:t>Need </a:t>
            </a:r>
            <a:r>
              <a:rPr sz="2400" dirty="0">
                <a:latin typeface="+mj-lt"/>
                <a:cs typeface="Garamond"/>
              </a:rPr>
              <a:t>frames  </a:t>
            </a:r>
            <a:r>
              <a:rPr sz="2400" spc="15" dirty="0">
                <a:latin typeface="+mj-lt"/>
                <a:cs typeface="Garamond"/>
              </a:rPr>
              <a:t>to </a:t>
            </a:r>
            <a:r>
              <a:rPr sz="2400" spc="55" dirty="0">
                <a:latin typeface="+mj-lt"/>
                <a:cs typeface="Garamond"/>
              </a:rPr>
              <a:t>add </a:t>
            </a:r>
            <a:r>
              <a:rPr sz="2400" spc="35" dirty="0">
                <a:solidFill>
                  <a:srgbClr val="00B050"/>
                </a:solidFill>
                <a:latin typeface="+mj-lt"/>
                <a:cs typeface="Garamond"/>
              </a:rPr>
              <a:t>multiplexing </a:t>
            </a:r>
            <a:r>
              <a:rPr sz="2400" spc="5" dirty="0">
                <a:solidFill>
                  <a:srgbClr val="00B050"/>
                </a:solidFill>
                <a:latin typeface="+mj-lt"/>
                <a:cs typeface="Garamond"/>
              </a:rPr>
              <a:t>information </a:t>
            </a:r>
            <a:r>
              <a:rPr sz="2400" spc="10" dirty="0">
                <a:latin typeface="+mj-lt"/>
                <a:cs typeface="Garamond"/>
              </a:rPr>
              <a:t>like </a:t>
            </a:r>
            <a:r>
              <a:rPr sz="2400" spc="35" dirty="0">
                <a:latin typeface="+mj-lt"/>
                <a:cs typeface="Garamond"/>
              </a:rPr>
              <a:t>destination  </a:t>
            </a:r>
            <a:r>
              <a:rPr sz="2400" spc="15" dirty="0">
                <a:latin typeface="+mj-lt"/>
                <a:cs typeface="Garamond"/>
              </a:rPr>
              <a:t>addresses </a:t>
            </a:r>
            <a:r>
              <a:rPr sz="2400" spc="45" dirty="0">
                <a:latin typeface="+mj-lt"/>
                <a:cs typeface="Garamond"/>
              </a:rPr>
              <a:t>and </a:t>
            </a:r>
            <a:r>
              <a:rPr sz="2400" spc="35" dirty="0">
                <a:latin typeface="+mj-lt"/>
                <a:cs typeface="Garamond"/>
              </a:rPr>
              <a:t>destination </a:t>
            </a:r>
            <a:r>
              <a:rPr sz="2400" spc="25" dirty="0">
                <a:latin typeface="+mj-lt"/>
                <a:cs typeface="Garamond"/>
              </a:rPr>
              <a:t>client</a:t>
            </a:r>
            <a:r>
              <a:rPr sz="2400" spc="290" dirty="0">
                <a:latin typeface="+mj-lt"/>
                <a:cs typeface="Garamond"/>
              </a:rPr>
              <a:t> </a:t>
            </a:r>
            <a:r>
              <a:rPr sz="2400" spc="30" dirty="0">
                <a:latin typeface="+mj-lt"/>
                <a:cs typeface="Garamond"/>
              </a:rPr>
              <a:t>names.</a:t>
            </a:r>
            <a:endParaRPr sz="2400" dirty="0">
              <a:latin typeface="+mj-lt"/>
              <a:cs typeface="Garamond"/>
            </a:endParaRPr>
          </a:p>
          <a:p>
            <a:pPr marL="212090" marR="184150" indent="-199390">
              <a:lnSpc>
                <a:spcPct val="116399"/>
              </a:lnSpc>
              <a:spcBef>
                <a:spcPts val="900"/>
              </a:spcBef>
              <a:buFont typeface="Times New Roman"/>
              <a:buChar char="•"/>
              <a:tabLst>
                <a:tab pos="212725" algn="l"/>
              </a:tabLst>
            </a:pPr>
            <a:r>
              <a:rPr sz="2400" spc="15" dirty="0">
                <a:latin typeface="+mj-lt"/>
                <a:cs typeface="Garamond"/>
              </a:rPr>
              <a:t>Frames </a:t>
            </a:r>
            <a:r>
              <a:rPr sz="2400" spc="-70" dirty="0">
                <a:latin typeface="+mj-lt"/>
                <a:cs typeface="Garamond"/>
              </a:rPr>
              <a:t>offer </a:t>
            </a:r>
            <a:r>
              <a:rPr sz="2400" spc="114" dirty="0">
                <a:latin typeface="+mj-lt"/>
                <a:cs typeface="Garamond"/>
              </a:rPr>
              <a:t>a</a:t>
            </a:r>
            <a:r>
              <a:rPr sz="2400" spc="114" dirty="0">
                <a:solidFill>
                  <a:srgbClr val="00B050"/>
                </a:solidFill>
                <a:latin typeface="+mj-lt"/>
                <a:cs typeface="Garamond"/>
              </a:rPr>
              <a:t> </a:t>
            </a:r>
            <a:r>
              <a:rPr sz="2400" spc="45" dirty="0">
                <a:latin typeface="+mj-lt"/>
                <a:cs typeface="Garamond"/>
              </a:rPr>
              <a:t>small, </a:t>
            </a:r>
            <a:r>
              <a:rPr sz="2400" spc="40" dirty="0">
                <a:latin typeface="+mj-lt"/>
                <a:cs typeface="Garamond"/>
              </a:rPr>
              <a:t>manageable </a:t>
            </a:r>
            <a:r>
              <a:rPr sz="2400" spc="60" dirty="0">
                <a:latin typeface="+mj-lt"/>
                <a:cs typeface="Garamond"/>
              </a:rPr>
              <a:t>unit </a:t>
            </a:r>
            <a:r>
              <a:rPr sz="2400" spc="-55" dirty="0">
                <a:latin typeface="+mj-lt"/>
                <a:cs typeface="Garamond"/>
              </a:rPr>
              <a:t>for </a:t>
            </a:r>
            <a:r>
              <a:rPr sz="2400" spc="5" dirty="0">
                <a:latin typeface="+mj-lt"/>
                <a:cs typeface="Garamond"/>
              </a:rPr>
              <a:t>error  </a:t>
            </a:r>
            <a:r>
              <a:rPr sz="2400" dirty="0">
                <a:latin typeface="+mj-lt"/>
                <a:cs typeface="Garamond"/>
              </a:rPr>
              <a:t>recovery </a:t>
            </a:r>
            <a:r>
              <a:rPr sz="2400" spc="45" dirty="0">
                <a:latin typeface="+mj-lt"/>
                <a:cs typeface="Garamond"/>
              </a:rPr>
              <a:t>and </a:t>
            </a:r>
            <a:r>
              <a:rPr sz="2400" spc="5" dirty="0">
                <a:solidFill>
                  <a:srgbClr val="00B050"/>
                </a:solidFill>
                <a:latin typeface="+mj-lt"/>
                <a:cs typeface="Garamond"/>
              </a:rPr>
              <a:t>error </a:t>
            </a:r>
            <a:r>
              <a:rPr sz="2400" spc="25" dirty="0">
                <a:solidFill>
                  <a:srgbClr val="00B050"/>
                </a:solidFill>
                <a:latin typeface="+mj-lt"/>
                <a:cs typeface="Garamond"/>
              </a:rPr>
              <a:t>detection</a:t>
            </a:r>
            <a:r>
              <a:rPr sz="2400" spc="25" dirty="0">
                <a:latin typeface="+mj-lt"/>
                <a:cs typeface="Garamond"/>
              </a:rPr>
              <a:t>. </a:t>
            </a:r>
            <a:r>
              <a:rPr sz="2400" spc="30" dirty="0">
                <a:latin typeface="+mj-lt"/>
                <a:cs typeface="Garamond"/>
              </a:rPr>
              <a:t>Add </a:t>
            </a:r>
            <a:r>
              <a:rPr sz="2400" spc="-10" dirty="0">
                <a:latin typeface="+mj-lt"/>
                <a:cs typeface="Garamond"/>
              </a:rPr>
              <a:t>checksums </a:t>
            </a:r>
            <a:r>
              <a:rPr sz="2400" spc="15" dirty="0">
                <a:latin typeface="+mj-lt"/>
                <a:cs typeface="Garamond"/>
              </a:rPr>
              <a:t>to  </a:t>
            </a:r>
            <a:r>
              <a:rPr sz="2400" dirty="0">
                <a:latin typeface="+mj-lt"/>
                <a:cs typeface="Garamond"/>
              </a:rPr>
              <a:t>frames </a:t>
            </a:r>
            <a:r>
              <a:rPr sz="2400" spc="-55" dirty="0">
                <a:latin typeface="+mj-lt"/>
                <a:cs typeface="Garamond"/>
              </a:rPr>
              <a:t>for </a:t>
            </a:r>
            <a:r>
              <a:rPr sz="2400" spc="5" dirty="0">
                <a:latin typeface="+mj-lt"/>
                <a:cs typeface="Garamond"/>
              </a:rPr>
              <a:t>error </a:t>
            </a:r>
            <a:r>
              <a:rPr sz="2400" spc="20" dirty="0">
                <a:latin typeface="+mj-lt"/>
                <a:cs typeface="Garamond"/>
              </a:rPr>
              <a:t>detection </a:t>
            </a:r>
            <a:r>
              <a:rPr sz="2400" spc="45" dirty="0">
                <a:latin typeface="+mj-lt"/>
                <a:cs typeface="Garamond"/>
              </a:rPr>
              <a:t>and </a:t>
            </a:r>
            <a:r>
              <a:rPr sz="2400" spc="-5" dirty="0">
                <a:latin typeface="+mj-lt"/>
                <a:cs typeface="Garamond"/>
              </a:rPr>
              <a:t>sequence </a:t>
            </a:r>
            <a:r>
              <a:rPr sz="2400" spc="5" dirty="0">
                <a:latin typeface="+mj-lt"/>
                <a:cs typeface="Garamond"/>
              </a:rPr>
              <a:t>numbers  </a:t>
            </a:r>
            <a:r>
              <a:rPr sz="2400" spc="40" dirty="0">
                <a:latin typeface="+mj-lt"/>
                <a:cs typeface="Garamond"/>
              </a:rPr>
              <a:t>etc. </a:t>
            </a:r>
            <a:r>
              <a:rPr sz="2400" spc="-55" dirty="0">
                <a:latin typeface="+mj-lt"/>
                <a:cs typeface="Garamond"/>
              </a:rPr>
              <a:t>for </a:t>
            </a:r>
            <a:r>
              <a:rPr sz="2400" spc="5" dirty="0">
                <a:latin typeface="+mj-lt"/>
                <a:cs typeface="Garamond"/>
              </a:rPr>
              <a:t>error</a:t>
            </a:r>
            <a:r>
              <a:rPr sz="2400" spc="509" dirty="0">
                <a:latin typeface="+mj-lt"/>
                <a:cs typeface="Garamond"/>
              </a:rPr>
              <a:t> </a:t>
            </a:r>
            <a:r>
              <a:rPr sz="2400" spc="-10" dirty="0">
                <a:latin typeface="+mj-lt"/>
                <a:cs typeface="Garamond"/>
              </a:rPr>
              <a:t>recovery.</a:t>
            </a:r>
            <a:endParaRPr sz="2400" dirty="0">
              <a:latin typeface="+mj-lt"/>
              <a:cs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52600"/>
            <a:ext cx="7623578" cy="4003790"/>
          </a:xfrm>
          <a:prstGeom prst="rect">
            <a:avLst/>
          </a:prstGeom>
        </p:spPr>
      </p:pic>
    </p:spTree>
    <p:extLst>
      <p:ext uri="{BB962C8B-B14F-4D97-AF65-F5344CB8AC3E}">
        <p14:creationId xmlns:p14="http://schemas.microsoft.com/office/powerpoint/2010/main" val="3722588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7</a:t>
            </a:r>
          </a:p>
        </p:txBody>
      </p:sp>
      <p:sp>
        <p:nvSpPr>
          <p:cNvPr id="2" name="object 2"/>
          <p:cNvSpPr txBox="1"/>
          <p:nvPr/>
        </p:nvSpPr>
        <p:spPr>
          <a:xfrm>
            <a:off x="415904" y="228600"/>
            <a:ext cx="7348475" cy="5612690"/>
          </a:xfrm>
          <a:prstGeom prst="rect">
            <a:avLst/>
          </a:prstGeom>
        </p:spPr>
        <p:txBody>
          <a:bodyPr vert="horz" wrap="square" lIns="0" tIns="0" rIns="0" bIns="0" rtlCol="0">
            <a:spAutoFit/>
          </a:bodyPr>
          <a:lstStyle/>
          <a:p>
            <a:pPr marL="1827530">
              <a:lnSpc>
                <a:spcPct val="100000"/>
              </a:lnSpc>
            </a:pPr>
            <a:r>
              <a:rPr sz="3200" spc="280" dirty="0">
                <a:solidFill>
                  <a:srgbClr val="0070C0"/>
                </a:solidFill>
                <a:latin typeface="+mj-lt"/>
                <a:cs typeface="PMingLiU"/>
              </a:rPr>
              <a:t>How</a:t>
            </a:r>
            <a:r>
              <a:rPr sz="3200" spc="155" dirty="0">
                <a:solidFill>
                  <a:srgbClr val="0070C0"/>
                </a:solidFill>
                <a:latin typeface="+mj-lt"/>
                <a:cs typeface="PMingLiU"/>
              </a:rPr>
              <a:t> </a:t>
            </a:r>
            <a:r>
              <a:rPr sz="3200" spc="260" dirty="0">
                <a:solidFill>
                  <a:srgbClr val="0070C0"/>
                </a:solidFill>
                <a:latin typeface="+mj-lt"/>
                <a:cs typeface="PMingLiU"/>
              </a:rPr>
              <a:t>Framing</a:t>
            </a:r>
            <a:endParaRPr sz="3200" dirty="0">
              <a:solidFill>
                <a:srgbClr val="0070C0"/>
              </a:solidFill>
              <a:latin typeface="+mj-lt"/>
              <a:cs typeface="PMingLiU"/>
            </a:endParaRPr>
          </a:p>
          <a:p>
            <a:pPr>
              <a:lnSpc>
                <a:spcPct val="100000"/>
              </a:lnSpc>
            </a:pPr>
            <a:endParaRPr sz="2000" dirty="0">
              <a:latin typeface="+mj-lt"/>
              <a:cs typeface="Times New Roman"/>
            </a:endParaRPr>
          </a:p>
          <a:p>
            <a:pPr>
              <a:lnSpc>
                <a:spcPct val="100000"/>
              </a:lnSpc>
              <a:spcBef>
                <a:spcPts val="50"/>
              </a:spcBef>
            </a:pPr>
            <a:endParaRPr sz="1800" dirty="0">
              <a:latin typeface="+mj-lt"/>
              <a:cs typeface="Times New Roman"/>
            </a:endParaRPr>
          </a:p>
          <a:p>
            <a:pPr marL="212090" marR="5080" indent="-199390">
              <a:lnSpc>
                <a:spcPct val="116399"/>
              </a:lnSpc>
              <a:buFont typeface="Times New Roman"/>
              <a:buChar char="•"/>
              <a:tabLst>
                <a:tab pos="212725" algn="l"/>
              </a:tabLst>
            </a:pPr>
            <a:r>
              <a:rPr sz="2400" spc="225" dirty="0">
                <a:solidFill>
                  <a:srgbClr val="00B050"/>
                </a:solidFill>
                <a:latin typeface="+mj-lt"/>
                <a:cs typeface="PMingLiU"/>
              </a:rPr>
              <a:t>Flags </a:t>
            </a:r>
            <a:r>
              <a:rPr sz="2400" spc="305" dirty="0">
                <a:solidFill>
                  <a:srgbClr val="00B050"/>
                </a:solidFill>
                <a:latin typeface="+mj-lt"/>
                <a:cs typeface="PMingLiU"/>
              </a:rPr>
              <a:t>and </a:t>
            </a:r>
            <a:r>
              <a:rPr sz="2400" spc="280" dirty="0">
                <a:solidFill>
                  <a:srgbClr val="00B050"/>
                </a:solidFill>
                <a:latin typeface="+mj-lt"/>
                <a:cs typeface="PMingLiU"/>
              </a:rPr>
              <a:t>Bit </a:t>
            </a:r>
            <a:r>
              <a:rPr sz="2400" spc="185" dirty="0">
                <a:solidFill>
                  <a:srgbClr val="00B050"/>
                </a:solidFill>
                <a:latin typeface="+mj-lt"/>
                <a:cs typeface="PMingLiU"/>
              </a:rPr>
              <a:t>Stuffing: </a:t>
            </a:r>
            <a:r>
              <a:rPr sz="2400" spc="-20" dirty="0">
                <a:latin typeface="+mj-lt"/>
                <a:cs typeface="Garamond"/>
              </a:rPr>
              <a:t>Use </a:t>
            </a:r>
            <a:r>
              <a:rPr sz="2400" spc="30" dirty="0">
                <a:latin typeface="+mj-lt"/>
                <a:cs typeface="Garamond"/>
              </a:rPr>
              <a:t>special </a:t>
            </a:r>
            <a:r>
              <a:rPr sz="2400" spc="60" dirty="0">
                <a:latin typeface="+mj-lt"/>
                <a:cs typeface="Garamond"/>
              </a:rPr>
              <a:t>bit  </a:t>
            </a:r>
            <a:r>
              <a:rPr sz="2400" spc="50" dirty="0">
                <a:latin typeface="+mj-lt"/>
                <a:cs typeface="Garamond"/>
              </a:rPr>
              <a:t>patterns </a:t>
            </a:r>
            <a:r>
              <a:rPr sz="2400" spc="-30" dirty="0">
                <a:latin typeface="+mj-lt"/>
                <a:cs typeface="Garamond"/>
              </a:rPr>
              <a:t>or </a:t>
            </a:r>
            <a:r>
              <a:rPr sz="2400" spc="5" dirty="0">
                <a:latin typeface="+mj-lt"/>
                <a:cs typeface="Garamond"/>
              </a:rPr>
              <a:t>flags </a:t>
            </a:r>
            <a:r>
              <a:rPr sz="2400" spc="15" dirty="0">
                <a:latin typeface="+mj-lt"/>
                <a:cs typeface="Garamond"/>
              </a:rPr>
              <a:t>to </a:t>
            </a:r>
            <a:r>
              <a:rPr sz="2400" spc="40" dirty="0">
                <a:latin typeface="+mj-lt"/>
                <a:cs typeface="Garamond"/>
              </a:rPr>
              <a:t>delimit </a:t>
            </a:r>
            <a:r>
              <a:rPr sz="2400" spc="60" dirty="0">
                <a:latin typeface="+mj-lt"/>
                <a:cs typeface="Garamond"/>
              </a:rPr>
              <a:t>(i.e., </a:t>
            </a:r>
            <a:r>
              <a:rPr sz="2400" spc="50" dirty="0">
                <a:latin typeface="+mj-lt"/>
                <a:cs typeface="Garamond"/>
              </a:rPr>
              <a:t>mark </a:t>
            </a:r>
            <a:r>
              <a:rPr sz="2400" spc="25" dirty="0">
                <a:latin typeface="+mj-lt"/>
                <a:cs typeface="Garamond"/>
              </a:rPr>
              <a:t>boundaries)  </a:t>
            </a:r>
            <a:r>
              <a:rPr sz="2400" spc="10" dirty="0">
                <a:latin typeface="+mj-lt"/>
                <a:cs typeface="Garamond"/>
              </a:rPr>
              <a:t>frames. </a:t>
            </a:r>
            <a:r>
              <a:rPr sz="2400" spc="-45" dirty="0">
                <a:latin typeface="+mj-lt"/>
                <a:cs typeface="Garamond"/>
              </a:rPr>
              <a:t>Need </a:t>
            </a:r>
            <a:r>
              <a:rPr sz="2400" i="1" spc="-5" dirty="0">
                <a:latin typeface="+mj-lt"/>
                <a:cs typeface="Calibri"/>
              </a:rPr>
              <a:t>bit </a:t>
            </a:r>
            <a:r>
              <a:rPr sz="2400" i="1" spc="5" dirty="0">
                <a:latin typeface="+mj-lt"/>
                <a:cs typeface="Calibri"/>
              </a:rPr>
              <a:t>stuffing </a:t>
            </a:r>
            <a:r>
              <a:rPr sz="2400" spc="15" dirty="0">
                <a:latin typeface="+mj-lt"/>
                <a:cs typeface="Garamond"/>
              </a:rPr>
              <a:t>to </a:t>
            </a:r>
            <a:r>
              <a:rPr sz="2400" spc="-5" dirty="0">
                <a:latin typeface="+mj-lt"/>
                <a:cs typeface="Garamond"/>
              </a:rPr>
              <a:t>“encode” </a:t>
            </a:r>
            <a:r>
              <a:rPr sz="2400" spc="40" dirty="0">
                <a:latin typeface="+mj-lt"/>
                <a:cs typeface="Garamond"/>
              </a:rPr>
              <a:t>the </a:t>
            </a:r>
            <a:r>
              <a:rPr sz="2400" spc="15" dirty="0">
                <a:latin typeface="+mj-lt"/>
                <a:cs typeface="Garamond"/>
              </a:rPr>
              <a:t>user  </a:t>
            </a:r>
            <a:r>
              <a:rPr sz="2400" spc="95" dirty="0">
                <a:latin typeface="+mj-lt"/>
                <a:cs typeface="Garamond"/>
              </a:rPr>
              <a:t>data </a:t>
            </a:r>
            <a:r>
              <a:rPr sz="2400" spc="15" dirty="0">
                <a:latin typeface="+mj-lt"/>
                <a:cs typeface="Garamond"/>
              </a:rPr>
              <a:t>not to </a:t>
            </a:r>
            <a:r>
              <a:rPr sz="2400" spc="20" dirty="0">
                <a:latin typeface="+mj-lt"/>
                <a:cs typeface="Garamond"/>
              </a:rPr>
              <a:t>contain </a:t>
            </a:r>
            <a:r>
              <a:rPr sz="2400" spc="40" dirty="0">
                <a:latin typeface="+mj-lt"/>
                <a:cs typeface="Garamond"/>
              </a:rPr>
              <a:t>the </a:t>
            </a:r>
            <a:r>
              <a:rPr sz="2400" spc="15" dirty="0">
                <a:latin typeface="+mj-lt"/>
                <a:cs typeface="Garamond"/>
              </a:rPr>
              <a:t>flags.  </a:t>
            </a:r>
            <a:r>
              <a:rPr sz="2400" spc="55" dirty="0">
                <a:latin typeface="+mj-lt"/>
                <a:cs typeface="Garamond"/>
              </a:rPr>
              <a:t>(e.g.,</a:t>
            </a:r>
            <a:r>
              <a:rPr sz="2400" spc="204" dirty="0">
                <a:latin typeface="+mj-lt"/>
                <a:cs typeface="Garamond"/>
              </a:rPr>
              <a:t> </a:t>
            </a:r>
            <a:r>
              <a:rPr sz="2400" spc="-10" dirty="0">
                <a:latin typeface="+mj-lt"/>
                <a:cs typeface="Garamond"/>
              </a:rPr>
              <a:t>HDLC)</a:t>
            </a:r>
            <a:endParaRPr sz="2400" dirty="0">
              <a:latin typeface="+mj-lt"/>
              <a:cs typeface="Garamond"/>
            </a:endParaRPr>
          </a:p>
          <a:p>
            <a:pPr marL="212090" marR="124460" indent="-199390">
              <a:lnSpc>
                <a:spcPct val="116399"/>
              </a:lnSpc>
              <a:spcBef>
                <a:spcPts val="900"/>
              </a:spcBef>
              <a:buFont typeface="Times New Roman"/>
              <a:buChar char="•"/>
              <a:tabLst>
                <a:tab pos="212725" algn="l"/>
              </a:tabLst>
            </a:pPr>
            <a:r>
              <a:rPr sz="2400" spc="305" dirty="0">
                <a:solidFill>
                  <a:srgbClr val="00B050"/>
                </a:solidFill>
                <a:latin typeface="+mj-lt"/>
                <a:cs typeface="PMingLiU"/>
              </a:rPr>
              <a:t>Start </a:t>
            </a:r>
            <a:r>
              <a:rPr sz="2400" spc="225" dirty="0">
                <a:solidFill>
                  <a:srgbClr val="00B050"/>
                </a:solidFill>
                <a:latin typeface="+mj-lt"/>
                <a:cs typeface="PMingLiU"/>
              </a:rPr>
              <a:t>Flags </a:t>
            </a:r>
            <a:r>
              <a:rPr sz="2400" spc="305" dirty="0">
                <a:solidFill>
                  <a:srgbClr val="00B050"/>
                </a:solidFill>
                <a:latin typeface="+mj-lt"/>
                <a:cs typeface="PMingLiU"/>
              </a:rPr>
              <a:t>and </a:t>
            </a:r>
            <a:r>
              <a:rPr sz="2400" spc="290" dirty="0">
                <a:solidFill>
                  <a:srgbClr val="00B050"/>
                </a:solidFill>
                <a:latin typeface="+mj-lt"/>
                <a:cs typeface="PMingLiU"/>
              </a:rPr>
              <a:t>Character </a:t>
            </a:r>
            <a:r>
              <a:rPr sz="2400" spc="275" dirty="0">
                <a:solidFill>
                  <a:srgbClr val="00B050"/>
                </a:solidFill>
                <a:latin typeface="+mj-lt"/>
                <a:cs typeface="PMingLiU"/>
              </a:rPr>
              <a:t>Count: </a:t>
            </a:r>
            <a:r>
              <a:rPr sz="2400" spc="-20" dirty="0">
                <a:latin typeface="+mj-lt"/>
                <a:cs typeface="Garamond"/>
              </a:rPr>
              <a:t>Use  </a:t>
            </a:r>
            <a:r>
              <a:rPr sz="2400" spc="5" dirty="0">
                <a:latin typeface="+mj-lt"/>
                <a:cs typeface="Garamond"/>
              </a:rPr>
              <a:t>flags </a:t>
            </a:r>
            <a:r>
              <a:rPr sz="2400" spc="15" dirty="0">
                <a:latin typeface="+mj-lt"/>
                <a:cs typeface="Garamond"/>
              </a:rPr>
              <a:t>to </a:t>
            </a:r>
            <a:r>
              <a:rPr sz="2400" spc="40" dirty="0">
                <a:latin typeface="+mj-lt"/>
                <a:cs typeface="Garamond"/>
              </a:rPr>
              <a:t>indicate the </a:t>
            </a:r>
            <a:r>
              <a:rPr sz="2400" spc="85" dirty="0">
                <a:latin typeface="+mj-lt"/>
                <a:cs typeface="Garamond"/>
              </a:rPr>
              <a:t>start </a:t>
            </a:r>
            <a:r>
              <a:rPr sz="2400" spc="-100" dirty="0">
                <a:latin typeface="+mj-lt"/>
                <a:cs typeface="Garamond"/>
              </a:rPr>
              <a:t>of </a:t>
            </a:r>
            <a:r>
              <a:rPr sz="2400" spc="95" dirty="0">
                <a:latin typeface="+mj-lt"/>
                <a:cs typeface="Garamond"/>
              </a:rPr>
              <a:t>data </a:t>
            </a:r>
            <a:r>
              <a:rPr sz="2400" spc="45" dirty="0">
                <a:latin typeface="+mj-lt"/>
                <a:cs typeface="Garamond"/>
              </a:rPr>
              <a:t>and </a:t>
            </a:r>
            <a:r>
              <a:rPr sz="2400" spc="114" dirty="0">
                <a:latin typeface="+mj-lt"/>
                <a:cs typeface="Garamond"/>
              </a:rPr>
              <a:t>a </a:t>
            </a:r>
            <a:r>
              <a:rPr sz="2400" spc="60" dirty="0">
                <a:latin typeface="+mj-lt"/>
                <a:cs typeface="Garamond"/>
              </a:rPr>
              <a:t>bit </a:t>
            </a:r>
            <a:r>
              <a:rPr sz="2400" spc="5" dirty="0">
                <a:latin typeface="+mj-lt"/>
                <a:cs typeface="Garamond"/>
              </a:rPr>
              <a:t>count  </a:t>
            </a:r>
            <a:r>
              <a:rPr sz="2400" spc="15" dirty="0">
                <a:latin typeface="+mj-lt"/>
                <a:cs typeface="Garamond"/>
              </a:rPr>
              <a:t>to </a:t>
            </a:r>
            <a:r>
              <a:rPr sz="2400" spc="40" dirty="0">
                <a:latin typeface="+mj-lt"/>
                <a:cs typeface="Garamond"/>
              </a:rPr>
              <a:t>indicate </a:t>
            </a:r>
            <a:r>
              <a:rPr sz="2400" spc="5" dirty="0">
                <a:latin typeface="+mj-lt"/>
                <a:cs typeface="Garamond"/>
              </a:rPr>
              <a:t>end </a:t>
            </a:r>
            <a:r>
              <a:rPr sz="2400" spc="-100" dirty="0">
                <a:latin typeface="+mj-lt"/>
                <a:cs typeface="Garamond"/>
              </a:rPr>
              <a:t>of </a:t>
            </a:r>
            <a:r>
              <a:rPr sz="2400" spc="15" dirty="0">
                <a:latin typeface="+mj-lt"/>
                <a:cs typeface="Garamond"/>
              </a:rPr>
              <a:t>frame. </a:t>
            </a:r>
            <a:r>
              <a:rPr sz="2400" spc="90" dirty="0">
                <a:latin typeface="+mj-lt"/>
                <a:cs typeface="Garamond"/>
              </a:rPr>
              <a:t>Bit </a:t>
            </a:r>
            <a:r>
              <a:rPr sz="2400" spc="-5" dirty="0">
                <a:latin typeface="+mj-lt"/>
                <a:cs typeface="Garamond"/>
              </a:rPr>
              <a:t>stuffing </a:t>
            </a:r>
            <a:r>
              <a:rPr sz="2400" spc="15" dirty="0">
                <a:latin typeface="+mj-lt"/>
                <a:cs typeface="Garamond"/>
              </a:rPr>
              <a:t>not </a:t>
            </a:r>
            <a:r>
              <a:rPr sz="2400" dirty="0">
                <a:latin typeface="+mj-lt"/>
                <a:cs typeface="Garamond"/>
              </a:rPr>
              <a:t>needed  </a:t>
            </a:r>
            <a:r>
              <a:rPr sz="2400" spc="65" dirty="0">
                <a:latin typeface="+mj-lt"/>
                <a:cs typeface="Garamond"/>
              </a:rPr>
              <a:t>but </a:t>
            </a:r>
            <a:r>
              <a:rPr sz="2400" dirty="0">
                <a:latin typeface="+mj-lt"/>
                <a:cs typeface="Garamond"/>
              </a:rPr>
              <a:t>less </a:t>
            </a:r>
            <a:r>
              <a:rPr sz="2400" spc="25" dirty="0">
                <a:latin typeface="+mj-lt"/>
                <a:cs typeface="Garamond"/>
              </a:rPr>
              <a:t>robust.  </a:t>
            </a:r>
            <a:r>
              <a:rPr sz="2400" spc="55" dirty="0">
                <a:latin typeface="+mj-lt"/>
                <a:cs typeface="Garamond"/>
              </a:rPr>
              <a:t>(e.g.,</a:t>
            </a:r>
            <a:r>
              <a:rPr sz="2400" spc="-15" dirty="0">
                <a:latin typeface="+mj-lt"/>
                <a:cs typeface="Garamond"/>
              </a:rPr>
              <a:t> </a:t>
            </a:r>
            <a:r>
              <a:rPr sz="2400" spc="25" dirty="0">
                <a:latin typeface="+mj-lt"/>
                <a:cs typeface="Garamond"/>
              </a:rPr>
              <a:t>DDCMP)</a:t>
            </a:r>
            <a:endParaRPr sz="2400" dirty="0">
              <a:latin typeface="+mj-lt"/>
              <a:cs typeface="Garamond"/>
            </a:endParaRPr>
          </a:p>
          <a:p>
            <a:pPr marL="212090" marR="560070" indent="-199390">
              <a:lnSpc>
                <a:spcPct val="116599"/>
              </a:lnSpc>
              <a:spcBef>
                <a:spcPts val="885"/>
              </a:spcBef>
              <a:buFont typeface="Times New Roman"/>
              <a:buChar char="•"/>
              <a:tabLst>
                <a:tab pos="212725" algn="l"/>
              </a:tabLst>
            </a:pPr>
            <a:r>
              <a:rPr sz="2400" spc="225" dirty="0">
                <a:solidFill>
                  <a:srgbClr val="00B050"/>
                </a:solidFill>
                <a:latin typeface="+mj-lt"/>
                <a:cs typeface="PMingLiU"/>
              </a:rPr>
              <a:t>Flags </a:t>
            </a:r>
            <a:r>
              <a:rPr sz="2400" spc="229" dirty="0">
                <a:solidFill>
                  <a:srgbClr val="00B050"/>
                </a:solidFill>
                <a:latin typeface="+mj-lt"/>
                <a:cs typeface="PMingLiU"/>
              </a:rPr>
              <a:t>supplied </a:t>
            </a:r>
            <a:r>
              <a:rPr sz="2400" spc="265" dirty="0">
                <a:solidFill>
                  <a:srgbClr val="00B050"/>
                </a:solidFill>
                <a:latin typeface="+mj-lt"/>
                <a:cs typeface="PMingLiU"/>
              </a:rPr>
              <a:t>by  </a:t>
            </a:r>
            <a:r>
              <a:rPr sz="2400" spc="229" dirty="0">
                <a:solidFill>
                  <a:srgbClr val="00B050"/>
                </a:solidFill>
                <a:latin typeface="+mj-lt"/>
                <a:cs typeface="PMingLiU"/>
              </a:rPr>
              <a:t>Physical </a:t>
            </a:r>
            <a:r>
              <a:rPr sz="2400" spc="204" dirty="0">
                <a:solidFill>
                  <a:srgbClr val="00B050"/>
                </a:solidFill>
                <a:latin typeface="+mj-lt"/>
                <a:cs typeface="PMingLiU"/>
              </a:rPr>
              <a:t>Layer:</a:t>
            </a:r>
            <a:r>
              <a:rPr sz="2400" spc="204" dirty="0">
                <a:latin typeface="+mj-lt"/>
                <a:cs typeface="PMingLiU"/>
              </a:rPr>
              <a:t> </a:t>
            </a:r>
            <a:r>
              <a:rPr sz="2400" spc="-20" dirty="0">
                <a:latin typeface="+mj-lt"/>
                <a:cs typeface="Garamond"/>
              </a:rPr>
              <a:t>Use </a:t>
            </a:r>
            <a:r>
              <a:rPr sz="2400" spc="30" dirty="0">
                <a:latin typeface="+mj-lt"/>
                <a:cs typeface="Garamond"/>
              </a:rPr>
              <a:t>special physical </a:t>
            </a:r>
            <a:r>
              <a:rPr sz="2400" spc="45" dirty="0">
                <a:latin typeface="+mj-lt"/>
                <a:cs typeface="Garamond"/>
              </a:rPr>
              <a:t>layer  </a:t>
            </a:r>
            <a:r>
              <a:rPr sz="2400" spc="10" dirty="0">
                <a:latin typeface="+mj-lt"/>
                <a:cs typeface="Garamond"/>
              </a:rPr>
              <a:t>symbols </a:t>
            </a:r>
            <a:r>
              <a:rPr sz="2400" spc="15" dirty="0">
                <a:latin typeface="+mj-lt"/>
                <a:cs typeface="Garamond"/>
              </a:rPr>
              <a:t>to </a:t>
            </a:r>
            <a:r>
              <a:rPr sz="2400" spc="40" dirty="0">
                <a:latin typeface="+mj-lt"/>
                <a:cs typeface="Garamond"/>
              </a:rPr>
              <a:t>delimit</a:t>
            </a:r>
            <a:r>
              <a:rPr sz="2400" spc="270" dirty="0">
                <a:latin typeface="+mj-lt"/>
                <a:cs typeface="Garamond"/>
              </a:rPr>
              <a:t> </a:t>
            </a:r>
            <a:r>
              <a:rPr sz="2400" spc="5" dirty="0">
                <a:latin typeface="+mj-lt"/>
                <a:cs typeface="Garamond"/>
              </a:rPr>
              <a:t>frames.</a:t>
            </a:r>
            <a:endParaRPr sz="2400" dirty="0">
              <a:latin typeface="+mj-lt"/>
              <a:cs typeface="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5333048" cy="1944159"/>
          </a:xfrm>
        </p:spPr>
        <p:txBody>
          <a:bodyPr>
            <a:normAutofit/>
          </a:bodyPr>
          <a:lstStyle/>
          <a:p>
            <a:r>
              <a:rPr lang="en-US" sz="3200" dirty="0">
                <a:solidFill>
                  <a:srgbClr val="0070C0"/>
                </a:solidFill>
              </a:rPr>
              <a:t>Fixed-Length Frames</a:t>
            </a:r>
          </a:p>
        </p:txBody>
      </p:sp>
      <p:sp>
        <p:nvSpPr>
          <p:cNvPr id="3" name="Content Placeholder 2"/>
          <p:cNvSpPr>
            <a:spLocks noGrp="1"/>
          </p:cNvSpPr>
          <p:nvPr>
            <p:ph idx="1"/>
          </p:nvPr>
        </p:nvSpPr>
        <p:spPr>
          <a:xfrm>
            <a:off x="259080" y="1828800"/>
            <a:ext cx="7130415" cy="6458162"/>
          </a:xfrm>
        </p:spPr>
        <p:txBody>
          <a:bodyPr>
            <a:normAutofit/>
          </a:bodyPr>
          <a:lstStyle/>
          <a:p>
            <a:r>
              <a:rPr lang="en-US" sz="2400" dirty="0"/>
              <a:t>Easy to manage for receiver</a:t>
            </a:r>
          </a:p>
          <a:p>
            <a:pPr lvl="1"/>
            <a:r>
              <a:rPr lang="en-US" sz="2400" dirty="0"/>
              <a:t>Well understood buffering requirements</a:t>
            </a:r>
          </a:p>
          <a:p>
            <a:endParaRPr lang="en-US" sz="2400" dirty="0"/>
          </a:p>
          <a:p>
            <a:r>
              <a:rPr lang="en-US" sz="2400" dirty="0"/>
              <a:t>Introduces inefficiencies for variable length payloads</a:t>
            </a:r>
          </a:p>
          <a:p>
            <a:pPr lvl="1"/>
            <a:r>
              <a:rPr lang="en-US" sz="2400" dirty="0"/>
              <a:t>May waste space (padding) for small payloads</a:t>
            </a:r>
          </a:p>
          <a:p>
            <a:pPr lvl="1"/>
            <a:r>
              <a:rPr lang="en-US" sz="2400" dirty="0"/>
              <a:t>Larger payloads need to be </a:t>
            </a:r>
            <a:r>
              <a:rPr lang="en-US" sz="2400" dirty="0">
                <a:solidFill>
                  <a:srgbClr val="0000FF"/>
                </a:solidFill>
              </a:rPr>
              <a:t>fragmented </a:t>
            </a:r>
            <a:r>
              <a:rPr lang="en-US" sz="2400" dirty="0">
                <a:solidFill>
                  <a:schemeClr val="accent6"/>
                </a:solidFill>
              </a:rPr>
              <a:t>across many frames</a:t>
            </a:r>
          </a:p>
          <a:p>
            <a:pPr lvl="1"/>
            <a:r>
              <a:rPr lang="en-US" sz="2400" dirty="0">
                <a:solidFill>
                  <a:schemeClr val="accent6"/>
                </a:solidFill>
              </a:rPr>
              <a:t>Very common inside</a:t>
            </a:r>
            <a:r>
              <a:rPr lang="en-US" sz="2400" dirty="0">
                <a:solidFill>
                  <a:srgbClr val="000099"/>
                </a:solidFill>
              </a:rPr>
              <a:t> </a:t>
            </a:r>
            <a:r>
              <a:rPr lang="en-US" sz="2400" dirty="0">
                <a:solidFill>
                  <a:schemeClr val="accent6"/>
                </a:solidFill>
              </a:rPr>
              <a:t>switches/routers</a:t>
            </a:r>
          </a:p>
        </p:txBody>
      </p:sp>
      <p:sp>
        <p:nvSpPr>
          <p:cNvPr id="5" name="Slide Number Placeholder 4"/>
          <p:cNvSpPr>
            <a:spLocks noGrp="1"/>
          </p:cNvSpPr>
          <p:nvPr>
            <p:ph type="sldNum" sz="quarter" idx="11"/>
          </p:nvPr>
        </p:nvSpPr>
        <p:spPr/>
        <p:txBody>
          <a:bodyPr/>
          <a:lstStyle/>
          <a:p>
            <a:fld id="{603FE706-B21F-114E-8808-5DBE0296B0E8}" type="slidenum">
              <a:rPr lang="en-US" smtClean="0"/>
              <a:pPr/>
              <a:t>21</a:t>
            </a:fld>
            <a:endParaRPr lang="en-US" sz="850" b="1">
              <a:solidFill>
                <a:schemeClr val="tx1"/>
              </a:solidFill>
            </a:endParaRPr>
          </a:p>
        </p:txBody>
      </p:sp>
    </p:spTree>
    <p:extLst>
      <p:ext uri="{BB962C8B-B14F-4D97-AF65-F5344CB8AC3E}">
        <p14:creationId xmlns:p14="http://schemas.microsoft.com/office/powerpoint/2010/main" val="652091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305" y="-76200"/>
            <a:ext cx="6703695" cy="1944159"/>
          </a:xfrm>
        </p:spPr>
        <p:txBody>
          <a:bodyPr>
            <a:normAutofit/>
          </a:bodyPr>
          <a:lstStyle/>
          <a:p>
            <a:r>
              <a:rPr lang="en-US" sz="3200" dirty="0">
                <a:solidFill>
                  <a:srgbClr val="0070C0"/>
                </a:solidFill>
              </a:rPr>
              <a:t>Length-Based Framing</a:t>
            </a:r>
          </a:p>
        </p:txBody>
      </p:sp>
      <p:sp>
        <p:nvSpPr>
          <p:cNvPr id="3" name="Content Placeholder 2"/>
          <p:cNvSpPr>
            <a:spLocks noGrp="1"/>
          </p:cNvSpPr>
          <p:nvPr>
            <p:ph idx="1"/>
          </p:nvPr>
        </p:nvSpPr>
        <p:spPr>
          <a:xfrm>
            <a:off x="457200" y="2783828"/>
            <a:ext cx="7161848" cy="3174366"/>
          </a:xfrm>
        </p:spPr>
        <p:txBody>
          <a:bodyPr>
            <a:normAutofit lnSpcReduction="10000"/>
          </a:bodyPr>
          <a:lstStyle/>
          <a:p>
            <a:r>
              <a:rPr lang="en-US" sz="2400" dirty="0"/>
              <a:t>To avoid overhead, we’d like variable length frames</a:t>
            </a:r>
          </a:p>
          <a:p>
            <a:pPr lvl="1"/>
            <a:r>
              <a:rPr lang="en-US" sz="2400" dirty="0"/>
              <a:t>Each frame declares how long it is</a:t>
            </a:r>
          </a:p>
          <a:p>
            <a:pPr lvl="1"/>
            <a:r>
              <a:rPr lang="en-US" sz="2400" dirty="0"/>
              <a:t>E.g. </a:t>
            </a:r>
            <a:r>
              <a:rPr lang="en-US" sz="2400" dirty="0" err="1"/>
              <a:t>DECNet</a:t>
            </a:r>
            <a:r>
              <a:rPr lang="en-US" sz="2400" dirty="0"/>
              <a:t> DDCMP</a:t>
            </a:r>
          </a:p>
          <a:p>
            <a:pPr lvl="1"/>
            <a:endParaRPr lang="en-US" sz="2400" dirty="0"/>
          </a:p>
          <a:p>
            <a:r>
              <a:rPr lang="en-US" sz="2400" dirty="0"/>
              <a:t>What’s the issue with explicit length field?</a:t>
            </a:r>
          </a:p>
          <a:p>
            <a:pPr lvl="1"/>
            <a:r>
              <a:rPr lang="en-US" sz="2400" dirty="0"/>
              <a:t>Must correctly read the length field (bad if corrupted)</a:t>
            </a:r>
          </a:p>
          <a:p>
            <a:pPr lvl="2"/>
            <a:r>
              <a:rPr lang="en-US" sz="2400" dirty="0"/>
              <a:t>Need to decode </a:t>
            </a:r>
            <a:r>
              <a:rPr lang="en-US" sz="2400" i="1" dirty="0"/>
              <a:t>while </a:t>
            </a:r>
            <a:r>
              <a:rPr lang="en-US" sz="2400" dirty="0"/>
              <a:t>receiving </a:t>
            </a:r>
          </a:p>
          <a:p>
            <a:pPr lvl="1"/>
            <a:r>
              <a:rPr lang="en-US" sz="2400" dirty="0"/>
              <a:t>Still need to identify the beginning…</a:t>
            </a:r>
          </a:p>
          <a:p>
            <a:pPr lvl="1"/>
            <a:endParaRPr lang="en-US" dirty="0"/>
          </a:p>
        </p:txBody>
      </p:sp>
      <p:sp>
        <p:nvSpPr>
          <p:cNvPr id="5" name="Slide Number Placeholder 4"/>
          <p:cNvSpPr>
            <a:spLocks noGrp="1"/>
          </p:cNvSpPr>
          <p:nvPr>
            <p:ph type="sldNum" sz="quarter" idx="11"/>
          </p:nvPr>
        </p:nvSpPr>
        <p:spPr/>
        <p:txBody>
          <a:bodyPr/>
          <a:lstStyle/>
          <a:p>
            <a:fld id="{603FE706-B21F-114E-8808-5DBE0296B0E8}" type="slidenum">
              <a:rPr lang="en-US" smtClean="0"/>
              <a:pPr/>
              <a:t>22</a:t>
            </a:fld>
            <a:endParaRPr lang="en-US" sz="850" b="1">
              <a:solidFill>
                <a:schemeClr val="tx1"/>
              </a:solidFill>
            </a:endParaRPr>
          </a:p>
        </p:txBody>
      </p:sp>
      <p:sp>
        <p:nvSpPr>
          <p:cNvPr id="6" name="Rectangle 5"/>
          <p:cNvSpPr/>
          <p:nvPr/>
        </p:nvSpPr>
        <p:spPr bwMode="auto">
          <a:xfrm>
            <a:off x="3773555" y="1524000"/>
            <a:ext cx="2341897" cy="466527"/>
          </a:xfrm>
          <a:prstGeom prst="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77724" tIns="38862" rIns="77724" bIns="38862" numCol="1" rtlCol="0" anchor="ctr" anchorCtr="0" compatLnSpc="1">
            <a:prstTxWarp prst="textNoShape">
              <a:avLst/>
            </a:prstTxWarp>
          </a:bodyPr>
          <a:lstStyle/>
          <a:p>
            <a:pPr algn="ctr" defTabSz="777240" eaLnBrk="0" fontAlgn="base" hangingPunct="0">
              <a:spcBef>
                <a:spcPct val="0"/>
              </a:spcBef>
              <a:spcAft>
                <a:spcPct val="0"/>
              </a:spcAft>
            </a:pPr>
            <a:r>
              <a:rPr lang="en-US" sz="2400" b="1" dirty="0">
                <a:solidFill>
                  <a:schemeClr val="bg1"/>
                </a:solidFill>
                <a:latin typeface="Arial" charset="0"/>
              </a:rPr>
              <a:t>Payload</a:t>
            </a:r>
          </a:p>
        </p:txBody>
      </p:sp>
      <p:sp>
        <p:nvSpPr>
          <p:cNvPr id="7" name="Rectangle 6"/>
          <p:cNvSpPr/>
          <p:nvPr/>
        </p:nvSpPr>
        <p:spPr bwMode="auto">
          <a:xfrm>
            <a:off x="1518488" y="1524000"/>
            <a:ext cx="1216690" cy="466527"/>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77724" tIns="38862" rIns="77724" bIns="38862" numCol="1" rtlCol="0" anchor="ctr" anchorCtr="0" compatLnSpc="1">
            <a:prstTxWarp prst="textNoShape">
              <a:avLst/>
            </a:prstTxWarp>
          </a:bodyPr>
          <a:lstStyle/>
          <a:p>
            <a:pPr algn="ctr" defTabSz="777240" eaLnBrk="0" fontAlgn="base" hangingPunct="0">
              <a:spcBef>
                <a:spcPct val="0"/>
              </a:spcBef>
              <a:spcAft>
                <a:spcPct val="0"/>
              </a:spcAft>
            </a:pPr>
            <a:r>
              <a:rPr lang="en-US" sz="2400" b="1" dirty="0">
                <a:solidFill>
                  <a:schemeClr val="tx1"/>
                </a:solidFill>
                <a:latin typeface="Arial" charset="0"/>
              </a:rPr>
              <a:t>Start</a:t>
            </a:r>
          </a:p>
        </p:txBody>
      </p:sp>
      <p:sp>
        <p:nvSpPr>
          <p:cNvPr id="8" name="Rectangle 7"/>
          <p:cNvSpPr/>
          <p:nvPr/>
        </p:nvSpPr>
        <p:spPr bwMode="auto">
          <a:xfrm>
            <a:off x="2724204" y="1524000"/>
            <a:ext cx="1050557" cy="46652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77724" tIns="38862" rIns="77724" bIns="38862" numCol="1" rtlCol="0" anchor="ctr" anchorCtr="0" compatLnSpc="1">
            <a:prstTxWarp prst="textNoShape">
              <a:avLst/>
            </a:prstTxWarp>
          </a:bodyPr>
          <a:lstStyle/>
          <a:p>
            <a:pPr algn="ctr" defTabSz="777240" eaLnBrk="0" fontAlgn="base" hangingPunct="0">
              <a:spcBef>
                <a:spcPct val="0"/>
              </a:spcBef>
              <a:spcAft>
                <a:spcPct val="0"/>
              </a:spcAft>
            </a:pPr>
            <a:r>
              <a:rPr lang="en-US" sz="2400" b="1" dirty="0">
                <a:solidFill>
                  <a:schemeClr val="tx1"/>
                </a:solidFill>
                <a:latin typeface="Arial" charset="0"/>
              </a:rPr>
              <a:t>Length</a:t>
            </a:r>
          </a:p>
        </p:txBody>
      </p:sp>
    </p:spTree>
    <p:extLst>
      <p:ext uri="{BB962C8B-B14F-4D97-AF65-F5344CB8AC3E}">
        <p14:creationId xmlns:p14="http://schemas.microsoft.com/office/powerpoint/2010/main" val="1091949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61367"/>
            <a:ext cx="6703695" cy="1944159"/>
          </a:xfrm>
        </p:spPr>
        <p:txBody>
          <a:bodyPr>
            <a:normAutofit/>
          </a:bodyPr>
          <a:lstStyle/>
          <a:p>
            <a:r>
              <a:rPr lang="en-US" sz="3200" dirty="0">
                <a:solidFill>
                  <a:srgbClr val="0070C0"/>
                </a:solidFill>
              </a:rPr>
              <a:t>Sentinel-based Framing</a:t>
            </a:r>
          </a:p>
        </p:txBody>
      </p:sp>
      <p:sp>
        <p:nvSpPr>
          <p:cNvPr id="3" name="Content Placeholder 2"/>
          <p:cNvSpPr>
            <a:spLocks noGrp="1"/>
          </p:cNvSpPr>
          <p:nvPr>
            <p:ph idx="1"/>
          </p:nvPr>
        </p:nvSpPr>
        <p:spPr>
          <a:xfrm>
            <a:off x="381000" y="1524000"/>
            <a:ext cx="7542848" cy="6579870"/>
          </a:xfrm>
        </p:spPr>
        <p:txBody>
          <a:bodyPr>
            <a:normAutofit/>
          </a:bodyPr>
          <a:lstStyle/>
          <a:p>
            <a:pPr>
              <a:lnSpc>
                <a:spcPct val="90000"/>
              </a:lnSpc>
            </a:pPr>
            <a:r>
              <a:rPr lang="en-US" sz="2400" dirty="0"/>
              <a:t>Allow for variable length frames</a:t>
            </a:r>
          </a:p>
          <a:p>
            <a:pPr>
              <a:lnSpc>
                <a:spcPct val="90000"/>
              </a:lnSpc>
            </a:pPr>
            <a:r>
              <a:rPr lang="en-US" sz="2400" dirty="0"/>
              <a:t>Idea: mark start/end of frame with special “marker”</a:t>
            </a:r>
          </a:p>
          <a:p>
            <a:pPr lvl="1">
              <a:lnSpc>
                <a:spcPct val="90000"/>
              </a:lnSpc>
            </a:pPr>
            <a:r>
              <a:rPr lang="en-US" sz="2400" dirty="0"/>
              <a:t>Byte pattern, bit pattern, signal pattern</a:t>
            </a:r>
          </a:p>
          <a:p>
            <a:r>
              <a:rPr lang="en-US" sz="2400" dirty="0"/>
              <a:t>But… must make sure marker doesn’t appear in data</a:t>
            </a:r>
          </a:p>
          <a:p>
            <a:pPr marL="0" indent="0">
              <a:buNone/>
            </a:pPr>
            <a:endParaRPr lang="en-US" sz="2400" dirty="0"/>
          </a:p>
          <a:p>
            <a:r>
              <a:rPr lang="en-US" sz="2400" dirty="0"/>
              <a:t>Two solutions</a:t>
            </a:r>
          </a:p>
          <a:p>
            <a:pPr lvl="1"/>
            <a:r>
              <a:rPr lang="en-US" sz="2400" dirty="0"/>
              <a:t>Special non-data physical-layer symbol</a:t>
            </a:r>
          </a:p>
          <a:p>
            <a:pPr lvl="2"/>
            <a:r>
              <a:rPr lang="en-US" sz="2400" dirty="0"/>
              <a:t>Code efficiency (can’t use symbol for data)?</a:t>
            </a:r>
          </a:p>
          <a:p>
            <a:pPr lvl="1"/>
            <a:r>
              <a:rPr lang="en-US" sz="2400" dirty="0">
                <a:solidFill>
                  <a:srgbClr val="00B050"/>
                </a:solidFill>
              </a:rPr>
              <a:t>Stuffing</a:t>
            </a:r>
          </a:p>
          <a:p>
            <a:pPr lvl="2"/>
            <a:r>
              <a:rPr lang="en-US" sz="2400" dirty="0"/>
              <a:t>Dynamically remove marker bit patterns from data stream</a:t>
            </a:r>
          </a:p>
          <a:p>
            <a:pPr lvl="2"/>
            <a:r>
              <a:rPr lang="en-US" sz="2400" dirty="0"/>
              <a:t>Receiver “</a:t>
            </a:r>
            <a:r>
              <a:rPr lang="en-US" sz="2400" dirty="0" err="1"/>
              <a:t>unstuffs</a:t>
            </a:r>
            <a:r>
              <a:rPr lang="en-US" sz="2400" dirty="0"/>
              <a:t>” data stream to reconstruct original data</a:t>
            </a:r>
          </a:p>
        </p:txBody>
      </p:sp>
      <p:sp>
        <p:nvSpPr>
          <p:cNvPr id="5" name="Slide Number Placeholder 4"/>
          <p:cNvSpPr>
            <a:spLocks noGrp="1"/>
          </p:cNvSpPr>
          <p:nvPr>
            <p:ph type="sldNum" sz="quarter" idx="11"/>
          </p:nvPr>
        </p:nvSpPr>
        <p:spPr/>
        <p:txBody>
          <a:bodyPr/>
          <a:lstStyle/>
          <a:p>
            <a:fld id="{603FE706-B21F-114E-8808-5DBE0296B0E8}" type="slidenum">
              <a:rPr lang="en-US" smtClean="0"/>
              <a:pPr/>
              <a:t>23</a:t>
            </a:fld>
            <a:endParaRPr lang="en-US" sz="850" b="1">
              <a:solidFill>
                <a:schemeClr val="tx1"/>
              </a:solidFill>
            </a:endParaRPr>
          </a:p>
        </p:txBody>
      </p:sp>
    </p:spTree>
    <p:extLst>
      <p:ext uri="{BB962C8B-B14F-4D97-AF65-F5344CB8AC3E}">
        <p14:creationId xmlns:p14="http://schemas.microsoft.com/office/powerpoint/2010/main" val="150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68333" y="291836"/>
            <a:ext cx="5433568" cy="492443"/>
          </a:xfrm>
          <a:prstGeom prst="rect">
            <a:avLst/>
          </a:prstGeom>
        </p:spPr>
        <p:txBody>
          <a:bodyPr vert="horz" wrap="square" lIns="0" tIns="0" rIns="0" bIns="0" rtlCol="0">
            <a:spAutoFit/>
          </a:bodyPr>
          <a:lstStyle/>
          <a:p>
            <a:pPr marL="12700">
              <a:lnSpc>
                <a:spcPct val="100000"/>
              </a:lnSpc>
            </a:pPr>
            <a:r>
              <a:rPr lang="en-US" sz="3200" spc="260" dirty="0">
                <a:solidFill>
                  <a:srgbClr val="0070C0"/>
                </a:solidFill>
                <a:latin typeface="+mj-lt"/>
                <a:cs typeface="PMingLiU"/>
              </a:rPr>
              <a:t>Stuffing</a:t>
            </a:r>
            <a:r>
              <a:rPr sz="2800" spc="260" dirty="0">
                <a:solidFill>
                  <a:srgbClr val="0070C0"/>
                </a:solidFill>
                <a:latin typeface="+mj-lt"/>
                <a:cs typeface="PMingLiU"/>
              </a:rPr>
              <a:t> </a:t>
            </a:r>
            <a:r>
              <a:rPr sz="2800" spc="225" dirty="0">
                <a:solidFill>
                  <a:srgbClr val="0070C0"/>
                </a:solidFill>
                <a:latin typeface="+mj-lt"/>
                <a:cs typeface="PMingLiU"/>
              </a:rPr>
              <a:t>Design </a:t>
            </a:r>
            <a:r>
              <a:rPr sz="2800" spc="265" dirty="0">
                <a:solidFill>
                  <a:srgbClr val="0070C0"/>
                </a:solidFill>
                <a:latin typeface="+mj-lt"/>
                <a:cs typeface="PMingLiU"/>
              </a:rPr>
              <a:t>by</a:t>
            </a:r>
            <a:r>
              <a:rPr sz="2800" spc="215" dirty="0">
                <a:solidFill>
                  <a:srgbClr val="0070C0"/>
                </a:solidFill>
                <a:latin typeface="+mj-lt"/>
                <a:cs typeface="PMingLiU"/>
              </a:rPr>
              <a:t> </a:t>
            </a:r>
            <a:r>
              <a:rPr sz="2800" spc="225" dirty="0">
                <a:solidFill>
                  <a:srgbClr val="0070C0"/>
                </a:solidFill>
                <a:latin typeface="+mj-lt"/>
                <a:cs typeface="PMingLiU"/>
              </a:rPr>
              <a:t>Sublayering</a:t>
            </a:r>
            <a:endParaRPr sz="2800" dirty="0">
              <a:solidFill>
                <a:srgbClr val="0070C0"/>
              </a:solidFill>
              <a:latin typeface="+mj-lt"/>
              <a:cs typeface="PMingLiU"/>
            </a:endParaRPr>
          </a:p>
        </p:txBody>
      </p:sp>
      <p:grpSp>
        <p:nvGrpSpPr>
          <p:cNvPr id="31" name="Group 30">
            <a:extLst>
              <a:ext uri="{FF2B5EF4-FFF2-40B4-BE49-F238E27FC236}">
                <a16:creationId xmlns:a16="http://schemas.microsoft.com/office/drawing/2014/main" id="{0DA97514-B017-4321-9CA4-CD616A6B38D6}"/>
              </a:ext>
            </a:extLst>
          </p:cNvPr>
          <p:cNvGrpSpPr/>
          <p:nvPr/>
        </p:nvGrpSpPr>
        <p:grpSpPr>
          <a:xfrm>
            <a:off x="1230879" y="1098043"/>
            <a:ext cx="5342682" cy="2867500"/>
            <a:chOff x="1671167" y="1410830"/>
            <a:chExt cx="4585915" cy="2350029"/>
          </a:xfrm>
        </p:grpSpPr>
        <p:sp>
          <p:nvSpPr>
            <p:cNvPr id="3" name="object 3"/>
            <p:cNvSpPr txBox="1"/>
            <p:nvPr/>
          </p:nvSpPr>
          <p:spPr>
            <a:xfrm>
              <a:off x="2015086" y="1874912"/>
              <a:ext cx="701040" cy="227012"/>
            </a:xfrm>
            <a:prstGeom prst="rect">
              <a:avLst/>
            </a:prstGeom>
          </p:spPr>
          <p:txBody>
            <a:bodyPr vert="horz" wrap="square" lIns="0" tIns="0" rIns="0" bIns="0" rtlCol="0">
              <a:spAutoFit/>
            </a:bodyPr>
            <a:lstStyle/>
            <a:p>
              <a:pPr marL="12700">
                <a:lnSpc>
                  <a:spcPct val="100000"/>
                </a:lnSpc>
              </a:pPr>
              <a:r>
                <a:rPr sz="1800" i="1" dirty="0">
                  <a:latin typeface="+mj-lt"/>
                  <a:cs typeface="Arial"/>
                </a:rPr>
                <a:t>Stuffer</a:t>
              </a:r>
              <a:endParaRPr sz="1800">
                <a:latin typeface="+mj-lt"/>
                <a:cs typeface="Arial"/>
              </a:endParaRPr>
            </a:p>
          </p:txBody>
        </p:sp>
        <p:sp>
          <p:nvSpPr>
            <p:cNvPr id="4" name="object 4"/>
            <p:cNvSpPr txBox="1"/>
            <p:nvPr/>
          </p:nvSpPr>
          <p:spPr>
            <a:xfrm>
              <a:off x="1874987" y="2766455"/>
              <a:ext cx="1057910" cy="908046"/>
            </a:xfrm>
            <a:prstGeom prst="rect">
              <a:avLst/>
            </a:prstGeom>
          </p:spPr>
          <p:txBody>
            <a:bodyPr vert="horz" wrap="square" lIns="0" tIns="0" rIns="0" bIns="0" rtlCol="0">
              <a:spAutoFit/>
            </a:bodyPr>
            <a:lstStyle/>
            <a:p>
              <a:pPr marL="12700"/>
              <a:r>
                <a:rPr sz="1800" i="1" dirty="0">
                  <a:latin typeface="+mj-lt"/>
                  <a:cs typeface="Arial"/>
                </a:rPr>
                <a:t>Add</a:t>
              </a:r>
              <a:r>
                <a:rPr sz="1800" i="1" spc="-80" dirty="0">
                  <a:latin typeface="+mj-lt"/>
                  <a:cs typeface="Arial"/>
                </a:rPr>
                <a:t> </a:t>
              </a:r>
              <a:r>
                <a:rPr sz="1800" i="1" dirty="0">
                  <a:latin typeface="+mj-lt"/>
                  <a:cs typeface="Arial"/>
                </a:rPr>
                <a:t>Flags</a:t>
              </a:r>
              <a:r>
                <a:rPr lang="en-US" i="1" dirty="0">
                  <a:cs typeface="Arial"/>
                </a:rPr>
                <a:t>01111110</a:t>
              </a:r>
              <a:endParaRPr lang="en-US" dirty="0">
                <a:cs typeface="Arial"/>
              </a:endParaRPr>
            </a:p>
            <a:p>
              <a:pPr marL="12700">
                <a:lnSpc>
                  <a:spcPct val="100000"/>
                </a:lnSpc>
              </a:pPr>
              <a:endParaRPr lang="en-US" sz="1800" i="1" dirty="0">
                <a:latin typeface="+mj-lt"/>
                <a:cs typeface="Arial"/>
              </a:endParaRPr>
            </a:p>
          </p:txBody>
        </p:sp>
        <p:sp>
          <p:nvSpPr>
            <p:cNvPr id="5" name="object 5"/>
            <p:cNvSpPr/>
            <p:nvPr/>
          </p:nvSpPr>
          <p:spPr>
            <a:xfrm>
              <a:off x="1823999" y="1837471"/>
              <a:ext cx="1197610" cy="433070"/>
            </a:xfrm>
            <a:custGeom>
              <a:avLst/>
              <a:gdLst/>
              <a:ahLst/>
              <a:cxnLst/>
              <a:rect l="l" t="t" r="r" b="b"/>
              <a:pathLst>
                <a:path w="1197610" h="433069">
                  <a:moveTo>
                    <a:pt x="0" y="433034"/>
                  </a:moveTo>
                  <a:lnTo>
                    <a:pt x="1197215" y="433034"/>
                  </a:lnTo>
                  <a:lnTo>
                    <a:pt x="1197215" y="0"/>
                  </a:lnTo>
                  <a:lnTo>
                    <a:pt x="0" y="0"/>
                  </a:lnTo>
                  <a:lnTo>
                    <a:pt x="0" y="433034"/>
                  </a:lnTo>
                  <a:close/>
                </a:path>
              </a:pathLst>
            </a:custGeom>
            <a:ln w="12736">
              <a:solidFill>
                <a:srgbClr val="000000"/>
              </a:solidFill>
            </a:ln>
          </p:spPr>
          <p:txBody>
            <a:bodyPr wrap="square" lIns="0" tIns="0" rIns="0" bIns="0" rtlCol="0"/>
            <a:lstStyle/>
            <a:p>
              <a:endParaRPr>
                <a:latin typeface="+mj-lt"/>
              </a:endParaRPr>
            </a:p>
          </p:txBody>
        </p:sp>
        <p:sp>
          <p:nvSpPr>
            <p:cNvPr id="6" name="object 6"/>
            <p:cNvSpPr/>
            <p:nvPr/>
          </p:nvSpPr>
          <p:spPr>
            <a:xfrm>
              <a:off x="1671167" y="2690811"/>
              <a:ext cx="1617980" cy="535305"/>
            </a:xfrm>
            <a:custGeom>
              <a:avLst/>
              <a:gdLst/>
              <a:ahLst/>
              <a:cxnLst/>
              <a:rect l="l" t="t" r="r" b="b"/>
              <a:pathLst>
                <a:path w="1617979" h="535305">
                  <a:moveTo>
                    <a:pt x="0" y="534925"/>
                  </a:moveTo>
                  <a:lnTo>
                    <a:pt x="1617510" y="534925"/>
                  </a:lnTo>
                  <a:lnTo>
                    <a:pt x="1617510" y="0"/>
                  </a:lnTo>
                  <a:lnTo>
                    <a:pt x="0" y="0"/>
                  </a:lnTo>
                  <a:lnTo>
                    <a:pt x="0" y="534925"/>
                  </a:lnTo>
                  <a:close/>
                </a:path>
              </a:pathLst>
            </a:custGeom>
            <a:ln w="12736">
              <a:solidFill>
                <a:srgbClr val="000000"/>
              </a:solidFill>
            </a:ln>
          </p:spPr>
          <p:txBody>
            <a:bodyPr wrap="square" lIns="0" tIns="0" rIns="0" bIns="0" rtlCol="0"/>
            <a:lstStyle/>
            <a:p>
              <a:endParaRPr>
                <a:latin typeface="+mj-lt"/>
              </a:endParaRPr>
            </a:p>
          </p:txBody>
        </p:sp>
        <p:sp>
          <p:nvSpPr>
            <p:cNvPr id="7" name="object 7"/>
            <p:cNvSpPr/>
            <p:nvPr/>
          </p:nvSpPr>
          <p:spPr>
            <a:xfrm>
              <a:off x="2320721" y="2283243"/>
              <a:ext cx="0" cy="420370"/>
            </a:xfrm>
            <a:custGeom>
              <a:avLst/>
              <a:gdLst/>
              <a:ahLst/>
              <a:cxnLst/>
              <a:rect l="l" t="t" r="r" b="b"/>
              <a:pathLst>
                <a:path h="420369">
                  <a:moveTo>
                    <a:pt x="0" y="0"/>
                  </a:moveTo>
                  <a:lnTo>
                    <a:pt x="0" y="420306"/>
                  </a:lnTo>
                </a:path>
              </a:pathLst>
            </a:custGeom>
            <a:ln w="12736">
              <a:solidFill>
                <a:srgbClr val="000000"/>
              </a:solidFill>
            </a:ln>
          </p:spPr>
          <p:txBody>
            <a:bodyPr wrap="square" lIns="0" tIns="0" rIns="0" bIns="0" rtlCol="0"/>
            <a:lstStyle/>
            <a:p>
              <a:endParaRPr>
                <a:latin typeface="+mj-lt"/>
              </a:endParaRPr>
            </a:p>
          </p:txBody>
        </p:sp>
        <p:sp>
          <p:nvSpPr>
            <p:cNvPr id="8" name="object 8"/>
            <p:cNvSpPr/>
            <p:nvPr/>
          </p:nvSpPr>
          <p:spPr>
            <a:xfrm>
              <a:off x="2288882" y="2576182"/>
              <a:ext cx="64135" cy="127635"/>
            </a:xfrm>
            <a:custGeom>
              <a:avLst/>
              <a:gdLst/>
              <a:ahLst/>
              <a:cxnLst/>
              <a:rect l="l" t="t" r="r" b="b"/>
              <a:pathLst>
                <a:path w="64135" h="127635">
                  <a:moveTo>
                    <a:pt x="63677" y="0"/>
                  </a:moveTo>
                  <a:lnTo>
                    <a:pt x="31838" y="127368"/>
                  </a:lnTo>
                  <a:lnTo>
                    <a:pt x="0" y="0"/>
                  </a:lnTo>
                </a:path>
              </a:pathLst>
            </a:custGeom>
            <a:ln w="12736">
              <a:solidFill>
                <a:srgbClr val="000000"/>
              </a:solidFill>
            </a:ln>
          </p:spPr>
          <p:txBody>
            <a:bodyPr wrap="square" lIns="0" tIns="0" rIns="0" bIns="0" rtlCol="0"/>
            <a:lstStyle/>
            <a:p>
              <a:endParaRPr>
                <a:latin typeface="+mj-lt"/>
              </a:endParaRPr>
            </a:p>
          </p:txBody>
        </p:sp>
        <p:sp>
          <p:nvSpPr>
            <p:cNvPr id="9" name="object 9"/>
            <p:cNvSpPr/>
            <p:nvPr/>
          </p:nvSpPr>
          <p:spPr>
            <a:xfrm>
              <a:off x="2333459" y="3238474"/>
              <a:ext cx="0" cy="420370"/>
            </a:xfrm>
            <a:custGeom>
              <a:avLst/>
              <a:gdLst/>
              <a:ahLst/>
              <a:cxnLst/>
              <a:rect l="l" t="t" r="r" b="b"/>
              <a:pathLst>
                <a:path h="420370">
                  <a:moveTo>
                    <a:pt x="0" y="0"/>
                  </a:moveTo>
                  <a:lnTo>
                    <a:pt x="0" y="420293"/>
                  </a:lnTo>
                </a:path>
              </a:pathLst>
            </a:custGeom>
            <a:ln w="12736">
              <a:solidFill>
                <a:srgbClr val="000000"/>
              </a:solidFill>
            </a:ln>
          </p:spPr>
          <p:txBody>
            <a:bodyPr wrap="square" lIns="0" tIns="0" rIns="0" bIns="0" rtlCol="0"/>
            <a:lstStyle/>
            <a:p>
              <a:endParaRPr>
                <a:latin typeface="+mj-lt"/>
              </a:endParaRPr>
            </a:p>
          </p:txBody>
        </p:sp>
        <p:sp>
          <p:nvSpPr>
            <p:cNvPr id="10" name="object 10"/>
            <p:cNvSpPr/>
            <p:nvPr/>
          </p:nvSpPr>
          <p:spPr>
            <a:xfrm>
              <a:off x="2301620" y="3531412"/>
              <a:ext cx="64135" cy="127635"/>
            </a:xfrm>
            <a:custGeom>
              <a:avLst/>
              <a:gdLst/>
              <a:ahLst/>
              <a:cxnLst/>
              <a:rect l="l" t="t" r="r" b="b"/>
              <a:pathLst>
                <a:path w="64135" h="127635">
                  <a:moveTo>
                    <a:pt x="63677" y="0"/>
                  </a:moveTo>
                  <a:lnTo>
                    <a:pt x="31838" y="127355"/>
                  </a:lnTo>
                  <a:lnTo>
                    <a:pt x="0" y="0"/>
                  </a:lnTo>
                </a:path>
              </a:pathLst>
            </a:custGeom>
            <a:ln w="12736">
              <a:solidFill>
                <a:srgbClr val="000000"/>
              </a:solidFill>
            </a:ln>
          </p:spPr>
          <p:txBody>
            <a:bodyPr wrap="square" lIns="0" tIns="0" rIns="0" bIns="0" rtlCol="0"/>
            <a:lstStyle/>
            <a:p>
              <a:endParaRPr>
                <a:latin typeface="+mj-lt"/>
              </a:endParaRPr>
            </a:p>
          </p:txBody>
        </p:sp>
        <p:sp>
          <p:nvSpPr>
            <p:cNvPr id="11" name="object 11"/>
            <p:cNvSpPr/>
            <p:nvPr/>
          </p:nvSpPr>
          <p:spPr>
            <a:xfrm>
              <a:off x="2295245" y="1493596"/>
              <a:ext cx="0" cy="382270"/>
            </a:xfrm>
            <a:custGeom>
              <a:avLst/>
              <a:gdLst/>
              <a:ahLst/>
              <a:cxnLst/>
              <a:rect l="l" t="t" r="r" b="b"/>
              <a:pathLst>
                <a:path h="382269">
                  <a:moveTo>
                    <a:pt x="0" y="0"/>
                  </a:moveTo>
                  <a:lnTo>
                    <a:pt x="0" y="382092"/>
                  </a:lnTo>
                </a:path>
              </a:pathLst>
            </a:custGeom>
            <a:ln w="12736">
              <a:solidFill>
                <a:srgbClr val="000000"/>
              </a:solidFill>
            </a:ln>
          </p:spPr>
          <p:txBody>
            <a:bodyPr wrap="square" lIns="0" tIns="0" rIns="0" bIns="0" rtlCol="0"/>
            <a:lstStyle/>
            <a:p>
              <a:endParaRPr>
                <a:latin typeface="+mj-lt"/>
              </a:endParaRPr>
            </a:p>
          </p:txBody>
        </p:sp>
        <p:sp>
          <p:nvSpPr>
            <p:cNvPr id="12" name="object 12"/>
            <p:cNvSpPr/>
            <p:nvPr/>
          </p:nvSpPr>
          <p:spPr>
            <a:xfrm>
              <a:off x="2263406" y="1748320"/>
              <a:ext cx="64135" cy="127635"/>
            </a:xfrm>
            <a:custGeom>
              <a:avLst/>
              <a:gdLst/>
              <a:ahLst/>
              <a:cxnLst/>
              <a:rect l="l" t="t" r="r" b="b"/>
              <a:pathLst>
                <a:path w="64135" h="127635">
                  <a:moveTo>
                    <a:pt x="63677" y="0"/>
                  </a:moveTo>
                  <a:lnTo>
                    <a:pt x="31838" y="127368"/>
                  </a:lnTo>
                  <a:lnTo>
                    <a:pt x="0" y="0"/>
                  </a:lnTo>
                </a:path>
              </a:pathLst>
            </a:custGeom>
            <a:ln w="12736">
              <a:solidFill>
                <a:srgbClr val="000000"/>
              </a:solidFill>
            </a:ln>
          </p:spPr>
          <p:txBody>
            <a:bodyPr wrap="square" lIns="0" tIns="0" rIns="0" bIns="0" rtlCol="0"/>
            <a:lstStyle/>
            <a:p>
              <a:endParaRPr>
                <a:latin typeface="+mj-lt"/>
              </a:endParaRPr>
            </a:p>
          </p:txBody>
        </p:sp>
        <p:sp>
          <p:nvSpPr>
            <p:cNvPr id="13" name="object 13"/>
            <p:cNvSpPr txBox="1"/>
            <p:nvPr/>
          </p:nvSpPr>
          <p:spPr>
            <a:xfrm>
              <a:off x="2397175" y="1410830"/>
              <a:ext cx="614680" cy="201788"/>
            </a:xfrm>
            <a:prstGeom prst="rect">
              <a:avLst/>
            </a:prstGeom>
          </p:spPr>
          <p:txBody>
            <a:bodyPr vert="horz" wrap="square" lIns="0" tIns="0" rIns="0" bIns="0" rtlCol="0">
              <a:spAutoFit/>
            </a:bodyPr>
            <a:lstStyle/>
            <a:p>
              <a:pPr marL="12700">
                <a:lnSpc>
                  <a:spcPct val="100000"/>
                </a:lnSpc>
              </a:pPr>
              <a:r>
                <a:rPr sz="1600" i="1" dirty="0">
                  <a:latin typeface="+mj-lt"/>
                  <a:cs typeface="Arial"/>
                </a:rPr>
                <a:t>Frame</a:t>
              </a:r>
              <a:endParaRPr sz="1600" dirty="0">
                <a:latin typeface="+mj-lt"/>
                <a:cs typeface="Arial"/>
              </a:endParaRPr>
            </a:p>
          </p:txBody>
        </p:sp>
        <p:sp>
          <p:nvSpPr>
            <p:cNvPr id="14" name="object 14"/>
            <p:cNvSpPr txBox="1"/>
            <p:nvPr/>
          </p:nvSpPr>
          <p:spPr>
            <a:xfrm>
              <a:off x="2002349" y="2302372"/>
              <a:ext cx="1565910" cy="201788"/>
            </a:xfrm>
            <a:prstGeom prst="rect">
              <a:avLst/>
            </a:prstGeom>
          </p:spPr>
          <p:txBody>
            <a:bodyPr vert="horz" wrap="square" lIns="0" tIns="0" rIns="0" bIns="0" rtlCol="0">
              <a:spAutoFit/>
            </a:bodyPr>
            <a:lstStyle/>
            <a:p>
              <a:pPr marL="12700">
                <a:lnSpc>
                  <a:spcPct val="100000"/>
                </a:lnSpc>
              </a:pPr>
              <a:r>
                <a:rPr sz="1600" i="1" dirty="0">
                  <a:latin typeface="+mj-lt"/>
                  <a:cs typeface="Arial"/>
                </a:rPr>
                <a:t>No flags in</a:t>
              </a:r>
              <a:r>
                <a:rPr sz="1600" i="1" spc="-70" dirty="0">
                  <a:latin typeface="+mj-lt"/>
                  <a:cs typeface="Arial"/>
                </a:rPr>
                <a:t> </a:t>
              </a:r>
              <a:r>
                <a:rPr sz="1600" i="1" dirty="0">
                  <a:latin typeface="+mj-lt"/>
                  <a:cs typeface="Arial"/>
                </a:rPr>
                <a:t>frame</a:t>
              </a:r>
              <a:endParaRPr sz="1600" dirty="0">
                <a:latin typeface="+mj-lt"/>
                <a:cs typeface="Arial"/>
              </a:endParaRPr>
            </a:p>
          </p:txBody>
        </p:sp>
        <p:sp>
          <p:nvSpPr>
            <p:cNvPr id="15" name="object 15"/>
            <p:cNvSpPr txBox="1"/>
            <p:nvPr/>
          </p:nvSpPr>
          <p:spPr>
            <a:xfrm>
              <a:off x="2397175" y="3244861"/>
              <a:ext cx="603250" cy="201788"/>
            </a:xfrm>
            <a:prstGeom prst="rect">
              <a:avLst/>
            </a:prstGeom>
          </p:spPr>
          <p:txBody>
            <a:bodyPr vert="horz" wrap="square" lIns="0" tIns="0" rIns="0" bIns="0" rtlCol="0">
              <a:spAutoFit/>
            </a:bodyPr>
            <a:lstStyle/>
            <a:p>
              <a:pPr marL="12700">
                <a:lnSpc>
                  <a:spcPct val="100000"/>
                </a:lnSpc>
              </a:pPr>
              <a:r>
                <a:rPr sz="1600" i="1" dirty="0">
                  <a:latin typeface="+mj-lt"/>
                  <a:cs typeface="Arial"/>
                </a:rPr>
                <a:t>to</a:t>
              </a:r>
              <a:r>
                <a:rPr sz="1600" i="1" spc="-90" dirty="0">
                  <a:latin typeface="+mj-lt"/>
                  <a:cs typeface="Arial"/>
                </a:rPr>
                <a:t> </a:t>
              </a:r>
              <a:r>
                <a:rPr sz="1600" i="1" dirty="0">
                  <a:latin typeface="+mj-lt"/>
                  <a:cs typeface="Arial"/>
                </a:rPr>
                <a:t>Phy</a:t>
              </a:r>
              <a:endParaRPr sz="1600">
                <a:latin typeface="+mj-lt"/>
                <a:cs typeface="Arial"/>
              </a:endParaRPr>
            </a:p>
          </p:txBody>
        </p:sp>
        <p:sp>
          <p:nvSpPr>
            <p:cNvPr id="16" name="object 16"/>
            <p:cNvSpPr/>
            <p:nvPr/>
          </p:nvSpPr>
          <p:spPr>
            <a:xfrm>
              <a:off x="4702416" y="1850209"/>
              <a:ext cx="1197610" cy="433070"/>
            </a:xfrm>
            <a:custGeom>
              <a:avLst/>
              <a:gdLst/>
              <a:ahLst/>
              <a:cxnLst/>
              <a:rect l="l" t="t" r="r" b="b"/>
              <a:pathLst>
                <a:path w="1197610" h="433069">
                  <a:moveTo>
                    <a:pt x="0" y="433034"/>
                  </a:moveTo>
                  <a:lnTo>
                    <a:pt x="1197215" y="433034"/>
                  </a:lnTo>
                  <a:lnTo>
                    <a:pt x="1197215" y="0"/>
                  </a:lnTo>
                  <a:lnTo>
                    <a:pt x="0" y="0"/>
                  </a:lnTo>
                  <a:lnTo>
                    <a:pt x="0" y="433034"/>
                  </a:lnTo>
                  <a:close/>
                </a:path>
              </a:pathLst>
            </a:custGeom>
            <a:ln w="12736">
              <a:solidFill>
                <a:srgbClr val="000000"/>
              </a:solidFill>
            </a:ln>
          </p:spPr>
          <p:txBody>
            <a:bodyPr wrap="square" lIns="0" tIns="0" rIns="0" bIns="0" rtlCol="0"/>
            <a:lstStyle/>
            <a:p>
              <a:endParaRPr>
                <a:latin typeface="+mj-lt"/>
              </a:endParaRPr>
            </a:p>
          </p:txBody>
        </p:sp>
        <p:sp>
          <p:nvSpPr>
            <p:cNvPr id="17" name="object 17"/>
            <p:cNvSpPr/>
            <p:nvPr/>
          </p:nvSpPr>
          <p:spPr>
            <a:xfrm>
              <a:off x="4549584" y="2703549"/>
              <a:ext cx="1617980" cy="535305"/>
            </a:xfrm>
            <a:custGeom>
              <a:avLst/>
              <a:gdLst/>
              <a:ahLst/>
              <a:cxnLst/>
              <a:rect l="l" t="t" r="r" b="b"/>
              <a:pathLst>
                <a:path w="1617979" h="535305">
                  <a:moveTo>
                    <a:pt x="0" y="534925"/>
                  </a:moveTo>
                  <a:lnTo>
                    <a:pt x="1617510" y="534925"/>
                  </a:lnTo>
                  <a:lnTo>
                    <a:pt x="1617510" y="0"/>
                  </a:lnTo>
                  <a:lnTo>
                    <a:pt x="0" y="0"/>
                  </a:lnTo>
                  <a:lnTo>
                    <a:pt x="0" y="534925"/>
                  </a:lnTo>
                  <a:close/>
                </a:path>
              </a:pathLst>
            </a:custGeom>
            <a:ln w="12736">
              <a:solidFill>
                <a:srgbClr val="000000"/>
              </a:solidFill>
            </a:ln>
          </p:spPr>
          <p:txBody>
            <a:bodyPr wrap="square" lIns="0" tIns="0" rIns="0" bIns="0" rtlCol="0"/>
            <a:lstStyle/>
            <a:p>
              <a:endParaRPr>
                <a:latin typeface="+mj-lt"/>
              </a:endParaRPr>
            </a:p>
          </p:txBody>
        </p:sp>
        <p:sp>
          <p:nvSpPr>
            <p:cNvPr id="18" name="object 18"/>
            <p:cNvSpPr/>
            <p:nvPr/>
          </p:nvSpPr>
          <p:spPr>
            <a:xfrm>
              <a:off x="5199126" y="2295982"/>
              <a:ext cx="0" cy="420370"/>
            </a:xfrm>
            <a:custGeom>
              <a:avLst/>
              <a:gdLst/>
              <a:ahLst/>
              <a:cxnLst/>
              <a:rect l="l" t="t" r="r" b="b"/>
              <a:pathLst>
                <a:path h="420369">
                  <a:moveTo>
                    <a:pt x="0" y="0"/>
                  </a:moveTo>
                  <a:lnTo>
                    <a:pt x="0" y="420293"/>
                  </a:lnTo>
                </a:path>
              </a:pathLst>
            </a:custGeom>
            <a:ln w="12736">
              <a:solidFill>
                <a:srgbClr val="000000"/>
              </a:solidFill>
            </a:ln>
          </p:spPr>
          <p:txBody>
            <a:bodyPr wrap="square" lIns="0" tIns="0" rIns="0" bIns="0" rtlCol="0"/>
            <a:lstStyle/>
            <a:p>
              <a:endParaRPr>
                <a:latin typeface="+mj-lt"/>
              </a:endParaRPr>
            </a:p>
          </p:txBody>
        </p:sp>
        <p:sp>
          <p:nvSpPr>
            <p:cNvPr id="19" name="object 19"/>
            <p:cNvSpPr/>
            <p:nvPr/>
          </p:nvSpPr>
          <p:spPr>
            <a:xfrm>
              <a:off x="5167287" y="2295982"/>
              <a:ext cx="64135" cy="127635"/>
            </a:xfrm>
            <a:custGeom>
              <a:avLst/>
              <a:gdLst/>
              <a:ahLst/>
              <a:cxnLst/>
              <a:rect l="l" t="t" r="r" b="b"/>
              <a:pathLst>
                <a:path w="64135" h="127635">
                  <a:moveTo>
                    <a:pt x="0" y="127368"/>
                  </a:moveTo>
                  <a:lnTo>
                    <a:pt x="31838" y="0"/>
                  </a:lnTo>
                  <a:lnTo>
                    <a:pt x="63690" y="127368"/>
                  </a:lnTo>
                </a:path>
              </a:pathLst>
            </a:custGeom>
            <a:ln w="12736">
              <a:solidFill>
                <a:srgbClr val="000000"/>
              </a:solidFill>
            </a:ln>
          </p:spPr>
          <p:txBody>
            <a:bodyPr wrap="square" lIns="0" tIns="0" rIns="0" bIns="0" rtlCol="0"/>
            <a:lstStyle/>
            <a:p>
              <a:endParaRPr>
                <a:latin typeface="+mj-lt"/>
              </a:endParaRPr>
            </a:p>
          </p:txBody>
        </p:sp>
        <p:sp>
          <p:nvSpPr>
            <p:cNvPr id="20" name="object 20"/>
            <p:cNvSpPr/>
            <p:nvPr/>
          </p:nvSpPr>
          <p:spPr>
            <a:xfrm>
              <a:off x="5211864" y="3251212"/>
              <a:ext cx="0" cy="420370"/>
            </a:xfrm>
            <a:custGeom>
              <a:avLst/>
              <a:gdLst/>
              <a:ahLst/>
              <a:cxnLst/>
              <a:rect l="l" t="t" r="r" b="b"/>
              <a:pathLst>
                <a:path h="420370">
                  <a:moveTo>
                    <a:pt x="0" y="0"/>
                  </a:moveTo>
                  <a:lnTo>
                    <a:pt x="0" y="420293"/>
                  </a:lnTo>
                </a:path>
              </a:pathLst>
            </a:custGeom>
            <a:ln w="12736">
              <a:solidFill>
                <a:srgbClr val="000000"/>
              </a:solidFill>
            </a:ln>
          </p:spPr>
          <p:txBody>
            <a:bodyPr wrap="square" lIns="0" tIns="0" rIns="0" bIns="0" rtlCol="0"/>
            <a:lstStyle/>
            <a:p>
              <a:endParaRPr>
                <a:latin typeface="+mj-lt"/>
              </a:endParaRPr>
            </a:p>
          </p:txBody>
        </p:sp>
        <p:sp>
          <p:nvSpPr>
            <p:cNvPr id="21" name="object 21"/>
            <p:cNvSpPr/>
            <p:nvPr/>
          </p:nvSpPr>
          <p:spPr>
            <a:xfrm>
              <a:off x="5180025" y="3251212"/>
              <a:ext cx="64135" cy="127635"/>
            </a:xfrm>
            <a:custGeom>
              <a:avLst/>
              <a:gdLst/>
              <a:ahLst/>
              <a:cxnLst/>
              <a:rect l="l" t="t" r="r" b="b"/>
              <a:pathLst>
                <a:path w="64135" h="127635">
                  <a:moveTo>
                    <a:pt x="0" y="127355"/>
                  </a:moveTo>
                  <a:lnTo>
                    <a:pt x="31838" y="0"/>
                  </a:lnTo>
                  <a:lnTo>
                    <a:pt x="63677" y="127355"/>
                  </a:lnTo>
                </a:path>
              </a:pathLst>
            </a:custGeom>
            <a:ln w="12736">
              <a:solidFill>
                <a:srgbClr val="000000"/>
              </a:solidFill>
            </a:ln>
          </p:spPr>
          <p:txBody>
            <a:bodyPr wrap="square" lIns="0" tIns="0" rIns="0" bIns="0" rtlCol="0"/>
            <a:lstStyle/>
            <a:p>
              <a:endParaRPr>
                <a:latin typeface="+mj-lt"/>
              </a:endParaRPr>
            </a:p>
          </p:txBody>
        </p:sp>
        <p:sp>
          <p:nvSpPr>
            <p:cNvPr id="22" name="object 22"/>
            <p:cNvSpPr/>
            <p:nvPr/>
          </p:nvSpPr>
          <p:spPr>
            <a:xfrm>
              <a:off x="5173662" y="1506334"/>
              <a:ext cx="0" cy="382270"/>
            </a:xfrm>
            <a:custGeom>
              <a:avLst/>
              <a:gdLst/>
              <a:ahLst/>
              <a:cxnLst/>
              <a:rect l="l" t="t" r="r" b="b"/>
              <a:pathLst>
                <a:path h="382269">
                  <a:moveTo>
                    <a:pt x="0" y="0"/>
                  </a:moveTo>
                  <a:lnTo>
                    <a:pt x="0" y="382092"/>
                  </a:lnTo>
                </a:path>
              </a:pathLst>
            </a:custGeom>
            <a:ln w="12736">
              <a:solidFill>
                <a:srgbClr val="000000"/>
              </a:solidFill>
            </a:ln>
          </p:spPr>
          <p:txBody>
            <a:bodyPr wrap="square" lIns="0" tIns="0" rIns="0" bIns="0" rtlCol="0"/>
            <a:lstStyle/>
            <a:p>
              <a:endParaRPr>
                <a:latin typeface="+mj-lt"/>
              </a:endParaRPr>
            </a:p>
          </p:txBody>
        </p:sp>
        <p:sp>
          <p:nvSpPr>
            <p:cNvPr id="23" name="object 23"/>
            <p:cNvSpPr/>
            <p:nvPr/>
          </p:nvSpPr>
          <p:spPr>
            <a:xfrm>
              <a:off x="5141823" y="1506334"/>
              <a:ext cx="64135" cy="127635"/>
            </a:xfrm>
            <a:custGeom>
              <a:avLst/>
              <a:gdLst/>
              <a:ahLst/>
              <a:cxnLst/>
              <a:rect l="l" t="t" r="r" b="b"/>
              <a:pathLst>
                <a:path w="64135" h="127635">
                  <a:moveTo>
                    <a:pt x="0" y="127355"/>
                  </a:moveTo>
                  <a:lnTo>
                    <a:pt x="31838" y="0"/>
                  </a:lnTo>
                  <a:lnTo>
                    <a:pt x="63677" y="127355"/>
                  </a:lnTo>
                </a:path>
              </a:pathLst>
            </a:custGeom>
            <a:ln w="12736">
              <a:solidFill>
                <a:srgbClr val="000000"/>
              </a:solidFill>
            </a:ln>
          </p:spPr>
          <p:txBody>
            <a:bodyPr wrap="square" lIns="0" tIns="0" rIns="0" bIns="0" rtlCol="0"/>
            <a:lstStyle/>
            <a:p>
              <a:endParaRPr>
                <a:latin typeface="+mj-lt"/>
              </a:endParaRPr>
            </a:p>
          </p:txBody>
        </p:sp>
        <p:sp>
          <p:nvSpPr>
            <p:cNvPr id="24" name="object 24"/>
            <p:cNvSpPr txBox="1"/>
            <p:nvPr/>
          </p:nvSpPr>
          <p:spPr>
            <a:xfrm>
              <a:off x="5275592" y="1423568"/>
              <a:ext cx="614680" cy="201788"/>
            </a:xfrm>
            <a:prstGeom prst="rect">
              <a:avLst/>
            </a:prstGeom>
          </p:spPr>
          <p:txBody>
            <a:bodyPr vert="horz" wrap="square" lIns="0" tIns="0" rIns="0" bIns="0" rtlCol="0">
              <a:spAutoFit/>
            </a:bodyPr>
            <a:lstStyle/>
            <a:p>
              <a:pPr marL="12700">
                <a:lnSpc>
                  <a:spcPct val="100000"/>
                </a:lnSpc>
              </a:pPr>
              <a:r>
                <a:rPr sz="1600" i="1" dirty="0">
                  <a:latin typeface="+mj-lt"/>
                  <a:cs typeface="Arial"/>
                </a:rPr>
                <a:t>Frame</a:t>
              </a:r>
              <a:endParaRPr sz="1600">
                <a:latin typeface="+mj-lt"/>
                <a:cs typeface="Arial"/>
              </a:endParaRPr>
            </a:p>
          </p:txBody>
        </p:sp>
        <p:sp>
          <p:nvSpPr>
            <p:cNvPr id="25" name="object 25"/>
            <p:cNvSpPr txBox="1"/>
            <p:nvPr/>
          </p:nvSpPr>
          <p:spPr>
            <a:xfrm>
              <a:off x="5275592" y="3257601"/>
              <a:ext cx="840740" cy="201788"/>
            </a:xfrm>
            <a:prstGeom prst="rect">
              <a:avLst/>
            </a:prstGeom>
          </p:spPr>
          <p:txBody>
            <a:bodyPr vert="horz" wrap="square" lIns="0" tIns="0" rIns="0" bIns="0" rtlCol="0">
              <a:spAutoFit/>
            </a:bodyPr>
            <a:lstStyle/>
            <a:p>
              <a:pPr marL="12700">
                <a:lnSpc>
                  <a:spcPct val="100000"/>
                </a:lnSpc>
              </a:pPr>
              <a:r>
                <a:rPr sz="1600" i="1" dirty="0">
                  <a:latin typeface="+mj-lt"/>
                  <a:cs typeface="Arial"/>
                </a:rPr>
                <a:t>from</a:t>
              </a:r>
              <a:r>
                <a:rPr sz="1600" i="1" spc="-85" dirty="0">
                  <a:latin typeface="+mj-lt"/>
                  <a:cs typeface="Arial"/>
                </a:rPr>
                <a:t> </a:t>
              </a:r>
              <a:r>
                <a:rPr sz="1600" i="1" dirty="0">
                  <a:latin typeface="+mj-lt"/>
                  <a:cs typeface="Arial"/>
                </a:rPr>
                <a:t>Phy</a:t>
              </a:r>
              <a:endParaRPr sz="1600">
                <a:latin typeface="+mj-lt"/>
                <a:cs typeface="Arial"/>
              </a:endParaRPr>
            </a:p>
          </p:txBody>
        </p:sp>
        <p:sp>
          <p:nvSpPr>
            <p:cNvPr id="26" name="object 26"/>
            <p:cNvSpPr txBox="1"/>
            <p:nvPr/>
          </p:nvSpPr>
          <p:spPr>
            <a:xfrm>
              <a:off x="4753402" y="2779195"/>
              <a:ext cx="1503680" cy="227012"/>
            </a:xfrm>
            <a:prstGeom prst="rect">
              <a:avLst/>
            </a:prstGeom>
          </p:spPr>
          <p:txBody>
            <a:bodyPr vert="horz" wrap="square" lIns="0" tIns="0" rIns="0" bIns="0" rtlCol="0">
              <a:spAutoFit/>
            </a:bodyPr>
            <a:lstStyle/>
            <a:p>
              <a:pPr marL="12700">
                <a:lnSpc>
                  <a:spcPct val="100000"/>
                </a:lnSpc>
              </a:pPr>
              <a:r>
                <a:rPr sz="1800" i="1" dirty="0">
                  <a:latin typeface="+mj-lt"/>
                  <a:cs typeface="Arial"/>
                </a:rPr>
                <a:t>Remove</a:t>
              </a:r>
              <a:r>
                <a:rPr sz="1800" i="1" spc="-70" dirty="0">
                  <a:latin typeface="+mj-lt"/>
                  <a:cs typeface="Arial"/>
                </a:rPr>
                <a:t> </a:t>
              </a:r>
              <a:r>
                <a:rPr sz="1800" i="1" dirty="0">
                  <a:latin typeface="+mj-lt"/>
                  <a:cs typeface="Arial"/>
                </a:rPr>
                <a:t>Flags</a:t>
              </a:r>
              <a:endParaRPr sz="1800">
                <a:latin typeface="+mj-lt"/>
                <a:cs typeface="Arial"/>
              </a:endParaRPr>
            </a:p>
          </p:txBody>
        </p:sp>
        <p:sp>
          <p:nvSpPr>
            <p:cNvPr id="27" name="object 27"/>
            <p:cNvSpPr txBox="1"/>
            <p:nvPr/>
          </p:nvSpPr>
          <p:spPr>
            <a:xfrm>
              <a:off x="4893502" y="1887651"/>
              <a:ext cx="955675" cy="227012"/>
            </a:xfrm>
            <a:prstGeom prst="rect">
              <a:avLst/>
            </a:prstGeom>
          </p:spPr>
          <p:txBody>
            <a:bodyPr vert="horz" wrap="square" lIns="0" tIns="0" rIns="0" bIns="0" rtlCol="0">
              <a:spAutoFit/>
            </a:bodyPr>
            <a:lstStyle/>
            <a:p>
              <a:pPr marL="12700">
                <a:lnSpc>
                  <a:spcPct val="100000"/>
                </a:lnSpc>
              </a:pPr>
              <a:r>
                <a:rPr sz="1800" i="1" dirty="0">
                  <a:latin typeface="+mj-lt"/>
                  <a:cs typeface="Arial"/>
                </a:rPr>
                <a:t>Destuffer</a:t>
              </a:r>
              <a:endParaRPr sz="1800">
                <a:latin typeface="+mj-lt"/>
                <a:cs typeface="Arial"/>
              </a:endParaRPr>
            </a:p>
          </p:txBody>
        </p:sp>
        <p:sp>
          <p:nvSpPr>
            <p:cNvPr id="28" name="object 28"/>
            <p:cNvSpPr/>
            <p:nvPr/>
          </p:nvSpPr>
          <p:spPr>
            <a:xfrm>
              <a:off x="2193353" y="3607824"/>
              <a:ext cx="3159125" cy="153035"/>
            </a:xfrm>
            <a:custGeom>
              <a:avLst/>
              <a:gdLst/>
              <a:ahLst/>
              <a:cxnLst/>
              <a:rect l="l" t="t" r="r" b="b"/>
              <a:pathLst>
                <a:path w="3159125" h="153035">
                  <a:moveTo>
                    <a:pt x="0" y="152835"/>
                  </a:moveTo>
                  <a:lnTo>
                    <a:pt x="3158604" y="152835"/>
                  </a:lnTo>
                  <a:lnTo>
                    <a:pt x="3158604" y="0"/>
                  </a:lnTo>
                  <a:lnTo>
                    <a:pt x="0" y="0"/>
                  </a:lnTo>
                  <a:lnTo>
                    <a:pt x="0" y="152835"/>
                  </a:lnTo>
                  <a:close/>
                </a:path>
              </a:pathLst>
            </a:custGeom>
            <a:ln w="12736">
              <a:solidFill>
                <a:srgbClr val="000000"/>
              </a:solidFill>
            </a:ln>
          </p:spPr>
          <p:txBody>
            <a:bodyPr wrap="square" lIns="0" tIns="0" rIns="0" bIns="0" rtlCol="0"/>
            <a:lstStyle/>
            <a:p>
              <a:endParaRPr>
                <a:latin typeface="+mj-lt"/>
              </a:endParaRPr>
            </a:p>
          </p:txBody>
        </p:sp>
      </p:grpSp>
      <p:sp>
        <p:nvSpPr>
          <p:cNvPr id="29" name="object 29"/>
          <p:cNvSpPr txBox="1"/>
          <p:nvPr/>
        </p:nvSpPr>
        <p:spPr>
          <a:xfrm>
            <a:off x="1230879" y="4278330"/>
            <a:ext cx="5358130" cy="1822230"/>
          </a:xfrm>
          <a:prstGeom prst="rect">
            <a:avLst/>
          </a:prstGeom>
        </p:spPr>
        <p:txBody>
          <a:bodyPr vert="horz" wrap="square" lIns="0" tIns="0" rIns="0" bIns="0" rtlCol="0">
            <a:spAutoFit/>
          </a:bodyPr>
          <a:lstStyle/>
          <a:p>
            <a:pPr marL="212090" marR="332740" indent="-199390">
              <a:lnSpc>
                <a:spcPct val="116599"/>
              </a:lnSpc>
              <a:buFont typeface="Times New Roman"/>
              <a:buChar char="•"/>
              <a:tabLst>
                <a:tab pos="212725" algn="l"/>
              </a:tabLst>
            </a:pPr>
            <a:r>
              <a:rPr sz="2400" spc="40" dirty="0">
                <a:cs typeface="Garamond"/>
              </a:rPr>
              <a:t>Sublayering </a:t>
            </a:r>
            <a:r>
              <a:rPr sz="2400" spc="15" dirty="0">
                <a:cs typeface="Garamond"/>
              </a:rPr>
              <a:t>is </a:t>
            </a:r>
            <a:r>
              <a:rPr sz="2400" spc="114" dirty="0">
                <a:cs typeface="Garamond"/>
              </a:rPr>
              <a:t>a </a:t>
            </a:r>
            <a:r>
              <a:rPr sz="2400" spc="-15" dirty="0">
                <a:cs typeface="Garamond"/>
              </a:rPr>
              <a:t>good </a:t>
            </a:r>
            <a:r>
              <a:rPr sz="2400" spc="15" dirty="0">
                <a:cs typeface="Garamond"/>
              </a:rPr>
              <a:t>design technique </a:t>
            </a:r>
            <a:r>
              <a:rPr sz="2400" spc="35" dirty="0">
                <a:cs typeface="Garamond"/>
              </a:rPr>
              <a:t>within  layers </a:t>
            </a:r>
            <a:r>
              <a:rPr sz="2400" spc="50" dirty="0">
                <a:cs typeface="Garamond"/>
              </a:rPr>
              <a:t>as</a:t>
            </a:r>
            <a:r>
              <a:rPr sz="2400" spc="105" dirty="0">
                <a:cs typeface="Garamond"/>
              </a:rPr>
              <a:t> </a:t>
            </a:r>
            <a:r>
              <a:rPr sz="2400" spc="20" dirty="0">
                <a:cs typeface="Garamond"/>
              </a:rPr>
              <a:t>well!</a:t>
            </a:r>
            <a:endParaRPr sz="2400" dirty="0">
              <a:cs typeface="Garamond"/>
            </a:endParaRPr>
          </a:p>
          <a:p>
            <a:pPr marL="212090" marR="5080" indent="-199390">
              <a:lnSpc>
                <a:spcPct val="116599"/>
              </a:lnSpc>
              <a:spcBef>
                <a:spcPts val="885"/>
              </a:spcBef>
              <a:buFont typeface="Times New Roman"/>
              <a:buChar char="•"/>
              <a:tabLst>
                <a:tab pos="212725" algn="l"/>
              </a:tabLst>
            </a:pPr>
            <a:r>
              <a:rPr sz="2400" spc="95" dirty="0">
                <a:cs typeface="Garamond"/>
              </a:rPr>
              <a:t>What </a:t>
            </a:r>
            <a:r>
              <a:rPr sz="2400" spc="25" dirty="0">
                <a:cs typeface="Garamond"/>
              </a:rPr>
              <a:t>happens </a:t>
            </a:r>
            <a:r>
              <a:rPr sz="2400" spc="-25" dirty="0">
                <a:cs typeface="Garamond"/>
              </a:rPr>
              <a:t>if </a:t>
            </a:r>
            <a:r>
              <a:rPr sz="2400" spc="45" dirty="0">
                <a:cs typeface="Garamond"/>
              </a:rPr>
              <a:t>input </a:t>
            </a:r>
            <a:r>
              <a:rPr sz="2400" spc="95" dirty="0">
                <a:cs typeface="Garamond"/>
              </a:rPr>
              <a:t>data </a:t>
            </a:r>
            <a:r>
              <a:rPr sz="2400" spc="15" dirty="0">
                <a:cs typeface="Garamond"/>
              </a:rPr>
              <a:t>contains </a:t>
            </a:r>
            <a:r>
              <a:rPr sz="2400" spc="-10" dirty="0">
                <a:cs typeface="Garamond"/>
              </a:rPr>
              <a:t>0111110. </a:t>
            </a:r>
            <a:r>
              <a:rPr sz="2400" spc="-80" dirty="0">
                <a:cs typeface="Garamond"/>
              </a:rPr>
              <a:t>If  </a:t>
            </a:r>
            <a:r>
              <a:rPr sz="2400" spc="5" dirty="0">
                <a:cs typeface="Garamond"/>
              </a:rPr>
              <a:t>receiver </a:t>
            </a:r>
            <a:r>
              <a:rPr sz="2400" spc="30" dirty="0">
                <a:cs typeface="Garamond"/>
              </a:rPr>
              <a:t>gets</a:t>
            </a:r>
            <a:r>
              <a:rPr sz="2400" spc="150" dirty="0">
                <a:cs typeface="Garamond"/>
              </a:rPr>
              <a:t> </a:t>
            </a:r>
            <a:r>
              <a:rPr sz="2400" spc="5" dirty="0">
                <a:cs typeface="Garamond"/>
              </a:rPr>
              <a:t>111110?</a:t>
            </a:r>
            <a:endParaRPr sz="2400" dirty="0">
              <a:cs typeface="Garamond"/>
            </a:endParaRPr>
          </a:p>
        </p:txBody>
      </p:sp>
      <p:sp>
        <p:nvSpPr>
          <p:cNvPr id="30" name="object 30"/>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8</a:t>
            </a:r>
          </a:p>
        </p:txBody>
      </p:sp>
      <p:sp>
        <p:nvSpPr>
          <p:cNvPr id="33" name="TextBox 32"/>
          <p:cNvSpPr txBox="1"/>
          <p:nvPr/>
        </p:nvSpPr>
        <p:spPr>
          <a:xfrm>
            <a:off x="2792807" y="1199034"/>
            <a:ext cx="1709946" cy="369332"/>
          </a:xfrm>
          <a:prstGeom prst="rect">
            <a:avLst/>
          </a:prstGeom>
          <a:noFill/>
        </p:spPr>
        <p:txBody>
          <a:bodyPr wrap="square" rtlCol="0">
            <a:spAutoFit/>
          </a:bodyPr>
          <a:lstStyle/>
          <a:p>
            <a:r>
              <a:rPr lang="en-US" dirty="0"/>
              <a:t>01111110</a:t>
            </a:r>
          </a:p>
        </p:txBody>
      </p:sp>
      <p:sp>
        <p:nvSpPr>
          <p:cNvPr id="35" name="TextBox 34"/>
          <p:cNvSpPr txBox="1"/>
          <p:nvPr/>
        </p:nvSpPr>
        <p:spPr>
          <a:xfrm>
            <a:off x="2744352" y="2309466"/>
            <a:ext cx="1709946" cy="369332"/>
          </a:xfrm>
          <a:prstGeom prst="rect">
            <a:avLst/>
          </a:prstGeom>
          <a:noFill/>
        </p:spPr>
        <p:txBody>
          <a:bodyPr wrap="square" rtlCol="0">
            <a:spAutoFit/>
          </a:bodyPr>
          <a:lstStyle/>
          <a:p>
            <a:r>
              <a:rPr lang="en-US" dirty="0"/>
              <a:t>011111</a:t>
            </a:r>
            <a:r>
              <a:rPr lang="en-US" dirty="0">
                <a:solidFill>
                  <a:srgbClr val="FF0000"/>
                </a:solidFill>
              </a:rPr>
              <a:t>0</a:t>
            </a:r>
            <a:r>
              <a:rPr lang="en-US" dirty="0"/>
              <a:t>10</a:t>
            </a:r>
          </a:p>
        </p:txBody>
      </p:sp>
      <p:sp>
        <p:nvSpPr>
          <p:cNvPr id="36" name="TextBox 35"/>
          <p:cNvSpPr txBox="1"/>
          <p:nvPr/>
        </p:nvSpPr>
        <p:spPr>
          <a:xfrm>
            <a:off x="315302" y="3687512"/>
            <a:ext cx="4506442" cy="369332"/>
          </a:xfrm>
          <a:prstGeom prst="rect">
            <a:avLst/>
          </a:prstGeom>
          <a:noFill/>
        </p:spPr>
        <p:txBody>
          <a:bodyPr wrap="square" rtlCol="0">
            <a:spAutoFit/>
          </a:bodyPr>
          <a:lstStyle/>
          <a:p>
            <a:r>
              <a:rPr lang="en-US" i="1" dirty="0">
                <a:solidFill>
                  <a:srgbClr val="00B050"/>
                </a:solidFill>
                <a:cs typeface="Arial"/>
              </a:rPr>
              <a:t>01111110</a:t>
            </a:r>
            <a:r>
              <a:rPr lang="en-US" dirty="0">
                <a:cs typeface="Arial"/>
              </a:rPr>
              <a:t> </a:t>
            </a:r>
            <a:r>
              <a:rPr lang="en-US" dirty="0"/>
              <a:t>011111010 </a:t>
            </a:r>
            <a:r>
              <a:rPr lang="en-US" i="1" dirty="0">
                <a:solidFill>
                  <a:srgbClr val="00B050"/>
                </a:solidFill>
                <a:cs typeface="Arial"/>
              </a:rPr>
              <a:t>01111110</a:t>
            </a:r>
            <a:r>
              <a:rPr lang="en-US" dirty="0">
                <a:solidFill>
                  <a:srgbClr val="00B050"/>
                </a:solidFill>
                <a:cs typeface="Arial"/>
              </a:rPr>
              <a:t> </a:t>
            </a:r>
            <a:endParaRPr lang="en-US" dirty="0">
              <a:solidFill>
                <a:srgbClr val="00B050"/>
              </a:solidFill>
            </a:endParaRPr>
          </a:p>
        </p:txBody>
      </p:sp>
    </p:spTree>
    <p:extLst>
      <p:ext uri="{BB962C8B-B14F-4D97-AF65-F5344CB8AC3E}">
        <p14:creationId xmlns:p14="http://schemas.microsoft.com/office/powerpoint/2010/main" val="224136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5505" y="76200"/>
            <a:ext cx="6703695" cy="1944159"/>
          </a:xfrm>
        </p:spPr>
        <p:txBody>
          <a:bodyPr>
            <a:normAutofit/>
          </a:bodyPr>
          <a:lstStyle/>
          <a:p>
            <a:r>
              <a:rPr lang="en-US" sz="3200" dirty="0">
                <a:solidFill>
                  <a:srgbClr val="0070C0"/>
                </a:solidFill>
              </a:rPr>
              <a:t>Bit-level Stuffing</a:t>
            </a:r>
          </a:p>
        </p:txBody>
      </p:sp>
      <p:sp>
        <p:nvSpPr>
          <p:cNvPr id="5" name="Slide Number Placeholder 4"/>
          <p:cNvSpPr>
            <a:spLocks noGrp="1"/>
          </p:cNvSpPr>
          <p:nvPr>
            <p:ph type="sldNum" sz="quarter" idx="11"/>
          </p:nvPr>
        </p:nvSpPr>
        <p:spPr/>
        <p:txBody>
          <a:bodyPr/>
          <a:lstStyle/>
          <a:p>
            <a:fld id="{603FE706-B21F-114E-8808-5DBE0296B0E8}" type="slidenum">
              <a:rPr lang="en-US" smtClean="0"/>
              <a:pPr/>
              <a:t>25</a:t>
            </a:fld>
            <a:endParaRPr lang="en-US" sz="850" b="1">
              <a:solidFill>
                <a:schemeClr val="tx1"/>
              </a:solidFill>
            </a:endParaRPr>
          </a:p>
        </p:txBody>
      </p:sp>
      <p:sp>
        <p:nvSpPr>
          <p:cNvPr id="6" name="Content Placeholder 5"/>
          <p:cNvSpPr>
            <a:spLocks noGrp="1"/>
          </p:cNvSpPr>
          <p:nvPr>
            <p:ph idx="1"/>
          </p:nvPr>
        </p:nvSpPr>
        <p:spPr>
          <a:xfrm>
            <a:off x="504097" y="1802929"/>
            <a:ext cx="6924542" cy="3756660"/>
          </a:xfrm>
        </p:spPr>
        <p:txBody>
          <a:bodyPr>
            <a:noAutofit/>
          </a:bodyPr>
          <a:lstStyle/>
          <a:p>
            <a:r>
              <a:rPr lang="en-US" sz="2400" dirty="0"/>
              <a:t>Avoid sentinel bit pattern in payload data</a:t>
            </a:r>
          </a:p>
          <a:p>
            <a:pPr lvl="1"/>
            <a:r>
              <a:rPr lang="en-US" sz="2400" dirty="0"/>
              <a:t>Commonly, sentinel is bit pattern </a:t>
            </a:r>
            <a:r>
              <a:rPr lang="en-US" sz="2400" dirty="0">
                <a:solidFill>
                  <a:srgbClr val="0000FF"/>
                </a:solidFill>
              </a:rPr>
              <a:t>01111110</a:t>
            </a:r>
            <a:r>
              <a:rPr lang="en-US" sz="2400" dirty="0"/>
              <a:t> (0x7E)</a:t>
            </a:r>
          </a:p>
          <a:p>
            <a:pPr lvl="1"/>
            <a:r>
              <a:rPr lang="en-US" sz="2400" dirty="0"/>
              <a:t>Invented for SDLC/HDLC, now standard pattern</a:t>
            </a:r>
          </a:p>
          <a:p>
            <a:r>
              <a:rPr lang="en-US" sz="2400" dirty="0"/>
              <a:t>Sender: any time </a:t>
            </a:r>
            <a:r>
              <a:rPr lang="en-US" sz="2400" dirty="0">
                <a:solidFill>
                  <a:srgbClr val="0000FF"/>
                </a:solidFill>
              </a:rPr>
              <a:t>five</a:t>
            </a:r>
            <a:r>
              <a:rPr lang="en-US" sz="2400" dirty="0"/>
              <a:t> ones appear in outgoing data, insert a zero, resulting in 0111110</a:t>
            </a:r>
          </a:p>
          <a:p>
            <a:pPr lvl="4"/>
            <a:endParaRPr lang="en-US" sz="2400" dirty="0"/>
          </a:p>
          <a:p>
            <a:endParaRPr lang="en-US" sz="2400" dirty="0"/>
          </a:p>
          <a:p>
            <a:r>
              <a:rPr lang="en-US" sz="2400" dirty="0"/>
              <a:t>Receiver: any time five ones appear, removes next zero</a:t>
            </a:r>
          </a:p>
          <a:p>
            <a:pPr lvl="1"/>
            <a:r>
              <a:rPr lang="en-US" sz="2400" dirty="0"/>
              <a:t>If there is no zero, there will either be six ones (sentinel) or</a:t>
            </a:r>
          </a:p>
          <a:p>
            <a:pPr lvl="1"/>
            <a:r>
              <a:rPr lang="en-US" sz="2400" dirty="0"/>
              <a:t>It declares an error condition!</a:t>
            </a:r>
          </a:p>
          <a:p>
            <a:pPr lvl="1"/>
            <a:r>
              <a:rPr lang="en-US" sz="2400" dirty="0"/>
              <a:t>Note bit pattern that cannot appear is 01111111 (0x7F)</a:t>
            </a:r>
          </a:p>
          <a:p>
            <a:r>
              <a:rPr lang="en-US" sz="2400" dirty="0"/>
              <a:t>What’s the worst case for efficiency?</a:t>
            </a:r>
          </a:p>
        </p:txBody>
      </p:sp>
      <p:sp>
        <p:nvSpPr>
          <p:cNvPr id="7" name="TextBox 6"/>
          <p:cNvSpPr txBox="1"/>
          <p:nvPr/>
        </p:nvSpPr>
        <p:spPr>
          <a:xfrm>
            <a:off x="3332010" y="3733800"/>
            <a:ext cx="3464410" cy="327782"/>
          </a:xfrm>
          <a:prstGeom prst="rect">
            <a:avLst/>
          </a:prstGeom>
          <a:noFill/>
        </p:spPr>
        <p:txBody>
          <a:bodyPr wrap="none" rtlCol="0">
            <a:spAutoFit/>
          </a:bodyPr>
          <a:lstStyle/>
          <a:p>
            <a:r>
              <a:rPr lang="en-US" sz="1530" dirty="0"/>
              <a:t>011111100001110111011111011111001</a:t>
            </a:r>
          </a:p>
        </p:txBody>
      </p:sp>
      <p:sp>
        <p:nvSpPr>
          <p:cNvPr id="8" name="TextBox 7"/>
          <p:cNvSpPr txBox="1"/>
          <p:nvPr/>
        </p:nvSpPr>
        <p:spPr>
          <a:xfrm>
            <a:off x="3176892" y="4055436"/>
            <a:ext cx="3762568" cy="327782"/>
          </a:xfrm>
          <a:prstGeom prst="rect">
            <a:avLst/>
          </a:prstGeom>
          <a:noFill/>
        </p:spPr>
        <p:txBody>
          <a:bodyPr wrap="none" rtlCol="0">
            <a:spAutoFit/>
          </a:bodyPr>
          <a:lstStyle/>
          <a:p>
            <a:r>
              <a:rPr lang="en-US" sz="1530" dirty="0"/>
              <a:t>011111</a:t>
            </a:r>
            <a:r>
              <a:rPr lang="en-US" sz="1530" dirty="0">
                <a:solidFill>
                  <a:srgbClr val="FF0000"/>
                </a:solidFill>
              </a:rPr>
              <a:t>0</a:t>
            </a:r>
            <a:r>
              <a:rPr lang="en-US" sz="1530" dirty="0"/>
              <a:t>100001110111011111</a:t>
            </a:r>
            <a:r>
              <a:rPr lang="en-US" sz="1530" dirty="0">
                <a:solidFill>
                  <a:srgbClr val="FF0000"/>
                </a:solidFill>
              </a:rPr>
              <a:t>0</a:t>
            </a:r>
            <a:r>
              <a:rPr lang="en-US" sz="1530" dirty="0"/>
              <a:t>011111</a:t>
            </a:r>
            <a:r>
              <a:rPr lang="en-US" sz="1530" dirty="0">
                <a:solidFill>
                  <a:srgbClr val="FF0000"/>
                </a:solidFill>
              </a:rPr>
              <a:t>0</a:t>
            </a:r>
            <a:r>
              <a:rPr lang="en-US" sz="1530" dirty="0"/>
              <a:t>001</a:t>
            </a:r>
          </a:p>
        </p:txBody>
      </p:sp>
    </p:spTree>
    <p:extLst>
      <p:ext uri="{BB962C8B-B14F-4D97-AF65-F5344CB8AC3E}">
        <p14:creationId xmlns:p14="http://schemas.microsoft.com/office/powerpoint/2010/main" val="7657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03555" y="296763"/>
            <a:ext cx="4553839" cy="492443"/>
          </a:xfrm>
          <a:prstGeom prst="rect">
            <a:avLst/>
          </a:prstGeom>
        </p:spPr>
        <p:txBody>
          <a:bodyPr vert="horz" wrap="square" lIns="0" tIns="0" rIns="0" bIns="0" rtlCol="0">
            <a:spAutoFit/>
          </a:bodyPr>
          <a:lstStyle/>
          <a:p>
            <a:pPr marL="12700">
              <a:lnSpc>
                <a:spcPct val="100000"/>
              </a:lnSpc>
            </a:pPr>
            <a:r>
              <a:rPr sz="3200" spc="280" dirty="0">
                <a:solidFill>
                  <a:srgbClr val="0070C0"/>
                </a:solidFill>
                <a:latin typeface="+mj-lt"/>
                <a:cs typeface="PMingLiU"/>
              </a:rPr>
              <a:t>Correct Bit</a:t>
            </a:r>
            <a:r>
              <a:rPr sz="3200" spc="100" dirty="0">
                <a:solidFill>
                  <a:srgbClr val="0070C0"/>
                </a:solidFill>
                <a:latin typeface="+mj-lt"/>
                <a:cs typeface="PMingLiU"/>
              </a:rPr>
              <a:t> </a:t>
            </a:r>
            <a:r>
              <a:rPr sz="3200" spc="195" dirty="0">
                <a:solidFill>
                  <a:srgbClr val="0070C0"/>
                </a:solidFill>
                <a:latin typeface="+mj-lt"/>
                <a:cs typeface="PMingLiU"/>
              </a:rPr>
              <a:t>Stuffing</a:t>
            </a:r>
            <a:endParaRPr sz="3200" dirty="0">
              <a:solidFill>
                <a:srgbClr val="0070C0"/>
              </a:solidFill>
              <a:latin typeface="+mj-lt"/>
              <a:cs typeface="PMingLiU"/>
            </a:endParaRPr>
          </a:p>
        </p:txBody>
      </p:sp>
      <p:sp>
        <p:nvSpPr>
          <p:cNvPr id="3" name="object 3"/>
          <p:cNvSpPr/>
          <p:nvPr/>
        </p:nvSpPr>
        <p:spPr>
          <a:xfrm>
            <a:off x="2022614" y="1677682"/>
            <a:ext cx="617220" cy="0"/>
          </a:xfrm>
          <a:custGeom>
            <a:avLst/>
            <a:gdLst/>
            <a:ahLst/>
            <a:cxnLst/>
            <a:rect l="l" t="t" r="r" b="b"/>
            <a:pathLst>
              <a:path w="617219">
                <a:moveTo>
                  <a:pt x="0" y="0"/>
                </a:moveTo>
                <a:lnTo>
                  <a:pt x="616978" y="0"/>
                </a:lnTo>
              </a:path>
            </a:pathLst>
          </a:custGeom>
          <a:ln w="11865">
            <a:solidFill>
              <a:srgbClr val="000000"/>
            </a:solidFill>
          </a:ln>
        </p:spPr>
        <p:txBody>
          <a:bodyPr wrap="square" lIns="0" tIns="0" rIns="0" bIns="0" rtlCol="0"/>
          <a:lstStyle/>
          <a:p>
            <a:endParaRPr sz="2000">
              <a:latin typeface="+mj-lt"/>
            </a:endParaRPr>
          </a:p>
        </p:txBody>
      </p:sp>
      <p:sp>
        <p:nvSpPr>
          <p:cNvPr id="4" name="object 4"/>
          <p:cNvSpPr/>
          <p:nvPr/>
        </p:nvSpPr>
        <p:spPr>
          <a:xfrm>
            <a:off x="2022614" y="1648028"/>
            <a:ext cx="118745" cy="59690"/>
          </a:xfrm>
          <a:custGeom>
            <a:avLst/>
            <a:gdLst/>
            <a:ahLst/>
            <a:cxnLst/>
            <a:rect l="l" t="t" r="r" b="b"/>
            <a:pathLst>
              <a:path w="118744" h="59689">
                <a:moveTo>
                  <a:pt x="118643" y="59321"/>
                </a:moveTo>
                <a:lnTo>
                  <a:pt x="0" y="29654"/>
                </a:lnTo>
                <a:lnTo>
                  <a:pt x="118643" y="0"/>
                </a:lnTo>
              </a:path>
            </a:pathLst>
          </a:custGeom>
          <a:ln w="11865">
            <a:solidFill>
              <a:srgbClr val="000000"/>
            </a:solidFill>
          </a:ln>
        </p:spPr>
        <p:txBody>
          <a:bodyPr wrap="square" lIns="0" tIns="0" rIns="0" bIns="0" rtlCol="0"/>
          <a:lstStyle/>
          <a:p>
            <a:endParaRPr sz="2000">
              <a:latin typeface="+mj-lt"/>
            </a:endParaRPr>
          </a:p>
        </p:txBody>
      </p:sp>
      <p:sp>
        <p:nvSpPr>
          <p:cNvPr id="5" name="object 5"/>
          <p:cNvSpPr/>
          <p:nvPr/>
        </p:nvSpPr>
        <p:spPr>
          <a:xfrm>
            <a:off x="2520950" y="1648028"/>
            <a:ext cx="118745" cy="59690"/>
          </a:xfrm>
          <a:custGeom>
            <a:avLst/>
            <a:gdLst/>
            <a:ahLst/>
            <a:cxnLst/>
            <a:rect l="l" t="t" r="r" b="b"/>
            <a:pathLst>
              <a:path w="118744" h="59689">
                <a:moveTo>
                  <a:pt x="0" y="0"/>
                </a:moveTo>
                <a:lnTo>
                  <a:pt x="118643" y="29654"/>
                </a:lnTo>
                <a:lnTo>
                  <a:pt x="0" y="59321"/>
                </a:lnTo>
              </a:path>
            </a:pathLst>
          </a:custGeom>
          <a:ln w="11865">
            <a:solidFill>
              <a:srgbClr val="000000"/>
            </a:solidFill>
          </a:ln>
        </p:spPr>
        <p:txBody>
          <a:bodyPr wrap="square" lIns="0" tIns="0" rIns="0" bIns="0" rtlCol="0"/>
          <a:lstStyle/>
          <a:p>
            <a:endParaRPr sz="2000">
              <a:latin typeface="+mj-lt"/>
            </a:endParaRPr>
          </a:p>
        </p:txBody>
      </p:sp>
      <p:sp>
        <p:nvSpPr>
          <p:cNvPr id="6" name="object 6"/>
          <p:cNvSpPr/>
          <p:nvPr/>
        </p:nvSpPr>
        <p:spPr>
          <a:xfrm>
            <a:off x="3363366" y="1665820"/>
            <a:ext cx="558165" cy="0"/>
          </a:xfrm>
          <a:custGeom>
            <a:avLst/>
            <a:gdLst/>
            <a:ahLst/>
            <a:cxnLst/>
            <a:rect l="l" t="t" r="r" b="b"/>
            <a:pathLst>
              <a:path w="558164">
                <a:moveTo>
                  <a:pt x="0" y="0"/>
                </a:moveTo>
                <a:lnTo>
                  <a:pt x="557669" y="0"/>
                </a:lnTo>
              </a:path>
            </a:pathLst>
          </a:custGeom>
          <a:ln w="11865">
            <a:solidFill>
              <a:srgbClr val="000000"/>
            </a:solidFill>
          </a:ln>
        </p:spPr>
        <p:txBody>
          <a:bodyPr wrap="square" lIns="0" tIns="0" rIns="0" bIns="0" rtlCol="0"/>
          <a:lstStyle/>
          <a:p>
            <a:endParaRPr sz="2000">
              <a:latin typeface="+mj-lt"/>
            </a:endParaRPr>
          </a:p>
        </p:txBody>
      </p:sp>
      <p:sp>
        <p:nvSpPr>
          <p:cNvPr id="7" name="object 7"/>
          <p:cNvSpPr/>
          <p:nvPr/>
        </p:nvSpPr>
        <p:spPr>
          <a:xfrm>
            <a:off x="3363366" y="1636166"/>
            <a:ext cx="118745" cy="59690"/>
          </a:xfrm>
          <a:custGeom>
            <a:avLst/>
            <a:gdLst/>
            <a:ahLst/>
            <a:cxnLst/>
            <a:rect l="l" t="t" r="r" b="b"/>
            <a:pathLst>
              <a:path w="118745" h="59689">
                <a:moveTo>
                  <a:pt x="118656" y="59321"/>
                </a:moveTo>
                <a:lnTo>
                  <a:pt x="0" y="29654"/>
                </a:lnTo>
                <a:lnTo>
                  <a:pt x="118656" y="0"/>
                </a:lnTo>
              </a:path>
            </a:pathLst>
          </a:custGeom>
          <a:ln w="11865">
            <a:solidFill>
              <a:srgbClr val="000000"/>
            </a:solidFill>
          </a:ln>
        </p:spPr>
        <p:txBody>
          <a:bodyPr wrap="square" lIns="0" tIns="0" rIns="0" bIns="0" rtlCol="0"/>
          <a:lstStyle/>
          <a:p>
            <a:endParaRPr sz="2000">
              <a:latin typeface="+mj-lt"/>
            </a:endParaRPr>
          </a:p>
        </p:txBody>
      </p:sp>
      <p:sp>
        <p:nvSpPr>
          <p:cNvPr id="8" name="object 8"/>
          <p:cNvSpPr/>
          <p:nvPr/>
        </p:nvSpPr>
        <p:spPr>
          <a:xfrm>
            <a:off x="3802379" y="1636166"/>
            <a:ext cx="118745" cy="59690"/>
          </a:xfrm>
          <a:custGeom>
            <a:avLst/>
            <a:gdLst/>
            <a:ahLst/>
            <a:cxnLst/>
            <a:rect l="l" t="t" r="r" b="b"/>
            <a:pathLst>
              <a:path w="118745" h="59689">
                <a:moveTo>
                  <a:pt x="0" y="0"/>
                </a:moveTo>
                <a:lnTo>
                  <a:pt x="118656" y="29654"/>
                </a:lnTo>
                <a:lnTo>
                  <a:pt x="0" y="59321"/>
                </a:lnTo>
              </a:path>
            </a:pathLst>
          </a:custGeom>
          <a:ln w="11865">
            <a:solidFill>
              <a:srgbClr val="000000"/>
            </a:solidFill>
          </a:ln>
        </p:spPr>
        <p:txBody>
          <a:bodyPr wrap="square" lIns="0" tIns="0" rIns="0" bIns="0" rtlCol="0"/>
          <a:lstStyle/>
          <a:p>
            <a:endParaRPr sz="2000">
              <a:latin typeface="+mj-lt"/>
            </a:endParaRPr>
          </a:p>
        </p:txBody>
      </p:sp>
      <p:sp>
        <p:nvSpPr>
          <p:cNvPr id="9" name="object 9"/>
          <p:cNvSpPr/>
          <p:nvPr/>
        </p:nvSpPr>
        <p:spPr>
          <a:xfrm>
            <a:off x="5178730" y="1665820"/>
            <a:ext cx="569595" cy="0"/>
          </a:xfrm>
          <a:custGeom>
            <a:avLst/>
            <a:gdLst/>
            <a:ahLst/>
            <a:cxnLst/>
            <a:rect l="l" t="t" r="r" b="b"/>
            <a:pathLst>
              <a:path w="569595">
                <a:moveTo>
                  <a:pt x="0" y="0"/>
                </a:moveTo>
                <a:lnTo>
                  <a:pt x="569531" y="0"/>
                </a:lnTo>
              </a:path>
            </a:pathLst>
          </a:custGeom>
          <a:ln w="11865">
            <a:solidFill>
              <a:srgbClr val="000000"/>
            </a:solidFill>
          </a:ln>
        </p:spPr>
        <p:txBody>
          <a:bodyPr wrap="square" lIns="0" tIns="0" rIns="0" bIns="0" rtlCol="0"/>
          <a:lstStyle/>
          <a:p>
            <a:endParaRPr sz="2000">
              <a:latin typeface="+mj-lt"/>
            </a:endParaRPr>
          </a:p>
        </p:txBody>
      </p:sp>
      <p:sp>
        <p:nvSpPr>
          <p:cNvPr id="10" name="object 10"/>
          <p:cNvSpPr/>
          <p:nvPr/>
        </p:nvSpPr>
        <p:spPr>
          <a:xfrm>
            <a:off x="5178730" y="1636166"/>
            <a:ext cx="118745" cy="59690"/>
          </a:xfrm>
          <a:custGeom>
            <a:avLst/>
            <a:gdLst/>
            <a:ahLst/>
            <a:cxnLst/>
            <a:rect l="l" t="t" r="r" b="b"/>
            <a:pathLst>
              <a:path w="118745" h="59689">
                <a:moveTo>
                  <a:pt x="118656" y="59321"/>
                </a:moveTo>
                <a:lnTo>
                  <a:pt x="0" y="29654"/>
                </a:lnTo>
                <a:lnTo>
                  <a:pt x="118656" y="0"/>
                </a:lnTo>
              </a:path>
            </a:pathLst>
          </a:custGeom>
          <a:ln w="11865">
            <a:solidFill>
              <a:srgbClr val="000000"/>
            </a:solidFill>
          </a:ln>
        </p:spPr>
        <p:txBody>
          <a:bodyPr wrap="square" lIns="0" tIns="0" rIns="0" bIns="0" rtlCol="0"/>
          <a:lstStyle/>
          <a:p>
            <a:endParaRPr sz="2000">
              <a:latin typeface="+mj-lt"/>
            </a:endParaRPr>
          </a:p>
        </p:txBody>
      </p:sp>
      <p:sp>
        <p:nvSpPr>
          <p:cNvPr id="11" name="object 11"/>
          <p:cNvSpPr/>
          <p:nvPr/>
        </p:nvSpPr>
        <p:spPr>
          <a:xfrm>
            <a:off x="5629605" y="1636166"/>
            <a:ext cx="118745" cy="59690"/>
          </a:xfrm>
          <a:custGeom>
            <a:avLst/>
            <a:gdLst/>
            <a:ahLst/>
            <a:cxnLst/>
            <a:rect l="l" t="t" r="r" b="b"/>
            <a:pathLst>
              <a:path w="118745" h="59689">
                <a:moveTo>
                  <a:pt x="0" y="0"/>
                </a:moveTo>
                <a:lnTo>
                  <a:pt x="118656" y="29654"/>
                </a:lnTo>
                <a:lnTo>
                  <a:pt x="0" y="59321"/>
                </a:lnTo>
              </a:path>
            </a:pathLst>
          </a:custGeom>
          <a:ln w="11865">
            <a:solidFill>
              <a:srgbClr val="000000"/>
            </a:solidFill>
          </a:ln>
        </p:spPr>
        <p:txBody>
          <a:bodyPr wrap="square" lIns="0" tIns="0" rIns="0" bIns="0" rtlCol="0"/>
          <a:lstStyle/>
          <a:p>
            <a:endParaRPr sz="2000">
              <a:latin typeface="+mj-lt"/>
            </a:endParaRPr>
          </a:p>
        </p:txBody>
      </p:sp>
      <p:graphicFrame>
        <p:nvGraphicFramePr>
          <p:cNvPr id="12" name="object 12"/>
          <p:cNvGraphicFramePr>
            <a:graphicFrameLocks noGrp="1"/>
          </p:cNvGraphicFramePr>
          <p:nvPr/>
        </p:nvGraphicFramePr>
        <p:xfrm>
          <a:off x="1660726" y="1268338"/>
          <a:ext cx="4544337" cy="261031"/>
        </p:xfrm>
        <a:graphic>
          <a:graphicData uri="http://schemas.openxmlformats.org/drawingml/2006/table">
            <a:tbl>
              <a:tblPr firstRow="1" bandRow="1">
                <a:tableStyleId>{2D5ABB26-0587-4C30-8999-92F81FD0307C}</a:tableStyleId>
              </a:tblPr>
              <a:tblGrid>
                <a:gridCol w="816751">
                  <a:extLst>
                    <a:ext uri="{9D8B030D-6E8A-4147-A177-3AD203B41FA5}">
                      <a16:colId xmlns:a16="http://schemas.microsoft.com/office/drawing/2014/main" val="20000"/>
                    </a:ext>
                  </a:extLst>
                </a:gridCol>
                <a:gridCol w="913613">
                  <a:extLst>
                    <a:ext uri="{9D8B030D-6E8A-4147-A177-3AD203B41FA5}">
                      <a16:colId xmlns:a16="http://schemas.microsoft.com/office/drawing/2014/main" val="20001"/>
                    </a:ext>
                  </a:extLst>
                </a:gridCol>
                <a:gridCol w="646649">
                  <a:extLst>
                    <a:ext uri="{9D8B030D-6E8A-4147-A177-3AD203B41FA5}">
                      <a16:colId xmlns:a16="http://schemas.microsoft.com/office/drawing/2014/main" val="20002"/>
                    </a:ext>
                  </a:extLst>
                </a:gridCol>
                <a:gridCol w="1407953">
                  <a:extLst>
                    <a:ext uri="{9D8B030D-6E8A-4147-A177-3AD203B41FA5}">
                      <a16:colId xmlns:a16="http://schemas.microsoft.com/office/drawing/2014/main" val="20003"/>
                    </a:ext>
                  </a:extLst>
                </a:gridCol>
                <a:gridCol w="759371">
                  <a:extLst>
                    <a:ext uri="{9D8B030D-6E8A-4147-A177-3AD203B41FA5}">
                      <a16:colId xmlns:a16="http://schemas.microsoft.com/office/drawing/2014/main" val="20004"/>
                    </a:ext>
                  </a:extLst>
                </a:gridCol>
              </a:tblGrid>
              <a:tr h="261031">
                <a:tc>
                  <a:txBody>
                    <a:bodyPr/>
                    <a:lstStyle/>
                    <a:p>
                      <a:pPr marL="64769">
                        <a:lnSpc>
                          <a:spcPts val="1789"/>
                        </a:lnSpc>
                      </a:pPr>
                      <a:r>
                        <a:rPr sz="1500" i="1" dirty="0">
                          <a:latin typeface="Arial"/>
                          <a:cs typeface="Arial"/>
                        </a:rPr>
                        <a:t>S</a:t>
                      </a:r>
                      <a:endParaRPr sz="1500">
                        <a:latin typeface="Arial"/>
                        <a:cs typeface="Arial"/>
                      </a:endParaRPr>
                    </a:p>
                  </a:txBody>
                  <a:tcPr marL="0" marR="0" marT="0" marB="0">
                    <a:lnL w="11865">
                      <a:solidFill>
                        <a:srgbClr val="000000"/>
                      </a:solidFill>
                      <a:prstDash val="solid"/>
                    </a:lnL>
                    <a:lnT w="11865">
                      <a:solidFill>
                        <a:srgbClr val="000000"/>
                      </a:solidFill>
                      <a:prstDash val="solid"/>
                    </a:lnT>
                    <a:lnB w="11865">
                      <a:solidFill>
                        <a:srgbClr val="000000"/>
                      </a:solidFill>
                      <a:prstDash val="solid"/>
                    </a:lnB>
                  </a:tcPr>
                </a:tc>
                <a:tc>
                  <a:txBody>
                    <a:bodyPr/>
                    <a:lstStyle/>
                    <a:p>
                      <a:pPr marR="160020" algn="r">
                        <a:lnSpc>
                          <a:spcPts val="1789"/>
                        </a:lnSpc>
                      </a:pPr>
                      <a:r>
                        <a:rPr sz="1500" i="1" dirty="0">
                          <a:latin typeface="Arial"/>
                          <a:cs typeface="Arial"/>
                        </a:rPr>
                        <a:t>S</a:t>
                      </a:r>
                      <a:endParaRPr sz="1500">
                        <a:latin typeface="Arial"/>
                        <a:cs typeface="Arial"/>
                      </a:endParaRPr>
                    </a:p>
                  </a:txBody>
                  <a:tcPr marL="0" marR="0" marT="0" marB="0">
                    <a:lnT w="11865">
                      <a:solidFill>
                        <a:srgbClr val="000000"/>
                      </a:solidFill>
                      <a:prstDash val="solid"/>
                    </a:lnT>
                    <a:lnB w="11865">
                      <a:solidFill>
                        <a:srgbClr val="000000"/>
                      </a:solidFill>
                      <a:prstDash val="solid"/>
                    </a:lnB>
                  </a:tcPr>
                </a:tc>
                <a:tc>
                  <a:txBody>
                    <a:bodyPr/>
                    <a:lstStyle/>
                    <a:p>
                      <a:pPr marL="167640">
                        <a:lnSpc>
                          <a:spcPts val="1789"/>
                        </a:lnSpc>
                      </a:pPr>
                      <a:r>
                        <a:rPr sz="1500" i="1" dirty="0">
                          <a:latin typeface="Arial"/>
                          <a:cs typeface="Arial"/>
                        </a:rPr>
                        <a:t>S</a:t>
                      </a:r>
                      <a:endParaRPr sz="1500">
                        <a:latin typeface="Arial"/>
                        <a:cs typeface="Arial"/>
                      </a:endParaRPr>
                    </a:p>
                  </a:txBody>
                  <a:tcPr marL="0" marR="0" marT="0" marB="0">
                    <a:lnT w="11865">
                      <a:solidFill>
                        <a:srgbClr val="000000"/>
                      </a:solidFill>
                      <a:prstDash val="solid"/>
                    </a:lnT>
                    <a:lnB w="11865">
                      <a:solidFill>
                        <a:srgbClr val="000000"/>
                      </a:solidFill>
                      <a:prstDash val="solid"/>
                    </a:lnB>
                  </a:tcPr>
                </a:tc>
                <a:tc>
                  <a:txBody>
                    <a:bodyPr/>
                    <a:lstStyle/>
                    <a:p>
                      <a:pPr marL="351790">
                        <a:lnSpc>
                          <a:spcPts val="1789"/>
                        </a:lnSpc>
                      </a:pPr>
                      <a:r>
                        <a:rPr sz="1500" i="1" dirty="0">
                          <a:latin typeface="Arial"/>
                          <a:cs typeface="Arial"/>
                        </a:rPr>
                        <a:t>S</a:t>
                      </a:r>
                      <a:endParaRPr sz="1500">
                        <a:latin typeface="Arial"/>
                        <a:cs typeface="Arial"/>
                      </a:endParaRPr>
                    </a:p>
                  </a:txBody>
                  <a:tcPr marL="0" marR="0" marT="0" marB="0">
                    <a:lnR w="11865">
                      <a:solidFill>
                        <a:srgbClr val="000000"/>
                      </a:solidFill>
                      <a:prstDash val="solid"/>
                    </a:lnR>
                    <a:lnT w="11865">
                      <a:solidFill>
                        <a:srgbClr val="000000"/>
                      </a:solidFill>
                      <a:prstDash val="solid"/>
                    </a:lnT>
                    <a:lnB w="11865">
                      <a:solidFill>
                        <a:srgbClr val="000000"/>
                      </a:solidFill>
                      <a:prstDash val="solid"/>
                    </a:lnB>
                  </a:tcPr>
                </a:tc>
                <a:tc>
                  <a:txBody>
                    <a:bodyPr/>
                    <a:lstStyle/>
                    <a:p>
                      <a:pPr marL="64769">
                        <a:lnSpc>
                          <a:spcPts val="1789"/>
                        </a:lnSpc>
                      </a:pPr>
                      <a:r>
                        <a:rPr sz="1500" i="1" spc="-5" dirty="0">
                          <a:latin typeface="Arial"/>
                          <a:cs typeface="Arial"/>
                        </a:rPr>
                        <a:t>FLAG</a:t>
                      </a:r>
                      <a:endParaRPr sz="1500" dirty="0">
                        <a:latin typeface="Arial"/>
                        <a:cs typeface="Arial"/>
                      </a:endParaRPr>
                    </a:p>
                  </a:txBody>
                  <a:tcPr marL="0" marR="0" marT="0" marB="0">
                    <a:lnL w="11865">
                      <a:solidFill>
                        <a:srgbClr val="000000"/>
                      </a:solidFill>
                      <a:prstDash val="solid"/>
                    </a:lnL>
                    <a:lnR w="11865">
                      <a:solidFill>
                        <a:srgbClr val="000000"/>
                      </a:solidFill>
                      <a:prstDash val="solid"/>
                    </a:lnR>
                    <a:lnT w="11865">
                      <a:solidFill>
                        <a:srgbClr val="000000"/>
                      </a:solidFill>
                      <a:prstDash val="solid"/>
                    </a:lnT>
                    <a:lnB w="11865">
                      <a:solidFill>
                        <a:srgbClr val="000000"/>
                      </a:solidFill>
                      <a:prstDash val="solid"/>
                    </a:lnB>
                  </a:tcPr>
                </a:tc>
                <a:extLst>
                  <a:ext uri="{0D108BD9-81ED-4DB2-BD59-A6C34878D82A}">
                    <a16:rowId xmlns:a16="http://schemas.microsoft.com/office/drawing/2014/main" val="10000"/>
                  </a:ext>
                </a:extLst>
              </a:tr>
            </a:tbl>
          </a:graphicData>
        </a:graphic>
      </p:graphicFrame>
      <p:sp>
        <p:nvSpPr>
          <p:cNvPr id="17" name="object 17"/>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9</a:t>
            </a:r>
          </a:p>
        </p:txBody>
      </p:sp>
      <p:sp>
        <p:nvSpPr>
          <p:cNvPr id="13" name="object 13"/>
          <p:cNvSpPr txBox="1"/>
          <p:nvPr/>
        </p:nvSpPr>
        <p:spPr>
          <a:xfrm>
            <a:off x="2103555" y="1790380"/>
            <a:ext cx="840740" cy="602729"/>
          </a:xfrm>
          <a:prstGeom prst="rect">
            <a:avLst/>
          </a:prstGeom>
        </p:spPr>
        <p:txBody>
          <a:bodyPr vert="horz" wrap="square" lIns="0" tIns="0" rIns="0" bIns="0" rtlCol="0">
            <a:spAutoFit/>
          </a:bodyPr>
          <a:lstStyle/>
          <a:p>
            <a:pPr marL="24130">
              <a:lnSpc>
                <a:spcPts val="1475"/>
              </a:lnSpc>
            </a:pPr>
            <a:r>
              <a:rPr sz="2000" i="1" dirty="0">
                <a:latin typeface="+mj-lt"/>
                <a:cs typeface="Arial"/>
              </a:rPr>
              <a:t>false flag</a:t>
            </a:r>
            <a:r>
              <a:rPr sz="2000" i="1" spc="-70" dirty="0">
                <a:latin typeface="+mj-lt"/>
                <a:cs typeface="Arial"/>
              </a:rPr>
              <a:t> </a:t>
            </a:r>
            <a:r>
              <a:rPr sz="2000" i="1" dirty="0">
                <a:latin typeface="+mj-lt"/>
                <a:cs typeface="Arial"/>
              </a:rPr>
              <a:t>?</a:t>
            </a:r>
            <a:endParaRPr sz="2000" dirty="0">
              <a:latin typeface="+mj-lt"/>
              <a:cs typeface="Arial"/>
            </a:endParaRPr>
          </a:p>
          <a:p>
            <a:pPr marL="12700">
              <a:lnSpc>
                <a:spcPts val="1714"/>
              </a:lnSpc>
            </a:pPr>
            <a:r>
              <a:rPr sz="2000" b="1" spc="-5" dirty="0">
                <a:latin typeface="+mj-lt"/>
                <a:cs typeface="Arial"/>
              </a:rPr>
              <a:t>Case</a:t>
            </a:r>
            <a:r>
              <a:rPr sz="2000" b="1" spc="-100" dirty="0">
                <a:latin typeface="+mj-lt"/>
                <a:cs typeface="Arial"/>
              </a:rPr>
              <a:t> </a:t>
            </a:r>
            <a:r>
              <a:rPr sz="2000" b="1" spc="-5" dirty="0">
                <a:latin typeface="+mj-lt"/>
                <a:cs typeface="Arial"/>
              </a:rPr>
              <a:t>1</a:t>
            </a:r>
            <a:endParaRPr sz="2000" dirty="0">
              <a:latin typeface="+mj-lt"/>
              <a:cs typeface="Arial"/>
            </a:endParaRPr>
          </a:p>
        </p:txBody>
      </p:sp>
      <p:sp>
        <p:nvSpPr>
          <p:cNvPr id="14" name="object 14"/>
          <p:cNvSpPr txBox="1"/>
          <p:nvPr/>
        </p:nvSpPr>
        <p:spPr>
          <a:xfrm>
            <a:off x="3315080" y="1678988"/>
            <a:ext cx="829310" cy="936154"/>
          </a:xfrm>
          <a:prstGeom prst="rect">
            <a:avLst/>
          </a:prstGeom>
        </p:spPr>
        <p:txBody>
          <a:bodyPr vert="horz" wrap="square" lIns="0" tIns="0" rIns="0" bIns="0" rtlCol="0">
            <a:spAutoFit/>
          </a:bodyPr>
          <a:lstStyle/>
          <a:p>
            <a:pPr marL="12700">
              <a:lnSpc>
                <a:spcPct val="100000"/>
              </a:lnSpc>
            </a:pPr>
            <a:r>
              <a:rPr sz="2000" i="1" dirty="0">
                <a:latin typeface="+mj-lt"/>
                <a:cs typeface="Arial"/>
              </a:rPr>
              <a:t>false flag</a:t>
            </a:r>
            <a:r>
              <a:rPr sz="2000" i="1" spc="-70" dirty="0">
                <a:latin typeface="+mj-lt"/>
                <a:cs typeface="Arial"/>
              </a:rPr>
              <a:t> </a:t>
            </a:r>
            <a:r>
              <a:rPr sz="2000" i="1" dirty="0">
                <a:latin typeface="+mj-lt"/>
                <a:cs typeface="Arial"/>
              </a:rPr>
              <a:t>?</a:t>
            </a:r>
            <a:endParaRPr sz="2000" dirty="0">
              <a:latin typeface="+mj-lt"/>
              <a:cs typeface="Arial"/>
            </a:endParaRPr>
          </a:p>
          <a:p>
            <a:pPr marL="24130">
              <a:lnSpc>
                <a:spcPct val="100000"/>
              </a:lnSpc>
              <a:spcBef>
                <a:spcPts val="115"/>
              </a:spcBef>
            </a:pPr>
            <a:r>
              <a:rPr sz="2000" b="1" spc="-5" dirty="0">
                <a:latin typeface="+mj-lt"/>
                <a:cs typeface="Arial"/>
              </a:rPr>
              <a:t>Case</a:t>
            </a:r>
            <a:r>
              <a:rPr sz="2000" b="1" spc="-100" dirty="0">
                <a:latin typeface="+mj-lt"/>
                <a:cs typeface="Arial"/>
              </a:rPr>
              <a:t> </a:t>
            </a:r>
            <a:r>
              <a:rPr sz="2000" b="1" spc="-5" dirty="0">
                <a:latin typeface="+mj-lt"/>
                <a:cs typeface="Arial"/>
              </a:rPr>
              <a:t>2</a:t>
            </a:r>
            <a:endParaRPr sz="2000" dirty="0">
              <a:latin typeface="+mj-lt"/>
              <a:cs typeface="Arial"/>
            </a:endParaRPr>
          </a:p>
        </p:txBody>
      </p:sp>
      <p:sp>
        <p:nvSpPr>
          <p:cNvPr id="15" name="object 15"/>
          <p:cNvSpPr txBox="1"/>
          <p:nvPr/>
        </p:nvSpPr>
        <p:spPr>
          <a:xfrm>
            <a:off x="5106708" y="1678988"/>
            <a:ext cx="829310" cy="923330"/>
          </a:xfrm>
          <a:prstGeom prst="rect">
            <a:avLst/>
          </a:prstGeom>
        </p:spPr>
        <p:txBody>
          <a:bodyPr vert="horz" wrap="square" lIns="0" tIns="0" rIns="0" bIns="0" rtlCol="0">
            <a:spAutoFit/>
          </a:bodyPr>
          <a:lstStyle/>
          <a:p>
            <a:pPr marL="12700">
              <a:lnSpc>
                <a:spcPct val="100000"/>
              </a:lnSpc>
            </a:pPr>
            <a:r>
              <a:rPr sz="2000" i="1" dirty="0">
                <a:latin typeface="+mj-lt"/>
                <a:cs typeface="Arial"/>
              </a:rPr>
              <a:t>false flag</a:t>
            </a:r>
            <a:r>
              <a:rPr sz="2000" i="1" spc="-70" dirty="0">
                <a:latin typeface="+mj-lt"/>
                <a:cs typeface="Arial"/>
              </a:rPr>
              <a:t> </a:t>
            </a:r>
            <a:r>
              <a:rPr sz="2000" i="1" dirty="0">
                <a:latin typeface="+mj-lt"/>
                <a:cs typeface="Arial"/>
              </a:rPr>
              <a:t>?</a:t>
            </a:r>
            <a:endParaRPr sz="2000">
              <a:latin typeface="+mj-lt"/>
              <a:cs typeface="Arial"/>
            </a:endParaRPr>
          </a:p>
          <a:p>
            <a:pPr marL="36195">
              <a:lnSpc>
                <a:spcPct val="100000"/>
              </a:lnSpc>
              <a:spcBef>
                <a:spcPts val="20"/>
              </a:spcBef>
            </a:pPr>
            <a:r>
              <a:rPr sz="2000" b="1" spc="-5" dirty="0">
                <a:latin typeface="+mj-lt"/>
                <a:cs typeface="Arial"/>
              </a:rPr>
              <a:t>Case</a:t>
            </a:r>
            <a:r>
              <a:rPr sz="2000" b="1" spc="-100" dirty="0">
                <a:latin typeface="+mj-lt"/>
                <a:cs typeface="Arial"/>
              </a:rPr>
              <a:t> </a:t>
            </a:r>
            <a:r>
              <a:rPr sz="2000" b="1" spc="-5" dirty="0">
                <a:latin typeface="+mj-lt"/>
                <a:cs typeface="Arial"/>
              </a:rPr>
              <a:t>3</a:t>
            </a:r>
            <a:endParaRPr sz="2000">
              <a:latin typeface="+mj-lt"/>
              <a:cs typeface="Arial"/>
            </a:endParaRPr>
          </a:p>
        </p:txBody>
      </p:sp>
      <p:sp>
        <p:nvSpPr>
          <p:cNvPr id="16" name="object 16"/>
          <p:cNvSpPr txBox="1"/>
          <p:nvPr/>
        </p:nvSpPr>
        <p:spPr>
          <a:xfrm>
            <a:off x="1218246" y="2727839"/>
            <a:ext cx="5405755" cy="2823465"/>
          </a:xfrm>
          <a:prstGeom prst="rect">
            <a:avLst/>
          </a:prstGeom>
        </p:spPr>
        <p:txBody>
          <a:bodyPr vert="horz" wrap="square" lIns="0" tIns="0" rIns="0" bIns="0" rtlCol="0">
            <a:spAutoFit/>
          </a:bodyPr>
          <a:lstStyle/>
          <a:p>
            <a:pPr marL="212090" marR="5080" indent="-199390">
              <a:lnSpc>
                <a:spcPct val="116599"/>
              </a:lnSpc>
              <a:buFont typeface="Times New Roman"/>
              <a:buChar char="•"/>
              <a:tabLst>
                <a:tab pos="212725" algn="l"/>
              </a:tabLst>
            </a:pPr>
            <a:r>
              <a:rPr sz="2400" spc="260" dirty="0">
                <a:solidFill>
                  <a:srgbClr val="00B050"/>
                </a:solidFill>
                <a:latin typeface="+mj-lt"/>
                <a:cs typeface="PMingLiU"/>
              </a:rPr>
              <a:t>Case </a:t>
            </a:r>
            <a:r>
              <a:rPr sz="2400" spc="155" dirty="0">
                <a:solidFill>
                  <a:srgbClr val="00B050"/>
                </a:solidFill>
                <a:latin typeface="+mj-lt"/>
                <a:cs typeface="PMingLiU"/>
              </a:rPr>
              <a:t>1:</a:t>
            </a:r>
            <a:r>
              <a:rPr sz="2400" spc="155" dirty="0">
                <a:latin typeface="+mj-lt"/>
                <a:cs typeface="PMingLiU"/>
              </a:rPr>
              <a:t> </a:t>
            </a:r>
            <a:r>
              <a:rPr sz="2400" spc="20" dirty="0">
                <a:latin typeface="+mj-lt"/>
                <a:cs typeface="Garamond"/>
              </a:rPr>
              <a:t>Easy, </a:t>
            </a:r>
            <a:r>
              <a:rPr sz="2400" spc="-30" dirty="0">
                <a:latin typeface="+mj-lt"/>
                <a:cs typeface="Garamond"/>
              </a:rPr>
              <a:t>or we </a:t>
            </a:r>
            <a:r>
              <a:rPr sz="2400" spc="-5" dirty="0">
                <a:latin typeface="+mj-lt"/>
                <a:cs typeface="Garamond"/>
              </a:rPr>
              <a:t>would </a:t>
            </a:r>
            <a:r>
              <a:rPr sz="2400" spc="10" dirty="0">
                <a:latin typeface="+mj-lt"/>
                <a:cs typeface="Garamond"/>
              </a:rPr>
              <a:t>have </a:t>
            </a:r>
            <a:r>
              <a:rPr sz="2400" spc="30" dirty="0">
                <a:latin typeface="+mj-lt"/>
                <a:cs typeface="Garamond"/>
              </a:rPr>
              <a:t>added </a:t>
            </a:r>
            <a:r>
              <a:rPr sz="2400" spc="114" dirty="0">
                <a:latin typeface="+mj-lt"/>
                <a:cs typeface="Garamond"/>
              </a:rPr>
              <a:t>a </a:t>
            </a:r>
            <a:r>
              <a:rPr sz="2400" spc="-10" dirty="0">
                <a:latin typeface="+mj-lt"/>
                <a:cs typeface="Garamond"/>
              </a:rPr>
              <a:t>stuffed  </a:t>
            </a:r>
            <a:r>
              <a:rPr sz="2400" spc="60" dirty="0">
                <a:latin typeface="+mj-lt"/>
                <a:cs typeface="Garamond"/>
              </a:rPr>
              <a:t>bit</a:t>
            </a:r>
            <a:endParaRPr sz="2400" dirty="0">
              <a:latin typeface="+mj-lt"/>
              <a:cs typeface="Garamond"/>
            </a:endParaRPr>
          </a:p>
          <a:p>
            <a:pPr marL="212090" marR="98425" indent="-199390">
              <a:lnSpc>
                <a:spcPct val="116599"/>
              </a:lnSpc>
              <a:spcBef>
                <a:spcPts val="885"/>
              </a:spcBef>
              <a:buFont typeface="Times New Roman"/>
              <a:buChar char="•"/>
              <a:tabLst>
                <a:tab pos="212725" algn="l"/>
              </a:tabLst>
            </a:pPr>
            <a:r>
              <a:rPr sz="2400" spc="260" dirty="0">
                <a:solidFill>
                  <a:srgbClr val="00B050"/>
                </a:solidFill>
                <a:latin typeface="+mj-lt"/>
                <a:cs typeface="PMingLiU"/>
              </a:rPr>
              <a:t>Case </a:t>
            </a:r>
            <a:r>
              <a:rPr sz="2400" spc="155" dirty="0">
                <a:solidFill>
                  <a:srgbClr val="00B050"/>
                </a:solidFill>
                <a:latin typeface="+mj-lt"/>
                <a:cs typeface="PMingLiU"/>
              </a:rPr>
              <a:t>2: </a:t>
            </a:r>
            <a:r>
              <a:rPr sz="2400" dirty="0">
                <a:latin typeface="+mj-lt"/>
                <a:cs typeface="Garamond"/>
              </a:rPr>
              <a:t>Stuff </a:t>
            </a:r>
            <a:r>
              <a:rPr sz="2400" spc="30" dirty="0">
                <a:latin typeface="+mj-lt"/>
                <a:cs typeface="Garamond"/>
              </a:rPr>
              <a:t>after </a:t>
            </a:r>
            <a:r>
              <a:rPr sz="2400" spc="-15" dirty="0">
                <a:latin typeface="+mj-lt"/>
                <a:cs typeface="Garamond"/>
              </a:rPr>
              <a:t>0 </a:t>
            </a:r>
            <a:r>
              <a:rPr sz="2400" spc="-40" dirty="0">
                <a:latin typeface="+mj-lt"/>
                <a:cs typeface="Garamond"/>
              </a:rPr>
              <a:t>followed </a:t>
            </a:r>
            <a:r>
              <a:rPr sz="2400" spc="50" dirty="0">
                <a:latin typeface="+mj-lt"/>
                <a:cs typeface="Garamond"/>
              </a:rPr>
              <a:t>by </a:t>
            </a:r>
            <a:r>
              <a:rPr sz="2400" spc="-15" dirty="0">
                <a:latin typeface="+mj-lt"/>
                <a:cs typeface="Garamond"/>
              </a:rPr>
              <a:t>5 </a:t>
            </a:r>
            <a:r>
              <a:rPr sz="2400" spc="10" dirty="0">
                <a:latin typeface="+mj-lt"/>
                <a:cs typeface="Garamond"/>
              </a:rPr>
              <a:t>1’s </a:t>
            </a:r>
            <a:r>
              <a:rPr sz="2400" spc="-15" dirty="0">
                <a:latin typeface="+mj-lt"/>
                <a:cs typeface="Garamond"/>
              </a:rPr>
              <a:t>does </a:t>
            </a:r>
            <a:r>
              <a:rPr sz="2400" spc="15" dirty="0">
                <a:latin typeface="+mj-lt"/>
                <a:cs typeface="Garamond"/>
              </a:rPr>
              <a:t>not  </a:t>
            </a:r>
            <a:r>
              <a:rPr sz="2400" dirty="0">
                <a:latin typeface="+mj-lt"/>
                <a:cs typeface="Garamond"/>
              </a:rPr>
              <a:t>work!</a:t>
            </a:r>
            <a:r>
              <a:rPr lang="en-US" sz="2400" dirty="0">
                <a:latin typeface="+mj-lt"/>
                <a:cs typeface="Garamond"/>
              </a:rPr>
              <a:t> Counterexample?</a:t>
            </a:r>
            <a:endParaRPr sz="2400" dirty="0">
              <a:latin typeface="+mj-lt"/>
              <a:cs typeface="Garamond"/>
            </a:endParaRPr>
          </a:p>
          <a:p>
            <a:pPr marL="212090" marR="203835" indent="-199390">
              <a:lnSpc>
                <a:spcPct val="116599"/>
              </a:lnSpc>
              <a:spcBef>
                <a:spcPts val="885"/>
              </a:spcBef>
              <a:buFont typeface="Times New Roman"/>
              <a:buChar char="•"/>
              <a:tabLst>
                <a:tab pos="212725" algn="l"/>
              </a:tabLst>
            </a:pPr>
            <a:r>
              <a:rPr sz="2400" spc="260" dirty="0">
                <a:solidFill>
                  <a:srgbClr val="00B050"/>
                </a:solidFill>
                <a:latin typeface="+mj-lt"/>
                <a:cs typeface="PMingLiU"/>
              </a:rPr>
              <a:t>Case </a:t>
            </a:r>
            <a:r>
              <a:rPr sz="2400" spc="155" dirty="0">
                <a:solidFill>
                  <a:srgbClr val="00B050"/>
                </a:solidFill>
                <a:latin typeface="+mj-lt"/>
                <a:cs typeface="PMingLiU"/>
              </a:rPr>
              <a:t>3: </a:t>
            </a:r>
            <a:r>
              <a:rPr sz="2400" spc="70" dirty="0">
                <a:latin typeface="+mj-lt"/>
                <a:cs typeface="Garamond"/>
              </a:rPr>
              <a:t>Flag </a:t>
            </a:r>
            <a:r>
              <a:rPr sz="2400" spc="120" dirty="0">
                <a:latin typeface="+mj-lt"/>
                <a:cs typeface="Garamond"/>
              </a:rPr>
              <a:t>= </a:t>
            </a:r>
            <a:r>
              <a:rPr sz="2400" spc="-20" dirty="0">
                <a:latin typeface="+mj-lt"/>
                <a:cs typeface="Garamond"/>
              </a:rPr>
              <a:t>01010101 </a:t>
            </a:r>
            <a:r>
              <a:rPr sz="2400" spc="45" dirty="0">
                <a:latin typeface="+mj-lt"/>
                <a:cs typeface="Garamond"/>
              </a:rPr>
              <a:t>and </a:t>
            </a:r>
            <a:r>
              <a:rPr sz="2400" spc="-15" dirty="0">
                <a:latin typeface="+mj-lt"/>
                <a:cs typeface="Garamond"/>
              </a:rPr>
              <a:t>stuff </a:t>
            </a:r>
            <a:r>
              <a:rPr sz="2400" spc="114" dirty="0">
                <a:latin typeface="+mj-lt"/>
                <a:cs typeface="Garamond"/>
              </a:rPr>
              <a:t>a </a:t>
            </a:r>
            <a:r>
              <a:rPr sz="2400" spc="-15" dirty="0">
                <a:latin typeface="+mj-lt"/>
                <a:cs typeface="Garamond"/>
              </a:rPr>
              <a:t>1 </a:t>
            </a:r>
            <a:r>
              <a:rPr sz="2400" spc="30" dirty="0">
                <a:latin typeface="+mj-lt"/>
                <a:cs typeface="Garamond"/>
              </a:rPr>
              <a:t>after </a:t>
            </a:r>
            <a:r>
              <a:rPr sz="2400" spc="-15" dirty="0">
                <a:latin typeface="+mj-lt"/>
                <a:cs typeface="Garamond"/>
              </a:rPr>
              <a:t>1  </a:t>
            </a:r>
            <a:r>
              <a:rPr sz="2400" spc="30" dirty="0">
                <a:latin typeface="+mj-lt"/>
                <a:cs typeface="Garamond"/>
              </a:rPr>
              <a:t>after </a:t>
            </a:r>
            <a:r>
              <a:rPr sz="2400" spc="-20" dirty="0">
                <a:latin typeface="+mj-lt"/>
                <a:cs typeface="Garamond"/>
              </a:rPr>
              <a:t>010101 </a:t>
            </a:r>
            <a:r>
              <a:rPr sz="2400" spc="-15" dirty="0">
                <a:latin typeface="+mj-lt"/>
                <a:cs typeface="Garamond"/>
              </a:rPr>
              <a:t>does </a:t>
            </a:r>
            <a:r>
              <a:rPr sz="2400" spc="15" dirty="0">
                <a:latin typeface="+mj-lt"/>
                <a:cs typeface="Garamond"/>
              </a:rPr>
              <a:t>not</a:t>
            </a:r>
            <a:r>
              <a:rPr sz="2400" spc="409" dirty="0">
                <a:latin typeface="+mj-lt"/>
                <a:cs typeface="Garamond"/>
              </a:rPr>
              <a:t> </a:t>
            </a:r>
            <a:r>
              <a:rPr sz="2400" dirty="0">
                <a:latin typeface="+mj-lt"/>
                <a:cs typeface="Garamond"/>
              </a:rPr>
              <a:t>work!</a:t>
            </a:r>
          </a:p>
        </p:txBody>
      </p:sp>
      <p:sp>
        <p:nvSpPr>
          <p:cNvPr id="19" name="TextBox 18"/>
          <p:cNvSpPr txBox="1"/>
          <p:nvPr/>
        </p:nvSpPr>
        <p:spPr>
          <a:xfrm>
            <a:off x="1066800" y="6629400"/>
            <a:ext cx="3886200" cy="584775"/>
          </a:xfrm>
          <a:prstGeom prst="rect">
            <a:avLst/>
          </a:prstGeom>
          <a:noFill/>
        </p:spPr>
        <p:txBody>
          <a:bodyPr wrap="square" rtlCol="0">
            <a:spAutoFit/>
          </a:bodyPr>
          <a:lstStyle/>
          <a:p>
            <a:r>
              <a:rPr lang="en-US" sz="3200" dirty="0"/>
              <a:t>011111 1111110</a:t>
            </a:r>
          </a:p>
        </p:txBody>
      </p:sp>
      <p:sp>
        <p:nvSpPr>
          <p:cNvPr id="20" name="TextBox 19"/>
          <p:cNvSpPr txBox="1"/>
          <p:nvPr/>
        </p:nvSpPr>
        <p:spPr>
          <a:xfrm>
            <a:off x="1066800" y="7865488"/>
            <a:ext cx="3886200" cy="584775"/>
          </a:xfrm>
          <a:prstGeom prst="rect">
            <a:avLst/>
          </a:prstGeom>
          <a:noFill/>
        </p:spPr>
        <p:txBody>
          <a:bodyPr wrap="square" rtlCol="0">
            <a:spAutoFit/>
          </a:bodyPr>
          <a:lstStyle/>
          <a:p>
            <a:r>
              <a:rPr lang="en-US" sz="3200" dirty="0"/>
              <a:t>011111 </a:t>
            </a:r>
            <a:r>
              <a:rPr lang="en-US" sz="3200" dirty="0">
                <a:solidFill>
                  <a:srgbClr val="FF0000"/>
                </a:solidFill>
              </a:rPr>
              <a:t>0</a:t>
            </a:r>
            <a:r>
              <a:rPr lang="en-US" sz="3200" dirty="0"/>
              <a:t>1111110</a:t>
            </a:r>
          </a:p>
        </p:txBody>
      </p:sp>
      <p:cxnSp>
        <p:nvCxnSpPr>
          <p:cNvPr id="22" name="Straight Arrow Connector 21"/>
          <p:cNvCxnSpPr/>
          <p:nvPr/>
        </p:nvCxnSpPr>
        <p:spPr>
          <a:xfrm>
            <a:off x="2331224" y="7214175"/>
            <a:ext cx="0" cy="65131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3" name="object 14"/>
          <p:cNvSpPr txBox="1"/>
          <p:nvPr/>
        </p:nvSpPr>
        <p:spPr>
          <a:xfrm>
            <a:off x="2948711" y="8458628"/>
            <a:ext cx="829310" cy="936154"/>
          </a:xfrm>
          <a:prstGeom prst="rect">
            <a:avLst/>
          </a:prstGeom>
        </p:spPr>
        <p:txBody>
          <a:bodyPr vert="horz" wrap="square" lIns="0" tIns="0" rIns="0" bIns="0" rtlCol="0">
            <a:spAutoFit/>
          </a:bodyPr>
          <a:lstStyle/>
          <a:p>
            <a:pPr marL="12700">
              <a:lnSpc>
                <a:spcPct val="100000"/>
              </a:lnSpc>
            </a:pPr>
            <a:r>
              <a:rPr sz="2000" i="1" dirty="0">
                <a:latin typeface="+mj-lt"/>
                <a:cs typeface="Arial"/>
              </a:rPr>
              <a:t>false flag</a:t>
            </a:r>
            <a:r>
              <a:rPr sz="2000" i="1" spc="-70" dirty="0">
                <a:latin typeface="+mj-lt"/>
                <a:cs typeface="Arial"/>
              </a:rPr>
              <a:t> </a:t>
            </a:r>
            <a:r>
              <a:rPr sz="2000" i="1" dirty="0">
                <a:latin typeface="+mj-lt"/>
                <a:cs typeface="Arial"/>
              </a:rPr>
              <a:t>?</a:t>
            </a:r>
            <a:endParaRPr sz="2000" dirty="0">
              <a:latin typeface="+mj-lt"/>
              <a:cs typeface="Arial"/>
            </a:endParaRPr>
          </a:p>
          <a:p>
            <a:pPr marL="24130">
              <a:lnSpc>
                <a:spcPct val="100000"/>
              </a:lnSpc>
              <a:spcBef>
                <a:spcPts val="115"/>
              </a:spcBef>
            </a:pPr>
            <a:r>
              <a:rPr sz="2000" b="1" spc="-5" dirty="0">
                <a:latin typeface="+mj-lt"/>
                <a:cs typeface="Arial"/>
              </a:rPr>
              <a:t>Case</a:t>
            </a:r>
            <a:r>
              <a:rPr sz="2000" b="1" spc="-100" dirty="0">
                <a:latin typeface="+mj-lt"/>
                <a:cs typeface="Arial"/>
              </a:rPr>
              <a:t> </a:t>
            </a:r>
            <a:r>
              <a:rPr sz="2000" b="1" spc="-5" dirty="0">
                <a:latin typeface="+mj-lt"/>
                <a:cs typeface="Arial"/>
              </a:rPr>
              <a:t>2</a:t>
            </a:r>
            <a:endParaRPr sz="2000" dirty="0">
              <a:latin typeface="+mj-lt"/>
              <a:cs typeface="Arial"/>
            </a:endParaRPr>
          </a:p>
        </p:txBody>
      </p:sp>
    </p:spTree>
    <p:extLst>
      <p:ext uri="{BB962C8B-B14F-4D97-AF65-F5344CB8AC3E}">
        <p14:creationId xmlns:p14="http://schemas.microsoft.com/office/powerpoint/2010/main" val="168924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 calcmode="lin" valueType="num">
                                      <p:cBhvr additive="base">
                                        <p:cTn id="7"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anim calcmode="lin" valueType="num">
                                      <p:cBhvr additive="base">
                                        <p:cTn id="13" dur="500" fill="hold"/>
                                        <p:tgtEl>
                                          <p:spTgt spid="1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8905" y="-381000"/>
            <a:ext cx="6703695" cy="1944159"/>
          </a:xfrm>
        </p:spPr>
        <p:txBody>
          <a:bodyPr>
            <a:normAutofit/>
          </a:bodyPr>
          <a:lstStyle/>
          <a:p>
            <a:r>
              <a:rPr lang="en-US" sz="3200" dirty="0">
                <a:solidFill>
                  <a:srgbClr val="0070C0"/>
                </a:solidFill>
              </a:rPr>
              <a:t>Byte Stuffing</a:t>
            </a:r>
          </a:p>
        </p:txBody>
      </p:sp>
      <p:sp>
        <p:nvSpPr>
          <p:cNvPr id="3" name="Content Placeholder 2"/>
          <p:cNvSpPr>
            <a:spLocks noGrp="1"/>
          </p:cNvSpPr>
          <p:nvPr>
            <p:ph idx="1"/>
          </p:nvPr>
        </p:nvSpPr>
        <p:spPr>
          <a:xfrm>
            <a:off x="840416" y="1312935"/>
            <a:ext cx="6703695" cy="6381962"/>
          </a:xfrm>
        </p:spPr>
        <p:txBody>
          <a:bodyPr>
            <a:normAutofit/>
          </a:bodyPr>
          <a:lstStyle/>
          <a:p>
            <a:r>
              <a:rPr lang="en-US" sz="2400" dirty="0"/>
              <a:t>Same as bit stuffing, except at byte (character) level</a:t>
            </a:r>
          </a:p>
          <a:p>
            <a:pPr lvl="1"/>
            <a:r>
              <a:rPr lang="en-US" sz="2400" dirty="0"/>
              <a:t>Generally have two different flags, </a:t>
            </a:r>
            <a:r>
              <a:rPr lang="en-US" sz="2400" dirty="0">
                <a:solidFill>
                  <a:srgbClr val="0000FF"/>
                </a:solidFill>
              </a:rPr>
              <a:t>STX</a:t>
            </a:r>
            <a:r>
              <a:rPr lang="en-US" sz="2400" dirty="0"/>
              <a:t> and </a:t>
            </a:r>
            <a:r>
              <a:rPr lang="en-US" sz="2400" dirty="0">
                <a:solidFill>
                  <a:srgbClr val="0000FF"/>
                </a:solidFill>
              </a:rPr>
              <a:t>ETX</a:t>
            </a:r>
          </a:p>
          <a:p>
            <a:pPr lvl="1"/>
            <a:r>
              <a:rPr lang="en-US" sz="2400" dirty="0">
                <a:solidFill>
                  <a:schemeClr val="accent6"/>
                </a:solidFill>
              </a:rPr>
              <a:t>Found in PPP still used in the wide area today</a:t>
            </a:r>
          </a:p>
          <a:p>
            <a:pPr lvl="1"/>
            <a:r>
              <a:rPr lang="en-US" sz="2400" dirty="0"/>
              <a:t>Need to stuff if either appears in the payload</a:t>
            </a:r>
          </a:p>
          <a:p>
            <a:pPr lvl="1"/>
            <a:r>
              <a:rPr lang="en-US" sz="2400" dirty="0"/>
              <a:t>Prefix with another special character, DLE (data-link escape)</a:t>
            </a:r>
          </a:p>
          <a:p>
            <a:pPr lvl="1"/>
            <a:r>
              <a:rPr lang="en-US" sz="2400" dirty="0"/>
              <a:t>New problem: what if DLE appears in payload?</a:t>
            </a:r>
          </a:p>
          <a:p>
            <a:r>
              <a:rPr lang="en-US" sz="2400" dirty="0"/>
              <a:t>Stuff DLE with DLE!</a:t>
            </a:r>
          </a:p>
          <a:p>
            <a:pPr lvl="1"/>
            <a:r>
              <a:rPr lang="en-US" sz="2400" dirty="0"/>
              <a:t>Could be as bad as 50% efficient to send all </a:t>
            </a:r>
            <a:r>
              <a:rPr lang="en-US" sz="2400" dirty="0" err="1"/>
              <a:t>DLEs</a:t>
            </a:r>
            <a:endParaRPr lang="en-US" sz="2400" dirty="0"/>
          </a:p>
        </p:txBody>
      </p:sp>
      <p:sp>
        <p:nvSpPr>
          <p:cNvPr id="5" name="Slide Number Placeholder 4"/>
          <p:cNvSpPr>
            <a:spLocks noGrp="1"/>
          </p:cNvSpPr>
          <p:nvPr>
            <p:ph type="sldNum" sz="quarter" idx="11"/>
          </p:nvPr>
        </p:nvSpPr>
        <p:spPr/>
        <p:txBody>
          <a:bodyPr/>
          <a:lstStyle/>
          <a:p>
            <a:fld id="{603FE706-B21F-114E-8808-5DBE0296B0E8}" type="slidenum">
              <a:rPr lang="en-US" smtClean="0"/>
              <a:pPr/>
              <a:t>27</a:t>
            </a:fld>
            <a:endParaRPr lang="en-US" sz="850" b="1">
              <a:solidFill>
                <a:schemeClr val="tx1"/>
              </a:solidFill>
            </a:endParaRPr>
          </a:p>
        </p:txBody>
      </p:sp>
      <p:sp>
        <p:nvSpPr>
          <p:cNvPr id="6" name="Freeform 4"/>
          <p:cNvSpPr>
            <a:spLocks/>
          </p:cNvSpPr>
          <p:nvPr/>
        </p:nvSpPr>
        <p:spPr bwMode="auto">
          <a:xfrm>
            <a:off x="5198585" y="5943600"/>
            <a:ext cx="411560" cy="331946"/>
          </a:xfrm>
          <a:custGeom>
            <a:avLst/>
            <a:gdLst>
              <a:gd name="T0" fmla="*/ 93570 w 326"/>
              <a:gd name="T1" fmla="*/ 390525 h 447"/>
              <a:gd name="T2" fmla="*/ 484188 w 326"/>
              <a:gd name="T3" fmla="*/ 390525 h 447"/>
              <a:gd name="T4" fmla="*/ 484188 w 326"/>
              <a:gd name="T5" fmla="*/ 0 h 447"/>
              <a:gd name="T6" fmla="*/ 93570 w 326"/>
              <a:gd name="T7" fmla="*/ 0 h 447"/>
              <a:gd name="T8" fmla="*/ 0 w 326"/>
              <a:gd name="T9" fmla="*/ 128428 h 447"/>
              <a:gd name="T10" fmla="*/ 210904 w 326"/>
              <a:gd name="T11" fmla="*/ 128428 h 447"/>
              <a:gd name="T12" fmla="*/ 93570 w 326"/>
              <a:gd name="T13" fmla="*/ 390525 h 447"/>
              <a:gd name="T14" fmla="*/ 93570 w 326"/>
              <a:gd name="T15" fmla="*/ 390525 h 447"/>
              <a:gd name="T16" fmla="*/ 0 60000 65536"/>
              <a:gd name="T17" fmla="*/ 0 60000 65536"/>
              <a:gd name="T18" fmla="*/ 0 60000 65536"/>
              <a:gd name="T19" fmla="*/ 0 60000 65536"/>
              <a:gd name="T20" fmla="*/ 0 60000 65536"/>
              <a:gd name="T21" fmla="*/ 0 60000 65536"/>
              <a:gd name="T22" fmla="*/ 0 60000 65536"/>
              <a:gd name="T23" fmla="*/ 0 60000 65536"/>
              <a:gd name="T24" fmla="*/ 0 w 326"/>
              <a:gd name="T25" fmla="*/ 0 h 447"/>
              <a:gd name="T26" fmla="*/ 326 w 326"/>
              <a:gd name="T27" fmla="*/ 447 h 4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6" h="447">
                <a:moveTo>
                  <a:pt x="63" y="447"/>
                </a:moveTo>
                <a:lnTo>
                  <a:pt x="326" y="447"/>
                </a:lnTo>
                <a:lnTo>
                  <a:pt x="326" y="0"/>
                </a:lnTo>
                <a:lnTo>
                  <a:pt x="63" y="0"/>
                </a:lnTo>
                <a:lnTo>
                  <a:pt x="0" y="147"/>
                </a:lnTo>
                <a:lnTo>
                  <a:pt x="142" y="147"/>
                </a:lnTo>
                <a:lnTo>
                  <a:pt x="63" y="447"/>
                </a:lnTo>
                <a:close/>
              </a:path>
            </a:pathLst>
          </a:custGeom>
          <a:solidFill>
            <a:schemeClr val="accent2"/>
          </a:solidFill>
          <a:ln w="28575" cmpd="sng">
            <a:solidFill>
              <a:schemeClr val="tx1"/>
            </a:solidFill>
            <a:round/>
            <a:headEnd/>
            <a:tailEnd/>
          </a:ln>
        </p:spPr>
        <p:txBody>
          <a:bodyPr>
            <a:prstTxWarp prst="textNoShape">
              <a:avLst/>
            </a:prstTxWarp>
          </a:bodyPr>
          <a:lstStyle/>
          <a:p>
            <a:endParaRPr lang="en-US" sz="2000"/>
          </a:p>
        </p:txBody>
      </p:sp>
      <p:sp>
        <p:nvSpPr>
          <p:cNvPr id="7" name="Freeform 5"/>
          <p:cNvSpPr>
            <a:spLocks/>
          </p:cNvSpPr>
          <p:nvPr/>
        </p:nvSpPr>
        <p:spPr bwMode="auto">
          <a:xfrm>
            <a:off x="3981450" y="5943600"/>
            <a:ext cx="1265714" cy="331946"/>
          </a:xfrm>
          <a:custGeom>
            <a:avLst/>
            <a:gdLst>
              <a:gd name="T0" fmla="*/ 1394733 w 1168"/>
              <a:gd name="T1" fmla="*/ 390525 h 447"/>
              <a:gd name="T2" fmla="*/ 0 w 1168"/>
              <a:gd name="T3" fmla="*/ 390525 h 447"/>
              <a:gd name="T4" fmla="*/ 0 w 1168"/>
              <a:gd name="T5" fmla="*/ 0 h 447"/>
              <a:gd name="T6" fmla="*/ 1394733 w 1168"/>
              <a:gd name="T7" fmla="*/ 0 h 447"/>
              <a:gd name="T8" fmla="*/ 1287642 w 1168"/>
              <a:gd name="T9" fmla="*/ 179100 h 447"/>
              <a:gd name="T10" fmla="*/ 1489075 w 1168"/>
              <a:gd name="T11" fmla="*/ 179100 h 447"/>
              <a:gd name="T12" fmla="*/ 1394733 w 1168"/>
              <a:gd name="T13" fmla="*/ 390525 h 447"/>
              <a:gd name="T14" fmla="*/ 1394733 w 1168"/>
              <a:gd name="T15" fmla="*/ 390525 h 447"/>
              <a:gd name="T16" fmla="*/ 0 60000 65536"/>
              <a:gd name="T17" fmla="*/ 0 60000 65536"/>
              <a:gd name="T18" fmla="*/ 0 60000 65536"/>
              <a:gd name="T19" fmla="*/ 0 60000 65536"/>
              <a:gd name="T20" fmla="*/ 0 60000 65536"/>
              <a:gd name="T21" fmla="*/ 0 60000 65536"/>
              <a:gd name="T22" fmla="*/ 0 60000 65536"/>
              <a:gd name="T23" fmla="*/ 0 60000 65536"/>
              <a:gd name="T24" fmla="*/ 0 w 1168"/>
              <a:gd name="T25" fmla="*/ 0 h 447"/>
              <a:gd name="T26" fmla="*/ 1168 w 1168"/>
              <a:gd name="T27" fmla="*/ 447 h 4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8" h="447">
                <a:moveTo>
                  <a:pt x="1094" y="447"/>
                </a:moveTo>
                <a:lnTo>
                  <a:pt x="0" y="447"/>
                </a:lnTo>
                <a:lnTo>
                  <a:pt x="0" y="0"/>
                </a:lnTo>
                <a:lnTo>
                  <a:pt x="1094" y="0"/>
                </a:lnTo>
                <a:lnTo>
                  <a:pt x="1010" y="205"/>
                </a:lnTo>
                <a:lnTo>
                  <a:pt x="1168" y="205"/>
                </a:lnTo>
                <a:lnTo>
                  <a:pt x="1094" y="447"/>
                </a:lnTo>
                <a:close/>
              </a:path>
            </a:pathLst>
          </a:custGeom>
          <a:solidFill>
            <a:schemeClr val="accent2"/>
          </a:solidFill>
          <a:ln w="28575" cmpd="sng">
            <a:solidFill>
              <a:schemeClr val="tx1"/>
            </a:solidFill>
            <a:round/>
            <a:headEnd/>
            <a:tailEnd/>
          </a:ln>
        </p:spPr>
        <p:txBody>
          <a:bodyPr>
            <a:prstTxWarp prst="textNoShape">
              <a:avLst/>
            </a:prstTxWarp>
          </a:bodyPr>
          <a:lstStyle/>
          <a:p>
            <a:pPr algn="ctr"/>
            <a:endParaRPr lang="en-US" sz="2000" dirty="0"/>
          </a:p>
        </p:txBody>
      </p:sp>
      <p:sp>
        <p:nvSpPr>
          <p:cNvPr id="8" name="Rectangle 6"/>
          <p:cNvSpPr>
            <a:spLocks noChangeArrowheads="1"/>
          </p:cNvSpPr>
          <p:nvPr/>
        </p:nvSpPr>
        <p:spPr bwMode="auto">
          <a:xfrm>
            <a:off x="2232660"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ETX</a:t>
            </a:r>
          </a:p>
        </p:txBody>
      </p:sp>
      <p:sp>
        <p:nvSpPr>
          <p:cNvPr id="9" name="Rectangle 7"/>
          <p:cNvSpPr>
            <a:spLocks noChangeArrowheads="1"/>
          </p:cNvSpPr>
          <p:nvPr/>
        </p:nvSpPr>
        <p:spPr bwMode="auto">
          <a:xfrm>
            <a:off x="2328466" y="5943600"/>
            <a:ext cx="742156" cy="331946"/>
          </a:xfrm>
          <a:prstGeom prst="rect">
            <a:avLst/>
          </a:prstGeom>
          <a:solidFill>
            <a:srgbClr val="99CCFF"/>
          </a:solidFill>
          <a:ln w="28575">
            <a:solidFill>
              <a:schemeClr val="tx1"/>
            </a:solidFill>
            <a:miter lim="800000"/>
            <a:headEnd/>
            <a:tailEnd/>
          </a:ln>
        </p:spPr>
        <p:txBody>
          <a:bodyPr wrap="none" anchor="ctr">
            <a:prstTxWarp prst="textNoShape">
              <a:avLst/>
            </a:prstTxWarp>
          </a:bodyPr>
          <a:lstStyle/>
          <a:p>
            <a:pPr eaLnBrk="1" hangingPunct="1"/>
            <a:r>
              <a:rPr lang="en-US" sz="2000"/>
              <a:t>STX</a:t>
            </a:r>
          </a:p>
        </p:txBody>
      </p:sp>
      <p:sp>
        <p:nvSpPr>
          <p:cNvPr id="10" name="Rectangle 8"/>
          <p:cNvSpPr>
            <a:spLocks noChangeArrowheads="1"/>
          </p:cNvSpPr>
          <p:nvPr/>
        </p:nvSpPr>
        <p:spPr bwMode="auto">
          <a:xfrm>
            <a:off x="5571014" y="5943600"/>
            <a:ext cx="742156" cy="331946"/>
          </a:xfrm>
          <a:prstGeom prst="rect">
            <a:avLst/>
          </a:prstGeom>
          <a:solidFill>
            <a:srgbClr val="99CCFF"/>
          </a:solidFill>
          <a:ln w="28575">
            <a:solidFill>
              <a:schemeClr val="tx1"/>
            </a:solidFill>
            <a:miter lim="800000"/>
            <a:headEnd/>
            <a:tailEnd/>
          </a:ln>
        </p:spPr>
        <p:txBody>
          <a:bodyPr wrap="none" anchor="ctr">
            <a:prstTxWarp prst="textNoShape">
              <a:avLst/>
            </a:prstTxWarp>
          </a:bodyPr>
          <a:lstStyle/>
          <a:p>
            <a:pPr eaLnBrk="1" hangingPunct="1"/>
            <a:r>
              <a:rPr lang="en-US" sz="2000"/>
              <a:t>ETX</a:t>
            </a:r>
          </a:p>
        </p:txBody>
      </p:sp>
      <p:sp>
        <p:nvSpPr>
          <p:cNvPr id="11" name="Text Box 9"/>
          <p:cNvSpPr txBox="1">
            <a:spLocks noChangeArrowheads="1"/>
          </p:cNvSpPr>
          <p:nvPr/>
        </p:nvSpPr>
        <p:spPr bwMode="auto">
          <a:xfrm>
            <a:off x="4206427" y="5951695"/>
            <a:ext cx="1022826" cy="400110"/>
          </a:xfrm>
          <a:prstGeom prst="rect">
            <a:avLst/>
          </a:prstGeom>
          <a:noFill/>
          <a:ln w="19050">
            <a:noFill/>
            <a:miter lim="800000"/>
            <a:headEnd/>
            <a:tailEnd/>
          </a:ln>
        </p:spPr>
        <p:txBody>
          <a:bodyPr>
            <a:prstTxWarp prst="textNoShape">
              <a:avLst/>
            </a:prstTxWarp>
            <a:spAutoFit/>
          </a:bodyPr>
          <a:lstStyle/>
          <a:p>
            <a:pPr eaLnBrk="1" hangingPunct="1">
              <a:spcBef>
                <a:spcPct val="50000"/>
              </a:spcBef>
            </a:pPr>
            <a:r>
              <a:rPr lang="en-US" sz="2000" dirty="0">
                <a:solidFill>
                  <a:schemeClr val="bg1"/>
                </a:solidFill>
              </a:rPr>
              <a:t>Payload</a:t>
            </a:r>
          </a:p>
        </p:txBody>
      </p:sp>
      <p:sp>
        <p:nvSpPr>
          <p:cNvPr id="12" name="Rectangle 10"/>
          <p:cNvSpPr>
            <a:spLocks noChangeArrowheads="1"/>
          </p:cNvSpPr>
          <p:nvPr/>
        </p:nvSpPr>
        <p:spPr bwMode="auto">
          <a:xfrm>
            <a:off x="3070621" y="5943600"/>
            <a:ext cx="910828" cy="331946"/>
          </a:xfrm>
          <a:prstGeom prst="rect">
            <a:avLst/>
          </a:prstGeom>
          <a:solidFill>
            <a:srgbClr val="D87E96"/>
          </a:solidFill>
          <a:ln w="28575">
            <a:solidFill>
              <a:schemeClr val="tx1"/>
            </a:solidFill>
            <a:miter lim="800000"/>
            <a:headEnd/>
            <a:tailEnd/>
          </a:ln>
        </p:spPr>
        <p:txBody>
          <a:bodyPr wrap="none" anchor="ctr">
            <a:prstTxWarp prst="textNoShape">
              <a:avLst/>
            </a:prstTxWarp>
          </a:bodyPr>
          <a:lstStyle/>
          <a:p>
            <a:pPr eaLnBrk="1" hangingPunct="1"/>
            <a:r>
              <a:rPr lang="en-US" sz="2000"/>
              <a:t>HEADER</a:t>
            </a:r>
          </a:p>
        </p:txBody>
      </p:sp>
      <p:sp>
        <p:nvSpPr>
          <p:cNvPr id="13" name="Line 11"/>
          <p:cNvSpPr>
            <a:spLocks noChangeShapeType="1"/>
          </p:cNvSpPr>
          <p:nvPr/>
        </p:nvSpPr>
        <p:spPr bwMode="auto">
          <a:xfrm flipH="1">
            <a:off x="1490504" y="6263402"/>
            <a:ext cx="2490946" cy="206454"/>
          </a:xfrm>
          <a:prstGeom prst="line">
            <a:avLst/>
          </a:prstGeom>
          <a:noFill/>
          <a:ln w="28575">
            <a:solidFill>
              <a:schemeClr val="tx1"/>
            </a:solidFill>
            <a:round/>
            <a:headEnd/>
            <a:tailEnd/>
          </a:ln>
        </p:spPr>
        <p:txBody>
          <a:bodyPr anchor="ctr">
            <a:prstTxWarp prst="textNoShape">
              <a:avLst/>
            </a:prstTxWarp>
          </a:bodyPr>
          <a:lstStyle/>
          <a:p>
            <a:endParaRPr lang="en-US" sz="2000"/>
          </a:p>
        </p:txBody>
      </p:sp>
      <p:sp>
        <p:nvSpPr>
          <p:cNvPr id="14" name="Line 12"/>
          <p:cNvSpPr>
            <a:spLocks noChangeShapeType="1"/>
          </p:cNvSpPr>
          <p:nvPr/>
        </p:nvSpPr>
        <p:spPr bwMode="auto">
          <a:xfrm>
            <a:off x="5610146" y="6263402"/>
            <a:ext cx="1933654" cy="206454"/>
          </a:xfrm>
          <a:prstGeom prst="line">
            <a:avLst/>
          </a:prstGeom>
          <a:noFill/>
          <a:ln w="28575">
            <a:solidFill>
              <a:schemeClr val="tx1"/>
            </a:solidFill>
            <a:round/>
            <a:headEnd/>
            <a:tailEnd/>
          </a:ln>
        </p:spPr>
        <p:txBody>
          <a:bodyPr anchor="ctr">
            <a:prstTxWarp prst="textNoShape">
              <a:avLst/>
            </a:prstTxWarp>
          </a:bodyPr>
          <a:lstStyle/>
          <a:p>
            <a:endParaRPr lang="en-US" sz="2000"/>
          </a:p>
        </p:txBody>
      </p:sp>
      <p:sp>
        <p:nvSpPr>
          <p:cNvPr id="15" name="Rectangle 13"/>
          <p:cNvSpPr>
            <a:spLocks noChangeArrowheads="1"/>
          </p:cNvSpPr>
          <p:nvPr/>
        </p:nvSpPr>
        <p:spPr bwMode="auto">
          <a:xfrm>
            <a:off x="1490504"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0x48</a:t>
            </a:r>
          </a:p>
        </p:txBody>
      </p:sp>
      <p:sp>
        <p:nvSpPr>
          <p:cNvPr id="16" name="Rectangle 14"/>
          <p:cNvSpPr>
            <a:spLocks noChangeArrowheads="1"/>
          </p:cNvSpPr>
          <p:nvPr/>
        </p:nvSpPr>
        <p:spPr bwMode="auto">
          <a:xfrm>
            <a:off x="2945130"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0x69</a:t>
            </a:r>
          </a:p>
        </p:txBody>
      </p:sp>
      <p:sp>
        <p:nvSpPr>
          <p:cNvPr id="17" name="Rectangle 15"/>
          <p:cNvSpPr>
            <a:spLocks noChangeArrowheads="1"/>
          </p:cNvSpPr>
          <p:nvPr/>
        </p:nvSpPr>
        <p:spPr bwMode="auto">
          <a:xfrm>
            <a:off x="6059487"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ETX</a:t>
            </a:r>
          </a:p>
        </p:txBody>
      </p:sp>
      <p:sp>
        <p:nvSpPr>
          <p:cNvPr id="18" name="Rectangle 16"/>
          <p:cNvSpPr>
            <a:spLocks noChangeArrowheads="1"/>
          </p:cNvSpPr>
          <p:nvPr/>
        </p:nvSpPr>
        <p:spPr bwMode="auto">
          <a:xfrm>
            <a:off x="5317331"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DLE</a:t>
            </a:r>
          </a:p>
        </p:txBody>
      </p:sp>
      <p:sp>
        <p:nvSpPr>
          <p:cNvPr id="19" name="Rectangle 17"/>
          <p:cNvSpPr>
            <a:spLocks noChangeArrowheads="1"/>
          </p:cNvSpPr>
          <p:nvPr/>
        </p:nvSpPr>
        <p:spPr bwMode="auto">
          <a:xfrm>
            <a:off x="6801644"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0x69</a:t>
            </a:r>
          </a:p>
        </p:txBody>
      </p:sp>
      <p:sp>
        <p:nvSpPr>
          <p:cNvPr id="20" name="Rectangle 18"/>
          <p:cNvSpPr>
            <a:spLocks noChangeArrowheads="1"/>
          </p:cNvSpPr>
          <p:nvPr/>
        </p:nvSpPr>
        <p:spPr bwMode="auto">
          <a:xfrm>
            <a:off x="4575175" y="6469856"/>
            <a:ext cx="742156" cy="331946"/>
          </a:xfrm>
          <a:prstGeom prst="rect">
            <a:avLst/>
          </a:prstGeom>
          <a:solidFill>
            <a:schemeClr val="hlink"/>
          </a:solidFill>
          <a:ln w="28575">
            <a:solidFill>
              <a:schemeClr val="tx1"/>
            </a:solidFill>
            <a:miter lim="800000"/>
            <a:headEnd/>
            <a:tailEnd/>
          </a:ln>
        </p:spPr>
        <p:txBody>
          <a:bodyPr wrap="none" anchor="ctr">
            <a:prstTxWarp prst="textNoShape">
              <a:avLst/>
            </a:prstTxWarp>
          </a:bodyPr>
          <a:lstStyle/>
          <a:p>
            <a:pPr eaLnBrk="1" hangingPunct="1"/>
            <a:r>
              <a:rPr lang="en-US" sz="2000"/>
              <a:t>0x48</a:t>
            </a:r>
          </a:p>
        </p:txBody>
      </p:sp>
      <p:sp>
        <p:nvSpPr>
          <p:cNvPr id="21" name="Line 19"/>
          <p:cNvSpPr>
            <a:spLocks noChangeShapeType="1"/>
          </p:cNvSpPr>
          <p:nvPr/>
        </p:nvSpPr>
        <p:spPr bwMode="auto">
          <a:xfrm>
            <a:off x="3886993" y="6599396"/>
            <a:ext cx="518160" cy="0"/>
          </a:xfrm>
          <a:prstGeom prst="line">
            <a:avLst/>
          </a:prstGeom>
          <a:noFill/>
          <a:ln w="57150">
            <a:solidFill>
              <a:schemeClr val="tx1"/>
            </a:solidFill>
            <a:round/>
            <a:headEnd/>
            <a:tailEnd type="triangle" w="med" len="med"/>
          </a:ln>
        </p:spPr>
        <p:txBody>
          <a:bodyPr anchor="ctr">
            <a:prstTxWarp prst="textNoShape">
              <a:avLst/>
            </a:prstTxWarp>
          </a:bodyPr>
          <a:lstStyle/>
          <a:p>
            <a:endParaRPr lang="en-US" sz="2000"/>
          </a:p>
        </p:txBody>
      </p:sp>
    </p:spTree>
    <p:extLst>
      <p:ext uri="{BB962C8B-B14F-4D97-AF65-F5344CB8AC3E}">
        <p14:creationId xmlns:p14="http://schemas.microsoft.com/office/powerpoint/2010/main" val="171115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8905" y="-381000"/>
            <a:ext cx="6703695" cy="1944159"/>
          </a:xfrm>
        </p:spPr>
        <p:txBody>
          <a:bodyPr>
            <a:normAutofit/>
          </a:bodyPr>
          <a:lstStyle/>
          <a:p>
            <a:r>
              <a:rPr lang="en-US" sz="3200" dirty="0">
                <a:solidFill>
                  <a:srgbClr val="0070C0"/>
                </a:solidFill>
              </a:rPr>
              <a:t>The cheating solution</a:t>
            </a:r>
          </a:p>
        </p:txBody>
      </p:sp>
      <p:sp>
        <p:nvSpPr>
          <p:cNvPr id="3" name="Content Placeholder 2"/>
          <p:cNvSpPr>
            <a:spLocks noGrp="1"/>
          </p:cNvSpPr>
          <p:nvPr>
            <p:ph idx="1"/>
          </p:nvPr>
        </p:nvSpPr>
        <p:spPr>
          <a:xfrm>
            <a:off x="840416" y="1312935"/>
            <a:ext cx="6703695" cy="6381962"/>
          </a:xfrm>
        </p:spPr>
        <p:txBody>
          <a:bodyPr>
            <a:normAutofit/>
          </a:bodyPr>
          <a:lstStyle/>
          <a:p>
            <a:r>
              <a:rPr lang="en-US" sz="2400" dirty="0"/>
              <a:t>Ask the Physical Layer for more symbols that are never used in data.  </a:t>
            </a:r>
          </a:p>
          <a:p>
            <a:r>
              <a:rPr lang="en-US" sz="2400" dirty="0"/>
              <a:t>Easily possible in 4-5 coding as we have 16 data symbols but 32 possible encoded values</a:t>
            </a:r>
          </a:p>
          <a:p>
            <a:r>
              <a:rPr lang="en-US" sz="2400" dirty="0"/>
              <a:t> Even after ruling out 00000 and 111111 we still have 14 unused symbols.  </a:t>
            </a:r>
          </a:p>
          <a:p>
            <a:r>
              <a:rPr lang="en-US" sz="2400" dirty="0"/>
              <a:t>Change interface to allow sending one of 16 data symbols (0000 to 1111) and special symbols for start of frame (SOF) and End of Frame (EOF)</a:t>
            </a:r>
          </a:p>
          <a:p>
            <a:endParaRPr lang="en-US" sz="2400" dirty="0"/>
          </a:p>
          <a:p>
            <a:pPr marL="0" indent="0">
              <a:buNone/>
            </a:pPr>
            <a:endParaRPr lang="en-US" sz="2400" dirty="0"/>
          </a:p>
        </p:txBody>
      </p:sp>
      <p:sp>
        <p:nvSpPr>
          <p:cNvPr id="5" name="Slide Number Placeholder 4"/>
          <p:cNvSpPr>
            <a:spLocks noGrp="1"/>
          </p:cNvSpPr>
          <p:nvPr>
            <p:ph type="sldNum" sz="quarter" idx="11"/>
          </p:nvPr>
        </p:nvSpPr>
        <p:spPr/>
        <p:txBody>
          <a:bodyPr/>
          <a:lstStyle/>
          <a:p>
            <a:fld id="{603FE706-B21F-114E-8808-5DBE0296B0E8}" type="slidenum">
              <a:rPr lang="en-US" smtClean="0"/>
              <a:pPr/>
              <a:t>28</a:t>
            </a:fld>
            <a:endParaRPr lang="en-US" sz="850" b="1">
              <a:solidFill>
                <a:schemeClr val="tx1"/>
              </a:solidFill>
            </a:endParaRPr>
          </a:p>
        </p:txBody>
      </p:sp>
      <p:sp>
        <p:nvSpPr>
          <p:cNvPr id="23" name="TextBox 22"/>
          <p:cNvSpPr txBox="1"/>
          <p:nvPr/>
        </p:nvSpPr>
        <p:spPr>
          <a:xfrm>
            <a:off x="932347" y="4868194"/>
            <a:ext cx="2057400" cy="584775"/>
          </a:xfrm>
          <a:prstGeom prst="rect">
            <a:avLst/>
          </a:prstGeom>
          <a:noFill/>
        </p:spPr>
        <p:txBody>
          <a:bodyPr wrap="square" rtlCol="0">
            <a:spAutoFit/>
          </a:bodyPr>
          <a:lstStyle/>
          <a:p>
            <a:r>
              <a:rPr lang="en-US" sz="3200" dirty="0"/>
              <a:t>Data Link</a:t>
            </a:r>
          </a:p>
        </p:txBody>
      </p:sp>
      <p:sp>
        <p:nvSpPr>
          <p:cNvPr id="24" name="TextBox 23"/>
          <p:cNvSpPr txBox="1"/>
          <p:nvPr/>
        </p:nvSpPr>
        <p:spPr>
          <a:xfrm>
            <a:off x="779947" y="6392194"/>
            <a:ext cx="2057400" cy="584775"/>
          </a:xfrm>
          <a:prstGeom prst="rect">
            <a:avLst/>
          </a:prstGeom>
          <a:noFill/>
          <a:ln w="38100">
            <a:solidFill>
              <a:schemeClr val="tx1"/>
            </a:solidFill>
          </a:ln>
        </p:spPr>
        <p:txBody>
          <a:bodyPr wrap="square" rtlCol="0">
            <a:spAutoFit/>
          </a:bodyPr>
          <a:lstStyle/>
          <a:p>
            <a:r>
              <a:rPr lang="en-US" sz="3200" dirty="0"/>
              <a:t>Physical</a:t>
            </a:r>
          </a:p>
        </p:txBody>
      </p:sp>
      <p:cxnSp>
        <p:nvCxnSpPr>
          <p:cNvPr id="25" name="Straight Arrow Connector 24"/>
          <p:cNvCxnSpPr/>
          <p:nvPr/>
        </p:nvCxnSpPr>
        <p:spPr>
          <a:xfrm>
            <a:off x="1389547" y="5452969"/>
            <a:ext cx="0" cy="8630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18547" y="4939036"/>
            <a:ext cx="2057400" cy="584775"/>
          </a:xfrm>
          <a:prstGeom prst="rect">
            <a:avLst/>
          </a:prstGeom>
          <a:noFill/>
        </p:spPr>
        <p:txBody>
          <a:bodyPr wrap="square" rtlCol="0">
            <a:spAutoFit/>
          </a:bodyPr>
          <a:lstStyle/>
          <a:p>
            <a:r>
              <a:rPr lang="en-US" sz="3200" dirty="0"/>
              <a:t>Data Link</a:t>
            </a:r>
          </a:p>
        </p:txBody>
      </p:sp>
      <p:sp>
        <p:nvSpPr>
          <p:cNvPr id="27" name="TextBox 26"/>
          <p:cNvSpPr txBox="1"/>
          <p:nvPr/>
        </p:nvSpPr>
        <p:spPr>
          <a:xfrm>
            <a:off x="4818547" y="6544594"/>
            <a:ext cx="2057400" cy="584775"/>
          </a:xfrm>
          <a:prstGeom prst="rect">
            <a:avLst/>
          </a:prstGeom>
          <a:noFill/>
          <a:ln w="38100">
            <a:solidFill>
              <a:schemeClr val="tx1"/>
            </a:solidFill>
          </a:ln>
        </p:spPr>
        <p:txBody>
          <a:bodyPr wrap="square" rtlCol="0">
            <a:spAutoFit/>
          </a:bodyPr>
          <a:lstStyle/>
          <a:p>
            <a:r>
              <a:rPr lang="en-US" sz="3200" dirty="0"/>
              <a:t>Physical</a:t>
            </a:r>
          </a:p>
        </p:txBody>
      </p:sp>
      <p:cxnSp>
        <p:nvCxnSpPr>
          <p:cNvPr id="28" name="Straight Arrow Connector 27"/>
          <p:cNvCxnSpPr/>
          <p:nvPr/>
        </p:nvCxnSpPr>
        <p:spPr>
          <a:xfrm>
            <a:off x="5428147" y="5605369"/>
            <a:ext cx="0" cy="86302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389547" y="5660971"/>
            <a:ext cx="2115964" cy="523220"/>
          </a:xfrm>
          <a:prstGeom prst="rect">
            <a:avLst/>
          </a:prstGeom>
          <a:noFill/>
        </p:spPr>
        <p:txBody>
          <a:bodyPr wrap="none" rtlCol="0">
            <a:spAutoFit/>
          </a:bodyPr>
          <a:lstStyle/>
          <a:p>
            <a:r>
              <a:rPr lang="en-US" sz="2800" dirty="0"/>
              <a:t>0000 to 1111</a:t>
            </a:r>
          </a:p>
        </p:txBody>
      </p:sp>
      <p:sp>
        <p:nvSpPr>
          <p:cNvPr id="30" name="TextBox 29"/>
          <p:cNvSpPr txBox="1"/>
          <p:nvPr/>
        </p:nvSpPr>
        <p:spPr>
          <a:xfrm>
            <a:off x="5428147" y="5510982"/>
            <a:ext cx="2115964" cy="954107"/>
          </a:xfrm>
          <a:prstGeom prst="rect">
            <a:avLst/>
          </a:prstGeom>
          <a:noFill/>
        </p:spPr>
        <p:txBody>
          <a:bodyPr wrap="none" rtlCol="0">
            <a:spAutoFit/>
          </a:bodyPr>
          <a:lstStyle/>
          <a:p>
            <a:r>
              <a:rPr lang="en-US" sz="2800" dirty="0"/>
              <a:t>0000 to 1111</a:t>
            </a:r>
          </a:p>
          <a:p>
            <a:r>
              <a:rPr lang="en-US" sz="2800" dirty="0"/>
              <a:t>a</a:t>
            </a:r>
            <a:r>
              <a:rPr lang="en-US" sz="2800"/>
              <a:t>nd </a:t>
            </a:r>
            <a:r>
              <a:rPr lang="en-US" sz="2800" dirty="0"/>
              <a:t>SOF, EOF</a:t>
            </a:r>
          </a:p>
        </p:txBody>
      </p:sp>
      <p:sp>
        <p:nvSpPr>
          <p:cNvPr id="31" name="TextBox 30"/>
          <p:cNvSpPr txBox="1"/>
          <p:nvPr/>
        </p:nvSpPr>
        <p:spPr>
          <a:xfrm>
            <a:off x="367579" y="7255219"/>
            <a:ext cx="2882136" cy="584775"/>
          </a:xfrm>
          <a:prstGeom prst="rect">
            <a:avLst/>
          </a:prstGeom>
          <a:noFill/>
        </p:spPr>
        <p:txBody>
          <a:bodyPr wrap="none" rtlCol="0">
            <a:spAutoFit/>
          </a:bodyPr>
          <a:lstStyle/>
          <a:p>
            <a:r>
              <a:rPr lang="en-US" sz="3200" dirty="0">
                <a:solidFill>
                  <a:srgbClr val="FF0000"/>
                </a:solidFill>
              </a:rPr>
              <a:t>OLD INTERFACE </a:t>
            </a:r>
          </a:p>
        </p:txBody>
      </p:sp>
      <p:sp>
        <p:nvSpPr>
          <p:cNvPr id="32" name="TextBox 31"/>
          <p:cNvSpPr txBox="1"/>
          <p:nvPr/>
        </p:nvSpPr>
        <p:spPr>
          <a:xfrm>
            <a:off x="4513961" y="7323082"/>
            <a:ext cx="3013582" cy="584775"/>
          </a:xfrm>
          <a:prstGeom prst="rect">
            <a:avLst/>
          </a:prstGeom>
          <a:noFill/>
        </p:spPr>
        <p:txBody>
          <a:bodyPr wrap="none" rtlCol="0">
            <a:spAutoFit/>
          </a:bodyPr>
          <a:lstStyle/>
          <a:p>
            <a:r>
              <a:rPr lang="en-US" sz="3200" dirty="0">
                <a:solidFill>
                  <a:srgbClr val="FF0000"/>
                </a:solidFill>
              </a:rPr>
              <a:t>NEW INTERFACE </a:t>
            </a:r>
          </a:p>
        </p:txBody>
      </p:sp>
    </p:spTree>
    <p:extLst>
      <p:ext uri="{BB962C8B-B14F-4D97-AF65-F5344CB8AC3E}">
        <p14:creationId xmlns:p14="http://schemas.microsoft.com/office/powerpoint/2010/main" val="235962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ppt_x"/>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6" grpId="0"/>
      <p:bldP spid="27" grpId="0" animBg="1"/>
      <p:bldP spid="29" grpId="0"/>
      <p:bldP spid="30" grpId="0"/>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6311" y="3096768"/>
            <a:ext cx="5405120" cy="984885"/>
          </a:xfrm>
          <a:prstGeom prst="rect">
            <a:avLst/>
          </a:prstGeom>
        </p:spPr>
        <p:txBody>
          <a:bodyPr vert="horz" wrap="square" lIns="0" tIns="0" rIns="0" bIns="0" rtlCol="0">
            <a:spAutoFit/>
          </a:bodyPr>
          <a:lstStyle/>
          <a:p>
            <a:pPr algn="ctr">
              <a:lnSpc>
                <a:spcPct val="100000"/>
              </a:lnSpc>
              <a:tabLst>
                <a:tab pos="1238885" algn="l"/>
              </a:tabLst>
            </a:pPr>
            <a:r>
              <a:rPr lang="en-US" sz="3200" spc="200" dirty="0">
                <a:solidFill>
                  <a:srgbClr val="0070C0"/>
                </a:solidFill>
                <a:latin typeface="+mj-lt"/>
                <a:cs typeface="Palatino Linotype"/>
              </a:rPr>
              <a:t>Part 2: </a:t>
            </a:r>
            <a:r>
              <a:rPr sz="3200" spc="180" dirty="0">
                <a:solidFill>
                  <a:srgbClr val="0070C0"/>
                </a:solidFill>
                <a:latin typeface="+mj-lt"/>
                <a:cs typeface="Palatino Linotype"/>
              </a:rPr>
              <a:t>Error</a:t>
            </a:r>
            <a:r>
              <a:rPr sz="3200" spc="525" dirty="0">
                <a:solidFill>
                  <a:srgbClr val="0070C0"/>
                </a:solidFill>
                <a:latin typeface="+mj-lt"/>
                <a:cs typeface="Palatino Linotype"/>
              </a:rPr>
              <a:t> </a:t>
            </a:r>
            <a:r>
              <a:rPr sz="3200" spc="150" dirty="0">
                <a:solidFill>
                  <a:srgbClr val="0070C0"/>
                </a:solidFill>
                <a:latin typeface="+mj-lt"/>
                <a:cs typeface="Palatino Linotype"/>
              </a:rPr>
              <a:t>Detect</a:t>
            </a:r>
            <a:r>
              <a:rPr lang="en-US" sz="3200" spc="150" dirty="0">
                <a:solidFill>
                  <a:srgbClr val="0070C0"/>
                </a:solidFill>
                <a:latin typeface="+mj-lt"/>
                <a:cs typeface="Palatino Linotype"/>
              </a:rPr>
              <a:t>ion</a:t>
            </a:r>
            <a:endParaRPr sz="3200" dirty="0">
              <a:solidFill>
                <a:srgbClr val="0070C0"/>
              </a:solidFill>
              <a:latin typeface="+mj-lt"/>
              <a:cs typeface="Palatino Linotype"/>
            </a:endParaRPr>
          </a:p>
          <a:p>
            <a:pPr marL="6350" algn="ctr">
              <a:lnSpc>
                <a:spcPct val="100000"/>
              </a:lnSpc>
              <a:spcBef>
                <a:spcPts val="1830"/>
              </a:spcBef>
            </a:pPr>
            <a:endParaRPr sz="1700" dirty="0">
              <a:latin typeface="PMingLiU"/>
              <a:cs typeface="PMingLiU"/>
            </a:endParaRPr>
          </a:p>
        </p:txBody>
      </p:sp>
      <p:pic>
        <p:nvPicPr>
          <p:cNvPr id="1026" name="Picture 2" descr="Related image">
            <a:extLst>
              <a:ext uri="{FF2B5EF4-FFF2-40B4-BE49-F238E27FC236}">
                <a16:creationId xmlns:a16="http://schemas.microsoft.com/office/drawing/2014/main" id="{88E8DB90-142F-4ABC-85B7-AA78227D9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419600"/>
            <a:ext cx="4000500" cy="4667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28600" y="1295400"/>
            <a:ext cx="7543800" cy="990600"/>
          </a:xfrm>
          <a:prstGeom prst="rect">
            <a:avLst/>
          </a:prstGeom>
          <a:noFill/>
        </p:spPr>
        <p:txBody>
          <a:bodyPr wrap="square" rtlCol="0">
            <a:spAutoFit/>
          </a:bodyPr>
          <a:lstStyle/>
          <a:p>
            <a:r>
              <a:rPr lang="en-US" sz="2800" dirty="0">
                <a:solidFill>
                  <a:srgbClr val="00B050"/>
                </a:solidFill>
              </a:rPr>
              <a:t>How can we add just 32 bits to a frame and detect almost any error with very high probability</a:t>
            </a:r>
          </a:p>
        </p:txBody>
      </p:sp>
    </p:spTree>
    <p:extLst>
      <p:ext uri="{BB962C8B-B14F-4D97-AF65-F5344CB8AC3E}">
        <p14:creationId xmlns:p14="http://schemas.microsoft.com/office/powerpoint/2010/main" val="18963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5632787" y="4894989"/>
            <a:ext cx="1962642" cy="1962642"/>
          </a:xfrm>
          <a:prstGeom prst="rect">
            <a:avLst/>
          </a:prstGeom>
        </p:spPr>
      </p:pic>
      <p:sp>
        <p:nvSpPr>
          <p:cNvPr id="21507" name="Rectangle 3"/>
          <p:cNvSpPr>
            <a:spLocks noGrp="1" noChangeArrowheads="1"/>
          </p:cNvSpPr>
          <p:nvPr>
            <p:ph type="body" idx="1"/>
          </p:nvPr>
        </p:nvSpPr>
        <p:spPr>
          <a:xfrm>
            <a:off x="388620" y="2313432"/>
            <a:ext cx="6995160" cy="984885"/>
          </a:xfrm>
        </p:spPr>
        <p:txBody>
          <a:bodyPr/>
          <a:lstStyle/>
          <a:p>
            <a:r>
              <a:rPr lang="en-US" sz="3200" b="1" dirty="0"/>
              <a:t>ROUGHLY</a:t>
            </a:r>
            <a:r>
              <a:rPr lang="en-US" sz="3200" dirty="0"/>
              <a:t>, what happens when I click on a Web page from UCLA?</a:t>
            </a:r>
          </a:p>
        </p:txBody>
      </p:sp>
      <p:sp>
        <p:nvSpPr>
          <p:cNvPr id="21511" name="Text Box 11"/>
          <p:cNvSpPr txBox="1">
            <a:spLocks noChangeArrowheads="1"/>
          </p:cNvSpPr>
          <p:nvPr/>
        </p:nvSpPr>
        <p:spPr bwMode="auto">
          <a:xfrm>
            <a:off x="5059093" y="4304094"/>
            <a:ext cx="2713307" cy="523220"/>
          </a:xfrm>
          <a:prstGeom prst="rect">
            <a:avLst/>
          </a:prstGeom>
          <a:noFill/>
          <a:ln w="12700">
            <a:noFill/>
            <a:miter lim="800000"/>
            <a:headEnd/>
            <a:tailEnd/>
          </a:ln>
        </p:spPr>
        <p:txBody>
          <a:bodyPr wrap="none" anchor="ctr">
            <a:prstTxWarp prst="textNoShape">
              <a:avLst/>
            </a:prstTxWarp>
            <a:spAutoFit/>
          </a:bodyPr>
          <a:lstStyle/>
          <a:p>
            <a:r>
              <a:rPr lang="en-US" sz="2800" dirty="0" err="1">
                <a:solidFill>
                  <a:srgbClr val="0000FF"/>
                </a:solidFill>
                <a:latin typeface="Times New Roman" charset="0"/>
              </a:rPr>
              <a:t>www.google.com</a:t>
            </a:r>
            <a:endParaRPr lang="en-US" sz="2800" dirty="0">
              <a:solidFill>
                <a:srgbClr val="0000FF"/>
              </a:solidFill>
              <a:latin typeface="Times New Roman" charset="0"/>
            </a:endParaRPr>
          </a:p>
        </p:txBody>
      </p:sp>
      <p:sp>
        <p:nvSpPr>
          <p:cNvPr id="21512" name="Line 12"/>
          <p:cNvSpPr>
            <a:spLocks noChangeShapeType="1"/>
          </p:cNvSpPr>
          <p:nvPr/>
        </p:nvSpPr>
        <p:spPr bwMode="auto">
          <a:xfrm>
            <a:off x="2007870" y="5353050"/>
            <a:ext cx="1101090" cy="777240"/>
          </a:xfrm>
          <a:prstGeom prst="line">
            <a:avLst/>
          </a:prstGeom>
          <a:noFill/>
          <a:ln w="38100">
            <a:solidFill>
              <a:srgbClr val="FF0000"/>
            </a:solidFill>
            <a:round/>
            <a:headEnd/>
            <a:tailEnd type="triangle" w="med" len="med"/>
          </a:ln>
        </p:spPr>
        <p:txBody>
          <a:bodyPr wrap="none" anchor="ctr">
            <a:prstTxWarp prst="textNoShape">
              <a:avLst/>
            </a:prstTxWarp>
          </a:bodyPr>
          <a:lstStyle/>
          <a:p>
            <a:endParaRPr lang="en-US" sz="1530"/>
          </a:p>
        </p:txBody>
      </p:sp>
      <p:sp>
        <p:nvSpPr>
          <p:cNvPr id="21513" name="Line 13"/>
          <p:cNvSpPr>
            <a:spLocks noChangeShapeType="1"/>
          </p:cNvSpPr>
          <p:nvPr/>
        </p:nvSpPr>
        <p:spPr bwMode="auto">
          <a:xfrm flipV="1">
            <a:off x="4598670" y="5482590"/>
            <a:ext cx="1424940" cy="582930"/>
          </a:xfrm>
          <a:prstGeom prst="line">
            <a:avLst/>
          </a:prstGeom>
          <a:noFill/>
          <a:ln w="38100">
            <a:solidFill>
              <a:srgbClr val="FF0000"/>
            </a:solidFill>
            <a:round/>
            <a:headEnd/>
            <a:tailEnd type="triangle" w="med" len="med"/>
          </a:ln>
        </p:spPr>
        <p:txBody>
          <a:bodyPr wrap="none" anchor="ctr">
            <a:prstTxWarp prst="textNoShape">
              <a:avLst/>
            </a:prstTxWarp>
          </a:bodyPr>
          <a:lstStyle/>
          <a:p>
            <a:endParaRPr lang="en-US" sz="1530"/>
          </a:p>
        </p:txBody>
      </p:sp>
      <p:sp>
        <p:nvSpPr>
          <p:cNvPr id="21514" name="Line 14"/>
          <p:cNvSpPr>
            <a:spLocks noChangeShapeType="1"/>
          </p:cNvSpPr>
          <p:nvPr/>
        </p:nvSpPr>
        <p:spPr bwMode="auto">
          <a:xfrm>
            <a:off x="1878330" y="5482590"/>
            <a:ext cx="1101090" cy="777240"/>
          </a:xfrm>
          <a:prstGeom prst="line">
            <a:avLst/>
          </a:prstGeom>
          <a:noFill/>
          <a:ln w="38100">
            <a:solidFill>
              <a:srgbClr val="0000FF"/>
            </a:solidFill>
            <a:round/>
            <a:headEnd type="triangle" w="med" len="med"/>
            <a:tailEnd/>
          </a:ln>
        </p:spPr>
        <p:txBody>
          <a:bodyPr wrap="none" anchor="ctr">
            <a:prstTxWarp prst="textNoShape">
              <a:avLst/>
            </a:prstTxWarp>
          </a:bodyPr>
          <a:lstStyle/>
          <a:p>
            <a:endParaRPr lang="en-US" sz="1530"/>
          </a:p>
        </p:txBody>
      </p:sp>
      <p:sp>
        <p:nvSpPr>
          <p:cNvPr id="21515" name="Line 15"/>
          <p:cNvSpPr>
            <a:spLocks noChangeShapeType="1"/>
          </p:cNvSpPr>
          <p:nvPr/>
        </p:nvSpPr>
        <p:spPr bwMode="auto">
          <a:xfrm flipV="1">
            <a:off x="4728210" y="5676900"/>
            <a:ext cx="1360170" cy="582930"/>
          </a:xfrm>
          <a:prstGeom prst="line">
            <a:avLst/>
          </a:prstGeom>
          <a:noFill/>
          <a:ln w="38100">
            <a:solidFill>
              <a:srgbClr val="0000FF"/>
            </a:solidFill>
            <a:round/>
            <a:headEnd type="triangle" w="med" len="med"/>
            <a:tailEnd/>
          </a:ln>
        </p:spPr>
        <p:txBody>
          <a:bodyPr wrap="none" anchor="ctr">
            <a:prstTxWarp prst="textNoShape">
              <a:avLst/>
            </a:prstTxWarp>
          </a:bodyPr>
          <a:lstStyle/>
          <a:p>
            <a:endParaRPr lang="en-US" sz="1530" dirty="0"/>
          </a:p>
        </p:txBody>
      </p:sp>
      <p:sp>
        <p:nvSpPr>
          <p:cNvPr id="21516" name="Text Box 16"/>
          <p:cNvSpPr txBox="1">
            <a:spLocks noChangeArrowheads="1"/>
          </p:cNvSpPr>
          <p:nvPr/>
        </p:nvSpPr>
        <p:spPr bwMode="auto">
          <a:xfrm>
            <a:off x="3821430" y="5029200"/>
            <a:ext cx="339196" cy="502862"/>
          </a:xfrm>
          <a:prstGeom prst="rect">
            <a:avLst/>
          </a:prstGeom>
          <a:noFill/>
          <a:ln w="9525">
            <a:noFill/>
            <a:miter lim="800000"/>
            <a:headEnd/>
            <a:tailEnd/>
          </a:ln>
        </p:spPr>
        <p:txBody>
          <a:bodyPr wrap="none" lIns="78264" tIns="39132" rIns="78264" bIns="39132">
            <a:prstTxWarp prst="textNoShape">
              <a:avLst/>
            </a:prstTxWarp>
            <a:spAutoFit/>
          </a:bodyPr>
          <a:lstStyle/>
          <a:p>
            <a:pPr algn="l">
              <a:lnSpc>
                <a:spcPct val="90000"/>
              </a:lnSpc>
              <a:spcBef>
                <a:spcPct val="20000"/>
              </a:spcBef>
              <a:buClr>
                <a:schemeClr val="tx2"/>
              </a:buClr>
              <a:buSzPct val="75000"/>
              <a:buFont typeface="Monotype Sorts" charset="2"/>
              <a:buNone/>
            </a:pPr>
            <a:r>
              <a:rPr lang="en-US" sz="3060"/>
              <a:t>?</a:t>
            </a:r>
          </a:p>
        </p:txBody>
      </p:sp>
      <p:sp>
        <p:nvSpPr>
          <p:cNvPr id="21517" name="Text Box 17"/>
          <p:cNvSpPr txBox="1">
            <a:spLocks noChangeArrowheads="1"/>
          </p:cNvSpPr>
          <p:nvPr/>
        </p:nvSpPr>
        <p:spPr bwMode="auto">
          <a:xfrm>
            <a:off x="-30749" y="4368864"/>
            <a:ext cx="2127505" cy="523220"/>
          </a:xfrm>
          <a:prstGeom prst="rect">
            <a:avLst/>
          </a:prstGeom>
          <a:noFill/>
          <a:ln w="12700">
            <a:noFill/>
            <a:miter lim="800000"/>
            <a:headEnd/>
            <a:tailEnd/>
          </a:ln>
        </p:spPr>
        <p:txBody>
          <a:bodyPr wrap="none" anchor="ctr">
            <a:prstTxWarp prst="textNoShape">
              <a:avLst/>
            </a:prstTxWarp>
            <a:spAutoFit/>
          </a:bodyPr>
          <a:lstStyle/>
          <a:p>
            <a:r>
              <a:rPr lang="en-US" sz="2800" dirty="0">
                <a:solidFill>
                  <a:srgbClr val="FF0000"/>
                </a:solidFill>
                <a:latin typeface="Times New Roman" charset="0"/>
              </a:rPr>
              <a:t>My computer</a:t>
            </a:r>
          </a:p>
        </p:txBody>
      </p:sp>
      <p:sp>
        <p:nvSpPr>
          <p:cNvPr id="18" name="Footer Placeholder 3"/>
          <p:cNvSpPr>
            <a:spLocks noGrp="1"/>
          </p:cNvSpPr>
          <p:nvPr>
            <p:ph type="ftr" sz="quarter" idx="4294967295"/>
          </p:nvPr>
        </p:nvSpPr>
        <p:spPr>
          <a:xfrm>
            <a:off x="259080" y="7425690"/>
            <a:ext cx="4532551" cy="388620"/>
          </a:xfrm>
        </p:spPr>
        <p:txBody>
          <a:bodyPr/>
          <a:lstStyle/>
          <a:p>
            <a:endParaRPr lang="en-US" dirty="0">
              <a:solidFill>
                <a:schemeClr val="tx1"/>
              </a:solidFill>
            </a:endParaRPr>
          </a:p>
        </p:txBody>
      </p:sp>
      <p:sp>
        <p:nvSpPr>
          <p:cNvPr id="19" name="Slide Number Placeholder 4"/>
          <p:cNvSpPr>
            <a:spLocks noGrp="1"/>
          </p:cNvSpPr>
          <p:nvPr>
            <p:ph type="sldNum" sz="quarter" idx="4294967295"/>
          </p:nvPr>
        </p:nvSpPr>
        <p:spPr>
          <a:xfrm>
            <a:off x="6995160" y="7425690"/>
            <a:ext cx="518160" cy="388620"/>
          </a:xfrm>
        </p:spPr>
        <p:txBody>
          <a:bodyPr/>
          <a:lstStyle/>
          <a:p>
            <a:fld id="{603FE706-B21F-114E-8808-5DBE0296B0E8}" type="slidenum">
              <a:rPr lang="en-US" smtClean="0"/>
              <a:pPr/>
              <a:t>3</a:t>
            </a:fld>
            <a:endParaRPr lang="en-US" sz="850" b="1"/>
          </a:p>
        </p:txBody>
      </p:sp>
      <p:sp>
        <p:nvSpPr>
          <p:cNvPr id="20" name="Cloud 19"/>
          <p:cNvSpPr/>
          <p:nvPr/>
        </p:nvSpPr>
        <p:spPr bwMode="auto">
          <a:xfrm>
            <a:off x="2978796" y="5801394"/>
            <a:ext cx="1719819" cy="1233211"/>
          </a:xfrm>
          <a:prstGeom prst="cloud">
            <a:avLst/>
          </a:prstGeom>
          <a:solidFill>
            <a:schemeClr val="accent1"/>
          </a:solidFill>
          <a:ln w="9525" cap="flat" cmpd="sng" algn="ctr">
            <a:solidFill>
              <a:schemeClr val="accent6"/>
            </a:solidFill>
            <a:prstDash val="solid"/>
            <a:round/>
            <a:headEnd type="none" w="med" len="med"/>
            <a:tailEnd type="none" w="med" len="med"/>
          </a:ln>
          <a:effectLst/>
        </p:spPr>
        <p:txBody>
          <a:bodyPr vert="horz" wrap="none" lIns="77724" tIns="38862" rIns="77724" bIns="38862" numCol="1" rtlCol="0" anchor="ctr" anchorCtr="0" compatLnSpc="1">
            <a:prstTxWarp prst="textNoShape">
              <a:avLst/>
            </a:prstTxWarp>
          </a:bodyPr>
          <a:lstStyle/>
          <a:p>
            <a:pPr algn="ctr" defTabSz="777240" eaLnBrk="0" fontAlgn="base" hangingPunct="0">
              <a:spcBef>
                <a:spcPct val="0"/>
              </a:spcBef>
              <a:spcAft>
                <a:spcPct val="0"/>
              </a:spcAft>
            </a:pPr>
            <a:r>
              <a:rPr lang="en-US" sz="1360" b="1" dirty="0">
                <a:latin typeface="Arial" charset="0"/>
              </a:rPr>
              <a:t>Internet</a:t>
            </a:r>
          </a:p>
        </p:txBody>
      </p:sp>
      <p:pic>
        <p:nvPicPr>
          <p:cNvPr id="21" name="Picture 20"/>
          <p:cNvPicPr>
            <a:picLocks noChangeAspect="1"/>
          </p:cNvPicPr>
          <p:nvPr/>
        </p:nvPicPr>
        <p:blipFill>
          <a:blip r:embed="rId4"/>
          <a:stretch>
            <a:fillRect/>
          </a:stretch>
        </p:blipFill>
        <p:spPr>
          <a:xfrm flipH="1">
            <a:off x="449088" y="5034057"/>
            <a:ext cx="1558982" cy="859030"/>
          </a:xfrm>
          <a:prstGeom prst="rect">
            <a:avLst/>
          </a:prstGeom>
        </p:spPr>
      </p:pic>
      <p:sp>
        <p:nvSpPr>
          <p:cNvPr id="23" name="Title 6">
            <a:extLst>
              <a:ext uri="{FF2B5EF4-FFF2-40B4-BE49-F238E27FC236}">
                <a16:creationId xmlns:a16="http://schemas.microsoft.com/office/drawing/2014/main" id="{D2A2EDEB-26D3-4B5E-8F93-B08A180FE4AB}"/>
              </a:ext>
            </a:extLst>
          </p:cNvPr>
          <p:cNvSpPr>
            <a:spLocks noGrp="1"/>
          </p:cNvSpPr>
          <p:nvPr>
            <p:ph type="title"/>
          </p:nvPr>
        </p:nvSpPr>
        <p:spPr>
          <a:xfrm>
            <a:off x="388620" y="402336"/>
            <a:ext cx="6995160" cy="984885"/>
          </a:xfrm>
        </p:spPr>
        <p:txBody>
          <a:bodyPr/>
          <a:lstStyle/>
          <a:p>
            <a:r>
              <a:rPr lang="en-US" sz="3200" dirty="0">
                <a:latin typeface="Times New Roman" panose="02020603050405020304" pitchFamily="18" charset="0"/>
                <a:cs typeface="Times New Roman" panose="02020603050405020304" pitchFamily="18" charset="0"/>
              </a:rPr>
              <a:t>REVIEW:  WHERE IS THE DATA LINK LAYER?</a:t>
            </a:r>
            <a:endParaRPr lang="en-US" dirty="0"/>
          </a:p>
        </p:txBody>
      </p:sp>
    </p:spTree>
    <p:extLst>
      <p:ext uri="{BB962C8B-B14F-4D97-AF65-F5344CB8AC3E}">
        <p14:creationId xmlns:p14="http://schemas.microsoft.com/office/powerpoint/2010/main" val="2468508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xfrm>
            <a:off x="7586663" y="8285163"/>
            <a:ext cx="185737" cy="165100"/>
          </a:xfrm>
          <a:prstGeom prst="rect">
            <a:avLst/>
          </a:prstGeom>
        </p:spPr>
        <p:txBody>
          <a:bodyPr vert="horz" wrap="square" lIns="0" tIns="6985" rIns="0" bIns="0" rtlCol="0">
            <a:spAutoFit/>
          </a:bodyPr>
          <a:lstStyle/>
          <a:p>
            <a:pPr marL="25400">
              <a:lnSpc>
                <a:spcPts val="1235"/>
              </a:lnSpc>
              <a:spcBef>
                <a:spcPts val="55"/>
              </a:spcBef>
            </a:pPr>
            <a:r>
              <a:rPr spc="-5" dirty="0"/>
              <a:t>5</a:t>
            </a:r>
          </a:p>
        </p:txBody>
      </p:sp>
      <p:sp>
        <p:nvSpPr>
          <p:cNvPr id="2" name="object 2"/>
          <p:cNvSpPr txBox="1"/>
          <p:nvPr/>
        </p:nvSpPr>
        <p:spPr>
          <a:xfrm>
            <a:off x="152400" y="381000"/>
            <a:ext cx="7121140" cy="5339219"/>
          </a:xfrm>
          <a:prstGeom prst="rect">
            <a:avLst/>
          </a:prstGeom>
        </p:spPr>
        <p:txBody>
          <a:bodyPr vert="horz" wrap="square" lIns="0" tIns="0" rIns="0" bIns="0" rtlCol="0">
            <a:spAutoFit/>
          </a:bodyPr>
          <a:lstStyle/>
          <a:p>
            <a:pPr marL="1670685">
              <a:lnSpc>
                <a:spcPct val="100000"/>
              </a:lnSpc>
            </a:pPr>
            <a:r>
              <a:rPr lang="en-US" sz="3200" spc="204" dirty="0">
                <a:solidFill>
                  <a:srgbClr val="0070C0"/>
                </a:solidFill>
                <a:latin typeface="+mj-lt"/>
                <a:cs typeface="PMingLiU"/>
              </a:rPr>
              <a:t>Goal: </a:t>
            </a:r>
            <a:r>
              <a:rPr sz="3200" spc="204" dirty="0">
                <a:solidFill>
                  <a:srgbClr val="0070C0"/>
                </a:solidFill>
                <a:latin typeface="+mj-lt"/>
                <a:cs typeface="PMingLiU"/>
              </a:rPr>
              <a:t>Quasi-reliability</a:t>
            </a:r>
            <a:endParaRPr sz="3200" dirty="0">
              <a:solidFill>
                <a:srgbClr val="0070C0"/>
              </a:solidFill>
              <a:latin typeface="+mj-lt"/>
              <a:cs typeface="PMingLiU"/>
            </a:endParaRPr>
          </a:p>
          <a:p>
            <a:pPr>
              <a:lnSpc>
                <a:spcPct val="100000"/>
              </a:lnSpc>
              <a:spcBef>
                <a:spcPts val="45"/>
              </a:spcBef>
            </a:pPr>
            <a:endParaRPr sz="1800" dirty="0">
              <a:latin typeface="+mj-lt"/>
              <a:cs typeface="Times New Roman"/>
            </a:endParaRPr>
          </a:p>
          <a:p>
            <a:pPr marL="212090" marR="5080" indent="-199390">
              <a:lnSpc>
                <a:spcPct val="116599"/>
              </a:lnSpc>
              <a:buFont typeface="Times New Roman"/>
              <a:buChar char="•"/>
              <a:tabLst>
                <a:tab pos="212725" algn="l"/>
              </a:tabLst>
            </a:pPr>
            <a:r>
              <a:rPr sz="2400" spc="35" dirty="0">
                <a:latin typeface="+mj-lt"/>
                <a:cs typeface="Garamond"/>
              </a:rPr>
              <a:t>The </a:t>
            </a:r>
            <a:r>
              <a:rPr sz="2400" spc="40" dirty="0">
                <a:latin typeface="+mj-lt"/>
                <a:cs typeface="Garamond"/>
              </a:rPr>
              <a:t>probability </a:t>
            </a:r>
            <a:r>
              <a:rPr sz="2400" spc="-100" dirty="0">
                <a:latin typeface="+mj-lt"/>
                <a:cs typeface="Garamond"/>
              </a:rPr>
              <a:t>of </a:t>
            </a:r>
            <a:r>
              <a:rPr sz="2400" spc="114" dirty="0">
                <a:latin typeface="+mj-lt"/>
                <a:cs typeface="Garamond"/>
              </a:rPr>
              <a:t>a </a:t>
            </a:r>
            <a:r>
              <a:rPr sz="2400" spc="15" dirty="0">
                <a:latin typeface="+mj-lt"/>
                <a:cs typeface="Garamond"/>
              </a:rPr>
              <a:t>receiving </a:t>
            </a:r>
            <a:r>
              <a:rPr sz="2400" spc="60" dirty="0">
                <a:latin typeface="+mj-lt"/>
                <a:cs typeface="Garamond"/>
              </a:rPr>
              <a:t>Data </a:t>
            </a:r>
            <a:r>
              <a:rPr sz="2400" spc="20" dirty="0">
                <a:latin typeface="+mj-lt"/>
                <a:cs typeface="Garamond"/>
              </a:rPr>
              <a:t>Link </a:t>
            </a:r>
            <a:r>
              <a:rPr sz="2400" spc="25" dirty="0">
                <a:latin typeface="+mj-lt"/>
                <a:cs typeface="Garamond"/>
              </a:rPr>
              <a:t>passing  </a:t>
            </a:r>
            <a:r>
              <a:rPr sz="2400" spc="30" dirty="0">
                <a:latin typeface="+mj-lt"/>
                <a:cs typeface="Garamond"/>
              </a:rPr>
              <a:t>up </a:t>
            </a:r>
            <a:r>
              <a:rPr sz="2400" spc="60" dirty="0">
                <a:latin typeface="+mj-lt"/>
                <a:cs typeface="Garamond"/>
              </a:rPr>
              <a:t>an </a:t>
            </a:r>
            <a:r>
              <a:rPr sz="2400" spc="10" dirty="0">
                <a:solidFill>
                  <a:srgbClr val="FF0000"/>
                </a:solidFill>
                <a:latin typeface="+mj-lt"/>
                <a:cs typeface="Garamond"/>
              </a:rPr>
              <a:t>incorrect </a:t>
            </a:r>
            <a:r>
              <a:rPr sz="2400" spc="5" dirty="0">
                <a:solidFill>
                  <a:srgbClr val="FF0000"/>
                </a:solidFill>
                <a:latin typeface="+mj-lt"/>
                <a:cs typeface="Garamond"/>
              </a:rPr>
              <a:t>frame </a:t>
            </a:r>
            <a:r>
              <a:rPr sz="2400" spc="15" dirty="0">
                <a:latin typeface="+mj-lt"/>
                <a:cs typeface="Garamond"/>
              </a:rPr>
              <a:t>to </a:t>
            </a:r>
            <a:r>
              <a:rPr sz="2400" spc="40" dirty="0">
                <a:latin typeface="+mj-lt"/>
                <a:cs typeface="Garamond"/>
              </a:rPr>
              <a:t>the </a:t>
            </a:r>
            <a:r>
              <a:rPr sz="2400" spc="25" dirty="0">
                <a:latin typeface="+mj-lt"/>
                <a:cs typeface="Garamond"/>
              </a:rPr>
              <a:t>client </a:t>
            </a:r>
            <a:r>
              <a:rPr sz="2400" spc="45" dirty="0">
                <a:latin typeface="+mj-lt"/>
                <a:cs typeface="Garamond"/>
              </a:rPr>
              <a:t>layer </a:t>
            </a:r>
            <a:r>
              <a:rPr sz="2400" spc="5" dirty="0">
                <a:latin typeface="+mj-lt"/>
                <a:cs typeface="Garamond"/>
              </a:rPr>
              <a:t>should </a:t>
            </a:r>
            <a:r>
              <a:rPr sz="2400" spc="20" dirty="0">
                <a:latin typeface="+mj-lt"/>
                <a:cs typeface="Garamond"/>
              </a:rPr>
              <a:t>be  </a:t>
            </a:r>
            <a:r>
              <a:rPr sz="2400" spc="10" dirty="0">
                <a:latin typeface="+mj-lt"/>
                <a:cs typeface="Garamond"/>
              </a:rPr>
              <a:t>very, </a:t>
            </a:r>
            <a:r>
              <a:rPr sz="2400" spc="40" dirty="0">
                <a:latin typeface="+mj-lt"/>
                <a:cs typeface="Garamond"/>
              </a:rPr>
              <a:t>very</a:t>
            </a:r>
            <a:r>
              <a:rPr sz="2400" spc="140" dirty="0">
                <a:latin typeface="+mj-lt"/>
                <a:cs typeface="Garamond"/>
              </a:rPr>
              <a:t> </a:t>
            </a:r>
            <a:r>
              <a:rPr sz="2400" spc="45" dirty="0">
                <a:latin typeface="+mj-lt"/>
                <a:cs typeface="Garamond"/>
              </a:rPr>
              <a:t>small.</a:t>
            </a:r>
            <a:endParaRPr sz="2400" dirty="0">
              <a:latin typeface="+mj-lt"/>
              <a:cs typeface="Garamond"/>
            </a:endParaRPr>
          </a:p>
          <a:p>
            <a:pPr marL="516890" lvl="1" indent="-216535">
              <a:lnSpc>
                <a:spcPct val="100000"/>
              </a:lnSpc>
              <a:spcBef>
                <a:spcPts val="1295"/>
              </a:spcBef>
              <a:buFont typeface="PMingLiU"/>
              <a:buChar char="–"/>
              <a:tabLst>
                <a:tab pos="517525" algn="l"/>
              </a:tabLst>
            </a:pPr>
            <a:r>
              <a:rPr sz="2400" spc="20" dirty="0">
                <a:solidFill>
                  <a:srgbClr val="FF0000"/>
                </a:solidFill>
                <a:latin typeface="+mj-lt"/>
                <a:cs typeface="Garamond"/>
              </a:rPr>
              <a:t>Undetected </a:t>
            </a:r>
            <a:r>
              <a:rPr sz="2400" spc="5" dirty="0">
                <a:solidFill>
                  <a:srgbClr val="FF0000"/>
                </a:solidFill>
                <a:latin typeface="+mj-lt"/>
                <a:cs typeface="Garamond"/>
              </a:rPr>
              <a:t>error </a:t>
            </a:r>
            <a:r>
              <a:rPr sz="2400" spc="65" dirty="0">
                <a:latin typeface="+mj-lt"/>
                <a:cs typeface="Garamond"/>
              </a:rPr>
              <a:t>say </a:t>
            </a:r>
            <a:r>
              <a:rPr sz="2400" spc="-35" dirty="0">
                <a:latin typeface="+mj-lt"/>
                <a:cs typeface="Garamond"/>
              </a:rPr>
              <a:t>once </a:t>
            </a:r>
            <a:r>
              <a:rPr sz="2400" spc="25" dirty="0">
                <a:latin typeface="+mj-lt"/>
                <a:cs typeface="Garamond"/>
              </a:rPr>
              <a:t>in </a:t>
            </a:r>
            <a:r>
              <a:rPr sz="2400" spc="-15" dirty="0">
                <a:latin typeface="+mj-lt"/>
                <a:cs typeface="Garamond"/>
              </a:rPr>
              <a:t>20 </a:t>
            </a:r>
            <a:r>
              <a:rPr sz="2400" spc="45" dirty="0">
                <a:latin typeface="+mj-lt"/>
                <a:cs typeface="Garamond"/>
              </a:rPr>
              <a:t> </a:t>
            </a:r>
            <a:r>
              <a:rPr sz="2400" spc="50" dirty="0">
                <a:latin typeface="+mj-lt"/>
                <a:cs typeface="Garamond"/>
              </a:rPr>
              <a:t>years.</a:t>
            </a:r>
            <a:endParaRPr sz="2400" dirty="0">
              <a:latin typeface="+mj-lt"/>
              <a:cs typeface="Garamond"/>
            </a:endParaRPr>
          </a:p>
          <a:p>
            <a:pPr marL="516890" marR="23495" lvl="1" indent="-216535">
              <a:lnSpc>
                <a:spcPct val="116300"/>
              </a:lnSpc>
              <a:spcBef>
                <a:spcPts val="400"/>
              </a:spcBef>
              <a:buFont typeface="PMingLiU"/>
              <a:buChar char="–"/>
              <a:tabLst>
                <a:tab pos="517525" algn="l"/>
              </a:tabLst>
            </a:pPr>
            <a:r>
              <a:rPr sz="2400" spc="-35" dirty="0">
                <a:latin typeface="+mj-lt"/>
                <a:cs typeface="Garamond"/>
              </a:rPr>
              <a:t>Needs </a:t>
            </a:r>
            <a:r>
              <a:rPr sz="2400" spc="15" dirty="0">
                <a:latin typeface="+mj-lt"/>
                <a:cs typeface="Garamond"/>
              </a:rPr>
              <a:t>to </a:t>
            </a:r>
            <a:r>
              <a:rPr sz="2400" spc="20" dirty="0">
                <a:latin typeface="+mj-lt"/>
                <a:cs typeface="Garamond"/>
              </a:rPr>
              <a:t>be </a:t>
            </a:r>
            <a:r>
              <a:rPr sz="2400" spc="-55" dirty="0">
                <a:latin typeface="+mj-lt"/>
                <a:cs typeface="Garamond"/>
              </a:rPr>
              <a:t>so </a:t>
            </a:r>
            <a:r>
              <a:rPr sz="2400" spc="40" dirty="0">
                <a:latin typeface="+mj-lt"/>
                <a:cs typeface="Garamond"/>
              </a:rPr>
              <a:t>small </a:t>
            </a:r>
            <a:r>
              <a:rPr sz="2400" spc="20" dirty="0">
                <a:latin typeface="+mj-lt"/>
                <a:cs typeface="Garamond"/>
              </a:rPr>
              <a:t>because </a:t>
            </a:r>
            <a:r>
              <a:rPr sz="2400" spc="45" dirty="0">
                <a:latin typeface="+mj-lt"/>
                <a:cs typeface="Garamond"/>
              </a:rPr>
              <a:t>transport  </a:t>
            </a:r>
            <a:r>
              <a:rPr sz="2400" spc="-5" dirty="0">
                <a:latin typeface="+mj-lt"/>
                <a:cs typeface="Garamond"/>
              </a:rPr>
              <a:t>protocols </a:t>
            </a:r>
            <a:r>
              <a:rPr sz="2400" spc="-35" dirty="0">
                <a:latin typeface="+mj-lt"/>
                <a:cs typeface="Garamond"/>
              </a:rPr>
              <a:t>do </a:t>
            </a:r>
            <a:r>
              <a:rPr sz="2400" spc="15" dirty="0">
                <a:latin typeface="+mj-lt"/>
                <a:cs typeface="Garamond"/>
              </a:rPr>
              <a:t>not </a:t>
            </a:r>
            <a:r>
              <a:rPr sz="2400" spc="30" dirty="0">
                <a:latin typeface="+mj-lt"/>
                <a:cs typeface="Garamond"/>
              </a:rPr>
              <a:t>insist </a:t>
            </a:r>
            <a:r>
              <a:rPr sz="2400" spc="-50" dirty="0">
                <a:latin typeface="+mj-lt"/>
                <a:cs typeface="Garamond"/>
              </a:rPr>
              <a:t>on </a:t>
            </a:r>
            <a:r>
              <a:rPr sz="2400" spc="5" dirty="0">
                <a:latin typeface="+mj-lt"/>
                <a:cs typeface="Garamond"/>
              </a:rPr>
              <a:t>end-to-end  </a:t>
            </a:r>
            <a:r>
              <a:rPr sz="2400" spc="-5" dirty="0">
                <a:latin typeface="+mj-lt"/>
                <a:cs typeface="Garamond"/>
              </a:rPr>
              <a:t>checksums, </a:t>
            </a:r>
            <a:r>
              <a:rPr sz="2400" spc="114" dirty="0">
                <a:latin typeface="+mj-lt"/>
                <a:cs typeface="Garamond"/>
              </a:rPr>
              <a:t>a </a:t>
            </a:r>
            <a:r>
              <a:rPr sz="2400" spc="15" dirty="0">
                <a:latin typeface="+mj-lt"/>
                <a:cs typeface="Garamond"/>
              </a:rPr>
              <a:t>violation </a:t>
            </a:r>
            <a:r>
              <a:rPr sz="2400" spc="-100" dirty="0">
                <a:latin typeface="+mj-lt"/>
                <a:cs typeface="Garamond"/>
              </a:rPr>
              <a:t>of  </a:t>
            </a:r>
            <a:r>
              <a:rPr sz="2400" spc="5" dirty="0">
                <a:latin typeface="+mj-lt"/>
                <a:cs typeface="Garamond"/>
              </a:rPr>
              <a:t>end-to-end</a:t>
            </a:r>
            <a:r>
              <a:rPr sz="2400" spc="150" dirty="0">
                <a:latin typeface="+mj-lt"/>
                <a:cs typeface="Garamond"/>
              </a:rPr>
              <a:t> </a:t>
            </a:r>
            <a:r>
              <a:rPr sz="2400" spc="40" dirty="0">
                <a:latin typeface="+mj-lt"/>
                <a:cs typeface="Garamond"/>
              </a:rPr>
              <a:t>argument.</a:t>
            </a:r>
            <a:endParaRPr sz="2400" dirty="0">
              <a:latin typeface="+mj-lt"/>
              <a:cs typeface="Garamond"/>
            </a:endParaRPr>
          </a:p>
          <a:p>
            <a:pPr marL="212090" marR="5080" indent="-199390" algn="just">
              <a:lnSpc>
                <a:spcPct val="116300"/>
              </a:lnSpc>
              <a:spcBef>
                <a:spcPts val="900"/>
              </a:spcBef>
              <a:buFont typeface="Times New Roman"/>
              <a:buChar char="•"/>
              <a:tabLst>
                <a:tab pos="212725" algn="l"/>
              </a:tabLst>
            </a:pPr>
            <a:r>
              <a:rPr sz="2400" spc="35" dirty="0">
                <a:latin typeface="+mj-lt"/>
                <a:cs typeface="Garamond"/>
              </a:rPr>
              <a:t>The </a:t>
            </a:r>
            <a:r>
              <a:rPr sz="2400" spc="40" dirty="0">
                <a:latin typeface="+mj-lt"/>
                <a:cs typeface="Garamond"/>
              </a:rPr>
              <a:t>probability </a:t>
            </a:r>
            <a:r>
              <a:rPr sz="2400" spc="-100" dirty="0">
                <a:latin typeface="+mj-lt"/>
                <a:cs typeface="Garamond"/>
              </a:rPr>
              <a:t>of </a:t>
            </a:r>
            <a:r>
              <a:rPr sz="2400" spc="114" dirty="0">
                <a:latin typeface="+mj-lt"/>
                <a:cs typeface="Garamond"/>
              </a:rPr>
              <a:t>a </a:t>
            </a:r>
            <a:r>
              <a:rPr sz="2400" spc="15" dirty="0">
                <a:latin typeface="+mj-lt"/>
                <a:cs typeface="Garamond"/>
              </a:rPr>
              <a:t>receiving </a:t>
            </a:r>
            <a:r>
              <a:rPr sz="2400" spc="60" dirty="0">
                <a:latin typeface="+mj-lt"/>
                <a:cs typeface="Garamond"/>
              </a:rPr>
              <a:t>Data </a:t>
            </a:r>
            <a:r>
              <a:rPr sz="2400" spc="20" dirty="0">
                <a:latin typeface="+mj-lt"/>
                <a:cs typeface="Garamond"/>
              </a:rPr>
              <a:t>Link </a:t>
            </a:r>
            <a:r>
              <a:rPr sz="2400" spc="10" dirty="0">
                <a:solidFill>
                  <a:srgbClr val="FF0000"/>
                </a:solidFill>
                <a:latin typeface="+mj-lt"/>
                <a:cs typeface="Garamond"/>
              </a:rPr>
              <a:t>dropping  </a:t>
            </a:r>
            <a:r>
              <a:rPr sz="2400" dirty="0">
                <a:solidFill>
                  <a:srgbClr val="FF0000"/>
                </a:solidFill>
                <a:latin typeface="+mj-lt"/>
                <a:cs typeface="Garamond"/>
              </a:rPr>
              <a:t>frames</a:t>
            </a:r>
            <a:r>
              <a:rPr sz="2400" dirty="0">
                <a:latin typeface="+mj-lt"/>
                <a:cs typeface="Garamond"/>
              </a:rPr>
              <a:t> </a:t>
            </a:r>
            <a:r>
              <a:rPr sz="2400" spc="15" dirty="0">
                <a:latin typeface="+mj-lt"/>
                <a:cs typeface="Garamond"/>
              </a:rPr>
              <a:t>sent </a:t>
            </a:r>
            <a:r>
              <a:rPr sz="2400" spc="50" dirty="0">
                <a:latin typeface="+mj-lt"/>
                <a:cs typeface="Garamond"/>
              </a:rPr>
              <a:t>by </a:t>
            </a:r>
            <a:r>
              <a:rPr sz="2400" spc="40" dirty="0">
                <a:latin typeface="+mj-lt"/>
                <a:cs typeface="Garamond"/>
              </a:rPr>
              <a:t>the </a:t>
            </a:r>
            <a:r>
              <a:rPr sz="2400" spc="5" dirty="0">
                <a:latin typeface="+mj-lt"/>
                <a:cs typeface="Garamond"/>
              </a:rPr>
              <a:t>sender should </a:t>
            </a:r>
            <a:r>
              <a:rPr sz="2400" spc="20" dirty="0">
                <a:latin typeface="+mj-lt"/>
                <a:cs typeface="Garamond"/>
              </a:rPr>
              <a:t>be </a:t>
            </a:r>
            <a:r>
              <a:rPr sz="2400" spc="40" dirty="0">
                <a:latin typeface="+mj-lt"/>
                <a:cs typeface="Garamond"/>
              </a:rPr>
              <a:t>small </a:t>
            </a:r>
            <a:r>
              <a:rPr sz="2400" dirty="0">
                <a:latin typeface="+mj-lt"/>
                <a:cs typeface="Garamond"/>
              </a:rPr>
              <a:t>(once </a:t>
            </a:r>
            <a:r>
              <a:rPr sz="2400" spc="114" dirty="0">
                <a:latin typeface="+mj-lt"/>
                <a:cs typeface="Garamond"/>
              </a:rPr>
              <a:t>a  </a:t>
            </a:r>
            <a:r>
              <a:rPr sz="2400" spc="90" dirty="0">
                <a:latin typeface="+mj-lt"/>
                <a:cs typeface="Garamond"/>
              </a:rPr>
              <a:t>day) </a:t>
            </a:r>
            <a:r>
              <a:rPr sz="2400" spc="15" dirty="0">
                <a:latin typeface="+mj-lt"/>
                <a:cs typeface="Garamond"/>
              </a:rPr>
              <a:t>to </a:t>
            </a:r>
            <a:r>
              <a:rPr sz="2400" spc="10" dirty="0">
                <a:latin typeface="+mj-lt"/>
                <a:cs typeface="Garamond"/>
              </a:rPr>
              <a:t>allow </a:t>
            </a:r>
            <a:r>
              <a:rPr sz="2400" spc="-15" dirty="0">
                <a:latin typeface="+mj-lt"/>
                <a:cs typeface="Garamond"/>
              </a:rPr>
              <a:t>good</a:t>
            </a:r>
            <a:r>
              <a:rPr sz="2400" spc="254" dirty="0">
                <a:latin typeface="+mj-lt"/>
                <a:cs typeface="Garamond"/>
              </a:rPr>
              <a:t> </a:t>
            </a:r>
            <a:r>
              <a:rPr sz="2400" spc="10" dirty="0">
                <a:latin typeface="+mj-lt"/>
                <a:cs typeface="Garamond"/>
              </a:rPr>
              <a:t>performance.</a:t>
            </a:r>
            <a:endParaRPr sz="2400" dirty="0">
              <a:latin typeface="+mj-lt"/>
              <a:cs typeface="Garamond"/>
            </a:endParaRPr>
          </a:p>
        </p:txBody>
      </p:sp>
    </p:spTree>
    <p:extLst>
      <p:ext uri="{BB962C8B-B14F-4D97-AF65-F5344CB8AC3E}">
        <p14:creationId xmlns:p14="http://schemas.microsoft.com/office/powerpoint/2010/main" val="3944925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762000"/>
            <a:ext cx="7391400" cy="6754798"/>
          </a:xfrm>
          <a:prstGeom prst="rect">
            <a:avLst/>
          </a:prstGeom>
        </p:spPr>
        <p:txBody>
          <a:bodyPr vert="horz" wrap="square" lIns="0" tIns="0" rIns="0" bIns="0" rtlCol="0">
            <a:spAutoFit/>
          </a:bodyPr>
          <a:lstStyle/>
          <a:p>
            <a:pPr marL="838200">
              <a:lnSpc>
                <a:spcPct val="100000"/>
              </a:lnSpc>
            </a:pPr>
            <a:r>
              <a:rPr lang="en-US" sz="3200" spc="285" dirty="0">
                <a:solidFill>
                  <a:srgbClr val="0070C0"/>
                </a:solidFill>
                <a:latin typeface="+mj-lt"/>
                <a:cs typeface="PMingLiU"/>
              </a:rPr>
              <a:t> Types of Errors</a:t>
            </a:r>
            <a:endParaRPr sz="3200" dirty="0">
              <a:solidFill>
                <a:srgbClr val="0070C0"/>
              </a:solidFill>
              <a:latin typeface="+mj-lt"/>
              <a:cs typeface="PMingLiU"/>
            </a:endParaRPr>
          </a:p>
          <a:p>
            <a:pPr marL="212090" marR="46355" indent="-199390">
              <a:lnSpc>
                <a:spcPct val="116100"/>
              </a:lnSpc>
              <a:spcBef>
                <a:spcPts val="1800"/>
              </a:spcBef>
              <a:buFont typeface="Lucida Sans Unicode"/>
              <a:buChar char="•"/>
              <a:tabLst>
                <a:tab pos="212725" algn="l"/>
              </a:tabLst>
            </a:pPr>
            <a:r>
              <a:rPr sz="2400" spc="25" dirty="0">
                <a:solidFill>
                  <a:srgbClr val="00B050"/>
                </a:solidFill>
                <a:latin typeface="+mj-lt"/>
                <a:cs typeface="Garamond"/>
              </a:rPr>
              <a:t>Random </a:t>
            </a:r>
            <a:r>
              <a:rPr sz="2400" dirty="0">
                <a:solidFill>
                  <a:srgbClr val="00B050"/>
                </a:solidFill>
                <a:latin typeface="+mj-lt"/>
                <a:cs typeface="Garamond"/>
              </a:rPr>
              <a:t>Errors</a:t>
            </a:r>
            <a:r>
              <a:rPr sz="2400" dirty="0">
                <a:latin typeface="+mj-lt"/>
                <a:cs typeface="Garamond"/>
              </a:rPr>
              <a:t>. </a:t>
            </a:r>
            <a:r>
              <a:rPr lang="en-US" sz="2400" spc="-40" dirty="0">
                <a:latin typeface="+mj-lt"/>
                <a:cs typeface="Garamond"/>
              </a:rPr>
              <a:t>A noise spike or inter-symbol interference makes you think a 0 is a 1 or 1 to 0.  Fiber: 1 in 10 </a:t>
            </a:r>
            <a:r>
              <a:rPr lang="en-US" sz="2400" spc="-40" baseline="30000" dirty="0">
                <a:latin typeface="+mj-lt"/>
                <a:cs typeface="Garamond"/>
              </a:rPr>
              <a:t>10</a:t>
            </a:r>
            <a:endParaRPr sz="2400" baseline="30000" dirty="0">
              <a:latin typeface="+mj-lt"/>
              <a:cs typeface="Garamond"/>
            </a:endParaRPr>
          </a:p>
          <a:p>
            <a:pPr marL="212090" marR="196215" indent="-199390">
              <a:lnSpc>
                <a:spcPct val="116300"/>
              </a:lnSpc>
              <a:spcBef>
                <a:spcPts val="905"/>
              </a:spcBef>
              <a:buFont typeface="Lucida Sans Unicode"/>
              <a:buChar char="•"/>
              <a:tabLst>
                <a:tab pos="212725" algn="l"/>
              </a:tabLst>
            </a:pPr>
            <a:r>
              <a:rPr lang="en-US" sz="2400" spc="80" dirty="0">
                <a:solidFill>
                  <a:srgbClr val="00B050"/>
                </a:solidFill>
                <a:latin typeface="+mj-lt"/>
                <a:cs typeface="Garamond"/>
              </a:rPr>
              <a:t>Burst errors: </a:t>
            </a:r>
            <a:r>
              <a:rPr sz="2400" spc="-5" dirty="0">
                <a:latin typeface="+mj-lt"/>
                <a:cs typeface="Garamond"/>
              </a:rPr>
              <a:t>.</a:t>
            </a:r>
            <a:r>
              <a:rPr lang="en-US" sz="2400" spc="-5" dirty="0">
                <a:latin typeface="+mj-lt"/>
                <a:cs typeface="Garamond"/>
              </a:rPr>
              <a:t>A group of bits get corrupted  because of synchronization or connector plugged in. Correlated!</a:t>
            </a:r>
            <a:endParaRPr sz="2400" dirty="0">
              <a:latin typeface="+mj-lt"/>
              <a:cs typeface="Garamond"/>
            </a:endParaRPr>
          </a:p>
          <a:p>
            <a:pPr marL="212090" marR="5080" indent="-199390">
              <a:lnSpc>
                <a:spcPct val="116300"/>
              </a:lnSpc>
              <a:spcBef>
                <a:spcPts val="905"/>
              </a:spcBef>
              <a:buFont typeface="Lucida Sans Unicode"/>
              <a:buChar char="•"/>
              <a:tabLst>
                <a:tab pos="212725" algn="l"/>
              </a:tabLst>
            </a:pPr>
            <a:r>
              <a:rPr lang="en-US" sz="2400" dirty="0">
                <a:solidFill>
                  <a:srgbClr val="00B050"/>
                </a:solidFill>
                <a:latin typeface="+mj-lt"/>
                <a:cs typeface="Garamond"/>
              </a:rPr>
              <a:t>Modeling Burst error</a:t>
            </a:r>
            <a:r>
              <a:rPr lang="en-US" sz="2400" dirty="0">
                <a:latin typeface="+mj-lt"/>
                <a:cs typeface="Garamond"/>
              </a:rPr>
              <a:t>: Burst error of length k </a:t>
            </a:r>
            <a:r>
              <a:rPr lang="en-US" sz="2400" dirty="0">
                <a:latin typeface="+mj-lt"/>
                <a:cs typeface="Garamond"/>
                <a:sym typeface="Wingdings" panose="05000000000000000000" pitchFamily="2" charset="2"/>
              </a:rPr>
              <a:t> distance from first to last is k – 1. Intermediate may or may not be corrupted.  Burst error of 5 starting at 50. Bits 50 and 54 are corrupted, bits 51-53 may or may not be corrupted</a:t>
            </a:r>
            <a:endParaRPr sz="2400" dirty="0">
              <a:latin typeface="+mj-lt"/>
              <a:cs typeface="Garamond"/>
            </a:endParaRPr>
          </a:p>
          <a:p>
            <a:pPr marL="212090" marR="8255" indent="-199390">
              <a:lnSpc>
                <a:spcPct val="116300"/>
              </a:lnSpc>
              <a:spcBef>
                <a:spcPts val="905"/>
              </a:spcBef>
              <a:buFont typeface="Lucida Sans Unicode"/>
              <a:buChar char="•"/>
              <a:tabLst>
                <a:tab pos="212725" algn="l"/>
              </a:tabLst>
            </a:pPr>
            <a:r>
              <a:rPr lang="en-US" sz="2400" spc="10" dirty="0">
                <a:solidFill>
                  <a:srgbClr val="00B050"/>
                </a:solidFill>
                <a:latin typeface="+mj-lt"/>
                <a:cs typeface="Garamond"/>
              </a:rPr>
              <a:t>Goal for quasi-reliability:</a:t>
            </a:r>
            <a:r>
              <a:rPr sz="2400" spc="15" dirty="0">
                <a:solidFill>
                  <a:srgbClr val="00B050"/>
                </a:solidFill>
                <a:latin typeface="+mj-lt"/>
                <a:cs typeface="Garamond"/>
              </a:rPr>
              <a:t> </a:t>
            </a:r>
            <a:r>
              <a:rPr lang="en-US" sz="2400" dirty="0">
                <a:cs typeface="Garamond"/>
              </a:rPr>
              <a:t>Like to add checksums to detect as large a burst (say 32) and as many random (at least 3)</a:t>
            </a:r>
          </a:p>
          <a:p>
            <a:pPr marL="212090" marR="8255" indent="-199390">
              <a:lnSpc>
                <a:spcPct val="116300"/>
              </a:lnSpc>
              <a:spcBef>
                <a:spcPts val="905"/>
              </a:spcBef>
              <a:buFont typeface="Lucida Sans Unicode"/>
              <a:buChar char="•"/>
              <a:tabLst>
                <a:tab pos="212725" algn="l"/>
              </a:tabLst>
            </a:pPr>
            <a:r>
              <a:rPr lang="en-US" sz="2400" dirty="0">
                <a:solidFill>
                  <a:srgbClr val="00B050"/>
                </a:solidFill>
                <a:latin typeface="Garamond"/>
                <a:cs typeface="Garamond"/>
              </a:rPr>
              <a:t>Comparison:</a:t>
            </a:r>
            <a:r>
              <a:rPr lang="en-US" sz="2400" dirty="0">
                <a:latin typeface="Garamond"/>
                <a:cs typeface="Garamond"/>
              </a:rPr>
              <a:t> Imagine a frame of size 1000 and an error rate of 1 in 1000. If random, all frames corrupted on average. If we get a burst of 1000 every 1000 frames, only 1 is lost!</a:t>
            </a:r>
            <a:endParaRPr sz="2400" dirty="0">
              <a:latin typeface="Garamond"/>
              <a:cs typeface="Garamond"/>
            </a:endParaRPr>
          </a:p>
        </p:txBody>
      </p:sp>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extLst>
      <p:ext uri="{BB962C8B-B14F-4D97-AF65-F5344CB8AC3E}">
        <p14:creationId xmlns:p14="http://schemas.microsoft.com/office/powerpoint/2010/main" val="3215704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762000"/>
            <a:ext cx="7391400" cy="2865528"/>
          </a:xfrm>
          <a:prstGeom prst="rect">
            <a:avLst/>
          </a:prstGeom>
        </p:spPr>
        <p:txBody>
          <a:bodyPr vert="horz" wrap="square" lIns="0" tIns="0" rIns="0" bIns="0" rtlCol="0">
            <a:spAutoFit/>
          </a:bodyPr>
          <a:lstStyle/>
          <a:p>
            <a:pPr marL="838200">
              <a:lnSpc>
                <a:spcPct val="100000"/>
              </a:lnSpc>
            </a:pPr>
            <a:r>
              <a:rPr sz="3200" spc="285" dirty="0">
                <a:solidFill>
                  <a:srgbClr val="0070C0"/>
                </a:solidFill>
                <a:latin typeface="+mj-lt"/>
                <a:cs typeface="PMingLiU"/>
              </a:rPr>
              <a:t>Error </a:t>
            </a:r>
            <a:r>
              <a:rPr sz="3200" spc="250" dirty="0">
                <a:solidFill>
                  <a:srgbClr val="0070C0"/>
                </a:solidFill>
                <a:latin typeface="+mj-lt"/>
                <a:cs typeface="PMingLiU"/>
              </a:rPr>
              <a:t>Detection </a:t>
            </a:r>
            <a:r>
              <a:rPr sz="3200" spc="225" dirty="0">
                <a:solidFill>
                  <a:srgbClr val="0070C0"/>
                </a:solidFill>
                <a:latin typeface="+mj-lt"/>
                <a:cs typeface="PMingLiU"/>
              </a:rPr>
              <a:t>using</a:t>
            </a:r>
            <a:r>
              <a:rPr sz="3200" spc="200" dirty="0">
                <a:solidFill>
                  <a:srgbClr val="0070C0"/>
                </a:solidFill>
                <a:latin typeface="+mj-lt"/>
                <a:cs typeface="PMingLiU"/>
              </a:rPr>
              <a:t> </a:t>
            </a:r>
            <a:r>
              <a:rPr sz="3200" spc="280" dirty="0">
                <a:solidFill>
                  <a:srgbClr val="0070C0"/>
                </a:solidFill>
                <a:latin typeface="+mj-lt"/>
                <a:cs typeface="PMingLiU"/>
              </a:rPr>
              <a:t>Parity</a:t>
            </a:r>
            <a:endParaRPr sz="2400" dirty="0">
              <a:latin typeface="+mj-lt"/>
              <a:cs typeface="Garamond"/>
            </a:endParaRPr>
          </a:p>
          <a:p>
            <a:pPr marL="212090" marR="196215" indent="-199390">
              <a:lnSpc>
                <a:spcPct val="116300"/>
              </a:lnSpc>
              <a:spcBef>
                <a:spcPts val="905"/>
              </a:spcBef>
              <a:buFont typeface="Lucida Sans Unicode"/>
              <a:buChar char="•"/>
              <a:tabLst>
                <a:tab pos="212725" algn="l"/>
              </a:tabLst>
            </a:pPr>
            <a:r>
              <a:rPr sz="2400" spc="80" dirty="0">
                <a:solidFill>
                  <a:srgbClr val="00B050"/>
                </a:solidFill>
                <a:latin typeface="+mj-lt"/>
                <a:cs typeface="Garamond"/>
              </a:rPr>
              <a:t>Parity:</a:t>
            </a:r>
            <a:r>
              <a:rPr sz="2400" spc="80" dirty="0">
                <a:latin typeface="+mj-lt"/>
                <a:cs typeface="Garamond"/>
              </a:rPr>
              <a:t> </a:t>
            </a:r>
            <a:r>
              <a:rPr sz="2400" dirty="0">
                <a:latin typeface="+mj-lt"/>
                <a:cs typeface="Garamond"/>
              </a:rPr>
              <a:t>ExOR </a:t>
            </a:r>
            <a:r>
              <a:rPr sz="2400" spc="-100" dirty="0">
                <a:latin typeface="+mj-lt"/>
                <a:cs typeface="Garamond"/>
              </a:rPr>
              <a:t>of </a:t>
            </a:r>
            <a:r>
              <a:rPr sz="2400" spc="50" dirty="0">
                <a:latin typeface="+mj-lt"/>
                <a:cs typeface="Garamond"/>
              </a:rPr>
              <a:t>bits. </a:t>
            </a:r>
            <a:r>
              <a:rPr sz="2400" spc="60" dirty="0">
                <a:latin typeface="+mj-lt"/>
                <a:cs typeface="Garamond"/>
              </a:rPr>
              <a:t>Can </a:t>
            </a:r>
            <a:r>
              <a:rPr sz="2400" spc="40" dirty="0">
                <a:latin typeface="+mj-lt"/>
                <a:cs typeface="Garamond"/>
              </a:rPr>
              <a:t>detect </a:t>
            </a:r>
            <a:r>
              <a:rPr sz="2400" spc="65" dirty="0">
                <a:latin typeface="+mj-lt"/>
                <a:cs typeface="Garamond"/>
              </a:rPr>
              <a:t>all </a:t>
            </a:r>
            <a:r>
              <a:rPr sz="2400" dirty="0">
                <a:latin typeface="+mj-lt"/>
                <a:cs typeface="Garamond"/>
              </a:rPr>
              <a:t>odd </a:t>
            </a:r>
            <a:r>
              <a:rPr sz="2400" spc="60" dirty="0">
                <a:latin typeface="+mj-lt"/>
                <a:cs typeface="Garamond"/>
              </a:rPr>
              <a:t>bit  </a:t>
            </a:r>
            <a:r>
              <a:rPr sz="2400" dirty="0">
                <a:latin typeface="+mj-lt"/>
                <a:cs typeface="Garamond"/>
              </a:rPr>
              <a:t>errors </a:t>
            </a:r>
            <a:r>
              <a:rPr sz="2400" spc="25" dirty="0">
                <a:latin typeface="+mj-lt"/>
                <a:cs typeface="Garamond"/>
              </a:rPr>
              <a:t>in </a:t>
            </a:r>
            <a:r>
              <a:rPr sz="2400" spc="114" dirty="0">
                <a:latin typeface="+mj-lt"/>
                <a:cs typeface="Garamond"/>
              </a:rPr>
              <a:t>a </a:t>
            </a:r>
            <a:r>
              <a:rPr sz="2400" spc="15" dirty="0">
                <a:latin typeface="+mj-lt"/>
                <a:cs typeface="Garamond"/>
              </a:rPr>
              <a:t>frame. </a:t>
            </a:r>
            <a:r>
              <a:rPr sz="2400" spc="75" dirty="0">
                <a:latin typeface="+mj-lt"/>
                <a:cs typeface="Garamond"/>
              </a:rPr>
              <a:t>Can’t </a:t>
            </a:r>
            <a:r>
              <a:rPr sz="2400" spc="40" dirty="0">
                <a:latin typeface="+mj-lt"/>
                <a:cs typeface="Garamond"/>
              </a:rPr>
              <a:t>detect </a:t>
            </a:r>
            <a:r>
              <a:rPr sz="2400" spc="-15" dirty="0">
                <a:latin typeface="+mj-lt"/>
                <a:cs typeface="Garamond"/>
              </a:rPr>
              <a:t>2 </a:t>
            </a:r>
            <a:r>
              <a:rPr sz="2400" spc="60" dirty="0">
                <a:latin typeface="+mj-lt"/>
                <a:cs typeface="Garamond"/>
              </a:rPr>
              <a:t>bit </a:t>
            </a:r>
            <a:r>
              <a:rPr sz="2400" spc="10" dirty="0">
                <a:latin typeface="+mj-lt"/>
                <a:cs typeface="Garamond"/>
              </a:rPr>
              <a:t>errors. </a:t>
            </a:r>
            <a:r>
              <a:rPr sz="2400" spc="-20" dirty="0">
                <a:latin typeface="+mj-lt"/>
                <a:cs typeface="Garamond"/>
              </a:rPr>
              <a:t>1011  </a:t>
            </a:r>
            <a:r>
              <a:rPr sz="2400" spc="15" dirty="0">
                <a:latin typeface="+mj-lt"/>
                <a:cs typeface="Garamond"/>
              </a:rPr>
              <a:t>sent </a:t>
            </a:r>
            <a:r>
              <a:rPr sz="2400" spc="50" dirty="0">
                <a:latin typeface="+mj-lt"/>
                <a:cs typeface="Garamond"/>
              </a:rPr>
              <a:t>as</a:t>
            </a:r>
            <a:r>
              <a:rPr sz="2400" spc="114" dirty="0">
                <a:latin typeface="+mj-lt"/>
                <a:cs typeface="Garamond"/>
              </a:rPr>
              <a:t> </a:t>
            </a:r>
            <a:r>
              <a:rPr sz="2400" spc="-5" dirty="0">
                <a:latin typeface="+mj-lt"/>
                <a:cs typeface="Garamond"/>
              </a:rPr>
              <a:t>10111.</a:t>
            </a:r>
            <a:endParaRPr sz="2400" dirty="0">
              <a:latin typeface="+mj-lt"/>
              <a:cs typeface="Garamond"/>
            </a:endParaRPr>
          </a:p>
          <a:p>
            <a:pPr marL="212090" marR="5080" indent="-199390">
              <a:lnSpc>
                <a:spcPct val="116300"/>
              </a:lnSpc>
              <a:spcBef>
                <a:spcPts val="905"/>
              </a:spcBef>
              <a:buFont typeface="Lucida Sans Unicode"/>
              <a:buChar char="•"/>
              <a:tabLst>
                <a:tab pos="212725" algn="l"/>
              </a:tabLst>
            </a:pPr>
            <a:r>
              <a:rPr sz="2400" dirty="0">
                <a:latin typeface="+mj-lt"/>
                <a:cs typeface="Garamond"/>
              </a:rPr>
              <a:t>Would </a:t>
            </a:r>
            <a:r>
              <a:rPr sz="2400" spc="10" dirty="0">
                <a:latin typeface="+mj-lt"/>
                <a:cs typeface="Garamond"/>
              </a:rPr>
              <a:t>like </a:t>
            </a:r>
            <a:r>
              <a:rPr sz="2400" spc="15" dirty="0">
                <a:latin typeface="+mj-lt"/>
                <a:cs typeface="Garamond"/>
              </a:rPr>
              <a:t>to </a:t>
            </a:r>
            <a:r>
              <a:rPr sz="2400" spc="-35" dirty="0">
                <a:latin typeface="+mj-lt"/>
                <a:cs typeface="Garamond"/>
              </a:rPr>
              <a:t>do </a:t>
            </a:r>
            <a:r>
              <a:rPr sz="2400" spc="55" dirty="0">
                <a:latin typeface="+mj-lt"/>
                <a:cs typeface="Garamond"/>
              </a:rPr>
              <a:t>better </a:t>
            </a:r>
            <a:r>
              <a:rPr sz="2400" spc="65" dirty="0">
                <a:latin typeface="+mj-lt"/>
                <a:cs typeface="Garamond"/>
              </a:rPr>
              <a:t>than </a:t>
            </a:r>
            <a:r>
              <a:rPr sz="2400" spc="70" dirty="0">
                <a:latin typeface="+mj-lt"/>
                <a:cs typeface="Garamond"/>
              </a:rPr>
              <a:t>parity </a:t>
            </a:r>
            <a:r>
              <a:rPr sz="2400" spc="25" dirty="0">
                <a:latin typeface="+mj-lt"/>
                <a:cs typeface="Garamond"/>
              </a:rPr>
              <a:t>using </a:t>
            </a:r>
            <a:r>
              <a:rPr sz="2400" spc="10" dirty="0">
                <a:latin typeface="+mj-lt"/>
                <a:cs typeface="Garamond"/>
              </a:rPr>
              <a:t>so-called  </a:t>
            </a:r>
            <a:r>
              <a:rPr sz="2400" spc="-10" dirty="0">
                <a:solidFill>
                  <a:srgbClr val="00B050"/>
                </a:solidFill>
                <a:latin typeface="+mj-lt"/>
                <a:cs typeface="Garamond"/>
              </a:rPr>
              <a:t>checksums </a:t>
            </a:r>
            <a:r>
              <a:rPr sz="2400" spc="-55" dirty="0">
                <a:latin typeface="+mj-lt"/>
                <a:cs typeface="Garamond"/>
              </a:rPr>
              <a:t>for </a:t>
            </a:r>
            <a:r>
              <a:rPr sz="2400" spc="35" dirty="0">
                <a:latin typeface="+mj-lt"/>
                <a:cs typeface="Garamond"/>
              </a:rPr>
              <a:t>detecting </a:t>
            </a:r>
            <a:r>
              <a:rPr sz="2400" spc="40" dirty="0">
                <a:latin typeface="+mj-lt"/>
                <a:cs typeface="Garamond"/>
              </a:rPr>
              <a:t>larger </a:t>
            </a:r>
            <a:r>
              <a:rPr sz="2400" spc="10" dirty="0">
                <a:latin typeface="+mj-lt"/>
                <a:cs typeface="Garamond"/>
              </a:rPr>
              <a:t>number </a:t>
            </a:r>
            <a:r>
              <a:rPr sz="2400" spc="-100" dirty="0">
                <a:latin typeface="+mj-lt"/>
                <a:cs typeface="Garamond"/>
              </a:rPr>
              <a:t>of </a:t>
            </a:r>
            <a:r>
              <a:rPr sz="2400" dirty="0">
                <a:latin typeface="+mj-lt"/>
                <a:cs typeface="Garamond"/>
              </a:rPr>
              <a:t>errors  </a:t>
            </a:r>
            <a:r>
              <a:rPr sz="2400" spc="35" dirty="0">
                <a:latin typeface="+mj-lt"/>
                <a:cs typeface="Garamond"/>
              </a:rPr>
              <a:t>(happens </a:t>
            </a:r>
            <a:r>
              <a:rPr sz="2400" spc="15" dirty="0">
                <a:latin typeface="+mj-lt"/>
                <a:cs typeface="Garamond"/>
              </a:rPr>
              <a:t>often). </a:t>
            </a:r>
            <a:endParaRPr sz="2400" dirty="0">
              <a:latin typeface="Garamond"/>
              <a:cs typeface="Garamond"/>
            </a:endParaRPr>
          </a:p>
        </p:txBody>
      </p:sp>
      <p:sp>
        <p:nvSpPr>
          <p:cNvPr id="3" name="object 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extLst>
      <p:ext uri="{BB962C8B-B14F-4D97-AF65-F5344CB8AC3E}">
        <p14:creationId xmlns:p14="http://schemas.microsoft.com/office/powerpoint/2010/main" val="2238289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762000"/>
            <a:ext cx="7391400" cy="3953262"/>
          </a:xfrm>
          <a:prstGeom prst="rect">
            <a:avLst/>
          </a:prstGeom>
        </p:spPr>
        <p:txBody>
          <a:bodyPr vert="horz" wrap="square" lIns="0" tIns="0" rIns="0" bIns="0" rtlCol="0">
            <a:spAutoFit/>
          </a:bodyPr>
          <a:lstStyle/>
          <a:p>
            <a:pPr marL="838200">
              <a:lnSpc>
                <a:spcPct val="100000"/>
              </a:lnSpc>
            </a:pPr>
            <a:r>
              <a:rPr lang="en-US" sz="3200" spc="285" dirty="0">
                <a:solidFill>
                  <a:srgbClr val="0070C0"/>
                </a:solidFill>
                <a:latin typeface="+mj-lt"/>
                <a:cs typeface="Garamond"/>
              </a:rPr>
              <a:t>Detection versus Correction</a:t>
            </a:r>
            <a:endParaRPr sz="2400" dirty="0">
              <a:latin typeface="+mj-lt"/>
              <a:cs typeface="Garamond"/>
            </a:endParaRPr>
          </a:p>
          <a:p>
            <a:pPr marL="212090" marR="8255" indent="-199390">
              <a:lnSpc>
                <a:spcPct val="116300"/>
              </a:lnSpc>
              <a:spcBef>
                <a:spcPts val="905"/>
              </a:spcBef>
              <a:buFont typeface="Lucida Sans Unicode"/>
              <a:buChar char="•"/>
              <a:tabLst>
                <a:tab pos="212725" algn="l"/>
              </a:tabLst>
            </a:pPr>
            <a:r>
              <a:rPr lang="en-US" sz="2400" spc="5" dirty="0">
                <a:solidFill>
                  <a:srgbClr val="00B050"/>
                </a:solidFill>
                <a:latin typeface="+mj-lt"/>
                <a:cs typeface="Garamond"/>
              </a:rPr>
              <a:t>Detection:</a:t>
            </a:r>
            <a:r>
              <a:rPr lang="en-US" sz="2400" spc="5" dirty="0">
                <a:latin typeface="+mj-lt"/>
                <a:cs typeface="Garamond"/>
              </a:rPr>
              <a:t> code tells you </a:t>
            </a:r>
            <a:r>
              <a:rPr lang="en-US" sz="2400" spc="5" dirty="0">
                <a:solidFill>
                  <a:srgbClr val="FF0000"/>
                </a:solidFill>
                <a:latin typeface="+mj-lt"/>
                <a:cs typeface="Garamond"/>
              </a:rPr>
              <a:t>some</a:t>
            </a:r>
            <a:r>
              <a:rPr lang="en-US" sz="2400" spc="5" dirty="0">
                <a:latin typeface="+mj-lt"/>
                <a:cs typeface="Garamond"/>
              </a:rPr>
              <a:t> bit in frame has been corrupted, </a:t>
            </a:r>
            <a:r>
              <a:rPr lang="en-US" sz="2400" spc="5" dirty="0">
                <a:solidFill>
                  <a:srgbClr val="0070C0"/>
                </a:solidFill>
                <a:latin typeface="+mj-lt"/>
                <a:cs typeface="Garamond"/>
              </a:rPr>
              <a:t>Response</a:t>
            </a:r>
            <a:r>
              <a:rPr lang="en-US" sz="2400" spc="5" dirty="0">
                <a:latin typeface="+mj-lt"/>
                <a:cs typeface="Garamond"/>
              </a:rPr>
              <a:t>: drop frame and retransmit later</a:t>
            </a:r>
          </a:p>
          <a:p>
            <a:pPr marL="212090" marR="8255" indent="-199390">
              <a:lnSpc>
                <a:spcPct val="116300"/>
              </a:lnSpc>
              <a:spcBef>
                <a:spcPts val="905"/>
              </a:spcBef>
              <a:buFont typeface="Lucida Sans Unicode"/>
              <a:buChar char="•"/>
              <a:tabLst>
                <a:tab pos="212725" algn="l"/>
              </a:tabLst>
            </a:pPr>
            <a:r>
              <a:rPr lang="en-US" sz="2400" spc="5" dirty="0">
                <a:latin typeface="+mj-lt"/>
                <a:cs typeface="Garamond"/>
              </a:rPr>
              <a:t> </a:t>
            </a:r>
            <a:r>
              <a:rPr lang="en-US" sz="2400" spc="5" dirty="0">
                <a:solidFill>
                  <a:srgbClr val="00B050"/>
                </a:solidFill>
                <a:latin typeface="+mj-lt"/>
                <a:cs typeface="Garamond"/>
              </a:rPr>
              <a:t>Correction:</a:t>
            </a:r>
            <a:r>
              <a:rPr lang="en-US" sz="2400" spc="5" dirty="0">
                <a:latin typeface="+mj-lt"/>
                <a:cs typeface="Garamond"/>
              </a:rPr>
              <a:t>  The code .tells you </a:t>
            </a:r>
            <a:r>
              <a:rPr lang="en-US" sz="2400" spc="5" dirty="0">
                <a:solidFill>
                  <a:srgbClr val="FF0000"/>
                </a:solidFill>
                <a:latin typeface="+mj-lt"/>
                <a:cs typeface="Garamond"/>
              </a:rPr>
              <a:t>which</a:t>
            </a:r>
            <a:r>
              <a:rPr lang="en-US" sz="2400" spc="5" dirty="0">
                <a:latin typeface="+mj-lt"/>
                <a:cs typeface="Garamond"/>
              </a:rPr>
              <a:t> bit is in error so you can correct it. </a:t>
            </a:r>
            <a:r>
              <a:rPr lang="en-US" sz="2400" spc="5" dirty="0">
                <a:solidFill>
                  <a:srgbClr val="0070C0"/>
                </a:solidFill>
                <a:latin typeface="+mj-lt"/>
                <a:cs typeface="Garamond"/>
              </a:rPr>
              <a:t>Response</a:t>
            </a:r>
            <a:r>
              <a:rPr lang="en-US" sz="2400" spc="5" dirty="0">
                <a:latin typeface="+mj-lt"/>
                <a:cs typeface="Garamond"/>
              </a:rPr>
              <a:t>: flip that bit</a:t>
            </a:r>
          </a:p>
          <a:p>
            <a:pPr marL="212090" marR="8255" indent="-199390">
              <a:lnSpc>
                <a:spcPct val="116300"/>
              </a:lnSpc>
              <a:spcBef>
                <a:spcPts val="905"/>
              </a:spcBef>
              <a:buFont typeface="Lucida Sans Unicode"/>
              <a:buChar char="•"/>
              <a:tabLst>
                <a:tab pos="212725" algn="l"/>
              </a:tabLst>
            </a:pPr>
            <a:r>
              <a:rPr lang="en-US" sz="2400" spc="5" dirty="0">
                <a:solidFill>
                  <a:srgbClr val="00B050"/>
                </a:solidFill>
                <a:latin typeface="+mj-lt"/>
                <a:cs typeface="Garamond"/>
              </a:rPr>
              <a:t>Prize Question:</a:t>
            </a:r>
            <a:r>
              <a:rPr lang="en-US" sz="2400" spc="5" dirty="0">
                <a:latin typeface="+mj-lt"/>
                <a:cs typeface="Garamond"/>
              </a:rPr>
              <a:t> Computer disks corrupt bits but use error correction while networks use detection.  Why?</a:t>
            </a:r>
          </a:p>
          <a:p>
            <a:pPr marL="212090" marR="8255" indent="-199390">
              <a:lnSpc>
                <a:spcPct val="116300"/>
              </a:lnSpc>
              <a:spcBef>
                <a:spcPts val="905"/>
              </a:spcBef>
              <a:buFont typeface="Lucida Sans Unicode"/>
              <a:buChar char="•"/>
              <a:tabLst>
                <a:tab pos="212725" algn="l"/>
              </a:tabLst>
            </a:pPr>
            <a:endParaRPr sz="2400" dirty="0">
              <a:latin typeface="Garamond"/>
              <a:cs typeface="Garamond"/>
            </a:endParaRPr>
          </a:p>
        </p:txBody>
      </p:sp>
      <p:sp>
        <p:nvSpPr>
          <p:cNvPr id="3" name="object 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extLst>
      <p:ext uri="{BB962C8B-B14F-4D97-AF65-F5344CB8AC3E}">
        <p14:creationId xmlns:p14="http://schemas.microsoft.com/office/powerpoint/2010/main" val="2506722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762000"/>
            <a:ext cx="7391400" cy="6151812"/>
          </a:xfrm>
          <a:prstGeom prst="rect">
            <a:avLst/>
          </a:prstGeom>
        </p:spPr>
        <p:txBody>
          <a:bodyPr vert="horz" wrap="square" lIns="0" tIns="0" rIns="0" bIns="0" rtlCol="0">
            <a:spAutoFit/>
          </a:bodyPr>
          <a:lstStyle/>
          <a:p>
            <a:pPr marL="838200">
              <a:lnSpc>
                <a:spcPct val="100000"/>
              </a:lnSpc>
            </a:pPr>
            <a:r>
              <a:rPr lang="en-US" sz="3200" spc="285" dirty="0">
                <a:solidFill>
                  <a:srgbClr val="0070C0"/>
                </a:solidFill>
                <a:latin typeface="+mj-lt"/>
                <a:cs typeface="Garamond"/>
              </a:rPr>
              <a:t>Gentle Intro to Checksums</a:t>
            </a:r>
          </a:p>
          <a:p>
            <a:pPr marL="838200">
              <a:lnSpc>
                <a:spcPct val="100000"/>
              </a:lnSpc>
            </a:pPr>
            <a:endParaRPr sz="2400" dirty="0">
              <a:latin typeface="+mj-lt"/>
              <a:cs typeface="Garamond"/>
            </a:endParaRPr>
          </a:p>
          <a:p>
            <a:pPr marL="212090" marR="8255" indent="-199390">
              <a:lnSpc>
                <a:spcPct val="116300"/>
              </a:lnSpc>
              <a:spcBef>
                <a:spcPts val="905"/>
              </a:spcBef>
              <a:buFont typeface="Lucida Sans Unicode"/>
              <a:buChar char="•"/>
              <a:tabLst>
                <a:tab pos="212725" algn="l"/>
              </a:tabLst>
            </a:pPr>
            <a:r>
              <a:rPr lang="en-US" sz="2400" spc="5" dirty="0">
                <a:solidFill>
                  <a:srgbClr val="00B050"/>
                </a:solidFill>
                <a:latin typeface="+mj-lt"/>
                <a:cs typeface="Garamond"/>
              </a:rPr>
              <a:t>Telephone Exchange: </a:t>
            </a:r>
            <a:r>
              <a:rPr lang="en-US" sz="2400" spc="5" dirty="0">
                <a:latin typeface="+mj-lt"/>
                <a:cs typeface="Garamond"/>
              </a:rPr>
              <a:t>Imagine you were sending you were reading a lot of numbers to a friend over a phone: e.g.,  102, 205, 310.  At the end you also send the sum (</a:t>
            </a:r>
            <a:r>
              <a:rPr lang="en-US" sz="2400" spc="5" dirty="0">
                <a:solidFill>
                  <a:srgbClr val="FF0000"/>
                </a:solidFill>
                <a:latin typeface="+mj-lt"/>
                <a:cs typeface="Garamond"/>
              </a:rPr>
              <a:t>617</a:t>
            </a:r>
            <a:r>
              <a:rPr lang="en-US" sz="2400" spc="5" dirty="0">
                <a:latin typeface="+mj-lt"/>
                <a:cs typeface="Garamond"/>
              </a:rPr>
              <a:t>)</a:t>
            </a:r>
          </a:p>
          <a:p>
            <a:pPr marL="212090" marR="8255" indent="-199390">
              <a:lnSpc>
                <a:spcPct val="116300"/>
              </a:lnSpc>
              <a:spcBef>
                <a:spcPts val="905"/>
              </a:spcBef>
              <a:buFont typeface="Lucida Sans Unicode"/>
              <a:buChar char="•"/>
              <a:tabLst>
                <a:tab pos="212725" algn="l"/>
              </a:tabLst>
            </a:pPr>
            <a:r>
              <a:rPr lang="en-US" sz="2400" spc="5" dirty="0">
                <a:latin typeface="+mj-lt"/>
                <a:cs typeface="Garamond"/>
              </a:rPr>
              <a:t> </a:t>
            </a:r>
            <a:r>
              <a:rPr lang="en-US" sz="2400" spc="5" dirty="0">
                <a:solidFill>
                  <a:srgbClr val="00B050"/>
                </a:solidFill>
                <a:latin typeface="+mj-lt"/>
                <a:cs typeface="Garamond"/>
              </a:rPr>
              <a:t>Error Detection: </a:t>
            </a:r>
            <a:r>
              <a:rPr lang="en-US" sz="2400" spc="5" dirty="0">
                <a:cs typeface="Garamond"/>
              </a:rPr>
              <a:t>If the sum your friend receives is not the sum of the numbers she received, there is an error</a:t>
            </a:r>
            <a:endParaRPr lang="en-US" sz="2400" spc="5" dirty="0">
              <a:latin typeface="+mj-lt"/>
              <a:cs typeface="Garamond"/>
            </a:endParaRPr>
          </a:p>
          <a:p>
            <a:pPr marL="212090" marR="8255" indent="-199390">
              <a:lnSpc>
                <a:spcPct val="116300"/>
              </a:lnSpc>
              <a:spcBef>
                <a:spcPts val="905"/>
              </a:spcBef>
              <a:buFont typeface="Lucida Sans Unicode"/>
              <a:buChar char="•"/>
              <a:tabLst>
                <a:tab pos="212725" algn="l"/>
              </a:tabLst>
            </a:pPr>
            <a:r>
              <a:rPr lang="en-US" sz="2400" spc="5" dirty="0">
                <a:latin typeface="+mj-lt"/>
                <a:cs typeface="Garamond"/>
              </a:rPr>
              <a:t>  </a:t>
            </a:r>
            <a:r>
              <a:rPr lang="en-US" sz="2400" spc="5" dirty="0">
                <a:solidFill>
                  <a:srgbClr val="00B050"/>
                </a:solidFill>
                <a:latin typeface="+mj-lt"/>
                <a:cs typeface="Garamond"/>
              </a:rPr>
              <a:t>Undetected errors:</a:t>
            </a:r>
            <a:r>
              <a:rPr lang="en-US" sz="2400" spc="5" dirty="0">
                <a:latin typeface="+mj-lt"/>
                <a:cs typeface="Garamond"/>
              </a:rPr>
              <a:t>  An error that corrupts two numbers so the sum works out.  101, 205, 311, </a:t>
            </a:r>
            <a:r>
              <a:rPr lang="en-US" sz="2400" spc="5" dirty="0">
                <a:solidFill>
                  <a:srgbClr val="FF0000"/>
                </a:solidFill>
                <a:latin typeface="+mj-lt"/>
                <a:cs typeface="Garamond"/>
              </a:rPr>
              <a:t>616</a:t>
            </a:r>
          </a:p>
          <a:p>
            <a:pPr marL="212090" marR="8255" indent="-199390">
              <a:lnSpc>
                <a:spcPct val="116300"/>
              </a:lnSpc>
              <a:spcBef>
                <a:spcPts val="905"/>
              </a:spcBef>
              <a:buFont typeface="Lucida Sans Unicode"/>
              <a:buChar char="•"/>
              <a:tabLst>
                <a:tab pos="212725" algn="l"/>
              </a:tabLst>
            </a:pPr>
            <a:r>
              <a:rPr lang="en-US" sz="2400" spc="5" dirty="0">
                <a:latin typeface="+mj-lt"/>
                <a:cs typeface="Garamond"/>
              </a:rPr>
              <a:t> </a:t>
            </a:r>
            <a:r>
              <a:rPr lang="en-US" sz="2400" spc="5" dirty="0">
                <a:solidFill>
                  <a:srgbClr val="00B050"/>
                </a:solidFill>
                <a:cs typeface="Garamond"/>
              </a:rPr>
              <a:t>CRCs:</a:t>
            </a:r>
            <a:r>
              <a:rPr lang="en-US" sz="2400" spc="5" dirty="0">
                <a:cs typeface="Garamond"/>
              </a:rPr>
              <a:t>  Instead of being based on addition they are based on division!  Also they work Mod 2.  Simplest to start with ordinary division and ignore Mod 2.  </a:t>
            </a:r>
          </a:p>
          <a:p>
            <a:pPr marL="12700" marR="8255">
              <a:lnSpc>
                <a:spcPct val="116300"/>
              </a:lnSpc>
              <a:spcBef>
                <a:spcPts val="905"/>
              </a:spcBef>
              <a:tabLst>
                <a:tab pos="212725" algn="l"/>
              </a:tabLst>
            </a:pPr>
            <a:endParaRPr lang="en-US" sz="2400" dirty="0">
              <a:latin typeface="Garamond"/>
              <a:cs typeface="Garamond"/>
            </a:endParaRPr>
          </a:p>
        </p:txBody>
      </p:sp>
      <p:sp>
        <p:nvSpPr>
          <p:cNvPr id="3" name="object 3"/>
          <p:cNvSpPr txBox="1">
            <a:spLocks noGrp="1"/>
          </p:cNvSpPr>
          <p:nvPr>
            <p:ph type="sldNum" sz="quarter" idx="4294967295"/>
          </p:nvPr>
        </p:nvSpPr>
        <p:spPr>
          <a:prstGeom prst="rect">
            <a:avLst/>
          </a:prstGeom>
        </p:spPr>
        <p:txBody>
          <a:bodyPr vert="horz" wrap="square" lIns="0" tIns="6985" rIns="0" bIns="0" rtlCol="0">
            <a:spAutoFit/>
          </a:bodyPr>
          <a:lstStyle/>
          <a:p>
            <a:pPr marL="25400">
              <a:lnSpc>
                <a:spcPts val="1235"/>
              </a:lnSpc>
              <a:spcBef>
                <a:spcPts val="55"/>
              </a:spcBef>
            </a:pPr>
            <a:r>
              <a:rPr spc="-5" dirty="0"/>
              <a:t>1</a:t>
            </a:r>
          </a:p>
        </p:txBody>
      </p:sp>
    </p:spTree>
    <p:extLst>
      <p:ext uri="{BB962C8B-B14F-4D97-AF65-F5344CB8AC3E}">
        <p14:creationId xmlns:p14="http://schemas.microsoft.com/office/powerpoint/2010/main" val="2459609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3</a:t>
            </a:r>
          </a:p>
        </p:txBody>
      </p:sp>
      <p:sp>
        <p:nvSpPr>
          <p:cNvPr id="2" name="object 2"/>
          <p:cNvSpPr txBox="1"/>
          <p:nvPr/>
        </p:nvSpPr>
        <p:spPr>
          <a:xfrm>
            <a:off x="722059" y="304800"/>
            <a:ext cx="6503417" cy="492443"/>
          </a:xfrm>
          <a:prstGeom prst="rect">
            <a:avLst/>
          </a:prstGeom>
        </p:spPr>
        <p:txBody>
          <a:bodyPr vert="horz" wrap="square" lIns="0" tIns="0" rIns="0" bIns="0" rtlCol="0">
            <a:spAutoFit/>
          </a:bodyPr>
          <a:lstStyle/>
          <a:p>
            <a:pPr marL="12700">
              <a:lnSpc>
                <a:spcPct val="100000"/>
              </a:lnSpc>
            </a:pPr>
            <a:r>
              <a:rPr sz="3200" spc="345" dirty="0">
                <a:solidFill>
                  <a:srgbClr val="0070C0"/>
                </a:solidFill>
                <a:latin typeface="+mj-lt"/>
                <a:cs typeface="PMingLiU"/>
              </a:rPr>
              <a:t>ORDINARY </a:t>
            </a:r>
            <a:r>
              <a:rPr sz="3200" spc="295" dirty="0">
                <a:solidFill>
                  <a:srgbClr val="0070C0"/>
                </a:solidFill>
                <a:latin typeface="+mj-lt"/>
                <a:cs typeface="PMingLiU"/>
              </a:rPr>
              <a:t>DIVISION</a:t>
            </a:r>
            <a:r>
              <a:rPr sz="3200" spc="145" dirty="0">
                <a:solidFill>
                  <a:srgbClr val="0070C0"/>
                </a:solidFill>
                <a:latin typeface="+mj-lt"/>
                <a:cs typeface="PMingLiU"/>
              </a:rPr>
              <a:t> </a:t>
            </a:r>
            <a:r>
              <a:rPr sz="3200" spc="385" dirty="0">
                <a:solidFill>
                  <a:srgbClr val="0070C0"/>
                </a:solidFill>
                <a:latin typeface="+mj-lt"/>
                <a:cs typeface="PMingLiU"/>
              </a:rPr>
              <a:t>CHECKSUM</a:t>
            </a:r>
            <a:endParaRPr sz="3200" dirty="0">
              <a:solidFill>
                <a:srgbClr val="0070C0"/>
              </a:solidFill>
              <a:latin typeface="+mj-lt"/>
              <a:cs typeface="PMingLiU"/>
            </a:endParaRPr>
          </a:p>
        </p:txBody>
      </p:sp>
      <p:sp>
        <p:nvSpPr>
          <p:cNvPr id="3" name="object 3"/>
          <p:cNvSpPr txBox="1"/>
          <p:nvPr/>
        </p:nvSpPr>
        <p:spPr>
          <a:xfrm>
            <a:off x="501141" y="1600200"/>
            <a:ext cx="6945251" cy="6794424"/>
          </a:xfrm>
          <a:prstGeom prst="rect">
            <a:avLst/>
          </a:prstGeom>
        </p:spPr>
        <p:txBody>
          <a:bodyPr vert="horz" wrap="square" lIns="0" tIns="0" rIns="0" bIns="0" rtlCol="0">
            <a:spAutoFit/>
          </a:bodyPr>
          <a:lstStyle/>
          <a:p>
            <a:pPr marL="212090" marR="631825" indent="-199390">
              <a:lnSpc>
                <a:spcPct val="116599"/>
              </a:lnSpc>
              <a:buFont typeface="Lucida Sans Unicode"/>
              <a:buChar char="•"/>
              <a:tabLst>
                <a:tab pos="212725" algn="l"/>
              </a:tabLst>
            </a:pPr>
            <a:r>
              <a:rPr sz="2400" spc="5" dirty="0">
                <a:latin typeface="+mj-lt"/>
                <a:cs typeface="Garamond"/>
              </a:rPr>
              <a:t>Consider </a:t>
            </a:r>
            <a:r>
              <a:rPr sz="2400" spc="15" dirty="0">
                <a:latin typeface="+mj-lt"/>
                <a:cs typeface="Garamond"/>
              </a:rPr>
              <a:t>message </a:t>
            </a:r>
            <a:r>
              <a:rPr sz="2400" i="1" spc="225" dirty="0">
                <a:latin typeface="+mj-lt"/>
                <a:cs typeface="Verdana"/>
              </a:rPr>
              <a:t>M </a:t>
            </a:r>
            <a:r>
              <a:rPr sz="2400" spc="45" dirty="0">
                <a:latin typeface="+mj-lt"/>
                <a:cs typeface="Garamond"/>
              </a:rPr>
              <a:t>and </a:t>
            </a:r>
            <a:r>
              <a:rPr sz="2400" spc="20" dirty="0">
                <a:latin typeface="+mj-lt"/>
                <a:cs typeface="Garamond"/>
              </a:rPr>
              <a:t>generator </a:t>
            </a:r>
            <a:r>
              <a:rPr sz="2400" i="1" spc="5" dirty="0">
                <a:latin typeface="+mj-lt"/>
                <a:cs typeface="Verdana"/>
              </a:rPr>
              <a:t>G </a:t>
            </a:r>
            <a:r>
              <a:rPr sz="2400" spc="15" dirty="0">
                <a:latin typeface="+mj-lt"/>
                <a:cs typeface="Garamond"/>
              </a:rPr>
              <a:t>to </a:t>
            </a:r>
            <a:r>
              <a:rPr sz="2400" spc="20" dirty="0">
                <a:latin typeface="+mj-lt"/>
                <a:cs typeface="Garamond"/>
              </a:rPr>
              <a:t>be  </a:t>
            </a:r>
            <a:r>
              <a:rPr sz="2400" spc="60" dirty="0">
                <a:latin typeface="+mj-lt"/>
                <a:cs typeface="Garamond"/>
              </a:rPr>
              <a:t>binary</a:t>
            </a:r>
            <a:r>
              <a:rPr sz="2400" spc="45" dirty="0">
                <a:latin typeface="+mj-lt"/>
                <a:cs typeface="Garamond"/>
              </a:rPr>
              <a:t> </a:t>
            </a:r>
            <a:r>
              <a:rPr sz="2400" spc="25" dirty="0">
                <a:latin typeface="+mj-lt"/>
                <a:cs typeface="Garamond"/>
              </a:rPr>
              <a:t>integers.</a:t>
            </a:r>
            <a:endParaRPr sz="2400" dirty="0">
              <a:latin typeface="+mj-lt"/>
              <a:cs typeface="Garamond"/>
            </a:endParaRPr>
          </a:p>
          <a:p>
            <a:pPr marL="212090" marR="5080" indent="-199390">
              <a:lnSpc>
                <a:spcPct val="116399"/>
              </a:lnSpc>
              <a:spcBef>
                <a:spcPts val="890"/>
              </a:spcBef>
              <a:buFont typeface="Lucida Sans Unicode"/>
              <a:buChar char="•"/>
              <a:tabLst>
                <a:tab pos="212725" algn="l"/>
              </a:tabLst>
            </a:pPr>
            <a:r>
              <a:rPr sz="2400" spc="40" dirty="0">
                <a:latin typeface="+mj-lt"/>
                <a:cs typeface="Garamond"/>
              </a:rPr>
              <a:t>Let </a:t>
            </a:r>
            <a:r>
              <a:rPr sz="2400" i="1" spc="35" dirty="0">
                <a:latin typeface="+mj-lt"/>
                <a:cs typeface="Verdana"/>
              </a:rPr>
              <a:t>r </a:t>
            </a:r>
            <a:r>
              <a:rPr sz="2400" spc="20" dirty="0">
                <a:latin typeface="+mj-lt"/>
                <a:cs typeface="Garamond"/>
              </a:rPr>
              <a:t>be </a:t>
            </a:r>
            <a:r>
              <a:rPr sz="2400" spc="10" dirty="0">
                <a:latin typeface="+mj-lt"/>
                <a:cs typeface="Garamond"/>
              </a:rPr>
              <a:t>number </a:t>
            </a:r>
            <a:r>
              <a:rPr sz="2400" spc="-100" dirty="0">
                <a:latin typeface="+mj-lt"/>
                <a:cs typeface="Garamond"/>
              </a:rPr>
              <a:t>of </a:t>
            </a:r>
            <a:r>
              <a:rPr sz="2400" spc="45" dirty="0">
                <a:latin typeface="+mj-lt"/>
                <a:cs typeface="Garamond"/>
              </a:rPr>
              <a:t>bits </a:t>
            </a:r>
            <a:r>
              <a:rPr sz="2400" spc="25" dirty="0">
                <a:latin typeface="+mj-lt"/>
                <a:cs typeface="Garamond"/>
              </a:rPr>
              <a:t>in </a:t>
            </a:r>
            <a:r>
              <a:rPr sz="2400" i="1" spc="35" dirty="0">
                <a:latin typeface="+mj-lt"/>
                <a:cs typeface="Verdana"/>
              </a:rPr>
              <a:t>G</a:t>
            </a:r>
            <a:r>
              <a:rPr sz="2400" spc="35" dirty="0">
                <a:latin typeface="+mj-lt"/>
                <a:cs typeface="Garamond"/>
              </a:rPr>
              <a:t>. </a:t>
            </a:r>
            <a:r>
              <a:rPr sz="2400" spc="-15" dirty="0">
                <a:latin typeface="+mj-lt"/>
                <a:cs typeface="Garamond"/>
              </a:rPr>
              <a:t>We find </a:t>
            </a:r>
            <a:r>
              <a:rPr sz="2400" spc="40" dirty="0">
                <a:latin typeface="+mj-lt"/>
                <a:cs typeface="Garamond"/>
              </a:rPr>
              <a:t>the  </a:t>
            </a:r>
            <a:r>
              <a:rPr sz="2400" spc="30" dirty="0">
                <a:latin typeface="+mj-lt"/>
                <a:cs typeface="Garamond"/>
              </a:rPr>
              <a:t>remainder </a:t>
            </a:r>
            <a:r>
              <a:rPr sz="2400" i="1" spc="-80" dirty="0">
                <a:latin typeface="+mj-lt"/>
                <a:cs typeface="Verdana"/>
              </a:rPr>
              <a:t>t </a:t>
            </a:r>
            <a:r>
              <a:rPr sz="2400" spc="-100" dirty="0">
                <a:latin typeface="+mj-lt"/>
                <a:cs typeface="Garamond"/>
              </a:rPr>
              <a:t>of </a:t>
            </a:r>
            <a:r>
              <a:rPr sz="2400" spc="120" dirty="0">
                <a:latin typeface="+mj-lt"/>
                <a:cs typeface="Garamond"/>
              </a:rPr>
              <a:t>2</a:t>
            </a:r>
            <a:r>
              <a:rPr sz="2400" i="1" spc="179" baseline="29761" dirty="0">
                <a:latin typeface="+mj-lt"/>
                <a:cs typeface="Trebuchet MS"/>
              </a:rPr>
              <a:t>r</a:t>
            </a:r>
            <a:r>
              <a:rPr sz="2400" i="1" spc="120" dirty="0">
                <a:latin typeface="+mj-lt"/>
                <a:cs typeface="Verdana"/>
              </a:rPr>
              <a:t>M </a:t>
            </a:r>
            <a:r>
              <a:rPr sz="2400" dirty="0">
                <a:latin typeface="+mj-lt"/>
                <a:cs typeface="Garamond"/>
              </a:rPr>
              <a:t>when </a:t>
            </a:r>
            <a:r>
              <a:rPr sz="2400" spc="30" dirty="0">
                <a:latin typeface="+mj-lt"/>
                <a:cs typeface="Garamond"/>
              </a:rPr>
              <a:t>divided </a:t>
            </a:r>
            <a:r>
              <a:rPr sz="2400" spc="50" dirty="0">
                <a:latin typeface="+mj-lt"/>
                <a:cs typeface="Garamond"/>
              </a:rPr>
              <a:t>by </a:t>
            </a:r>
            <a:r>
              <a:rPr sz="2400" i="1" spc="35" dirty="0">
                <a:latin typeface="+mj-lt"/>
                <a:cs typeface="Verdana"/>
              </a:rPr>
              <a:t>G</a:t>
            </a:r>
            <a:r>
              <a:rPr sz="2400" spc="35" dirty="0">
                <a:latin typeface="+mj-lt"/>
                <a:cs typeface="Garamond"/>
              </a:rPr>
              <a:t>. </a:t>
            </a:r>
            <a:r>
              <a:rPr sz="2400" spc="85" dirty="0">
                <a:latin typeface="+mj-lt"/>
                <a:cs typeface="Garamond"/>
              </a:rPr>
              <a:t>Why </a:t>
            </a:r>
            <a:r>
              <a:rPr sz="2400" spc="15" dirty="0">
                <a:latin typeface="+mj-lt"/>
                <a:cs typeface="Garamond"/>
              </a:rPr>
              <a:t>not  </a:t>
            </a:r>
            <a:r>
              <a:rPr sz="2400" spc="60" dirty="0">
                <a:latin typeface="+mj-lt"/>
                <a:cs typeface="Garamond"/>
              </a:rPr>
              <a:t>just </a:t>
            </a:r>
            <a:r>
              <a:rPr sz="2400" i="1" spc="225" dirty="0">
                <a:latin typeface="+mj-lt"/>
                <a:cs typeface="Verdana"/>
              </a:rPr>
              <a:t>M </a:t>
            </a:r>
            <a:r>
              <a:rPr sz="2400" spc="140" dirty="0">
                <a:latin typeface="+mj-lt"/>
                <a:cs typeface="Garamond"/>
              </a:rPr>
              <a:t>? </a:t>
            </a:r>
            <a:r>
              <a:rPr sz="2400" spc="-15" dirty="0">
                <a:latin typeface="+mj-lt"/>
                <a:cs typeface="Garamond"/>
              </a:rPr>
              <a:t>So </a:t>
            </a:r>
            <a:r>
              <a:rPr sz="2400" spc="95" dirty="0">
                <a:latin typeface="+mj-lt"/>
                <a:cs typeface="Garamond"/>
              </a:rPr>
              <a:t>that </a:t>
            </a:r>
            <a:r>
              <a:rPr sz="2400" spc="-30" dirty="0">
                <a:latin typeface="+mj-lt"/>
                <a:cs typeface="Garamond"/>
              </a:rPr>
              <a:t>we </a:t>
            </a:r>
            <a:r>
              <a:rPr sz="2400" spc="35" dirty="0">
                <a:latin typeface="+mj-lt"/>
                <a:cs typeface="Garamond"/>
              </a:rPr>
              <a:t>can </a:t>
            </a:r>
            <a:r>
              <a:rPr sz="2400" spc="45" dirty="0">
                <a:latin typeface="+mj-lt"/>
                <a:cs typeface="Garamond"/>
              </a:rPr>
              <a:t>separate </a:t>
            </a:r>
            <a:r>
              <a:rPr sz="2400" spc="-10" dirty="0">
                <a:latin typeface="+mj-lt"/>
                <a:cs typeface="Garamond"/>
              </a:rPr>
              <a:t>checksum </a:t>
            </a:r>
            <a:r>
              <a:rPr sz="2400" spc="-45" dirty="0">
                <a:latin typeface="+mj-lt"/>
                <a:cs typeface="Garamond"/>
              </a:rPr>
              <a:t>from  </a:t>
            </a:r>
            <a:r>
              <a:rPr sz="2400" spc="15" dirty="0">
                <a:latin typeface="+mj-lt"/>
                <a:cs typeface="Garamond"/>
              </a:rPr>
              <a:t>message </a:t>
            </a:r>
            <a:r>
              <a:rPr sz="2400" spc="120" dirty="0">
                <a:latin typeface="+mj-lt"/>
                <a:cs typeface="Garamond"/>
              </a:rPr>
              <a:t>at </a:t>
            </a:r>
            <a:r>
              <a:rPr sz="2400" spc="5" dirty="0">
                <a:latin typeface="+mj-lt"/>
                <a:cs typeface="Garamond"/>
              </a:rPr>
              <a:t>receiver </a:t>
            </a:r>
            <a:r>
              <a:rPr sz="2400" spc="50" dirty="0">
                <a:latin typeface="+mj-lt"/>
                <a:cs typeface="Garamond"/>
              </a:rPr>
              <a:t>by </a:t>
            </a:r>
            <a:r>
              <a:rPr sz="2400" dirty="0">
                <a:latin typeface="+mj-lt"/>
                <a:cs typeface="Garamond"/>
              </a:rPr>
              <a:t>looking </a:t>
            </a:r>
            <a:r>
              <a:rPr sz="2400" spc="120" dirty="0">
                <a:latin typeface="+mj-lt"/>
                <a:cs typeface="Garamond"/>
              </a:rPr>
              <a:t>at </a:t>
            </a:r>
            <a:r>
              <a:rPr sz="2400" spc="65" dirty="0">
                <a:latin typeface="+mj-lt"/>
                <a:cs typeface="Garamond"/>
              </a:rPr>
              <a:t>last </a:t>
            </a:r>
            <a:r>
              <a:rPr sz="2400" i="1" spc="35" dirty="0">
                <a:latin typeface="+mj-lt"/>
                <a:cs typeface="Verdana"/>
              </a:rPr>
              <a:t>r</a:t>
            </a:r>
            <a:r>
              <a:rPr sz="2400" i="1" spc="320" dirty="0">
                <a:latin typeface="+mj-lt"/>
                <a:cs typeface="Verdana"/>
              </a:rPr>
              <a:t> </a:t>
            </a:r>
            <a:r>
              <a:rPr sz="2400" spc="50" dirty="0">
                <a:latin typeface="+mj-lt"/>
                <a:cs typeface="Garamond"/>
              </a:rPr>
              <a:t>bits.</a:t>
            </a:r>
            <a:endParaRPr sz="2400" dirty="0">
              <a:latin typeface="+mj-lt"/>
              <a:cs typeface="Garamond"/>
            </a:endParaRPr>
          </a:p>
          <a:p>
            <a:pPr marL="212090" indent="-199390">
              <a:lnSpc>
                <a:spcPct val="100000"/>
              </a:lnSpc>
              <a:spcBef>
                <a:spcPts val="1290"/>
              </a:spcBef>
              <a:buFont typeface="Lucida Sans Unicode"/>
              <a:buChar char="•"/>
              <a:tabLst>
                <a:tab pos="212725" algn="l"/>
              </a:tabLst>
            </a:pPr>
            <a:r>
              <a:rPr sz="2400" spc="30" dirty="0">
                <a:latin typeface="+mj-lt"/>
                <a:cs typeface="Garamond"/>
              </a:rPr>
              <a:t>Thus </a:t>
            </a:r>
            <a:r>
              <a:rPr sz="2400" spc="114" dirty="0">
                <a:latin typeface="+mj-lt"/>
                <a:cs typeface="Garamond"/>
              </a:rPr>
              <a:t>2</a:t>
            </a:r>
            <a:r>
              <a:rPr sz="2400" i="1" spc="172" baseline="29761" dirty="0">
                <a:latin typeface="+mj-lt"/>
                <a:cs typeface="Trebuchet MS"/>
              </a:rPr>
              <a:t>r</a:t>
            </a:r>
            <a:r>
              <a:rPr sz="2400" i="1" spc="114" dirty="0">
                <a:latin typeface="+mj-lt"/>
                <a:cs typeface="Verdana"/>
              </a:rPr>
              <a:t>M </a:t>
            </a:r>
            <a:r>
              <a:rPr sz="2400" spc="120" dirty="0">
                <a:latin typeface="+mj-lt"/>
                <a:cs typeface="Garamond"/>
              </a:rPr>
              <a:t>= </a:t>
            </a:r>
            <a:r>
              <a:rPr sz="2400" i="1" spc="-85" dirty="0">
                <a:latin typeface="+mj-lt"/>
                <a:cs typeface="Verdana"/>
              </a:rPr>
              <a:t>k.G </a:t>
            </a:r>
            <a:r>
              <a:rPr sz="2400" spc="120" dirty="0">
                <a:latin typeface="+mj-lt"/>
                <a:cs typeface="Garamond"/>
              </a:rPr>
              <a:t>+ </a:t>
            </a:r>
            <a:r>
              <a:rPr sz="2400" i="1" spc="-5" dirty="0">
                <a:latin typeface="+mj-lt"/>
                <a:cs typeface="Verdana"/>
              </a:rPr>
              <a:t>t</a:t>
            </a:r>
            <a:r>
              <a:rPr sz="2400" spc="-5" dirty="0">
                <a:latin typeface="+mj-lt"/>
                <a:cs typeface="Garamond"/>
              </a:rPr>
              <a:t>.</a:t>
            </a:r>
            <a:r>
              <a:rPr sz="2400" spc="-165" dirty="0">
                <a:latin typeface="+mj-lt"/>
                <a:cs typeface="Garamond"/>
              </a:rPr>
              <a:t> </a:t>
            </a:r>
            <a:r>
              <a:rPr sz="2400" spc="30" dirty="0">
                <a:latin typeface="+mj-lt"/>
                <a:cs typeface="Garamond"/>
              </a:rPr>
              <a:t>Thus</a:t>
            </a:r>
            <a:r>
              <a:rPr lang="en-US" sz="2400" spc="30" dirty="0">
                <a:latin typeface="+mj-lt"/>
                <a:cs typeface="Garamond"/>
              </a:rPr>
              <a:t>:</a:t>
            </a:r>
            <a:endParaRPr sz="2400" dirty="0">
              <a:latin typeface="+mj-lt"/>
              <a:cs typeface="Garamond"/>
            </a:endParaRPr>
          </a:p>
          <a:p>
            <a:pPr marL="212090" marR="254000">
              <a:lnSpc>
                <a:spcPct val="116599"/>
              </a:lnSpc>
            </a:pPr>
            <a:r>
              <a:rPr sz="2400" spc="114" dirty="0">
                <a:latin typeface="+mj-lt"/>
                <a:cs typeface="Garamond"/>
              </a:rPr>
              <a:t>2</a:t>
            </a:r>
            <a:r>
              <a:rPr sz="2400" i="1" spc="172" baseline="29761" dirty="0">
                <a:latin typeface="+mj-lt"/>
                <a:cs typeface="Trebuchet MS"/>
              </a:rPr>
              <a:t>r</a:t>
            </a:r>
            <a:r>
              <a:rPr sz="2400" i="1" spc="114" dirty="0">
                <a:latin typeface="+mj-lt"/>
                <a:cs typeface="Verdana"/>
              </a:rPr>
              <a:t>M </a:t>
            </a:r>
            <a:r>
              <a:rPr sz="2400" spc="120" dirty="0">
                <a:latin typeface="+mj-lt"/>
                <a:cs typeface="Garamond"/>
              </a:rPr>
              <a:t>+ </a:t>
            </a:r>
            <a:r>
              <a:rPr sz="2400" i="1" spc="5" dirty="0">
                <a:latin typeface="+mj-lt"/>
                <a:cs typeface="Verdana"/>
              </a:rPr>
              <a:t>G </a:t>
            </a:r>
            <a:r>
              <a:rPr sz="2400" spc="-25" dirty="0">
                <a:latin typeface="+mj-lt"/>
                <a:cs typeface="Lucida Sans Unicode"/>
              </a:rPr>
              <a:t>− </a:t>
            </a:r>
            <a:r>
              <a:rPr sz="2400" i="1" spc="-80" dirty="0">
                <a:latin typeface="+mj-lt"/>
                <a:cs typeface="Verdana"/>
              </a:rPr>
              <a:t>t </a:t>
            </a:r>
            <a:r>
              <a:rPr sz="2400" spc="120" dirty="0">
                <a:latin typeface="+mj-lt"/>
                <a:cs typeface="Garamond"/>
              </a:rPr>
              <a:t>= </a:t>
            </a:r>
            <a:r>
              <a:rPr sz="2400" spc="-10" dirty="0">
                <a:latin typeface="+mj-lt"/>
                <a:cs typeface="Garamond"/>
              </a:rPr>
              <a:t>(</a:t>
            </a:r>
            <a:r>
              <a:rPr sz="2400" i="1" spc="-10" dirty="0">
                <a:latin typeface="+mj-lt"/>
                <a:cs typeface="Verdana"/>
              </a:rPr>
              <a:t>k </a:t>
            </a:r>
            <a:r>
              <a:rPr sz="2400" spc="120" dirty="0">
                <a:latin typeface="+mj-lt"/>
                <a:cs typeface="Garamond"/>
              </a:rPr>
              <a:t>+ </a:t>
            </a:r>
            <a:r>
              <a:rPr sz="2400" spc="45" dirty="0">
                <a:latin typeface="+mj-lt"/>
                <a:cs typeface="Garamond"/>
              </a:rPr>
              <a:t>1)</a:t>
            </a:r>
            <a:r>
              <a:rPr sz="2400" i="1" spc="45" dirty="0">
                <a:latin typeface="+mj-lt"/>
                <a:cs typeface="Verdana"/>
              </a:rPr>
              <a:t>G</a:t>
            </a:r>
            <a:r>
              <a:rPr sz="2400" spc="45" dirty="0">
                <a:latin typeface="+mj-lt"/>
                <a:cs typeface="Garamond"/>
              </a:rPr>
              <a:t>. </a:t>
            </a:r>
            <a:r>
              <a:rPr lang="en-US" sz="2400" spc="30" dirty="0">
                <a:latin typeface="+mj-lt"/>
                <a:cs typeface="Garamond"/>
              </a:rPr>
              <a:t>So </a:t>
            </a:r>
            <a:r>
              <a:rPr sz="2400" spc="-30" dirty="0">
                <a:latin typeface="+mj-lt"/>
                <a:cs typeface="Garamond"/>
              </a:rPr>
              <a:t>we </a:t>
            </a:r>
            <a:r>
              <a:rPr sz="2400" spc="55" dirty="0">
                <a:latin typeface="+mj-lt"/>
                <a:cs typeface="Garamond"/>
              </a:rPr>
              <a:t>add </a:t>
            </a:r>
            <a:r>
              <a:rPr sz="2400" spc="114" dirty="0">
                <a:latin typeface="+mj-lt"/>
                <a:cs typeface="Garamond"/>
              </a:rPr>
              <a:t>a  </a:t>
            </a:r>
            <a:r>
              <a:rPr sz="2400" spc="-10" dirty="0">
                <a:latin typeface="+mj-lt"/>
                <a:cs typeface="Garamond"/>
              </a:rPr>
              <a:t>checksum </a:t>
            </a:r>
            <a:endParaRPr lang="en-US" sz="2400" spc="-10" dirty="0">
              <a:latin typeface="+mj-lt"/>
              <a:cs typeface="Garamond"/>
            </a:endParaRPr>
          </a:p>
          <a:p>
            <a:pPr marL="212090" marR="254000">
              <a:lnSpc>
                <a:spcPct val="116599"/>
              </a:lnSpc>
            </a:pPr>
            <a:r>
              <a:rPr sz="2400" i="1" spc="-200" dirty="0">
                <a:latin typeface="+mj-lt"/>
                <a:cs typeface="Verdana"/>
              </a:rPr>
              <a:t>c </a:t>
            </a:r>
            <a:r>
              <a:rPr sz="2400" spc="120" dirty="0">
                <a:latin typeface="+mj-lt"/>
                <a:cs typeface="Garamond"/>
              </a:rPr>
              <a:t>= </a:t>
            </a:r>
            <a:r>
              <a:rPr sz="2400" i="1" spc="5" dirty="0">
                <a:latin typeface="+mj-lt"/>
                <a:cs typeface="Verdana"/>
              </a:rPr>
              <a:t>G </a:t>
            </a:r>
            <a:r>
              <a:rPr sz="2400" spc="-25" dirty="0">
                <a:latin typeface="+mj-lt"/>
                <a:cs typeface="Lucida Sans Unicode"/>
              </a:rPr>
              <a:t>− </a:t>
            </a:r>
            <a:r>
              <a:rPr sz="2400" i="1" spc="-80" dirty="0">
                <a:latin typeface="+mj-lt"/>
                <a:cs typeface="Verdana"/>
              </a:rPr>
              <a:t>t </a:t>
            </a:r>
            <a:r>
              <a:rPr sz="2400" spc="15" dirty="0">
                <a:latin typeface="+mj-lt"/>
                <a:cs typeface="Garamond"/>
              </a:rPr>
              <a:t>to </a:t>
            </a:r>
            <a:r>
              <a:rPr sz="2400" spc="40" dirty="0">
                <a:latin typeface="+mj-lt"/>
                <a:cs typeface="Garamond"/>
              </a:rPr>
              <a:t>the </a:t>
            </a:r>
            <a:r>
              <a:rPr sz="2400" spc="15" dirty="0">
                <a:latin typeface="+mj-lt"/>
                <a:cs typeface="Garamond"/>
              </a:rPr>
              <a:t>shifted message </a:t>
            </a:r>
            <a:r>
              <a:rPr sz="2400" spc="45" dirty="0">
                <a:latin typeface="+mj-lt"/>
                <a:cs typeface="Garamond"/>
              </a:rPr>
              <a:t>and  </a:t>
            </a:r>
            <a:r>
              <a:rPr sz="2400" spc="40" dirty="0">
                <a:latin typeface="+mj-lt"/>
                <a:cs typeface="Garamond"/>
              </a:rPr>
              <a:t>the result </a:t>
            </a:r>
            <a:r>
              <a:rPr sz="2400" spc="5" dirty="0">
                <a:latin typeface="+mj-lt"/>
                <a:cs typeface="Garamond"/>
              </a:rPr>
              <a:t>should </a:t>
            </a:r>
            <a:r>
              <a:rPr sz="2400" spc="30" dirty="0">
                <a:latin typeface="+mj-lt"/>
                <a:cs typeface="Garamond"/>
              </a:rPr>
              <a:t>divide</a:t>
            </a:r>
            <a:r>
              <a:rPr sz="2400" spc="270" dirty="0">
                <a:latin typeface="+mj-lt"/>
                <a:cs typeface="Garamond"/>
              </a:rPr>
              <a:t> </a:t>
            </a:r>
            <a:r>
              <a:rPr sz="2400" i="1" spc="35" dirty="0">
                <a:latin typeface="+mj-lt"/>
                <a:cs typeface="Verdana"/>
              </a:rPr>
              <a:t>G</a:t>
            </a:r>
            <a:r>
              <a:rPr sz="2400" spc="35" dirty="0">
                <a:latin typeface="+mj-lt"/>
                <a:cs typeface="Garamond"/>
              </a:rPr>
              <a:t>.</a:t>
            </a:r>
            <a:endParaRPr lang="en-US" sz="2400" spc="35" dirty="0">
              <a:latin typeface="+mj-lt"/>
              <a:cs typeface="Garamond"/>
            </a:endParaRPr>
          </a:p>
          <a:p>
            <a:pPr marL="212090" marR="254000">
              <a:lnSpc>
                <a:spcPct val="116599"/>
              </a:lnSpc>
            </a:pPr>
            <a:r>
              <a:rPr lang="en-US" sz="2400" spc="-10" dirty="0">
                <a:cs typeface="Garamond"/>
              </a:rPr>
              <a:t>Example: M = 110010 (50), r = 3, G = 7.  After shifting 3 bits, we get 400.  Remainder t = 1, checksum = 6.  So we send 110010 </a:t>
            </a:r>
            <a:r>
              <a:rPr lang="en-US" sz="2400" spc="-10" dirty="0">
                <a:solidFill>
                  <a:srgbClr val="FF0000"/>
                </a:solidFill>
                <a:cs typeface="Garamond"/>
              </a:rPr>
              <a:t>110 which is divisible by 7 (406)</a:t>
            </a:r>
            <a:endParaRPr sz="2400" dirty="0">
              <a:solidFill>
                <a:srgbClr val="FF0000"/>
              </a:solidFill>
              <a:latin typeface="+mj-lt"/>
              <a:cs typeface="Garamond"/>
            </a:endParaRPr>
          </a:p>
          <a:p>
            <a:pPr marL="212090" marR="98425" indent="-199390" algn="just">
              <a:lnSpc>
                <a:spcPct val="116300"/>
              </a:lnSpc>
              <a:spcBef>
                <a:spcPts val="894"/>
              </a:spcBef>
              <a:buFont typeface="Lucida Sans Unicode"/>
              <a:buChar char="•"/>
              <a:tabLst>
                <a:tab pos="212725" algn="l"/>
              </a:tabLst>
            </a:pPr>
            <a:r>
              <a:rPr sz="2400" spc="-10" dirty="0">
                <a:latin typeface="+mj-lt"/>
                <a:cs typeface="Garamond"/>
              </a:rPr>
              <a:t>Has </a:t>
            </a:r>
            <a:r>
              <a:rPr sz="2400" spc="20" dirty="0">
                <a:latin typeface="+mj-lt"/>
                <a:cs typeface="Garamond"/>
              </a:rPr>
              <a:t>reasonable </a:t>
            </a:r>
            <a:r>
              <a:rPr sz="2400" spc="25" dirty="0">
                <a:latin typeface="+mj-lt"/>
                <a:cs typeface="Garamond"/>
              </a:rPr>
              <a:t>properties. </a:t>
            </a:r>
            <a:r>
              <a:rPr sz="2400" spc="-45" dirty="0">
                <a:latin typeface="+mj-lt"/>
                <a:cs typeface="Garamond"/>
              </a:rPr>
              <a:t>However </a:t>
            </a:r>
            <a:r>
              <a:rPr sz="2400" spc="25" dirty="0">
                <a:latin typeface="+mj-lt"/>
                <a:cs typeface="Garamond"/>
              </a:rPr>
              <a:t>integer  </a:t>
            </a:r>
            <a:r>
              <a:rPr sz="2400" spc="15" dirty="0">
                <a:latin typeface="+mj-lt"/>
                <a:cs typeface="Garamond"/>
              </a:rPr>
              <a:t>division </a:t>
            </a:r>
            <a:r>
              <a:rPr sz="2400" spc="50" dirty="0">
                <a:latin typeface="+mj-lt"/>
                <a:cs typeface="Garamond"/>
              </a:rPr>
              <a:t>hard </a:t>
            </a:r>
            <a:r>
              <a:rPr sz="2400" spc="15" dirty="0">
                <a:latin typeface="+mj-lt"/>
                <a:cs typeface="Garamond"/>
              </a:rPr>
              <a:t>to </a:t>
            </a:r>
            <a:r>
              <a:rPr sz="2400" spc="20" dirty="0">
                <a:latin typeface="+mj-lt"/>
                <a:cs typeface="Garamond"/>
              </a:rPr>
              <a:t>implement. </a:t>
            </a:r>
            <a:r>
              <a:rPr sz="2400" spc="15" dirty="0">
                <a:latin typeface="+mj-lt"/>
                <a:cs typeface="Garamond"/>
              </a:rPr>
              <a:t>Prefer to </a:t>
            </a:r>
            <a:r>
              <a:rPr sz="2400" spc="-35" dirty="0">
                <a:latin typeface="+mj-lt"/>
                <a:cs typeface="Garamond"/>
              </a:rPr>
              <a:t>do </a:t>
            </a:r>
            <a:r>
              <a:rPr sz="2400" spc="35" dirty="0">
                <a:solidFill>
                  <a:srgbClr val="00B050"/>
                </a:solidFill>
                <a:latin typeface="+mj-lt"/>
                <a:cs typeface="Garamond"/>
              </a:rPr>
              <a:t>without  carries</a:t>
            </a:r>
            <a:r>
              <a:rPr sz="2400" spc="35" dirty="0">
                <a:latin typeface="+mj-lt"/>
                <a:cs typeface="Garamond"/>
              </a:rPr>
              <a:t>.</a:t>
            </a:r>
            <a:endParaRPr sz="2400" dirty="0">
              <a:latin typeface="+mj-lt"/>
              <a:cs typeface="Garamond"/>
            </a:endParaRPr>
          </a:p>
        </p:txBody>
      </p:sp>
    </p:spTree>
    <p:extLst>
      <p:ext uri="{BB962C8B-B14F-4D97-AF65-F5344CB8AC3E}">
        <p14:creationId xmlns:p14="http://schemas.microsoft.com/office/powerpoint/2010/main" val="1529560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4</a:t>
            </a:r>
          </a:p>
        </p:txBody>
      </p:sp>
      <p:sp>
        <p:nvSpPr>
          <p:cNvPr id="2" name="object 2"/>
          <p:cNvSpPr txBox="1"/>
          <p:nvPr/>
        </p:nvSpPr>
        <p:spPr>
          <a:xfrm>
            <a:off x="533400" y="457200"/>
            <a:ext cx="6781800" cy="5629105"/>
          </a:xfrm>
          <a:prstGeom prst="rect">
            <a:avLst/>
          </a:prstGeom>
        </p:spPr>
        <p:txBody>
          <a:bodyPr vert="horz" wrap="square" lIns="0" tIns="0" rIns="0" bIns="0" rtlCol="0">
            <a:spAutoFit/>
          </a:bodyPr>
          <a:lstStyle/>
          <a:p>
            <a:pPr marR="135255" algn="ctr">
              <a:lnSpc>
                <a:spcPct val="100000"/>
              </a:lnSpc>
            </a:pPr>
            <a:r>
              <a:rPr sz="3200" spc="320" dirty="0">
                <a:solidFill>
                  <a:srgbClr val="0070C0"/>
                </a:solidFill>
                <a:latin typeface="+mj-lt"/>
                <a:cs typeface="PMingLiU"/>
              </a:rPr>
              <a:t>The </a:t>
            </a:r>
            <a:r>
              <a:rPr sz="3200" spc="225" dirty="0">
                <a:solidFill>
                  <a:srgbClr val="0070C0"/>
                </a:solidFill>
                <a:latin typeface="+mj-lt"/>
                <a:cs typeface="PMingLiU"/>
              </a:rPr>
              <a:t>Big</a:t>
            </a:r>
            <a:r>
              <a:rPr sz="3200" spc="65" dirty="0">
                <a:solidFill>
                  <a:srgbClr val="0070C0"/>
                </a:solidFill>
                <a:latin typeface="+mj-lt"/>
                <a:cs typeface="PMingLiU"/>
              </a:rPr>
              <a:t> </a:t>
            </a:r>
            <a:r>
              <a:rPr sz="3200" spc="250" dirty="0">
                <a:solidFill>
                  <a:srgbClr val="0070C0"/>
                </a:solidFill>
                <a:latin typeface="+mj-lt"/>
                <a:cs typeface="PMingLiU"/>
              </a:rPr>
              <a:t>Idea</a:t>
            </a:r>
            <a:endParaRPr sz="3200" dirty="0">
              <a:solidFill>
                <a:srgbClr val="0070C0"/>
              </a:solidFill>
              <a:latin typeface="+mj-lt"/>
              <a:cs typeface="PMingLiU"/>
            </a:endParaRPr>
          </a:p>
          <a:p>
            <a:pPr>
              <a:lnSpc>
                <a:spcPct val="100000"/>
              </a:lnSpc>
            </a:pPr>
            <a:endParaRPr sz="2000" dirty="0">
              <a:latin typeface="Times New Roman"/>
              <a:cs typeface="Times New Roman"/>
            </a:endParaRPr>
          </a:p>
          <a:p>
            <a:pPr>
              <a:lnSpc>
                <a:spcPct val="100000"/>
              </a:lnSpc>
              <a:spcBef>
                <a:spcPts val="45"/>
              </a:spcBef>
            </a:pPr>
            <a:endParaRPr sz="1800" dirty="0">
              <a:latin typeface="Times New Roman"/>
              <a:cs typeface="Times New Roman"/>
            </a:endParaRPr>
          </a:p>
          <a:p>
            <a:pPr marL="212090" marR="82550" indent="-199390">
              <a:lnSpc>
                <a:spcPct val="116500"/>
              </a:lnSpc>
              <a:buFont typeface="Lucida Sans Unicode"/>
              <a:buChar char="•"/>
              <a:tabLst>
                <a:tab pos="212725" algn="l"/>
              </a:tabLst>
            </a:pPr>
            <a:r>
              <a:rPr sz="2400" spc="-25" dirty="0">
                <a:latin typeface="+mj-lt"/>
                <a:cs typeface="Garamond"/>
              </a:rPr>
              <a:t>In </a:t>
            </a:r>
            <a:r>
              <a:rPr sz="2400" spc="35" dirty="0">
                <a:latin typeface="+mj-lt"/>
                <a:cs typeface="Garamond"/>
              </a:rPr>
              <a:t>ordinary </a:t>
            </a:r>
            <a:r>
              <a:rPr sz="2400" spc="15" dirty="0">
                <a:latin typeface="+mj-lt"/>
                <a:cs typeface="Garamond"/>
              </a:rPr>
              <a:t>division </a:t>
            </a:r>
            <a:r>
              <a:rPr sz="2400" spc="-10" dirty="0">
                <a:latin typeface="+mj-lt"/>
                <a:cs typeface="Garamond"/>
              </a:rPr>
              <a:t>checksums </a:t>
            </a:r>
            <a:r>
              <a:rPr sz="2400" spc="-30" dirty="0">
                <a:latin typeface="+mj-lt"/>
                <a:cs typeface="Garamond"/>
              </a:rPr>
              <a:t>we </a:t>
            </a:r>
            <a:r>
              <a:rPr sz="2400" spc="55" dirty="0">
                <a:latin typeface="+mj-lt"/>
                <a:cs typeface="Garamond"/>
              </a:rPr>
              <a:t>transmitted </a:t>
            </a:r>
            <a:r>
              <a:rPr sz="2400" spc="114" dirty="0">
                <a:latin typeface="+mj-lt"/>
                <a:cs typeface="Garamond"/>
              </a:rPr>
              <a:t>a  </a:t>
            </a:r>
            <a:r>
              <a:rPr sz="2400" spc="15" dirty="0">
                <a:latin typeface="+mj-lt"/>
                <a:cs typeface="Garamond"/>
              </a:rPr>
              <a:t>message </a:t>
            </a:r>
            <a:r>
              <a:rPr sz="2400" spc="25" dirty="0">
                <a:latin typeface="+mj-lt"/>
                <a:cs typeface="Garamond"/>
              </a:rPr>
              <a:t>plus </a:t>
            </a:r>
            <a:r>
              <a:rPr sz="2400" spc="-10" dirty="0">
                <a:latin typeface="+mj-lt"/>
                <a:cs typeface="Garamond"/>
              </a:rPr>
              <a:t>checksum </a:t>
            </a:r>
            <a:r>
              <a:rPr sz="2400" spc="95" dirty="0">
                <a:latin typeface="+mj-lt"/>
                <a:cs typeface="Garamond"/>
              </a:rPr>
              <a:t>that </a:t>
            </a:r>
            <a:r>
              <a:rPr sz="2400" spc="20" dirty="0">
                <a:latin typeface="+mj-lt"/>
                <a:cs typeface="Garamond"/>
              </a:rPr>
              <a:t>was </a:t>
            </a:r>
            <a:r>
              <a:rPr sz="2400" spc="25" dirty="0">
                <a:latin typeface="+mj-lt"/>
                <a:cs typeface="Garamond"/>
              </a:rPr>
              <a:t>divisible </a:t>
            </a:r>
            <a:r>
              <a:rPr sz="2400" spc="50" dirty="0">
                <a:latin typeface="+mj-lt"/>
                <a:cs typeface="Garamond"/>
              </a:rPr>
              <a:t>by </a:t>
            </a:r>
            <a:r>
              <a:rPr sz="2400" spc="40" dirty="0">
                <a:latin typeface="+mj-lt"/>
                <a:cs typeface="Garamond"/>
              </a:rPr>
              <a:t>the  </a:t>
            </a:r>
            <a:r>
              <a:rPr sz="2400" spc="20" dirty="0">
                <a:latin typeface="+mj-lt"/>
                <a:cs typeface="Garamond"/>
              </a:rPr>
              <a:t>generator </a:t>
            </a:r>
            <a:r>
              <a:rPr sz="2400" i="1" spc="35" dirty="0">
                <a:latin typeface="+mj-lt"/>
                <a:cs typeface="Verdana"/>
              </a:rPr>
              <a:t>G</a:t>
            </a:r>
            <a:r>
              <a:rPr sz="2400" spc="35" dirty="0">
                <a:latin typeface="+mj-lt"/>
                <a:cs typeface="Garamond"/>
              </a:rPr>
              <a:t>. </a:t>
            </a:r>
            <a:r>
              <a:rPr sz="2400" spc="30" dirty="0">
                <a:latin typeface="+mj-lt"/>
                <a:cs typeface="Garamond"/>
              </a:rPr>
              <a:t>Thus </a:t>
            </a:r>
            <a:r>
              <a:rPr sz="2400" spc="70" dirty="0">
                <a:latin typeface="+mj-lt"/>
                <a:cs typeface="Garamond"/>
              </a:rPr>
              <a:t>any </a:t>
            </a:r>
            <a:r>
              <a:rPr sz="2400" dirty="0">
                <a:latin typeface="+mj-lt"/>
                <a:cs typeface="Garamond"/>
              </a:rPr>
              <a:t>errors </a:t>
            </a:r>
            <a:r>
              <a:rPr sz="2400" spc="95" dirty="0">
                <a:latin typeface="+mj-lt"/>
                <a:cs typeface="Garamond"/>
              </a:rPr>
              <a:t>that </a:t>
            </a:r>
            <a:r>
              <a:rPr sz="2400" spc="25" dirty="0">
                <a:latin typeface="+mj-lt"/>
                <a:cs typeface="Garamond"/>
              </a:rPr>
              <a:t>cause </a:t>
            </a:r>
            <a:r>
              <a:rPr sz="2400" spc="40" dirty="0">
                <a:latin typeface="+mj-lt"/>
                <a:cs typeface="Garamond"/>
              </a:rPr>
              <a:t>the  </a:t>
            </a:r>
            <a:r>
              <a:rPr sz="2400" spc="35" dirty="0">
                <a:latin typeface="+mj-lt"/>
                <a:cs typeface="Garamond"/>
              </a:rPr>
              <a:t>resulting </a:t>
            </a:r>
            <a:r>
              <a:rPr sz="2400" spc="10" dirty="0">
                <a:latin typeface="+mj-lt"/>
                <a:cs typeface="Garamond"/>
              </a:rPr>
              <a:t>number </a:t>
            </a:r>
            <a:r>
              <a:rPr sz="2400" spc="15" dirty="0">
                <a:latin typeface="+mj-lt"/>
                <a:cs typeface="Garamond"/>
              </a:rPr>
              <a:t>to </a:t>
            </a:r>
            <a:r>
              <a:rPr sz="2400" spc="20" dirty="0">
                <a:latin typeface="+mj-lt"/>
                <a:cs typeface="Garamond"/>
              </a:rPr>
              <a:t>be </a:t>
            </a:r>
            <a:r>
              <a:rPr sz="2400" spc="15" dirty="0">
                <a:solidFill>
                  <a:srgbClr val="FF0000"/>
                </a:solidFill>
                <a:latin typeface="+mj-lt"/>
                <a:cs typeface="Garamond"/>
              </a:rPr>
              <a:t>not </a:t>
            </a:r>
            <a:r>
              <a:rPr sz="2400" spc="25" dirty="0">
                <a:solidFill>
                  <a:srgbClr val="FF0000"/>
                </a:solidFill>
                <a:latin typeface="+mj-lt"/>
                <a:cs typeface="Garamond"/>
              </a:rPr>
              <a:t>divisible </a:t>
            </a:r>
            <a:r>
              <a:rPr sz="2400" spc="50" dirty="0">
                <a:latin typeface="+mj-lt"/>
                <a:cs typeface="Garamond"/>
              </a:rPr>
              <a:t>by </a:t>
            </a:r>
            <a:r>
              <a:rPr sz="2400" i="1" spc="5" dirty="0">
                <a:latin typeface="+mj-lt"/>
                <a:cs typeface="Verdana"/>
              </a:rPr>
              <a:t>G </a:t>
            </a:r>
            <a:r>
              <a:rPr sz="2400" spc="35" dirty="0">
                <a:latin typeface="+mj-lt"/>
                <a:cs typeface="Garamond"/>
              </a:rPr>
              <a:t>(invalid  </a:t>
            </a:r>
            <a:r>
              <a:rPr sz="2400" dirty="0">
                <a:latin typeface="+mj-lt"/>
                <a:cs typeface="Garamond"/>
              </a:rPr>
              <a:t>codewords) </a:t>
            </a:r>
            <a:r>
              <a:rPr sz="2400" spc="35" dirty="0">
                <a:latin typeface="+mj-lt"/>
                <a:cs typeface="Garamond"/>
              </a:rPr>
              <a:t>will </a:t>
            </a:r>
            <a:r>
              <a:rPr sz="2400" spc="20" dirty="0">
                <a:latin typeface="+mj-lt"/>
                <a:cs typeface="Garamond"/>
              </a:rPr>
              <a:t>be</a:t>
            </a:r>
            <a:r>
              <a:rPr sz="2400" spc="215" dirty="0">
                <a:latin typeface="+mj-lt"/>
                <a:cs typeface="Garamond"/>
              </a:rPr>
              <a:t> </a:t>
            </a:r>
            <a:r>
              <a:rPr sz="2400" spc="35" dirty="0">
                <a:latin typeface="+mj-lt"/>
                <a:cs typeface="Garamond"/>
              </a:rPr>
              <a:t>detected.</a:t>
            </a:r>
            <a:endParaRPr sz="2400" dirty="0">
              <a:latin typeface="+mj-lt"/>
              <a:cs typeface="Garamond"/>
            </a:endParaRPr>
          </a:p>
          <a:p>
            <a:pPr marL="212090" marR="5080" indent="-199390">
              <a:lnSpc>
                <a:spcPct val="116599"/>
              </a:lnSpc>
              <a:spcBef>
                <a:spcPts val="885"/>
              </a:spcBef>
              <a:buFont typeface="Lucida Sans Unicode"/>
              <a:buChar char="•"/>
              <a:tabLst>
                <a:tab pos="212725" algn="l"/>
              </a:tabLst>
            </a:pPr>
            <a:r>
              <a:rPr sz="2400" spc="-25" dirty="0">
                <a:latin typeface="+mj-lt"/>
                <a:cs typeface="Garamond"/>
              </a:rPr>
              <a:t>In </a:t>
            </a:r>
            <a:r>
              <a:rPr sz="2400" spc="55" dirty="0">
                <a:latin typeface="+mj-lt"/>
                <a:cs typeface="Garamond"/>
              </a:rPr>
              <a:t>CRCs, </a:t>
            </a:r>
            <a:r>
              <a:rPr sz="2400" spc="-30" dirty="0">
                <a:latin typeface="+mj-lt"/>
                <a:cs typeface="Garamond"/>
              </a:rPr>
              <a:t>we </a:t>
            </a:r>
            <a:r>
              <a:rPr sz="2400" spc="-35" dirty="0">
                <a:latin typeface="+mj-lt"/>
                <a:cs typeface="Garamond"/>
              </a:rPr>
              <a:t>do </a:t>
            </a:r>
            <a:r>
              <a:rPr sz="2400" spc="40" dirty="0">
                <a:latin typeface="+mj-lt"/>
                <a:cs typeface="Garamond"/>
              </a:rPr>
              <a:t>the </a:t>
            </a:r>
            <a:r>
              <a:rPr sz="2400" spc="25" dirty="0">
                <a:latin typeface="+mj-lt"/>
                <a:cs typeface="Garamond"/>
              </a:rPr>
              <a:t>same </a:t>
            </a:r>
            <a:r>
              <a:rPr sz="2400" spc="45" dirty="0">
                <a:latin typeface="+mj-lt"/>
                <a:cs typeface="Garamond"/>
              </a:rPr>
              <a:t>thing </a:t>
            </a:r>
            <a:r>
              <a:rPr sz="2400" spc="25" dirty="0">
                <a:latin typeface="+mj-lt"/>
                <a:cs typeface="Garamond"/>
              </a:rPr>
              <a:t>except </a:t>
            </a:r>
            <a:r>
              <a:rPr sz="2400" spc="95" dirty="0">
                <a:latin typeface="+mj-lt"/>
                <a:cs typeface="Garamond"/>
              </a:rPr>
              <a:t>that </a:t>
            </a:r>
            <a:r>
              <a:rPr sz="2400" spc="-30" dirty="0">
                <a:latin typeface="+mj-lt"/>
                <a:cs typeface="Garamond"/>
              </a:rPr>
              <a:t>we </a:t>
            </a:r>
            <a:r>
              <a:rPr sz="2400" spc="10" dirty="0">
                <a:latin typeface="+mj-lt"/>
                <a:cs typeface="Garamond"/>
              </a:rPr>
              <a:t>use  </a:t>
            </a:r>
            <a:r>
              <a:rPr sz="2400" spc="5" dirty="0">
                <a:solidFill>
                  <a:srgbClr val="00B050"/>
                </a:solidFill>
                <a:latin typeface="+mj-lt"/>
                <a:cs typeface="Garamond"/>
              </a:rPr>
              <a:t>Mod </a:t>
            </a:r>
            <a:r>
              <a:rPr sz="2400" spc="-15" dirty="0">
                <a:solidFill>
                  <a:srgbClr val="00B050"/>
                </a:solidFill>
                <a:latin typeface="+mj-lt"/>
                <a:cs typeface="Garamond"/>
              </a:rPr>
              <a:t>2 </a:t>
            </a:r>
            <a:r>
              <a:rPr sz="2400" spc="45" dirty="0">
                <a:solidFill>
                  <a:srgbClr val="00B050"/>
                </a:solidFill>
                <a:latin typeface="+mj-lt"/>
                <a:cs typeface="Garamond"/>
              </a:rPr>
              <a:t>arithmetic </a:t>
            </a:r>
            <a:r>
              <a:rPr sz="2400" spc="40" dirty="0">
                <a:latin typeface="+mj-lt"/>
                <a:cs typeface="Garamond"/>
              </a:rPr>
              <a:t>instead </a:t>
            </a:r>
            <a:r>
              <a:rPr sz="2400" spc="-100" dirty="0">
                <a:latin typeface="+mj-lt"/>
                <a:cs typeface="Garamond"/>
              </a:rPr>
              <a:t>of  </a:t>
            </a:r>
            <a:r>
              <a:rPr sz="2400" spc="35" dirty="0">
                <a:latin typeface="+mj-lt"/>
                <a:cs typeface="Garamond"/>
              </a:rPr>
              <a:t>ordinary</a:t>
            </a:r>
            <a:r>
              <a:rPr sz="2400" spc="300" dirty="0">
                <a:latin typeface="+mj-lt"/>
                <a:cs typeface="Garamond"/>
              </a:rPr>
              <a:t> </a:t>
            </a:r>
            <a:r>
              <a:rPr sz="2400" spc="45" dirty="0">
                <a:latin typeface="+mj-lt"/>
                <a:cs typeface="Garamond"/>
              </a:rPr>
              <a:t>arithmetic</a:t>
            </a:r>
            <a:endParaRPr lang="en-US" sz="2400" spc="45" dirty="0">
              <a:latin typeface="+mj-lt"/>
              <a:cs typeface="Garamond"/>
            </a:endParaRPr>
          </a:p>
          <a:p>
            <a:pPr marL="212090" marR="5080" indent="-199390">
              <a:lnSpc>
                <a:spcPct val="116599"/>
              </a:lnSpc>
              <a:spcBef>
                <a:spcPts val="885"/>
              </a:spcBef>
              <a:buFont typeface="Lucida Sans Unicode"/>
              <a:buChar char="•"/>
              <a:tabLst>
                <a:tab pos="212725" algn="l"/>
              </a:tabLst>
            </a:pPr>
            <a:r>
              <a:rPr lang="en-US" sz="2400" spc="45" dirty="0">
                <a:latin typeface="+mj-lt"/>
                <a:cs typeface="Garamond"/>
              </a:rPr>
              <a:t>Mod 2 arithmetic: addition and subtraction are XORs so there is no carry. Can implement at high speeds which we need in networks (Terabits)</a:t>
            </a:r>
          </a:p>
        </p:txBody>
      </p:sp>
    </p:spTree>
    <p:extLst>
      <p:ext uri="{BB962C8B-B14F-4D97-AF65-F5344CB8AC3E}">
        <p14:creationId xmlns:p14="http://schemas.microsoft.com/office/powerpoint/2010/main" val="3506013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5</a:t>
            </a:r>
          </a:p>
        </p:txBody>
      </p:sp>
      <p:sp>
        <p:nvSpPr>
          <p:cNvPr id="2" name="object 2"/>
          <p:cNvSpPr txBox="1"/>
          <p:nvPr/>
        </p:nvSpPr>
        <p:spPr>
          <a:xfrm>
            <a:off x="1380932" y="609600"/>
            <a:ext cx="5241545" cy="492443"/>
          </a:xfrm>
          <a:prstGeom prst="rect">
            <a:avLst/>
          </a:prstGeom>
        </p:spPr>
        <p:txBody>
          <a:bodyPr vert="horz" wrap="square" lIns="0" tIns="0" rIns="0" bIns="0" rtlCol="0">
            <a:spAutoFit/>
          </a:bodyPr>
          <a:lstStyle/>
          <a:p>
            <a:pPr marL="12700">
              <a:lnSpc>
                <a:spcPct val="100000"/>
              </a:lnSpc>
            </a:pPr>
            <a:r>
              <a:rPr sz="3200" spc="365" dirty="0">
                <a:solidFill>
                  <a:srgbClr val="0070C0"/>
                </a:solidFill>
                <a:latin typeface="+mj-lt"/>
                <a:cs typeface="PMingLiU"/>
              </a:rPr>
              <a:t>MODULO </a:t>
            </a:r>
            <a:r>
              <a:rPr sz="3200" spc="200" dirty="0">
                <a:solidFill>
                  <a:srgbClr val="0070C0"/>
                </a:solidFill>
                <a:latin typeface="+mj-lt"/>
                <a:cs typeface="PMingLiU"/>
              </a:rPr>
              <a:t>2</a:t>
            </a:r>
            <a:r>
              <a:rPr sz="3200" spc="30" dirty="0">
                <a:solidFill>
                  <a:srgbClr val="0070C0"/>
                </a:solidFill>
                <a:latin typeface="+mj-lt"/>
                <a:cs typeface="PMingLiU"/>
              </a:rPr>
              <a:t> </a:t>
            </a:r>
            <a:r>
              <a:rPr sz="3200" spc="370" dirty="0">
                <a:solidFill>
                  <a:srgbClr val="0070C0"/>
                </a:solidFill>
                <a:latin typeface="+mj-lt"/>
                <a:cs typeface="PMingLiU"/>
              </a:rPr>
              <a:t>ARITHMETIC</a:t>
            </a:r>
            <a:endParaRPr sz="3200" dirty="0">
              <a:solidFill>
                <a:srgbClr val="0070C0"/>
              </a:solidFill>
              <a:latin typeface="+mj-lt"/>
              <a:cs typeface="PMingLiU"/>
            </a:endParaRPr>
          </a:p>
        </p:txBody>
      </p:sp>
      <p:sp>
        <p:nvSpPr>
          <p:cNvPr id="3" name="object 3"/>
          <p:cNvSpPr txBox="1"/>
          <p:nvPr/>
        </p:nvSpPr>
        <p:spPr>
          <a:xfrm>
            <a:off x="0" y="1600200"/>
            <a:ext cx="7620000" cy="5069658"/>
          </a:xfrm>
          <a:prstGeom prst="rect">
            <a:avLst/>
          </a:prstGeom>
        </p:spPr>
        <p:txBody>
          <a:bodyPr vert="horz" wrap="square" lIns="0" tIns="0" rIns="0" bIns="0" rtlCol="0">
            <a:spAutoFit/>
          </a:bodyPr>
          <a:lstStyle/>
          <a:p>
            <a:pPr marL="212090" marR="247650" indent="-199390">
              <a:lnSpc>
                <a:spcPct val="116599"/>
              </a:lnSpc>
              <a:buFont typeface="Lucida Sans Unicode"/>
              <a:buChar char="•"/>
              <a:tabLst>
                <a:tab pos="212725" algn="l"/>
              </a:tabLst>
            </a:pPr>
            <a:r>
              <a:rPr sz="2400" spc="-130" dirty="0">
                <a:solidFill>
                  <a:srgbClr val="00B050"/>
                </a:solidFill>
                <a:latin typeface="+mj-lt"/>
                <a:cs typeface="Garamond"/>
              </a:rPr>
              <a:t>No </a:t>
            </a:r>
            <a:r>
              <a:rPr sz="2400" spc="35" dirty="0">
                <a:solidFill>
                  <a:srgbClr val="00B050"/>
                </a:solidFill>
                <a:latin typeface="+mj-lt"/>
                <a:cs typeface="Garamond"/>
              </a:rPr>
              <a:t>carries</a:t>
            </a:r>
            <a:r>
              <a:rPr sz="2400" spc="35" dirty="0">
                <a:latin typeface="+mj-lt"/>
                <a:cs typeface="Garamond"/>
              </a:rPr>
              <a:t>. </a:t>
            </a:r>
            <a:r>
              <a:rPr sz="2400" spc="50" dirty="0">
                <a:latin typeface="+mj-lt"/>
                <a:cs typeface="Garamond"/>
              </a:rPr>
              <a:t>Repeated </a:t>
            </a:r>
            <a:r>
              <a:rPr sz="2400" spc="35" dirty="0">
                <a:latin typeface="+mj-lt"/>
                <a:cs typeface="Garamond"/>
              </a:rPr>
              <a:t>addition </a:t>
            </a:r>
            <a:r>
              <a:rPr sz="2400" spc="-15" dirty="0">
                <a:latin typeface="+mj-lt"/>
                <a:cs typeface="Garamond"/>
              </a:rPr>
              <a:t>does </a:t>
            </a:r>
            <a:r>
              <a:rPr sz="2400" spc="15" dirty="0">
                <a:latin typeface="+mj-lt"/>
                <a:cs typeface="Garamond"/>
              </a:rPr>
              <a:t>not </a:t>
            </a:r>
            <a:r>
              <a:rPr sz="2400" spc="40" dirty="0">
                <a:latin typeface="+mj-lt"/>
                <a:cs typeface="Garamond"/>
              </a:rPr>
              <a:t>result </a:t>
            </a:r>
            <a:r>
              <a:rPr sz="2400" spc="20" dirty="0">
                <a:latin typeface="+mj-lt"/>
                <a:cs typeface="Garamond"/>
              </a:rPr>
              <a:t>in  </a:t>
            </a:r>
            <a:r>
              <a:rPr sz="2400" spc="40" dirty="0">
                <a:latin typeface="+mj-lt"/>
                <a:cs typeface="Garamond"/>
              </a:rPr>
              <a:t>multiplication. </a:t>
            </a:r>
            <a:r>
              <a:rPr sz="2400" spc="35" dirty="0">
                <a:latin typeface="+mj-lt"/>
                <a:cs typeface="Garamond"/>
              </a:rPr>
              <a:t>e.g.  </a:t>
            </a:r>
            <a:r>
              <a:rPr sz="2400" spc="-20" dirty="0">
                <a:latin typeface="+mj-lt"/>
                <a:cs typeface="Garamond"/>
              </a:rPr>
              <a:t>1100 </a:t>
            </a:r>
            <a:r>
              <a:rPr sz="2400" spc="120" dirty="0">
                <a:latin typeface="+mj-lt"/>
                <a:cs typeface="Garamond"/>
              </a:rPr>
              <a:t>+ </a:t>
            </a:r>
            <a:r>
              <a:rPr sz="2400" spc="-20" dirty="0">
                <a:latin typeface="+mj-lt"/>
                <a:cs typeface="Garamond"/>
              </a:rPr>
              <a:t>1100 </a:t>
            </a:r>
            <a:r>
              <a:rPr sz="2400" spc="120" dirty="0">
                <a:latin typeface="+mj-lt"/>
                <a:cs typeface="Garamond"/>
              </a:rPr>
              <a:t>=</a:t>
            </a:r>
            <a:r>
              <a:rPr sz="2400" spc="-114" dirty="0">
                <a:latin typeface="+mj-lt"/>
                <a:cs typeface="Garamond"/>
              </a:rPr>
              <a:t> </a:t>
            </a:r>
            <a:r>
              <a:rPr sz="2400" spc="-5" dirty="0">
                <a:latin typeface="+mj-lt"/>
                <a:cs typeface="Garamond"/>
              </a:rPr>
              <a:t>0000;</a:t>
            </a:r>
            <a:endParaRPr sz="2400" dirty="0">
              <a:latin typeface="+mj-lt"/>
              <a:cs typeface="Garamond"/>
            </a:endParaRPr>
          </a:p>
          <a:p>
            <a:pPr marL="212090">
              <a:lnSpc>
                <a:spcPct val="100000"/>
              </a:lnSpc>
              <a:spcBef>
                <a:spcPts val="395"/>
              </a:spcBef>
            </a:pPr>
            <a:r>
              <a:rPr sz="2400" spc="-20" dirty="0">
                <a:latin typeface="+mj-lt"/>
                <a:cs typeface="Garamond"/>
              </a:rPr>
              <a:t>1100 </a:t>
            </a:r>
            <a:r>
              <a:rPr sz="2400" spc="120" dirty="0">
                <a:latin typeface="+mj-lt"/>
                <a:cs typeface="Garamond"/>
              </a:rPr>
              <a:t>+ </a:t>
            </a:r>
            <a:r>
              <a:rPr sz="2400" spc="-20" dirty="0">
                <a:latin typeface="+mj-lt"/>
                <a:cs typeface="Garamond"/>
              </a:rPr>
              <a:t>1100 </a:t>
            </a:r>
            <a:r>
              <a:rPr sz="2400" spc="120" dirty="0">
                <a:latin typeface="+mj-lt"/>
                <a:cs typeface="Garamond"/>
              </a:rPr>
              <a:t>+</a:t>
            </a:r>
            <a:r>
              <a:rPr sz="2400" spc="-340" dirty="0">
                <a:latin typeface="+mj-lt"/>
                <a:cs typeface="Garamond"/>
              </a:rPr>
              <a:t> </a:t>
            </a:r>
            <a:r>
              <a:rPr sz="2400" spc="-20" dirty="0">
                <a:latin typeface="+mj-lt"/>
                <a:cs typeface="Garamond"/>
              </a:rPr>
              <a:t>1100 </a:t>
            </a:r>
            <a:r>
              <a:rPr sz="2400" spc="120" dirty="0">
                <a:latin typeface="+mj-lt"/>
                <a:cs typeface="Garamond"/>
              </a:rPr>
              <a:t>= </a:t>
            </a:r>
            <a:r>
              <a:rPr sz="2400" spc="-20" dirty="0">
                <a:latin typeface="+mj-lt"/>
                <a:cs typeface="Garamond"/>
              </a:rPr>
              <a:t>1100</a:t>
            </a:r>
            <a:endParaRPr sz="2400" dirty="0">
              <a:latin typeface="+mj-lt"/>
              <a:cs typeface="Garamond"/>
            </a:endParaRPr>
          </a:p>
          <a:p>
            <a:pPr marL="212090" marR="5080" indent="-199390" algn="just">
              <a:lnSpc>
                <a:spcPct val="116300"/>
              </a:lnSpc>
              <a:spcBef>
                <a:spcPts val="905"/>
              </a:spcBef>
              <a:buFont typeface="Lucida Sans Unicode"/>
              <a:buChar char="•"/>
              <a:tabLst>
                <a:tab pos="212725" algn="l"/>
              </a:tabLst>
            </a:pPr>
            <a:r>
              <a:rPr sz="2400" spc="35" dirty="0">
                <a:latin typeface="+mj-lt"/>
                <a:cs typeface="Garamond"/>
              </a:rPr>
              <a:t>Multiplication </a:t>
            </a:r>
            <a:r>
              <a:rPr sz="2400" spc="15" dirty="0">
                <a:latin typeface="+mj-lt"/>
                <a:cs typeface="Garamond"/>
              </a:rPr>
              <a:t>is </a:t>
            </a:r>
            <a:r>
              <a:rPr sz="2400" spc="20" dirty="0">
                <a:latin typeface="+mj-lt"/>
                <a:cs typeface="Garamond"/>
              </a:rPr>
              <a:t>normal </a:t>
            </a:r>
            <a:r>
              <a:rPr sz="2400" spc="25" dirty="0">
                <a:latin typeface="+mj-lt"/>
                <a:cs typeface="Garamond"/>
              </a:rPr>
              <a:t>except </a:t>
            </a:r>
            <a:r>
              <a:rPr sz="2400" spc="-55" dirty="0">
                <a:latin typeface="+mj-lt"/>
                <a:cs typeface="Garamond"/>
              </a:rPr>
              <a:t>for </a:t>
            </a:r>
            <a:r>
              <a:rPr sz="2400" spc="-45" dirty="0">
                <a:latin typeface="+mj-lt"/>
                <a:cs typeface="Garamond"/>
              </a:rPr>
              <a:t>no </a:t>
            </a:r>
            <a:r>
              <a:rPr sz="2400" spc="35" dirty="0">
                <a:latin typeface="+mj-lt"/>
                <a:cs typeface="Garamond"/>
              </a:rPr>
              <a:t>carries: e.g.  </a:t>
            </a:r>
            <a:r>
              <a:rPr sz="2400" spc="-20" dirty="0">
                <a:latin typeface="+mj-lt"/>
                <a:cs typeface="Garamond"/>
              </a:rPr>
              <a:t>1001 </a:t>
            </a:r>
            <a:r>
              <a:rPr sz="2400" spc="-600" dirty="0">
                <a:latin typeface="+mj-lt"/>
                <a:cs typeface="Lucida Sans Unicode"/>
              </a:rPr>
              <a:t>∗ </a:t>
            </a:r>
            <a:r>
              <a:rPr sz="2400" spc="-15" dirty="0">
                <a:latin typeface="+mj-lt"/>
                <a:cs typeface="Garamond"/>
              </a:rPr>
              <a:t>11 </a:t>
            </a:r>
            <a:r>
              <a:rPr sz="2400" spc="120" dirty="0">
                <a:latin typeface="+mj-lt"/>
                <a:cs typeface="Garamond"/>
              </a:rPr>
              <a:t>= </a:t>
            </a:r>
            <a:r>
              <a:rPr sz="2400" spc="-20" dirty="0">
                <a:latin typeface="+mj-lt"/>
                <a:cs typeface="Garamond"/>
              </a:rPr>
              <a:t>10010 </a:t>
            </a:r>
            <a:r>
              <a:rPr sz="2400" spc="120" dirty="0">
                <a:latin typeface="+mj-lt"/>
                <a:cs typeface="Garamond"/>
              </a:rPr>
              <a:t>+</a:t>
            </a:r>
            <a:r>
              <a:rPr sz="2400" spc="-335" dirty="0">
                <a:latin typeface="+mj-lt"/>
                <a:cs typeface="Garamond"/>
              </a:rPr>
              <a:t> </a:t>
            </a:r>
            <a:r>
              <a:rPr sz="2400" spc="-20" dirty="0">
                <a:latin typeface="+mj-lt"/>
                <a:cs typeface="Garamond"/>
              </a:rPr>
              <a:t>1001 </a:t>
            </a:r>
            <a:r>
              <a:rPr sz="2400" spc="120" dirty="0">
                <a:latin typeface="+mj-lt"/>
                <a:cs typeface="Garamond"/>
              </a:rPr>
              <a:t>= </a:t>
            </a:r>
            <a:r>
              <a:rPr sz="2400" spc="-5" dirty="0">
                <a:latin typeface="+mj-lt"/>
                <a:cs typeface="Garamond"/>
              </a:rPr>
              <a:t>11011. </a:t>
            </a:r>
            <a:r>
              <a:rPr sz="2400" spc="30" dirty="0">
                <a:latin typeface="+mj-lt"/>
                <a:cs typeface="Garamond"/>
              </a:rPr>
              <a:t>Shift </a:t>
            </a:r>
            <a:r>
              <a:rPr sz="2400" spc="45" dirty="0">
                <a:latin typeface="+mj-lt"/>
                <a:cs typeface="Garamond"/>
              </a:rPr>
              <a:t>and </a:t>
            </a:r>
            <a:r>
              <a:rPr sz="2400" spc="-20" dirty="0">
                <a:latin typeface="+mj-lt"/>
                <a:cs typeface="Garamond"/>
              </a:rPr>
              <a:t>Ex-or  </a:t>
            </a:r>
            <a:r>
              <a:rPr sz="2400" spc="40" dirty="0">
                <a:latin typeface="+mj-lt"/>
                <a:cs typeface="Garamond"/>
              </a:rPr>
              <a:t>instead </a:t>
            </a:r>
            <a:r>
              <a:rPr sz="2400" spc="-100" dirty="0">
                <a:latin typeface="+mj-lt"/>
                <a:cs typeface="Garamond"/>
              </a:rPr>
              <a:t>of </a:t>
            </a:r>
            <a:r>
              <a:rPr sz="2400" spc="30" dirty="0">
                <a:latin typeface="+mj-lt"/>
                <a:cs typeface="Garamond"/>
              </a:rPr>
              <a:t>Shift </a:t>
            </a:r>
            <a:r>
              <a:rPr sz="2400" spc="45" dirty="0">
                <a:latin typeface="+mj-lt"/>
                <a:cs typeface="Garamond"/>
              </a:rPr>
              <a:t>and </a:t>
            </a:r>
            <a:r>
              <a:rPr sz="2400" spc="30" dirty="0">
                <a:latin typeface="+mj-lt"/>
                <a:cs typeface="Garamond"/>
              </a:rPr>
              <a:t>Add </a:t>
            </a:r>
            <a:r>
              <a:rPr sz="2400" spc="50" dirty="0">
                <a:latin typeface="+mj-lt"/>
                <a:cs typeface="Garamond"/>
              </a:rPr>
              <a:t>as </a:t>
            </a:r>
            <a:r>
              <a:rPr sz="2400" spc="25" dirty="0">
                <a:latin typeface="+mj-lt"/>
                <a:cs typeface="Garamond"/>
              </a:rPr>
              <a:t>in </a:t>
            </a:r>
            <a:r>
              <a:rPr sz="2400" spc="20" dirty="0">
                <a:latin typeface="+mj-lt"/>
                <a:cs typeface="Garamond"/>
              </a:rPr>
              <a:t>normal </a:t>
            </a:r>
            <a:r>
              <a:rPr sz="2400" spc="210" dirty="0">
                <a:latin typeface="+mj-lt"/>
                <a:cs typeface="Garamond"/>
              </a:rPr>
              <a:t> </a:t>
            </a:r>
            <a:r>
              <a:rPr sz="2400" spc="45" dirty="0">
                <a:latin typeface="+mj-lt"/>
                <a:cs typeface="Garamond"/>
              </a:rPr>
              <a:t>arithemtic.</a:t>
            </a:r>
            <a:endParaRPr sz="2400" dirty="0">
              <a:latin typeface="+mj-lt"/>
              <a:cs typeface="Garamond"/>
            </a:endParaRPr>
          </a:p>
          <a:p>
            <a:pPr marL="212090" marR="10795" indent="-199390">
              <a:lnSpc>
                <a:spcPct val="116599"/>
              </a:lnSpc>
              <a:spcBef>
                <a:spcPts val="885"/>
              </a:spcBef>
              <a:buFont typeface="Lucida Sans Unicode"/>
              <a:buChar char="•"/>
              <a:tabLst>
                <a:tab pos="212725" algn="l"/>
              </a:tabLst>
            </a:pPr>
            <a:r>
              <a:rPr sz="2400" spc="55" dirty="0">
                <a:latin typeface="+mj-lt"/>
                <a:cs typeface="Garamond"/>
              </a:rPr>
              <a:t>Similar </a:t>
            </a:r>
            <a:r>
              <a:rPr sz="2400" spc="30" dirty="0">
                <a:latin typeface="+mj-lt"/>
                <a:cs typeface="Garamond"/>
              </a:rPr>
              <a:t>algorithm </a:t>
            </a:r>
            <a:r>
              <a:rPr sz="2400" spc="15" dirty="0">
                <a:latin typeface="+mj-lt"/>
                <a:cs typeface="Garamond"/>
              </a:rPr>
              <a:t>to </a:t>
            </a:r>
            <a:r>
              <a:rPr sz="2400" spc="35" dirty="0">
                <a:latin typeface="+mj-lt"/>
                <a:cs typeface="Garamond"/>
              </a:rPr>
              <a:t>ordinary </a:t>
            </a:r>
            <a:r>
              <a:rPr sz="2400" spc="20" dirty="0">
                <a:latin typeface="+mj-lt"/>
                <a:cs typeface="Garamond"/>
              </a:rPr>
              <a:t>division. </a:t>
            </a:r>
            <a:r>
              <a:rPr sz="2400" spc="45" dirty="0">
                <a:latin typeface="+mj-lt"/>
                <a:cs typeface="Garamond"/>
              </a:rPr>
              <a:t>Again </a:t>
            </a:r>
            <a:r>
              <a:rPr sz="2400" spc="50" dirty="0">
                <a:latin typeface="+mj-lt"/>
                <a:cs typeface="Garamond"/>
              </a:rPr>
              <a:t>let </a:t>
            </a:r>
            <a:r>
              <a:rPr sz="2400" i="1" spc="35" dirty="0">
                <a:latin typeface="+mj-lt"/>
                <a:cs typeface="Verdana"/>
              </a:rPr>
              <a:t>r  </a:t>
            </a:r>
            <a:r>
              <a:rPr sz="2400" spc="20" dirty="0">
                <a:latin typeface="+mj-lt"/>
                <a:cs typeface="Garamond"/>
              </a:rPr>
              <a:t>be </a:t>
            </a:r>
            <a:r>
              <a:rPr sz="2400" spc="10" dirty="0">
                <a:latin typeface="+mj-lt"/>
                <a:cs typeface="Garamond"/>
              </a:rPr>
              <a:t>number </a:t>
            </a:r>
            <a:r>
              <a:rPr sz="2400" spc="-100" dirty="0">
                <a:latin typeface="+mj-lt"/>
                <a:cs typeface="Garamond"/>
              </a:rPr>
              <a:t>of </a:t>
            </a:r>
            <a:r>
              <a:rPr sz="2400" spc="45" dirty="0">
                <a:latin typeface="+mj-lt"/>
                <a:cs typeface="Garamond"/>
              </a:rPr>
              <a:t>bits </a:t>
            </a:r>
            <a:r>
              <a:rPr sz="2400" spc="25" dirty="0">
                <a:latin typeface="+mj-lt"/>
                <a:cs typeface="Garamond"/>
              </a:rPr>
              <a:t>in </a:t>
            </a:r>
            <a:r>
              <a:rPr sz="2400" i="1" spc="35" dirty="0">
                <a:latin typeface="+mj-lt"/>
                <a:cs typeface="Verdana"/>
              </a:rPr>
              <a:t>G</a:t>
            </a:r>
            <a:r>
              <a:rPr sz="2400" spc="35" dirty="0">
                <a:latin typeface="+mj-lt"/>
                <a:cs typeface="Garamond"/>
              </a:rPr>
              <a:t>. </a:t>
            </a:r>
            <a:r>
              <a:rPr sz="2400" spc="-15" dirty="0">
                <a:latin typeface="+mj-lt"/>
                <a:cs typeface="Garamond"/>
              </a:rPr>
              <a:t>We find </a:t>
            </a:r>
            <a:r>
              <a:rPr sz="2400" spc="40" dirty="0">
                <a:latin typeface="+mj-lt"/>
                <a:cs typeface="Garamond"/>
              </a:rPr>
              <a:t>the </a:t>
            </a:r>
            <a:r>
              <a:rPr sz="2400" spc="30" dirty="0">
                <a:latin typeface="+mj-lt"/>
                <a:cs typeface="Garamond"/>
              </a:rPr>
              <a:t>remainder </a:t>
            </a:r>
            <a:r>
              <a:rPr sz="2400" i="1" spc="-200" dirty="0">
                <a:latin typeface="+mj-lt"/>
                <a:cs typeface="Verdana"/>
              </a:rPr>
              <a:t>c  </a:t>
            </a:r>
            <a:r>
              <a:rPr sz="2400" spc="-100" dirty="0">
                <a:latin typeface="+mj-lt"/>
                <a:cs typeface="Garamond"/>
              </a:rPr>
              <a:t>of </a:t>
            </a:r>
            <a:r>
              <a:rPr sz="2400" spc="130" dirty="0">
                <a:latin typeface="+mj-lt"/>
                <a:cs typeface="Garamond"/>
              </a:rPr>
              <a:t>2</a:t>
            </a:r>
            <a:r>
              <a:rPr sz="2400" i="1" spc="195" baseline="29761" dirty="0">
                <a:latin typeface="+mj-lt"/>
                <a:cs typeface="Trebuchet MS"/>
              </a:rPr>
              <a:t>r</a:t>
            </a:r>
            <a:r>
              <a:rPr sz="2400" spc="195" baseline="29761" dirty="0">
                <a:latin typeface="+mj-lt"/>
                <a:cs typeface="Arial"/>
              </a:rPr>
              <a:t>−</a:t>
            </a:r>
            <a:r>
              <a:rPr sz="2400" spc="195" baseline="29761" dirty="0">
                <a:latin typeface="+mj-lt"/>
                <a:cs typeface="Tw Cen MT Condensed Extra Bold"/>
              </a:rPr>
              <a:t>1</a:t>
            </a:r>
            <a:r>
              <a:rPr sz="2400" i="1" spc="130" dirty="0">
                <a:latin typeface="+mj-lt"/>
                <a:cs typeface="Verdana"/>
              </a:rPr>
              <a:t>M </a:t>
            </a:r>
            <a:r>
              <a:rPr sz="2400" dirty="0">
                <a:latin typeface="+mj-lt"/>
                <a:cs typeface="Garamond"/>
              </a:rPr>
              <a:t>when </a:t>
            </a:r>
            <a:r>
              <a:rPr sz="2400" spc="30" dirty="0">
                <a:latin typeface="+mj-lt"/>
                <a:cs typeface="Garamond"/>
              </a:rPr>
              <a:t>divided </a:t>
            </a:r>
            <a:r>
              <a:rPr sz="2400" spc="50" dirty="0">
                <a:latin typeface="+mj-lt"/>
                <a:cs typeface="Garamond"/>
              </a:rPr>
              <a:t>by </a:t>
            </a:r>
            <a:r>
              <a:rPr sz="2400" i="1" spc="35" dirty="0">
                <a:latin typeface="+mj-lt"/>
                <a:cs typeface="Verdana"/>
              </a:rPr>
              <a:t>G</a:t>
            </a:r>
            <a:r>
              <a:rPr sz="2400" spc="35" dirty="0">
                <a:latin typeface="+mj-lt"/>
                <a:cs typeface="Garamond"/>
              </a:rPr>
              <a:t>. </a:t>
            </a:r>
            <a:r>
              <a:rPr sz="2400" spc="85" dirty="0">
                <a:latin typeface="+mj-lt"/>
                <a:cs typeface="Garamond"/>
              </a:rPr>
              <a:t>Why </a:t>
            </a:r>
            <a:r>
              <a:rPr sz="2400" spc="20" dirty="0">
                <a:solidFill>
                  <a:srgbClr val="00B050"/>
                </a:solidFill>
                <a:latin typeface="+mj-lt"/>
                <a:cs typeface="Garamond"/>
              </a:rPr>
              <a:t>only </a:t>
            </a:r>
            <a:r>
              <a:rPr sz="2400" spc="15" dirty="0">
                <a:solidFill>
                  <a:srgbClr val="00B050"/>
                </a:solidFill>
                <a:latin typeface="+mj-lt"/>
                <a:cs typeface="Garamond"/>
              </a:rPr>
              <a:t>shift  </a:t>
            </a:r>
            <a:r>
              <a:rPr sz="2400" i="1" spc="35" dirty="0">
                <a:solidFill>
                  <a:srgbClr val="00B050"/>
                </a:solidFill>
                <a:latin typeface="+mj-lt"/>
                <a:cs typeface="Verdana"/>
              </a:rPr>
              <a:t>r </a:t>
            </a:r>
            <a:r>
              <a:rPr sz="2400" spc="-25" dirty="0">
                <a:solidFill>
                  <a:srgbClr val="00B050"/>
                </a:solidFill>
                <a:latin typeface="+mj-lt"/>
                <a:cs typeface="Lucida Sans Unicode"/>
              </a:rPr>
              <a:t>− </a:t>
            </a:r>
            <a:r>
              <a:rPr sz="2400" spc="-15" dirty="0">
                <a:solidFill>
                  <a:srgbClr val="00B050"/>
                </a:solidFill>
                <a:latin typeface="+mj-lt"/>
                <a:cs typeface="Garamond"/>
              </a:rPr>
              <a:t>1 </a:t>
            </a:r>
            <a:r>
              <a:rPr sz="2400" spc="45" dirty="0">
                <a:solidFill>
                  <a:srgbClr val="00B050"/>
                </a:solidFill>
                <a:latin typeface="+mj-lt"/>
                <a:cs typeface="Garamond"/>
              </a:rPr>
              <a:t>bits </a:t>
            </a:r>
            <a:r>
              <a:rPr sz="2400" spc="45" dirty="0">
                <a:latin typeface="+mj-lt"/>
                <a:cs typeface="Garamond"/>
              </a:rPr>
              <a:t>this</a:t>
            </a:r>
            <a:r>
              <a:rPr sz="2400" spc="-105" dirty="0">
                <a:latin typeface="+mj-lt"/>
                <a:cs typeface="Garamond"/>
              </a:rPr>
              <a:t> </a:t>
            </a:r>
            <a:r>
              <a:rPr sz="2400" spc="65" dirty="0">
                <a:latin typeface="+mj-lt"/>
                <a:cs typeface="Garamond"/>
              </a:rPr>
              <a:t>time?</a:t>
            </a:r>
            <a:endParaRPr sz="2400" dirty="0">
              <a:latin typeface="+mj-lt"/>
              <a:cs typeface="Garamond"/>
            </a:endParaRPr>
          </a:p>
          <a:p>
            <a:pPr marL="212090" marR="74295" indent="-199390" algn="just">
              <a:lnSpc>
                <a:spcPct val="116300"/>
              </a:lnSpc>
              <a:spcBef>
                <a:spcPts val="890"/>
              </a:spcBef>
              <a:buFont typeface="Lucida Sans Unicode"/>
              <a:buChar char="•"/>
              <a:tabLst>
                <a:tab pos="212725" algn="l"/>
              </a:tabLst>
            </a:pPr>
            <a:r>
              <a:rPr sz="2400" spc="30" dirty="0">
                <a:latin typeface="+mj-lt"/>
                <a:cs typeface="Garamond"/>
              </a:rPr>
              <a:t>Thus </a:t>
            </a:r>
            <a:r>
              <a:rPr sz="2400" spc="130" dirty="0">
                <a:latin typeface="+mj-lt"/>
                <a:cs typeface="Garamond"/>
              </a:rPr>
              <a:t>2</a:t>
            </a:r>
            <a:r>
              <a:rPr sz="2400" i="1" spc="195" baseline="29761" dirty="0">
                <a:latin typeface="+mj-lt"/>
                <a:cs typeface="Trebuchet MS"/>
              </a:rPr>
              <a:t>r</a:t>
            </a:r>
            <a:r>
              <a:rPr sz="2400" spc="195" baseline="29761" dirty="0">
                <a:latin typeface="+mj-lt"/>
                <a:cs typeface="Arial"/>
              </a:rPr>
              <a:t>−</a:t>
            </a:r>
            <a:r>
              <a:rPr sz="2400" spc="195" baseline="29761" dirty="0">
                <a:latin typeface="+mj-lt"/>
                <a:cs typeface="Tw Cen MT Condensed Extra Bold"/>
              </a:rPr>
              <a:t>1</a:t>
            </a:r>
            <a:r>
              <a:rPr sz="2400" i="1" spc="130" dirty="0">
                <a:latin typeface="+mj-lt"/>
                <a:cs typeface="Verdana"/>
              </a:rPr>
              <a:t>M </a:t>
            </a:r>
            <a:r>
              <a:rPr sz="2400" spc="120" dirty="0">
                <a:latin typeface="+mj-lt"/>
                <a:cs typeface="Garamond"/>
              </a:rPr>
              <a:t>= </a:t>
            </a:r>
            <a:r>
              <a:rPr sz="2400" i="1" spc="-85" dirty="0">
                <a:latin typeface="+mj-lt"/>
                <a:cs typeface="Verdana"/>
              </a:rPr>
              <a:t>k.G </a:t>
            </a:r>
            <a:r>
              <a:rPr sz="2400" spc="120" dirty="0">
                <a:latin typeface="+mj-lt"/>
                <a:cs typeface="Garamond"/>
              </a:rPr>
              <a:t>+ </a:t>
            </a:r>
            <a:r>
              <a:rPr sz="2400" i="1" spc="-65" dirty="0">
                <a:latin typeface="+mj-lt"/>
                <a:cs typeface="Verdana"/>
              </a:rPr>
              <a:t>c</a:t>
            </a:r>
            <a:r>
              <a:rPr sz="2400" spc="-65" dirty="0">
                <a:latin typeface="+mj-lt"/>
                <a:cs typeface="Garamond"/>
              </a:rPr>
              <a:t>. </a:t>
            </a:r>
            <a:r>
              <a:rPr sz="2400" spc="30" dirty="0">
                <a:latin typeface="+mj-lt"/>
                <a:cs typeface="Garamond"/>
              </a:rPr>
              <a:t>Thus </a:t>
            </a:r>
            <a:r>
              <a:rPr sz="2400" spc="130" dirty="0">
                <a:latin typeface="+mj-lt"/>
                <a:cs typeface="Garamond"/>
              </a:rPr>
              <a:t>2</a:t>
            </a:r>
            <a:r>
              <a:rPr sz="2400" i="1" spc="195" baseline="29761" dirty="0">
                <a:latin typeface="+mj-lt"/>
                <a:cs typeface="Trebuchet MS"/>
              </a:rPr>
              <a:t>r</a:t>
            </a:r>
            <a:r>
              <a:rPr sz="2400" spc="195" baseline="29761" dirty="0">
                <a:latin typeface="+mj-lt"/>
                <a:cs typeface="Arial"/>
              </a:rPr>
              <a:t>−</a:t>
            </a:r>
            <a:r>
              <a:rPr sz="2400" spc="195" baseline="29761" dirty="0">
                <a:latin typeface="+mj-lt"/>
                <a:cs typeface="Tw Cen MT Condensed Extra Bold"/>
              </a:rPr>
              <a:t>1</a:t>
            </a:r>
            <a:r>
              <a:rPr sz="2400" i="1" spc="130" dirty="0">
                <a:latin typeface="+mj-lt"/>
                <a:cs typeface="Verdana"/>
              </a:rPr>
              <a:t>M </a:t>
            </a:r>
            <a:r>
              <a:rPr sz="2400" spc="-25" dirty="0">
                <a:latin typeface="+mj-lt"/>
                <a:cs typeface="Lucida Sans Unicode"/>
              </a:rPr>
              <a:t>− </a:t>
            </a:r>
            <a:r>
              <a:rPr sz="2400" i="1" spc="-200" dirty="0">
                <a:latin typeface="+mj-lt"/>
                <a:cs typeface="Verdana"/>
              </a:rPr>
              <a:t>c </a:t>
            </a:r>
            <a:r>
              <a:rPr sz="2400" spc="120" dirty="0">
                <a:latin typeface="+mj-lt"/>
                <a:cs typeface="Garamond"/>
              </a:rPr>
              <a:t>=</a:t>
            </a:r>
            <a:r>
              <a:rPr sz="2400" spc="-250" dirty="0">
                <a:latin typeface="+mj-lt"/>
                <a:cs typeface="Garamond"/>
              </a:rPr>
              <a:t> </a:t>
            </a:r>
            <a:r>
              <a:rPr sz="2400" i="1" spc="-50" dirty="0">
                <a:latin typeface="+mj-lt"/>
                <a:cs typeface="Verdana"/>
              </a:rPr>
              <a:t>k.G</a:t>
            </a:r>
            <a:r>
              <a:rPr sz="2400" spc="-50" dirty="0">
                <a:latin typeface="+mj-lt"/>
                <a:cs typeface="Garamond"/>
              </a:rPr>
              <a:t>.  </a:t>
            </a:r>
            <a:r>
              <a:rPr sz="2400" spc="30" dirty="0">
                <a:latin typeface="+mj-lt"/>
                <a:cs typeface="Garamond"/>
              </a:rPr>
              <a:t>Thus </a:t>
            </a:r>
            <a:r>
              <a:rPr sz="2400" spc="130" dirty="0">
                <a:latin typeface="+mj-lt"/>
                <a:cs typeface="Garamond"/>
              </a:rPr>
              <a:t>2</a:t>
            </a:r>
            <a:r>
              <a:rPr sz="2400" i="1" spc="195" baseline="29761" dirty="0">
                <a:latin typeface="+mj-lt"/>
                <a:cs typeface="Trebuchet MS"/>
              </a:rPr>
              <a:t>r</a:t>
            </a:r>
            <a:r>
              <a:rPr sz="2400" spc="195" baseline="29761" dirty="0">
                <a:latin typeface="+mj-lt"/>
                <a:cs typeface="Arial"/>
              </a:rPr>
              <a:t>−</a:t>
            </a:r>
            <a:r>
              <a:rPr sz="2400" spc="195" baseline="29761" dirty="0">
                <a:latin typeface="+mj-lt"/>
                <a:cs typeface="Tw Cen MT Condensed Extra Bold"/>
              </a:rPr>
              <a:t>1</a:t>
            </a:r>
            <a:r>
              <a:rPr sz="2400" i="1" spc="130" dirty="0">
                <a:latin typeface="+mj-lt"/>
                <a:cs typeface="Verdana"/>
              </a:rPr>
              <a:t>M </a:t>
            </a:r>
            <a:r>
              <a:rPr sz="2400" spc="120" dirty="0">
                <a:latin typeface="+mj-lt"/>
                <a:cs typeface="Garamond"/>
              </a:rPr>
              <a:t>+ </a:t>
            </a:r>
            <a:r>
              <a:rPr sz="2400" i="1" spc="-200" dirty="0">
                <a:latin typeface="+mj-lt"/>
                <a:cs typeface="Verdana"/>
              </a:rPr>
              <a:t>c </a:t>
            </a:r>
            <a:r>
              <a:rPr sz="2400" spc="120" dirty="0">
                <a:latin typeface="+mj-lt"/>
                <a:cs typeface="Garamond"/>
              </a:rPr>
              <a:t>= </a:t>
            </a:r>
            <a:r>
              <a:rPr sz="2400" i="1" spc="-85" dirty="0" err="1">
                <a:latin typeface="+mj-lt"/>
                <a:cs typeface="Verdana"/>
              </a:rPr>
              <a:t>k.G</a:t>
            </a:r>
            <a:r>
              <a:rPr sz="2400" i="1" spc="-85" dirty="0">
                <a:latin typeface="+mj-lt"/>
                <a:cs typeface="Verdana"/>
              </a:rPr>
              <a:t> </a:t>
            </a:r>
            <a:r>
              <a:rPr lang="en-US" sz="2400" spc="20" dirty="0">
                <a:latin typeface="+mj-lt"/>
                <a:cs typeface="Verdana"/>
              </a:rPr>
              <a:t>(</a:t>
            </a:r>
            <a:r>
              <a:rPr sz="2400" spc="35" dirty="0">
                <a:latin typeface="+mj-lt"/>
                <a:cs typeface="Garamond"/>
              </a:rPr>
              <a:t>addition </a:t>
            </a:r>
            <a:r>
              <a:rPr sz="2400" spc="25" dirty="0">
                <a:latin typeface="+mj-lt"/>
                <a:cs typeface="Garamond"/>
              </a:rPr>
              <a:t>same</a:t>
            </a:r>
            <a:r>
              <a:rPr lang="en-US" sz="2400" spc="25" dirty="0">
                <a:latin typeface="+mj-lt"/>
                <a:cs typeface="Garamond"/>
              </a:rPr>
              <a:t> </a:t>
            </a:r>
            <a:r>
              <a:rPr sz="2400" spc="50" dirty="0">
                <a:latin typeface="+mj-lt"/>
                <a:cs typeface="Garamond"/>
              </a:rPr>
              <a:t>as </a:t>
            </a:r>
            <a:r>
              <a:rPr sz="2400" spc="40" dirty="0">
                <a:latin typeface="+mj-lt"/>
                <a:cs typeface="Garamond"/>
              </a:rPr>
              <a:t>subtraction</a:t>
            </a:r>
            <a:r>
              <a:rPr lang="en-US" sz="2400" spc="40" dirty="0">
                <a:latin typeface="+mj-lt"/>
                <a:cs typeface="Garamond"/>
              </a:rPr>
              <a:t>)</a:t>
            </a:r>
            <a:r>
              <a:rPr sz="2400" spc="40" dirty="0">
                <a:latin typeface="+mj-lt"/>
                <a:cs typeface="Garamond"/>
              </a:rPr>
              <a:t>. </a:t>
            </a:r>
            <a:r>
              <a:rPr sz="2400" spc="25" dirty="0">
                <a:latin typeface="+mj-lt"/>
                <a:cs typeface="Garamond"/>
              </a:rPr>
              <a:t>Send </a:t>
            </a:r>
            <a:r>
              <a:rPr sz="2400" i="1" spc="-200" dirty="0">
                <a:solidFill>
                  <a:srgbClr val="00B050"/>
                </a:solidFill>
                <a:latin typeface="+mj-lt"/>
                <a:cs typeface="Verdana"/>
              </a:rPr>
              <a:t>c</a:t>
            </a:r>
            <a:r>
              <a:rPr lang="en-US" sz="2400" i="1" spc="-200" dirty="0">
                <a:solidFill>
                  <a:srgbClr val="00B050"/>
                </a:solidFill>
                <a:latin typeface="+mj-lt"/>
                <a:cs typeface="Verdana"/>
              </a:rPr>
              <a:t>  </a:t>
            </a:r>
            <a:r>
              <a:rPr sz="2400" spc="50" dirty="0">
                <a:solidFill>
                  <a:srgbClr val="00B050"/>
                </a:solidFill>
                <a:latin typeface="+mj-lt"/>
                <a:cs typeface="Garamond"/>
              </a:rPr>
              <a:t>as</a:t>
            </a:r>
            <a:r>
              <a:rPr sz="2400" spc="535" dirty="0">
                <a:solidFill>
                  <a:srgbClr val="00B050"/>
                </a:solidFill>
                <a:latin typeface="+mj-lt"/>
                <a:cs typeface="Garamond"/>
              </a:rPr>
              <a:t> </a:t>
            </a:r>
            <a:r>
              <a:rPr sz="2400" spc="-10" dirty="0">
                <a:solidFill>
                  <a:srgbClr val="00B050"/>
                </a:solidFill>
                <a:latin typeface="+mj-lt"/>
                <a:cs typeface="Garamond"/>
              </a:rPr>
              <a:t>checksum</a:t>
            </a:r>
            <a:endParaRPr sz="2400" dirty="0">
              <a:solidFill>
                <a:srgbClr val="00B050"/>
              </a:solidFill>
              <a:latin typeface="+mj-lt"/>
              <a:cs typeface="Garamond"/>
            </a:endParaRPr>
          </a:p>
        </p:txBody>
      </p:sp>
    </p:spTree>
    <p:extLst>
      <p:ext uri="{BB962C8B-B14F-4D97-AF65-F5344CB8AC3E}">
        <p14:creationId xmlns:p14="http://schemas.microsoft.com/office/powerpoint/2010/main" val="816700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6</a:t>
            </a:r>
          </a:p>
        </p:txBody>
      </p:sp>
      <p:sp>
        <p:nvSpPr>
          <p:cNvPr id="2" name="object 2"/>
          <p:cNvSpPr txBox="1"/>
          <p:nvPr/>
        </p:nvSpPr>
        <p:spPr>
          <a:xfrm>
            <a:off x="990600" y="457200"/>
            <a:ext cx="6324599" cy="430887"/>
          </a:xfrm>
          <a:prstGeom prst="rect">
            <a:avLst/>
          </a:prstGeom>
        </p:spPr>
        <p:txBody>
          <a:bodyPr vert="horz" wrap="square" lIns="0" tIns="0" rIns="0" bIns="0" rtlCol="0">
            <a:spAutoFit/>
          </a:bodyPr>
          <a:lstStyle/>
          <a:p>
            <a:pPr marL="12700">
              <a:lnSpc>
                <a:spcPct val="100000"/>
              </a:lnSpc>
            </a:pPr>
            <a:r>
              <a:rPr sz="2800" spc="210" dirty="0">
                <a:solidFill>
                  <a:srgbClr val="0070C0"/>
                </a:solidFill>
                <a:latin typeface="+mj-lt"/>
                <a:cs typeface="PMingLiU"/>
              </a:rPr>
              <a:t>Recall </a:t>
            </a:r>
            <a:r>
              <a:rPr sz="2800" spc="250" dirty="0">
                <a:solidFill>
                  <a:srgbClr val="0070C0"/>
                </a:solidFill>
                <a:latin typeface="+mj-lt"/>
                <a:cs typeface="PMingLiU"/>
              </a:rPr>
              <a:t>how </a:t>
            </a:r>
            <a:r>
              <a:rPr sz="2800" spc="265" dirty="0">
                <a:solidFill>
                  <a:srgbClr val="0070C0"/>
                </a:solidFill>
                <a:latin typeface="+mj-lt"/>
                <a:cs typeface="PMingLiU"/>
              </a:rPr>
              <a:t>ordinary </a:t>
            </a:r>
            <a:r>
              <a:rPr sz="2800" spc="200" dirty="0">
                <a:solidFill>
                  <a:srgbClr val="0070C0"/>
                </a:solidFill>
                <a:latin typeface="+mj-lt"/>
                <a:cs typeface="PMingLiU"/>
              </a:rPr>
              <a:t>division</a:t>
            </a:r>
            <a:r>
              <a:rPr sz="2800" spc="175" dirty="0">
                <a:solidFill>
                  <a:srgbClr val="0070C0"/>
                </a:solidFill>
                <a:latin typeface="+mj-lt"/>
                <a:cs typeface="PMingLiU"/>
              </a:rPr>
              <a:t> </a:t>
            </a:r>
            <a:r>
              <a:rPr sz="2800" spc="229" dirty="0">
                <a:solidFill>
                  <a:srgbClr val="0070C0"/>
                </a:solidFill>
                <a:latin typeface="+mj-lt"/>
                <a:cs typeface="PMingLiU"/>
              </a:rPr>
              <a:t>works</a:t>
            </a:r>
            <a:endParaRPr sz="2800" dirty="0">
              <a:solidFill>
                <a:srgbClr val="0070C0"/>
              </a:solidFill>
              <a:latin typeface="+mj-lt"/>
              <a:cs typeface="PMingLiU"/>
            </a:endParaRPr>
          </a:p>
        </p:txBody>
      </p:sp>
      <p:sp>
        <p:nvSpPr>
          <p:cNvPr id="3" name="object 3"/>
          <p:cNvSpPr txBox="1"/>
          <p:nvPr/>
        </p:nvSpPr>
        <p:spPr>
          <a:xfrm>
            <a:off x="2299202" y="1978659"/>
            <a:ext cx="296545" cy="278130"/>
          </a:xfrm>
          <a:prstGeom prst="rect">
            <a:avLst/>
          </a:prstGeom>
        </p:spPr>
        <p:txBody>
          <a:bodyPr vert="horz" wrap="square" lIns="0" tIns="0" rIns="0" bIns="0" rtlCol="0">
            <a:spAutoFit/>
          </a:bodyPr>
          <a:lstStyle/>
          <a:p>
            <a:pPr marL="12700">
              <a:lnSpc>
                <a:spcPts val="2190"/>
              </a:lnSpc>
            </a:pPr>
            <a:r>
              <a:rPr sz="2050" b="0" spc="-210" dirty="0">
                <a:latin typeface="Bookman Old Style"/>
                <a:cs typeface="Bookman Old Style"/>
              </a:rPr>
              <a:t>62</a:t>
            </a:r>
            <a:endParaRPr sz="2050">
              <a:latin typeface="Bookman Old Style"/>
              <a:cs typeface="Bookman Old Style"/>
            </a:endParaRPr>
          </a:p>
        </p:txBody>
      </p:sp>
      <p:sp>
        <p:nvSpPr>
          <p:cNvPr id="4" name="object 4"/>
          <p:cNvSpPr txBox="1"/>
          <p:nvPr/>
        </p:nvSpPr>
        <p:spPr>
          <a:xfrm>
            <a:off x="3109510" y="1251711"/>
            <a:ext cx="1786255" cy="4278630"/>
          </a:xfrm>
          <a:prstGeom prst="rect">
            <a:avLst/>
          </a:prstGeom>
        </p:spPr>
        <p:txBody>
          <a:bodyPr vert="horz" wrap="square" lIns="0" tIns="0" rIns="0" bIns="0" rtlCol="0">
            <a:spAutoFit/>
          </a:bodyPr>
          <a:lstStyle/>
          <a:p>
            <a:pPr marL="148590">
              <a:lnSpc>
                <a:spcPct val="100000"/>
              </a:lnSpc>
            </a:pPr>
            <a:r>
              <a:rPr sz="2050" b="0" spc="-210" dirty="0">
                <a:latin typeface="Bookman Old Style"/>
                <a:cs typeface="Bookman Old Style"/>
              </a:rPr>
              <a:t>118</a:t>
            </a:r>
            <a:endParaRPr sz="2050">
              <a:latin typeface="Bookman Old Style"/>
              <a:cs typeface="Bookman Old Style"/>
            </a:endParaRPr>
          </a:p>
          <a:p>
            <a:pPr marL="12700" marR="5080">
              <a:lnSpc>
                <a:spcPts val="2870"/>
              </a:lnSpc>
              <a:spcBef>
                <a:spcPts val="150"/>
              </a:spcBef>
            </a:pPr>
            <a:r>
              <a:rPr sz="2050" b="0" spc="235" dirty="0">
                <a:latin typeface="Bookman Old Style"/>
                <a:cs typeface="Bookman Old Style"/>
              </a:rPr>
              <a:t>-------------  </a:t>
            </a:r>
            <a:r>
              <a:rPr sz="2050" b="0" spc="-210" dirty="0">
                <a:latin typeface="Bookman Old Style"/>
                <a:cs typeface="Bookman Old Style"/>
              </a:rPr>
              <a:t>7344</a:t>
            </a:r>
            <a:endParaRPr sz="2050">
              <a:latin typeface="Bookman Old Style"/>
              <a:cs typeface="Bookman Old Style"/>
            </a:endParaRPr>
          </a:p>
          <a:p>
            <a:pPr marL="12700">
              <a:lnSpc>
                <a:spcPct val="100000"/>
              </a:lnSpc>
              <a:spcBef>
                <a:spcPts val="240"/>
              </a:spcBef>
            </a:pPr>
            <a:r>
              <a:rPr sz="2050" b="0" spc="-210" dirty="0">
                <a:latin typeface="Bookman Old Style"/>
                <a:cs typeface="Bookman Old Style"/>
              </a:rPr>
              <a:t>62</a:t>
            </a:r>
            <a:endParaRPr sz="2050">
              <a:latin typeface="Bookman Old Style"/>
              <a:cs typeface="Bookman Old Style"/>
            </a:endParaRPr>
          </a:p>
          <a:p>
            <a:pPr marL="148590" marR="1223010" indent="-135890">
              <a:lnSpc>
                <a:spcPts val="2870"/>
              </a:lnSpc>
              <a:spcBef>
                <a:spcPts val="145"/>
              </a:spcBef>
            </a:pPr>
            <a:r>
              <a:rPr sz="2050" b="0" spc="225" dirty="0">
                <a:latin typeface="Bookman Old Style"/>
                <a:cs typeface="Bookman Old Style"/>
              </a:rPr>
              <a:t>----  </a:t>
            </a:r>
            <a:r>
              <a:rPr sz="2050" b="0" spc="-210" dirty="0">
                <a:latin typeface="Bookman Old Style"/>
                <a:cs typeface="Bookman Old Style"/>
              </a:rPr>
              <a:t>114</a:t>
            </a:r>
            <a:endParaRPr sz="2050">
              <a:latin typeface="Bookman Old Style"/>
              <a:cs typeface="Bookman Old Style"/>
            </a:endParaRPr>
          </a:p>
          <a:p>
            <a:pPr marL="282575">
              <a:lnSpc>
                <a:spcPct val="100000"/>
              </a:lnSpc>
              <a:spcBef>
                <a:spcPts val="240"/>
              </a:spcBef>
            </a:pPr>
            <a:r>
              <a:rPr sz="2050" b="0" spc="-210" dirty="0">
                <a:latin typeface="Bookman Old Style"/>
                <a:cs typeface="Bookman Old Style"/>
              </a:rPr>
              <a:t>62</a:t>
            </a:r>
            <a:endParaRPr sz="2050">
              <a:latin typeface="Bookman Old Style"/>
              <a:cs typeface="Bookman Old Style"/>
            </a:endParaRPr>
          </a:p>
          <a:p>
            <a:pPr marL="282575">
              <a:lnSpc>
                <a:spcPct val="100000"/>
              </a:lnSpc>
              <a:spcBef>
                <a:spcPts val="405"/>
              </a:spcBef>
            </a:pPr>
            <a:r>
              <a:rPr sz="2050" b="0" spc="240" dirty="0">
                <a:latin typeface="Bookman Old Style"/>
                <a:cs typeface="Bookman Old Style"/>
              </a:rPr>
              <a:t>---</a:t>
            </a:r>
            <a:endParaRPr sz="2050">
              <a:latin typeface="Bookman Old Style"/>
              <a:cs typeface="Bookman Old Style"/>
            </a:endParaRPr>
          </a:p>
          <a:p>
            <a:pPr marL="418465">
              <a:lnSpc>
                <a:spcPct val="100000"/>
              </a:lnSpc>
              <a:spcBef>
                <a:spcPts val="395"/>
              </a:spcBef>
            </a:pPr>
            <a:r>
              <a:rPr sz="2050" b="0" spc="-210" dirty="0">
                <a:latin typeface="Bookman Old Style"/>
                <a:cs typeface="Bookman Old Style"/>
              </a:rPr>
              <a:t>524</a:t>
            </a:r>
            <a:endParaRPr sz="2050">
              <a:latin typeface="Bookman Old Style"/>
              <a:cs typeface="Bookman Old Style"/>
            </a:endParaRPr>
          </a:p>
          <a:p>
            <a:pPr marL="418465">
              <a:lnSpc>
                <a:spcPct val="100000"/>
              </a:lnSpc>
              <a:spcBef>
                <a:spcPts val="405"/>
              </a:spcBef>
            </a:pPr>
            <a:r>
              <a:rPr sz="2050" b="0" spc="-210" dirty="0">
                <a:latin typeface="Bookman Old Style"/>
                <a:cs typeface="Bookman Old Style"/>
              </a:rPr>
              <a:t>496</a:t>
            </a:r>
            <a:endParaRPr sz="2050">
              <a:latin typeface="Bookman Old Style"/>
              <a:cs typeface="Bookman Old Style"/>
            </a:endParaRPr>
          </a:p>
          <a:p>
            <a:pPr marL="282575">
              <a:lnSpc>
                <a:spcPct val="100000"/>
              </a:lnSpc>
              <a:spcBef>
                <a:spcPts val="405"/>
              </a:spcBef>
            </a:pPr>
            <a:r>
              <a:rPr sz="2050" b="0" spc="240" dirty="0">
                <a:latin typeface="Bookman Old Style"/>
                <a:cs typeface="Bookman Old Style"/>
              </a:rPr>
              <a:t>----</a:t>
            </a:r>
            <a:endParaRPr sz="2050">
              <a:latin typeface="Bookman Old Style"/>
              <a:cs typeface="Bookman Old Style"/>
            </a:endParaRPr>
          </a:p>
          <a:p>
            <a:pPr marL="552450">
              <a:lnSpc>
                <a:spcPts val="2190"/>
              </a:lnSpc>
              <a:spcBef>
                <a:spcPts val="395"/>
              </a:spcBef>
            </a:pPr>
            <a:r>
              <a:rPr sz="2050" b="0" spc="-210" dirty="0">
                <a:latin typeface="Bookman Old Style"/>
                <a:cs typeface="Bookman Old Style"/>
              </a:rPr>
              <a:t>28</a:t>
            </a:r>
            <a:endParaRPr sz="2050">
              <a:latin typeface="Bookman Old Style"/>
              <a:cs typeface="Bookman Old Style"/>
            </a:endParaRPr>
          </a:p>
        </p:txBody>
      </p:sp>
      <p:sp>
        <p:nvSpPr>
          <p:cNvPr id="5" name="object 5"/>
          <p:cNvSpPr txBox="1"/>
          <p:nvPr/>
        </p:nvSpPr>
        <p:spPr>
          <a:xfrm>
            <a:off x="533399" y="5791662"/>
            <a:ext cx="6781799" cy="1296317"/>
          </a:xfrm>
          <a:prstGeom prst="rect">
            <a:avLst/>
          </a:prstGeom>
        </p:spPr>
        <p:txBody>
          <a:bodyPr vert="horz" wrap="square" lIns="0" tIns="0" rIns="0" bIns="0" rtlCol="0">
            <a:spAutoFit/>
          </a:bodyPr>
          <a:lstStyle/>
          <a:p>
            <a:pPr marL="212090" marR="5080" indent="-199390">
              <a:lnSpc>
                <a:spcPct val="116599"/>
              </a:lnSpc>
              <a:buFont typeface="Lucida Sans Unicode"/>
              <a:buChar char="•"/>
              <a:tabLst>
                <a:tab pos="212725" algn="l"/>
              </a:tabLst>
            </a:pPr>
            <a:r>
              <a:rPr sz="2400" spc="60" dirty="0">
                <a:latin typeface="+mj-lt"/>
                <a:cs typeface="Garamond"/>
              </a:rPr>
              <a:t>Can </a:t>
            </a:r>
            <a:r>
              <a:rPr sz="2400" spc="20" dirty="0">
                <a:latin typeface="+mj-lt"/>
                <a:cs typeface="Garamond"/>
              </a:rPr>
              <a:t>be </a:t>
            </a:r>
            <a:r>
              <a:rPr sz="2400" spc="5" dirty="0">
                <a:latin typeface="+mj-lt"/>
                <a:cs typeface="Garamond"/>
              </a:rPr>
              <a:t>viewed </a:t>
            </a:r>
            <a:r>
              <a:rPr sz="2400" spc="50" dirty="0">
                <a:latin typeface="+mj-lt"/>
                <a:cs typeface="Garamond"/>
              </a:rPr>
              <a:t>as </a:t>
            </a:r>
            <a:r>
              <a:rPr sz="2400" spc="40" dirty="0">
                <a:solidFill>
                  <a:srgbClr val="00B050"/>
                </a:solidFill>
                <a:latin typeface="+mj-lt"/>
                <a:cs typeface="Garamond"/>
              </a:rPr>
              <a:t>repeated </a:t>
            </a:r>
            <a:r>
              <a:rPr sz="2400" spc="35" dirty="0">
                <a:solidFill>
                  <a:srgbClr val="00B050"/>
                </a:solidFill>
                <a:latin typeface="+mj-lt"/>
                <a:cs typeface="Garamond"/>
              </a:rPr>
              <a:t>subtractions </a:t>
            </a:r>
            <a:r>
              <a:rPr sz="2400" spc="-100" dirty="0">
                <a:latin typeface="+mj-lt"/>
                <a:cs typeface="Garamond"/>
              </a:rPr>
              <a:t>of  </a:t>
            </a:r>
            <a:r>
              <a:rPr sz="2400" spc="30" dirty="0">
                <a:latin typeface="+mj-lt"/>
                <a:cs typeface="Garamond"/>
              </a:rPr>
              <a:t>multiples </a:t>
            </a:r>
            <a:r>
              <a:rPr sz="2400" spc="-100" dirty="0">
                <a:latin typeface="+mj-lt"/>
                <a:cs typeface="Garamond"/>
              </a:rPr>
              <a:t>of </a:t>
            </a:r>
            <a:r>
              <a:rPr sz="2400" spc="-15" dirty="0">
                <a:latin typeface="+mj-lt"/>
                <a:cs typeface="Garamond"/>
              </a:rPr>
              <a:t>62 </a:t>
            </a:r>
            <a:r>
              <a:rPr sz="2400" spc="60" dirty="0">
                <a:latin typeface="+mj-lt"/>
                <a:cs typeface="Garamond"/>
              </a:rPr>
              <a:t>(i.e., </a:t>
            </a:r>
            <a:r>
              <a:rPr sz="2400" spc="-5" dirty="0">
                <a:latin typeface="+mj-lt"/>
                <a:cs typeface="Garamond"/>
              </a:rPr>
              <a:t>6200, </a:t>
            </a:r>
            <a:r>
              <a:rPr sz="2400" dirty="0">
                <a:latin typeface="+mj-lt"/>
                <a:cs typeface="Garamond"/>
              </a:rPr>
              <a:t>620, </a:t>
            </a:r>
            <a:r>
              <a:rPr sz="2400" spc="20" dirty="0">
                <a:latin typeface="+mj-lt"/>
                <a:cs typeface="Garamond"/>
              </a:rPr>
              <a:t>496) </a:t>
            </a:r>
            <a:r>
              <a:rPr sz="2400" spc="45" dirty="0">
                <a:latin typeface="+mj-lt"/>
                <a:cs typeface="Garamond"/>
              </a:rPr>
              <a:t>until </a:t>
            </a:r>
            <a:r>
              <a:rPr sz="2400" spc="-30" dirty="0">
                <a:latin typeface="+mj-lt"/>
                <a:cs typeface="Garamond"/>
              </a:rPr>
              <a:t>we </a:t>
            </a:r>
            <a:r>
              <a:rPr sz="2400" spc="45" dirty="0">
                <a:latin typeface="+mj-lt"/>
                <a:cs typeface="Garamond"/>
              </a:rPr>
              <a:t>get </a:t>
            </a:r>
            <a:r>
              <a:rPr sz="2400" spc="114" dirty="0">
                <a:latin typeface="+mj-lt"/>
                <a:cs typeface="Garamond"/>
              </a:rPr>
              <a:t>a  </a:t>
            </a:r>
            <a:r>
              <a:rPr sz="2400" spc="10" dirty="0">
                <a:latin typeface="+mj-lt"/>
                <a:cs typeface="Garamond"/>
              </a:rPr>
              <a:t>number </a:t>
            </a:r>
            <a:r>
              <a:rPr sz="2400" i="1" spc="5" dirty="0">
                <a:latin typeface="+mj-lt"/>
                <a:cs typeface="Calibri"/>
              </a:rPr>
              <a:t>less </a:t>
            </a:r>
            <a:r>
              <a:rPr sz="2400" spc="65" dirty="0">
                <a:latin typeface="+mj-lt"/>
                <a:cs typeface="Garamond"/>
              </a:rPr>
              <a:t>than </a:t>
            </a:r>
            <a:r>
              <a:rPr sz="2400" spc="10" dirty="0">
                <a:latin typeface="+mj-lt"/>
                <a:cs typeface="Garamond"/>
              </a:rPr>
              <a:t>62, </a:t>
            </a:r>
            <a:r>
              <a:rPr sz="2400" dirty="0">
                <a:latin typeface="+mj-lt"/>
                <a:cs typeface="Garamond"/>
              </a:rPr>
              <a:t>which </a:t>
            </a:r>
            <a:r>
              <a:rPr sz="2400" spc="15" dirty="0">
                <a:latin typeface="+mj-lt"/>
                <a:cs typeface="Garamond"/>
              </a:rPr>
              <a:t>is </a:t>
            </a:r>
            <a:r>
              <a:rPr sz="2400" spc="40" dirty="0">
                <a:latin typeface="+mj-lt"/>
                <a:cs typeface="Garamond"/>
              </a:rPr>
              <a:t>the </a:t>
            </a:r>
            <a:r>
              <a:rPr sz="2400" spc="85" dirty="0">
                <a:latin typeface="+mj-lt"/>
                <a:cs typeface="Garamond"/>
              </a:rPr>
              <a:t> </a:t>
            </a:r>
            <a:r>
              <a:rPr sz="2400" spc="35" dirty="0">
                <a:latin typeface="+mj-lt"/>
                <a:cs typeface="Garamond"/>
              </a:rPr>
              <a:t>remainder</a:t>
            </a:r>
            <a:r>
              <a:rPr sz="2050" spc="35" dirty="0">
                <a:latin typeface="+mj-lt"/>
                <a:cs typeface="Garamond"/>
              </a:rPr>
              <a:t>.</a:t>
            </a:r>
            <a:endParaRPr sz="2050" dirty="0">
              <a:latin typeface="+mj-lt"/>
              <a:cs typeface="Garamond"/>
            </a:endParaRPr>
          </a:p>
        </p:txBody>
      </p:sp>
    </p:spTree>
    <p:extLst>
      <p:ext uri="{BB962C8B-B14F-4D97-AF65-F5344CB8AC3E}">
        <p14:creationId xmlns:p14="http://schemas.microsoft.com/office/powerpoint/2010/main" val="4051751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98546" y="1676400"/>
            <a:ext cx="1111250" cy="185420"/>
          </a:xfrm>
          <a:custGeom>
            <a:avLst/>
            <a:gdLst/>
            <a:ahLst/>
            <a:cxnLst/>
            <a:rect l="l" t="t" r="r" b="b"/>
            <a:pathLst>
              <a:path w="1111250" h="185419">
                <a:moveTo>
                  <a:pt x="0" y="0"/>
                </a:moveTo>
                <a:lnTo>
                  <a:pt x="1111257" y="185213"/>
                </a:lnTo>
              </a:path>
            </a:pathLst>
          </a:custGeom>
          <a:ln w="9569">
            <a:solidFill>
              <a:srgbClr val="FF0000"/>
            </a:solidFill>
            <a:prstDash val="lgDash"/>
          </a:ln>
        </p:spPr>
        <p:txBody>
          <a:bodyPr wrap="square" lIns="0" tIns="0" rIns="0" bIns="0" rtlCol="0"/>
          <a:lstStyle/>
          <a:p>
            <a:endParaRPr/>
          </a:p>
        </p:txBody>
      </p:sp>
      <p:sp>
        <p:nvSpPr>
          <p:cNvPr id="3" name="object 3"/>
          <p:cNvSpPr/>
          <p:nvPr/>
        </p:nvSpPr>
        <p:spPr>
          <a:xfrm>
            <a:off x="3655466" y="1798892"/>
            <a:ext cx="157480" cy="75565"/>
          </a:xfrm>
          <a:custGeom>
            <a:avLst/>
            <a:gdLst/>
            <a:ahLst/>
            <a:cxnLst/>
            <a:rect l="l" t="t" r="r" b="b"/>
            <a:pathLst>
              <a:path w="157479" h="75564">
                <a:moveTo>
                  <a:pt x="12763" y="0"/>
                </a:moveTo>
                <a:lnTo>
                  <a:pt x="156946" y="62509"/>
                </a:lnTo>
                <a:lnTo>
                  <a:pt x="0" y="75272"/>
                </a:lnTo>
              </a:path>
            </a:pathLst>
          </a:custGeom>
          <a:ln w="9569">
            <a:solidFill>
              <a:srgbClr val="000000"/>
            </a:solidFill>
          </a:ln>
        </p:spPr>
        <p:txBody>
          <a:bodyPr wrap="square" lIns="0" tIns="0" rIns="0" bIns="0" rtlCol="0"/>
          <a:lstStyle/>
          <a:p>
            <a:endParaRPr/>
          </a:p>
        </p:txBody>
      </p:sp>
      <p:sp>
        <p:nvSpPr>
          <p:cNvPr id="4" name="object 4"/>
          <p:cNvSpPr/>
          <p:nvPr/>
        </p:nvSpPr>
        <p:spPr>
          <a:xfrm>
            <a:off x="2028685" y="2180246"/>
            <a:ext cx="2188210" cy="1823720"/>
          </a:xfrm>
          <a:custGeom>
            <a:avLst/>
            <a:gdLst/>
            <a:ahLst/>
            <a:cxnLst/>
            <a:rect l="l" t="t" r="r" b="b"/>
            <a:pathLst>
              <a:path w="2188210" h="1823720">
                <a:moveTo>
                  <a:pt x="0" y="0"/>
                </a:moveTo>
                <a:lnTo>
                  <a:pt x="2187936" y="1823276"/>
                </a:lnTo>
              </a:path>
            </a:pathLst>
          </a:custGeom>
          <a:ln w="9569">
            <a:solidFill>
              <a:srgbClr val="FF0000"/>
            </a:solidFill>
            <a:prstDash val="lgDash"/>
          </a:ln>
        </p:spPr>
        <p:txBody>
          <a:bodyPr wrap="square" lIns="0" tIns="0" rIns="0" bIns="0" rtlCol="0"/>
          <a:lstStyle/>
          <a:p>
            <a:endParaRPr/>
          </a:p>
        </p:txBody>
      </p:sp>
      <p:sp>
        <p:nvSpPr>
          <p:cNvPr id="5" name="object 5"/>
          <p:cNvSpPr/>
          <p:nvPr/>
        </p:nvSpPr>
        <p:spPr>
          <a:xfrm>
            <a:off x="4216621" y="4003523"/>
            <a:ext cx="80645" cy="67310"/>
          </a:xfrm>
          <a:custGeom>
            <a:avLst/>
            <a:gdLst/>
            <a:ahLst/>
            <a:cxnLst/>
            <a:rect l="l" t="t" r="r" b="b"/>
            <a:pathLst>
              <a:path w="80645" h="67310">
                <a:moveTo>
                  <a:pt x="0" y="0"/>
                </a:moveTo>
                <a:lnTo>
                  <a:pt x="80103" y="66752"/>
                </a:lnTo>
              </a:path>
            </a:pathLst>
          </a:custGeom>
          <a:ln w="9569">
            <a:solidFill>
              <a:srgbClr val="000000"/>
            </a:solidFill>
            <a:prstDash val="lgDash"/>
          </a:ln>
        </p:spPr>
        <p:txBody>
          <a:bodyPr wrap="square" lIns="0" tIns="0" rIns="0" bIns="0" rtlCol="0"/>
          <a:lstStyle/>
          <a:p>
            <a:endParaRPr/>
          </a:p>
        </p:txBody>
      </p:sp>
      <p:sp>
        <p:nvSpPr>
          <p:cNvPr id="6" name="object 6"/>
          <p:cNvSpPr/>
          <p:nvPr/>
        </p:nvSpPr>
        <p:spPr>
          <a:xfrm>
            <a:off x="4156900" y="3944823"/>
            <a:ext cx="142240" cy="126364"/>
          </a:xfrm>
          <a:custGeom>
            <a:avLst/>
            <a:gdLst/>
            <a:ahLst/>
            <a:cxnLst/>
            <a:rect l="l" t="t" r="r" b="b"/>
            <a:pathLst>
              <a:path w="142239" h="126364">
                <a:moveTo>
                  <a:pt x="48488" y="0"/>
                </a:moveTo>
                <a:lnTo>
                  <a:pt x="141630" y="126314"/>
                </a:lnTo>
                <a:lnTo>
                  <a:pt x="0" y="58699"/>
                </a:lnTo>
              </a:path>
            </a:pathLst>
          </a:custGeom>
          <a:ln w="9569">
            <a:solidFill>
              <a:srgbClr val="000000"/>
            </a:solidFill>
          </a:ln>
        </p:spPr>
        <p:txBody>
          <a:bodyPr wrap="square" lIns="0" tIns="0" rIns="0" bIns="0" rtlCol="0"/>
          <a:lstStyle/>
          <a:p>
            <a:endParaRPr/>
          </a:p>
        </p:txBody>
      </p:sp>
      <p:graphicFrame>
        <p:nvGraphicFramePr>
          <p:cNvPr id="11" name="object 11"/>
          <p:cNvGraphicFramePr>
            <a:graphicFrameLocks noGrp="1"/>
          </p:cNvGraphicFramePr>
          <p:nvPr>
            <p:extLst>
              <p:ext uri="{D42A27DB-BD31-4B8C-83A1-F6EECF244321}">
                <p14:modId xmlns:p14="http://schemas.microsoft.com/office/powerpoint/2010/main" val="4085576255"/>
              </p:ext>
            </p:extLst>
          </p:nvPr>
        </p:nvGraphicFramePr>
        <p:xfrm>
          <a:off x="4133938" y="2667000"/>
          <a:ext cx="1177443" cy="2066151"/>
        </p:xfrm>
        <a:graphic>
          <a:graphicData uri="http://schemas.openxmlformats.org/drawingml/2006/table">
            <a:tbl>
              <a:tblPr firstRow="1" bandRow="1">
                <a:tableStyleId>{2D5ABB26-0587-4C30-8999-92F81FD0307C}</a:tableStyleId>
              </a:tblPr>
              <a:tblGrid>
                <a:gridCol w="228690">
                  <a:extLst>
                    <a:ext uri="{9D8B030D-6E8A-4147-A177-3AD203B41FA5}">
                      <a16:colId xmlns:a16="http://schemas.microsoft.com/office/drawing/2014/main" val="20000"/>
                    </a:ext>
                  </a:extLst>
                </a:gridCol>
                <a:gridCol w="340457">
                  <a:extLst>
                    <a:ext uri="{9D8B030D-6E8A-4147-A177-3AD203B41FA5}">
                      <a16:colId xmlns:a16="http://schemas.microsoft.com/office/drawing/2014/main" val="20001"/>
                    </a:ext>
                  </a:extLst>
                </a:gridCol>
                <a:gridCol w="249915">
                  <a:extLst>
                    <a:ext uri="{9D8B030D-6E8A-4147-A177-3AD203B41FA5}">
                      <a16:colId xmlns:a16="http://schemas.microsoft.com/office/drawing/2014/main" val="20002"/>
                    </a:ext>
                  </a:extLst>
                </a:gridCol>
                <a:gridCol w="358381">
                  <a:extLst>
                    <a:ext uri="{9D8B030D-6E8A-4147-A177-3AD203B41FA5}">
                      <a16:colId xmlns:a16="http://schemas.microsoft.com/office/drawing/2014/main" val="20003"/>
                    </a:ext>
                  </a:extLst>
                </a:gridCol>
              </a:tblGrid>
              <a:tr h="364015">
                <a:tc>
                  <a:txBody>
                    <a:bodyPr/>
                    <a:lstStyle/>
                    <a:p>
                      <a:pPr>
                        <a:lnSpc>
                          <a:spcPts val="2665"/>
                        </a:lnSpc>
                      </a:pPr>
                      <a:r>
                        <a:rPr sz="2400" i="1" dirty="0">
                          <a:latin typeface="Arial"/>
                          <a:cs typeface="Arial"/>
                        </a:rPr>
                        <a:t>0</a:t>
                      </a:r>
                      <a:endParaRPr sz="2400">
                        <a:latin typeface="Arial"/>
                        <a:cs typeface="Arial"/>
                      </a:endParaRPr>
                    </a:p>
                  </a:txBody>
                  <a:tcPr marL="0" marR="0" marT="0" marB="0"/>
                </a:tc>
                <a:tc>
                  <a:txBody>
                    <a:bodyPr/>
                    <a:lstStyle/>
                    <a:p>
                      <a:pPr marR="50165" algn="r">
                        <a:lnSpc>
                          <a:spcPts val="2665"/>
                        </a:lnSpc>
                      </a:pPr>
                      <a:r>
                        <a:rPr sz="2400" i="1" dirty="0">
                          <a:latin typeface="Arial"/>
                          <a:cs typeface="Arial"/>
                        </a:rPr>
                        <a:t>1</a:t>
                      </a:r>
                      <a:endParaRPr sz="2400">
                        <a:latin typeface="Arial"/>
                        <a:cs typeface="Arial"/>
                      </a:endParaRPr>
                    </a:p>
                  </a:txBody>
                  <a:tcPr marL="0" marR="0" marT="0" marB="0"/>
                </a:tc>
                <a:tc>
                  <a:txBody>
                    <a:bodyPr/>
                    <a:lstStyle/>
                    <a:p>
                      <a:pPr marR="50165" algn="r">
                        <a:lnSpc>
                          <a:spcPts val="2665"/>
                        </a:lnSpc>
                      </a:pPr>
                      <a:r>
                        <a:rPr sz="2400" i="1" dirty="0">
                          <a:latin typeface="Arial"/>
                          <a:cs typeface="Arial"/>
                        </a:rPr>
                        <a:t>0</a:t>
                      </a:r>
                      <a:endParaRPr sz="2400" dirty="0">
                        <a:latin typeface="Arial"/>
                        <a:cs typeface="Arial"/>
                      </a:endParaRPr>
                    </a:p>
                  </a:txBody>
                  <a:tcPr marL="0" marR="0" marT="0" marB="0"/>
                </a:tc>
                <a:tc rowSpan="2">
                  <a:txBody>
                    <a:bodyPr/>
                    <a:lstStyle/>
                    <a:p>
                      <a:endParaRPr sz="2400" dirty="0">
                        <a:latin typeface="Arial"/>
                        <a:cs typeface="Arial"/>
                      </a:endParaRPr>
                    </a:p>
                  </a:txBody>
                  <a:tcPr marL="0" marR="0" marT="0" marB="0"/>
                </a:tc>
                <a:extLst>
                  <a:ext uri="{0D108BD9-81ED-4DB2-BD59-A6C34878D82A}">
                    <a16:rowId xmlns:a16="http://schemas.microsoft.com/office/drawing/2014/main" val="10000"/>
                  </a:ext>
                </a:extLst>
              </a:tr>
              <a:tr h="393245">
                <a:tc>
                  <a:txBody>
                    <a:bodyPr/>
                    <a:lstStyle/>
                    <a:p>
                      <a:pPr>
                        <a:lnSpc>
                          <a:spcPts val="2825"/>
                        </a:lnSpc>
                      </a:pPr>
                      <a:r>
                        <a:rPr sz="2400" i="1" dirty="0">
                          <a:latin typeface="Arial"/>
                          <a:cs typeface="Arial"/>
                        </a:rPr>
                        <a:t>0</a:t>
                      </a:r>
                      <a:endParaRPr sz="2400">
                        <a:latin typeface="Arial"/>
                        <a:cs typeface="Arial"/>
                      </a:endParaRPr>
                    </a:p>
                  </a:txBody>
                  <a:tcPr marL="0" marR="0" marT="0" marB="0">
                    <a:lnB w="9569">
                      <a:solidFill>
                        <a:srgbClr val="000000"/>
                      </a:solidFill>
                      <a:prstDash val="solid"/>
                    </a:lnB>
                  </a:tcPr>
                </a:tc>
                <a:tc>
                  <a:txBody>
                    <a:bodyPr/>
                    <a:lstStyle/>
                    <a:p>
                      <a:pPr marR="50165" algn="r">
                        <a:lnSpc>
                          <a:spcPts val="2825"/>
                        </a:lnSpc>
                      </a:pPr>
                      <a:r>
                        <a:rPr sz="2400" i="1" dirty="0">
                          <a:latin typeface="Arial"/>
                          <a:cs typeface="Arial"/>
                        </a:rPr>
                        <a:t>0</a:t>
                      </a:r>
                      <a:endParaRPr sz="2400">
                        <a:latin typeface="Arial"/>
                        <a:cs typeface="Arial"/>
                      </a:endParaRPr>
                    </a:p>
                  </a:txBody>
                  <a:tcPr marL="0" marR="0" marT="0" marB="0">
                    <a:lnB w="9569">
                      <a:solidFill>
                        <a:srgbClr val="000000"/>
                      </a:solidFill>
                      <a:prstDash val="solid"/>
                    </a:lnB>
                  </a:tcPr>
                </a:tc>
                <a:tc>
                  <a:txBody>
                    <a:bodyPr/>
                    <a:lstStyle/>
                    <a:p>
                      <a:pPr marR="50165" algn="r">
                        <a:lnSpc>
                          <a:spcPts val="2825"/>
                        </a:lnSpc>
                      </a:pPr>
                      <a:r>
                        <a:rPr sz="2400" i="1" dirty="0">
                          <a:latin typeface="Arial"/>
                          <a:cs typeface="Arial"/>
                        </a:rPr>
                        <a:t>0</a:t>
                      </a:r>
                      <a:endParaRPr sz="2400">
                        <a:latin typeface="Arial"/>
                        <a:cs typeface="Arial"/>
                      </a:endParaRPr>
                    </a:p>
                  </a:txBody>
                  <a:tcPr marL="0" marR="0" marT="0" marB="0">
                    <a:lnB w="9569">
                      <a:solidFill>
                        <a:srgbClr val="000000"/>
                      </a:solidFill>
                      <a:prstDash val="solid"/>
                    </a:lnB>
                  </a:tcPr>
                </a:tc>
                <a:tc vMerge="1">
                  <a:txBody>
                    <a:bodyPr/>
                    <a:lstStyle/>
                    <a:p>
                      <a:endParaRPr/>
                    </a:p>
                  </a:txBody>
                  <a:tcPr marL="0" marR="0" marT="0" marB="0"/>
                </a:tc>
                <a:extLst>
                  <a:ext uri="{0D108BD9-81ED-4DB2-BD59-A6C34878D82A}">
                    <a16:rowId xmlns:a16="http://schemas.microsoft.com/office/drawing/2014/main" val="10001"/>
                  </a:ext>
                </a:extLst>
              </a:tr>
              <a:tr h="467990">
                <a:tc>
                  <a:txBody>
                    <a:bodyPr/>
                    <a:lstStyle/>
                    <a:p>
                      <a:endParaRPr sz="2400">
                        <a:latin typeface="Arial"/>
                        <a:cs typeface="Arial"/>
                      </a:endParaRPr>
                    </a:p>
                  </a:txBody>
                  <a:tcPr marL="0" marR="0" marT="0" marB="0">
                    <a:lnT w="9569">
                      <a:solidFill>
                        <a:srgbClr val="000000"/>
                      </a:solidFill>
                      <a:prstDash val="solid"/>
                    </a:lnT>
                  </a:tcPr>
                </a:tc>
                <a:tc>
                  <a:txBody>
                    <a:bodyPr/>
                    <a:lstStyle/>
                    <a:p>
                      <a:pPr marL="57785">
                        <a:lnSpc>
                          <a:spcPct val="100000"/>
                        </a:lnSpc>
                        <a:spcBef>
                          <a:spcPts val="575"/>
                        </a:spcBef>
                      </a:pPr>
                      <a:r>
                        <a:rPr sz="2400" i="1" dirty="0">
                          <a:latin typeface="Arial"/>
                          <a:cs typeface="Arial"/>
                        </a:rPr>
                        <a:t>1</a:t>
                      </a:r>
                      <a:endParaRPr sz="2400">
                        <a:latin typeface="Arial"/>
                        <a:cs typeface="Arial"/>
                      </a:endParaRPr>
                    </a:p>
                  </a:txBody>
                  <a:tcPr marL="0" marR="0" marT="73025" marB="0">
                    <a:lnT w="9569">
                      <a:solidFill>
                        <a:srgbClr val="000000"/>
                      </a:solidFill>
                      <a:prstDash val="solid"/>
                    </a:lnT>
                  </a:tcPr>
                </a:tc>
                <a:tc>
                  <a:txBody>
                    <a:bodyPr/>
                    <a:lstStyle/>
                    <a:p>
                      <a:pPr marL="57785">
                        <a:lnSpc>
                          <a:spcPct val="100000"/>
                        </a:lnSpc>
                        <a:spcBef>
                          <a:spcPts val="575"/>
                        </a:spcBef>
                      </a:pPr>
                      <a:r>
                        <a:rPr sz="2400" i="1" dirty="0">
                          <a:latin typeface="Arial"/>
                          <a:cs typeface="Arial"/>
                        </a:rPr>
                        <a:t>0</a:t>
                      </a:r>
                      <a:endParaRPr sz="2400">
                        <a:latin typeface="Arial"/>
                        <a:cs typeface="Arial"/>
                      </a:endParaRPr>
                    </a:p>
                  </a:txBody>
                  <a:tcPr marL="0" marR="0" marT="73025" marB="0">
                    <a:lnT w="9569">
                      <a:solidFill>
                        <a:srgbClr val="000000"/>
                      </a:solidFill>
                      <a:prstDash val="solid"/>
                    </a:lnT>
                  </a:tcPr>
                </a:tc>
                <a:tc>
                  <a:txBody>
                    <a:bodyPr/>
                    <a:lstStyle/>
                    <a:p>
                      <a:pPr marL="19050" algn="ctr">
                        <a:lnSpc>
                          <a:spcPct val="100000"/>
                        </a:lnSpc>
                        <a:spcBef>
                          <a:spcPts val="610"/>
                        </a:spcBef>
                      </a:pPr>
                      <a:r>
                        <a:rPr sz="2400" i="1" dirty="0">
                          <a:latin typeface="Arial"/>
                          <a:cs typeface="Arial"/>
                        </a:rPr>
                        <a:t>0</a:t>
                      </a:r>
                      <a:endParaRPr sz="2400">
                        <a:latin typeface="Arial"/>
                        <a:cs typeface="Arial"/>
                      </a:endParaRPr>
                    </a:p>
                  </a:txBody>
                  <a:tcPr marL="0" marR="0" marT="77470" marB="0"/>
                </a:tc>
                <a:extLst>
                  <a:ext uri="{0D108BD9-81ED-4DB2-BD59-A6C34878D82A}">
                    <a16:rowId xmlns:a16="http://schemas.microsoft.com/office/drawing/2014/main" val="10002"/>
                  </a:ext>
                </a:extLst>
              </a:tr>
              <a:tr h="393234">
                <a:tc>
                  <a:txBody>
                    <a:bodyPr/>
                    <a:lstStyle/>
                    <a:p>
                      <a:endParaRPr sz="2400">
                        <a:latin typeface="Arial"/>
                        <a:cs typeface="Arial"/>
                      </a:endParaRPr>
                    </a:p>
                  </a:txBody>
                  <a:tcPr marL="0" marR="0" marT="0" marB="0"/>
                </a:tc>
                <a:tc>
                  <a:txBody>
                    <a:bodyPr/>
                    <a:lstStyle/>
                    <a:p>
                      <a:pPr marL="57785">
                        <a:lnSpc>
                          <a:spcPts val="2825"/>
                        </a:lnSpc>
                      </a:pPr>
                      <a:r>
                        <a:rPr sz="2400" i="1" dirty="0">
                          <a:latin typeface="Arial"/>
                          <a:cs typeface="Arial"/>
                        </a:rPr>
                        <a:t>1</a:t>
                      </a:r>
                      <a:endParaRPr sz="2400">
                        <a:latin typeface="Arial"/>
                        <a:cs typeface="Arial"/>
                      </a:endParaRPr>
                    </a:p>
                  </a:txBody>
                  <a:tcPr marL="0" marR="0" marT="0" marB="0">
                    <a:lnB w="9569">
                      <a:solidFill>
                        <a:srgbClr val="000000"/>
                      </a:solidFill>
                      <a:prstDash val="solid"/>
                    </a:lnB>
                  </a:tcPr>
                </a:tc>
                <a:tc>
                  <a:txBody>
                    <a:bodyPr/>
                    <a:lstStyle/>
                    <a:p>
                      <a:pPr marL="57785">
                        <a:lnSpc>
                          <a:spcPts val="2825"/>
                        </a:lnSpc>
                      </a:pPr>
                      <a:r>
                        <a:rPr sz="2400" i="1" dirty="0">
                          <a:latin typeface="Arial"/>
                          <a:cs typeface="Arial"/>
                        </a:rPr>
                        <a:t>1</a:t>
                      </a:r>
                      <a:endParaRPr sz="2400">
                        <a:latin typeface="Arial"/>
                        <a:cs typeface="Arial"/>
                      </a:endParaRPr>
                    </a:p>
                  </a:txBody>
                  <a:tcPr marL="0" marR="0" marT="0" marB="0">
                    <a:lnB w="9569">
                      <a:solidFill>
                        <a:srgbClr val="000000"/>
                      </a:solidFill>
                      <a:prstDash val="solid"/>
                    </a:lnB>
                  </a:tcPr>
                </a:tc>
                <a:tc>
                  <a:txBody>
                    <a:bodyPr/>
                    <a:lstStyle/>
                    <a:p>
                      <a:pPr marL="19050" algn="ctr">
                        <a:lnSpc>
                          <a:spcPts val="2825"/>
                        </a:lnSpc>
                      </a:pPr>
                      <a:r>
                        <a:rPr sz="2400" i="1" dirty="0">
                          <a:latin typeface="Arial"/>
                          <a:cs typeface="Arial"/>
                        </a:rPr>
                        <a:t>1</a:t>
                      </a:r>
                      <a:endParaRPr sz="2400">
                        <a:latin typeface="Arial"/>
                        <a:cs typeface="Arial"/>
                      </a:endParaRPr>
                    </a:p>
                  </a:txBody>
                  <a:tcPr marL="0" marR="0" marT="0" marB="0">
                    <a:lnB w="9569">
                      <a:solidFill>
                        <a:srgbClr val="000000"/>
                      </a:solidFill>
                      <a:prstDash val="solid"/>
                    </a:lnB>
                  </a:tcPr>
                </a:tc>
                <a:extLst>
                  <a:ext uri="{0D108BD9-81ED-4DB2-BD59-A6C34878D82A}">
                    <a16:rowId xmlns:a16="http://schemas.microsoft.com/office/drawing/2014/main" val="10003"/>
                  </a:ext>
                </a:extLst>
              </a:tr>
              <a:tr h="447667">
                <a:tc>
                  <a:txBody>
                    <a:bodyPr/>
                    <a:lstStyle/>
                    <a:p>
                      <a:endParaRPr sz="2400">
                        <a:latin typeface="Arial"/>
                        <a:cs typeface="Arial"/>
                      </a:endParaRPr>
                    </a:p>
                  </a:txBody>
                  <a:tcPr marL="0" marR="0" marT="0" marB="0"/>
                </a:tc>
                <a:tc>
                  <a:txBody>
                    <a:bodyPr/>
                    <a:lstStyle/>
                    <a:p>
                      <a:pPr marL="57785">
                        <a:lnSpc>
                          <a:spcPct val="100000"/>
                        </a:lnSpc>
                        <a:spcBef>
                          <a:spcPts val="575"/>
                        </a:spcBef>
                      </a:pPr>
                      <a:r>
                        <a:rPr sz="2400" i="1" dirty="0">
                          <a:latin typeface="Arial"/>
                          <a:cs typeface="Arial"/>
                        </a:rPr>
                        <a:t>0</a:t>
                      </a:r>
                      <a:endParaRPr sz="2400">
                        <a:latin typeface="Arial"/>
                        <a:cs typeface="Arial"/>
                      </a:endParaRPr>
                    </a:p>
                  </a:txBody>
                  <a:tcPr marL="0" marR="0" marT="73025" marB="0">
                    <a:lnT w="9569">
                      <a:solidFill>
                        <a:srgbClr val="000000"/>
                      </a:solidFill>
                      <a:prstDash val="solid"/>
                    </a:lnT>
                  </a:tcPr>
                </a:tc>
                <a:tc>
                  <a:txBody>
                    <a:bodyPr/>
                    <a:lstStyle/>
                    <a:p>
                      <a:pPr marL="57785">
                        <a:lnSpc>
                          <a:spcPct val="100000"/>
                        </a:lnSpc>
                        <a:spcBef>
                          <a:spcPts val="575"/>
                        </a:spcBef>
                      </a:pPr>
                      <a:r>
                        <a:rPr sz="2400" i="1" dirty="0">
                          <a:latin typeface="Arial"/>
                          <a:cs typeface="Arial"/>
                        </a:rPr>
                        <a:t>1</a:t>
                      </a:r>
                      <a:endParaRPr sz="2400" dirty="0">
                        <a:latin typeface="Arial"/>
                        <a:cs typeface="Arial"/>
                      </a:endParaRPr>
                    </a:p>
                  </a:txBody>
                  <a:tcPr marL="0" marR="0" marT="73025" marB="0">
                    <a:lnT w="9569">
                      <a:solidFill>
                        <a:srgbClr val="000000"/>
                      </a:solidFill>
                      <a:prstDash val="solid"/>
                    </a:lnT>
                  </a:tcPr>
                </a:tc>
                <a:tc>
                  <a:txBody>
                    <a:bodyPr/>
                    <a:lstStyle/>
                    <a:p>
                      <a:pPr marL="19050" algn="ctr">
                        <a:lnSpc>
                          <a:spcPct val="100000"/>
                        </a:lnSpc>
                        <a:spcBef>
                          <a:spcPts val="575"/>
                        </a:spcBef>
                      </a:pPr>
                      <a:r>
                        <a:rPr sz="2400" i="1" dirty="0">
                          <a:latin typeface="Arial"/>
                          <a:cs typeface="Arial"/>
                        </a:rPr>
                        <a:t>1</a:t>
                      </a:r>
                      <a:endParaRPr sz="2400" dirty="0">
                        <a:latin typeface="Arial"/>
                        <a:cs typeface="Arial"/>
                      </a:endParaRPr>
                    </a:p>
                  </a:txBody>
                  <a:tcPr marL="0" marR="0" marT="73025" marB="0">
                    <a:lnT w="9569">
                      <a:solidFill>
                        <a:srgbClr val="000000"/>
                      </a:solidFill>
                      <a:prstDash val="solid"/>
                    </a:lnT>
                  </a:tcPr>
                </a:tc>
                <a:extLst>
                  <a:ext uri="{0D108BD9-81ED-4DB2-BD59-A6C34878D82A}">
                    <a16:rowId xmlns:a16="http://schemas.microsoft.com/office/drawing/2014/main" val="10004"/>
                  </a:ext>
                </a:extLst>
              </a:tr>
            </a:tbl>
          </a:graphicData>
        </a:graphic>
      </p:graphicFrame>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7</a:t>
            </a:r>
          </a:p>
        </p:txBody>
      </p:sp>
      <p:sp>
        <p:nvSpPr>
          <p:cNvPr id="12" name="object 12"/>
          <p:cNvSpPr txBox="1"/>
          <p:nvPr/>
        </p:nvSpPr>
        <p:spPr>
          <a:xfrm>
            <a:off x="562254" y="-20582"/>
            <a:ext cx="5686146" cy="1113125"/>
          </a:xfrm>
          <a:prstGeom prst="rect">
            <a:avLst/>
          </a:prstGeom>
        </p:spPr>
        <p:txBody>
          <a:bodyPr vert="horz" wrap="square" lIns="0" tIns="0" rIns="0" bIns="0" rtlCol="0">
            <a:spAutoFit/>
          </a:bodyPr>
          <a:lstStyle/>
          <a:p>
            <a:pPr algn="ctr">
              <a:lnSpc>
                <a:spcPct val="100000"/>
              </a:lnSpc>
            </a:pPr>
            <a:r>
              <a:rPr sz="3200" spc="280" dirty="0">
                <a:solidFill>
                  <a:srgbClr val="0070C0"/>
                </a:solidFill>
                <a:latin typeface="+mj-lt"/>
                <a:cs typeface="PMingLiU"/>
              </a:rPr>
              <a:t>How </a:t>
            </a:r>
            <a:r>
              <a:rPr sz="3200" spc="360" dirty="0">
                <a:solidFill>
                  <a:srgbClr val="0070C0"/>
                </a:solidFill>
                <a:latin typeface="+mj-lt"/>
                <a:cs typeface="PMingLiU"/>
              </a:rPr>
              <a:t>Mod </a:t>
            </a:r>
            <a:r>
              <a:rPr sz="3200" spc="200" dirty="0">
                <a:solidFill>
                  <a:srgbClr val="0070C0"/>
                </a:solidFill>
                <a:latin typeface="+mj-lt"/>
                <a:cs typeface="PMingLiU"/>
              </a:rPr>
              <a:t>2 Division</a:t>
            </a:r>
            <a:r>
              <a:rPr sz="3200" spc="85" dirty="0">
                <a:solidFill>
                  <a:srgbClr val="0070C0"/>
                </a:solidFill>
                <a:latin typeface="+mj-lt"/>
                <a:cs typeface="PMingLiU"/>
              </a:rPr>
              <a:t> </a:t>
            </a:r>
            <a:r>
              <a:rPr sz="3200" spc="265" dirty="0">
                <a:solidFill>
                  <a:srgbClr val="0070C0"/>
                </a:solidFill>
                <a:latin typeface="+mj-lt"/>
                <a:cs typeface="PMingLiU"/>
              </a:rPr>
              <a:t>Works</a:t>
            </a:r>
            <a:endParaRPr sz="3200" dirty="0">
              <a:solidFill>
                <a:srgbClr val="0070C0"/>
              </a:solidFill>
              <a:latin typeface="+mj-lt"/>
              <a:cs typeface="PMingLiU"/>
            </a:endParaRPr>
          </a:p>
          <a:p>
            <a:pPr>
              <a:lnSpc>
                <a:spcPct val="100000"/>
              </a:lnSpc>
              <a:spcBef>
                <a:spcPts val="50"/>
              </a:spcBef>
            </a:pPr>
            <a:endParaRPr sz="1550" dirty="0">
              <a:latin typeface="Times New Roman"/>
              <a:cs typeface="Times New Roman"/>
            </a:endParaRPr>
          </a:p>
          <a:p>
            <a:pPr algn="ctr">
              <a:lnSpc>
                <a:spcPct val="100000"/>
              </a:lnSpc>
              <a:tabLst>
                <a:tab pos="2009139" algn="l"/>
              </a:tabLst>
            </a:pPr>
            <a:r>
              <a:rPr sz="2400" b="1" i="1" spc="5" dirty="0">
                <a:latin typeface="Arial"/>
                <a:cs typeface="Arial"/>
              </a:rPr>
              <a:t>Generator	</a:t>
            </a:r>
            <a:r>
              <a:rPr lang="en-US" sz="2400" b="1" i="1" spc="5" dirty="0">
                <a:latin typeface="Arial"/>
                <a:cs typeface="Arial"/>
              </a:rPr>
              <a:t>        </a:t>
            </a:r>
            <a:r>
              <a:rPr sz="2400" b="1" i="1" spc="5" dirty="0">
                <a:latin typeface="Arial"/>
                <a:cs typeface="Arial"/>
              </a:rPr>
              <a:t>Shifted</a:t>
            </a:r>
            <a:r>
              <a:rPr sz="2400" b="1" i="1" spc="-85" dirty="0">
                <a:latin typeface="Arial"/>
                <a:cs typeface="Arial"/>
              </a:rPr>
              <a:t> </a:t>
            </a:r>
            <a:r>
              <a:rPr sz="2400" b="1" i="1" spc="5" dirty="0">
                <a:latin typeface="Arial"/>
                <a:cs typeface="Arial"/>
              </a:rPr>
              <a:t>Message</a:t>
            </a:r>
            <a:endParaRPr sz="2400" dirty="0">
              <a:latin typeface="Arial"/>
              <a:cs typeface="Arial"/>
            </a:endParaRPr>
          </a:p>
        </p:txBody>
      </p:sp>
      <p:graphicFrame>
        <p:nvGraphicFramePr>
          <p:cNvPr id="13" name="object 13"/>
          <p:cNvGraphicFramePr>
            <a:graphicFrameLocks noGrp="1"/>
          </p:cNvGraphicFramePr>
          <p:nvPr>
            <p:extLst>
              <p:ext uri="{D42A27DB-BD31-4B8C-83A1-F6EECF244321}">
                <p14:modId xmlns:p14="http://schemas.microsoft.com/office/powerpoint/2010/main" val="3327652909"/>
              </p:ext>
            </p:extLst>
          </p:nvPr>
        </p:nvGraphicFramePr>
        <p:xfrm>
          <a:off x="842247" y="1234388"/>
          <a:ext cx="4823848" cy="1287404"/>
        </p:xfrm>
        <a:graphic>
          <a:graphicData uri="http://schemas.openxmlformats.org/drawingml/2006/table">
            <a:tbl>
              <a:tblPr firstRow="1" bandRow="1">
                <a:tableStyleId>{2D5ABB26-0587-4C30-8999-92F81FD0307C}</a:tableStyleId>
              </a:tblPr>
              <a:tblGrid>
                <a:gridCol w="380731">
                  <a:extLst>
                    <a:ext uri="{9D8B030D-6E8A-4147-A177-3AD203B41FA5}">
                      <a16:colId xmlns:a16="http://schemas.microsoft.com/office/drawing/2014/main" val="20000"/>
                    </a:ext>
                  </a:extLst>
                </a:gridCol>
                <a:gridCol w="451442">
                  <a:extLst>
                    <a:ext uri="{9D8B030D-6E8A-4147-A177-3AD203B41FA5}">
                      <a16:colId xmlns:a16="http://schemas.microsoft.com/office/drawing/2014/main" val="20001"/>
                    </a:ext>
                  </a:extLst>
                </a:gridCol>
                <a:gridCol w="1874571">
                  <a:extLst>
                    <a:ext uri="{9D8B030D-6E8A-4147-A177-3AD203B41FA5}">
                      <a16:colId xmlns:a16="http://schemas.microsoft.com/office/drawing/2014/main" val="20002"/>
                    </a:ext>
                  </a:extLst>
                </a:gridCol>
                <a:gridCol w="683910">
                  <a:extLst>
                    <a:ext uri="{9D8B030D-6E8A-4147-A177-3AD203B41FA5}">
                      <a16:colId xmlns:a16="http://schemas.microsoft.com/office/drawing/2014/main" val="20003"/>
                    </a:ext>
                  </a:extLst>
                </a:gridCol>
                <a:gridCol w="508536">
                  <a:extLst>
                    <a:ext uri="{9D8B030D-6E8A-4147-A177-3AD203B41FA5}">
                      <a16:colId xmlns:a16="http://schemas.microsoft.com/office/drawing/2014/main" val="20004"/>
                    </a:ext>
                  </a:extLst>
                </a:gridCol>
                <a:gridCol w="656738">
                  <a:extLst>
                    <a:ext uri="{9D8B030D-6E8A-4147-A177-3AD203B41FA5}">
                      <a16:colId xmlns:a16="http://schemas.microsoft.com/office/drawing/2014/main" val="20005"/>
                    </a:ext>
                  </a:extLst>
                </a:gridCol>
                <a:gridCol w="267920">
                  <a:extLst>
                    <a:ext uri="{9D8B030D-6E8A-4147-A177-3AD203B41FA5}">
                      <a16:colId xmlns:a16="http://schemas.microsoft.com/office/drawing/2014/main" val="20006"/>
                    </a:ext>
                  </a:extLst>
                </a:gridCol>
              </a:tblGrid>
              <a:tr h="921644">
                <a:tc>
                  <a:txBody>
                    <a:bodyPr/>
                    <a:lstStyle/>
                    <a:p>
                      <a:pPr marL="31750">
                        <a:lnSpc>
                          <a:spcPts val="2665"/>
                        </a:lnSpc>
                      </a:pPr>
                      <a:r>
                        <a:rPr sz="2400" i="1" dirty="0">
                          <a:latin typeface="Arial"/>
                          <a:cs typeface="Arial"/>
                        </a:rPr>
                        <a:t>1</a:t>
                      </a:r>
                      <a:endParaRPr sz="2400">
                        <a:latin typeface="Arial"/>
                        <a:cs typeface="Arial"/>
                      </a:endParaRPr>
                    </a:p>
                  </a:txBody>
                  <a:tcPr marL="0" marR="0" marT="0" marB="0"/>
                </a:tc>
                <a:tc>
                  <a:txBody>
                    <a:bodyPr/>
                    <a:lstStyle/>
                    <a:p>
                      <a:pPr marL="84455">
                        <a:lnSpc>
                          <a:spcPts val="2665"/>
                        </a:lnSpc>
                      </a:pPr>
                      <a:r>
                        <a:rPr sz="2400" i="1" dirty="0">
                          <a:latin typeface="Arial"/>
                          <a:cs typeface="Arial"/>
                        </a:rPr>
                        <a:t>1</a:t>
                      </a:r>
                      <a:endParaRPr sz="2400">
                        <a:latin typeface="Arial"/>
                        <a:cs typeface="Arial"/>
                      </a:endParaRPr>
                    </a:p>
                  </a:txBody>
                  <a:tcPr marL="0" marR="0" marT="0" marB="0"/>
                </a:tc>
                <a:tc>
                  <a:txBody>
                    <a:bodyPr/>
                    <a:lstStyle/>
                    <a:p>
                      <a:pPr marL="84455">
                        <a:lnSpc>
                          <a:spcPts val="2665"/>
                        </a:lnSpc>
                      </a:pPr>
                      <a:r>
                        <a:rPr sz="2400" i="1" dirty="0">
                          <a:latin typeface="Arial"/>
                          <a:cs typeface="Arial"/>
                        </a:rPr>
                        <a:t>1</a:t>
                      </a:r>
                      <a:endParaRPr sz="2400" dirty="0">
                        <a:latin typeface="Arial"/>
                        <a:cs typeface="Arial"/>
                      </a:endParaRPr>
                    </a:p>
                  </a:txBody>
                  <a:tcPr marL="0" marR="0" marT="0" marB="0"/>
                </a:tc>
                <a:tc>
                  <a:txBody>
                    <a:bodyPr/>
                    <a:lstStyle/>
                    <a:p>
                      <a:pPr marL="32384" algn="ctr">
                        <a:lnSpc>
                          <a:spcPts val="2665"/>
                        </a:lnSpc>
                        <a:tabLst>
                          <a:tab pos="372745" algn="l"/>
                        </a:tabLst>
                      </a:pPr>
                      <a:r>
                        <a:rPr sz="2400" i="1" dirty="0">
                          <a:latin typeface="Arial"/>
                          <a:cs typeface="Arial"/>
                        </a:rPr>
                        <a:t>1	1</a:t>
                      </a:r>
                      <a:endParaRPr sz="2400">
                        <a:latin typeface="Arial"/>
                        <a:cs typeface="Arial"/>
                      </a:endParaRPr>
                    </a:p>
                  </a:txBody>
                  <a:tcPr marL="0" marR="0" marT="0" marB="0"/>
                </a:tc>
                <a:tc>
                  <a:txBody>
                    <a:bodyPr/>
                    <a:lstStyle/>
                    <a:p>
                      <a:pPr marL="197485">
                        <a:lnSpc>
                          <a:spcPts val="2665"/>
                        </a:lnSpc>
                      </a:pPr>
                      <a:r>
                        <a:rPr sz="2400" i="1" dirty="0">
                          <a:latin typeface="Arial"/>
                          <a:cs typeface="Arial"/>
                        </a:rPr>
                        <a:t>0</a:t>
                      </a:r>
                      <a:endParaRPr sz="2400" dirty="0">
                        <a:latin typeface="Arial"/>
                        <a:cs typeface="Arial"/>
                      </a:endParaRPr>
                    </a:p>
                  </a:txBody>
                  <a:tcPr marL="0" marR="0" marT="0" marB="0"/>
                </a:tc>
                <a:tc>
                  <a:txBody>
                    <a:bodyPr/>
                    <a:lstStyle/>
                    <a:p>
                      <a:pPr marL="154305">
                        <a:lnSpc>
                          <a:spcPts val="2665"/>
                        </a:lnSpc>
                      </a:pPr>
                      <a:r>
                        <a:rPr sz="2400" i="1" dirty="0">
                          <a:latin typeface="Arial"/>
                          <a:cs typeface="Arial"/>
                        </a:rPr>
                        <a:t>0</a:t>
                      </a:r>
                      <a:endParaRPr sz="2400" dirty="0">
                        <a:latin typeface="Arial"/>
                        <a:cs typeface="Arial"/>
                      </a:endParaRPr>
                    </a:p>
                  </a:txBody>
                  <a:tcPr marL="0" marR="0" marT="0" marB="0"/>
                </a:tc>
                <a:tc>
                  <a:txBody>
                    <a:bodyPr/>
                    <a:lstStyle/>
                    <a:p>
                      <a:pPr>
                        <a:lnSpc>
                          <a:spcPts val="2665"/>
                        </a:lnSpc>
                      </a:pPr>
                      <a:r>
                        <a:rPr sz="2400" i="1" dirty="0">
                          <a:latin typeface="Arial"/>
                          <a:cs typeface="Arial"/>
                        </a:rPr>
                        <a:t>0</a:t>
                      </a:r>
                      <a:endParaRPr sz="2400" dirty="0">
                        <a:latin typeface="Arial"/>
                        <a:cs typeface="Arial"/>
                      </a:endParaRPr>
                    </a:p>
                  </a:txBody>
                  <a:tcPr marL="0" marR="0" marT="0" marB="0"/>
                </a:tc>
                <a:extLst>
                  <a:ext uri="{0D108BD9-81ED-4DB2-BD59-A6C34878D82A}">
                    <a16:rowId xmlns:a16="http://schemas.microsoft.com/office/drawing/2014/main" val="10000"/>
                  </a:ext>
                </a:extLst>
              </a:tr>
              <a:tr h="337642">
                <a:tc>
                  <a:txBody>
                    <a:bodyPr/>
                    <a:lstStyle/>
                    <a:p>
                      <a:endParaRPr sz="2400">
                        <a:latin typeface="Arial"/>
                        <a:cs typeface="Arial"/>
                      </a:endParaRPr>
                    </a:p>
                  </a:txBody>
                  <a:tcPr marL="0" marR="0" marT="0" marB="0"/>
                </a:tc>
                <a:tc>
                  <a:txBody>
                    <a:bodyPr/>
                    <a:lstStyle/>
                    <a:p>
                      <a:endParaRPr sz="2400">
                        <a:latin typeface="Arial"/>
                        <a:cs typeface="Arial"/>
                      </a:endParaRPr>
                    </a:p>
                  </a:txBody>
                  <a:tcPr marL="0" marR="0" marT="0" marB="0"/>
                </a:tc>
                <a:tc>
                  <a:txBody>
                    <a:bodyPr/>
                    <a:lstStyle/>
                    <a:p>
                      <a:endParaRPr sz="2400" dirty="0">
                        <a:latin typeface="Arial"/>
                        <a:cs typeface="Arial"/>
                      </a:endParaRPr>
                    </a:p>
                  </a:txBody>
                  <a:tcPr marL="0" marR="0" marT="0" marB="0"/>
                </a:tc>
                <a:tc>
                  <a:txBody>
                    <a:bodyPr/>
                    <a:lstStyle/>
                    <a:p>
                      <a:pPr algn="ctr">
                        <a:lnSpc>
                          <a:spcPts val="2740"/>
                        </a:lnSpc>
                        <a:tabLst>
                          <a:tab pos="340360" algn="l"/>
                        </a:tabLst>
                      </a:pPr>
                      <a:r>
                        <a:rPr sz="2400" i="1" dirty="0">
                          <a:latin typeface="Arial"/>
                          <a:cs typeface="Arial"/>
                        </a:rPr>
                        <a:t>1	1</a:t>
                      </a:r>
                      <a:endParaRPr sz="2400" dirty="0">
                        <a:latin typeface="Arial"/>
                        <a:cs typeface="Arial"/>
                      </a:endParaRPr>
                    </a:p>
                  </a:txBody>
                  <a:tcPr marL="0" marR="0" marT="0" marB="0">
                    <a:lnB w="9569">
                      <a:solidFill>
                        <a:srgbClr val="000000"/>
                      </a:solidFill>
                      <a:prstDash val="solid"/>
                    </a:lnB>
                  </a:tcPr>
                </a:tc>
                <a:tc>
                  <a:txBody>
                    <a:bodyPr/>
                    <a:lstStyle/>
                    <a:p>
                      <a:pPr marL="165100">
                        <a:lnSpc>
                          <a:spcPts val="2740"/>
                        </a:lnSpc>
                      </a:pPr>
                      <a:r>
                        <a:rPr sz="2400" i="1" dirty="0">
                          <a:latin typeface="Arial"/>
                          <a:cs typeface="Arial"/>
                        </a:rPr>
                        <a:t>1</a:t>
                      </a:r>
                      <a:endParaRPr sz="2400" dirty="0">
                        <a:latin typeface="Arial"/>
                        <a:cs typeface="Arial"/>
                      </a:endParaRPr>
                    </a:p>
                  </a:txBody>
                  <a:tcPr marL="0" marR="0" marT="0" marB="0">
                    <a:lnB w="9569">
                      <a:solidFill>
                        <a:srgbClr val="000000"/>
                      </a:solidFill>
                      <a:prstDash val="solid"/>
                    </a:lnB>
                  </a:tcPr>
                </a:tc>
                <a:tc>
                  <a:txBody>
                    <a:bodyPr/>
                    <a:lstStyle/>
                    <a:p>
                      <a:endParaRPr sz="2400" dirty="0">
                        <a:latin typeface="Arial"/>
                        <a:cs typeface="Arial"/>
                      </a:endParaRPr>
                    </a:p>
                  </a:txBody>
                  <a:tcPr marL="0" marR="0" marT="0" marB="0"/>
                </a:tc>
                <a:tc>
                  <a:txBody>
                    <a:bodyPr/>
                    <a:lstStyle/>
                    <a:p>
                      <a:endParaRPr sz="2400" dirty="0">
                        <a:latin typeface="Arial"/>
                        <a:cs typeface="Arial"/>
                      </a:endParaRPr>
                    </a:p>
                  </a:txBody>
                  <a:tcPr marL="0" marR="0" marT="0" marB="0"/>
                </a:tc>
                <a:extLst>
                  <a:ext uri="{0D108BD9-81ED-4DB2-BD59-A6C34878D82A}">
                    <a16:rowId xmlns:a16="http://schemas.microsoft.com/office/drawing/2014/main" val="10001"/>
                  </a:ext>
                </a:extLst>
              </a:tr>
            </a:tbl>
          </a:graphicData>
        </a:graphic>
      </p:graphicFrame>
      <p:sp>
        <p:nvSpPr>
          <p:cNvPr id="14" name="object 14"/>
          <p:cNvSpPr txBox="1"/>
          <p:nvPr/>
        </p:nvSpPr>
        <p:spPr>
          <a:xfrm>
            <a:off x="762280" y="4937564"/>
            <a:ext cx="6743315" cy="5772734"/>
          </a:xfrm>
          <a:prstGeom prst="rect">
            <a:avLst/>
          </a:prstGeom>
        </p:spPr>
        <p:txBody>
          <a:bodyPr vert="horz" wrap="square" lIns="0" tIns="0" rIns="0" bIns="0" rtlCol="0">
            <a:spAutoFit/>
          </a:bodyPr>
          <a:lstStyle/>
          <a:p>
            <a:pPr marL="212090" marR="195580" indent="-199390">
              <a:lnSpc>
                <a:spcPct val="116599"/>
              </a:lnSpc>
              <a:buFont typeface="Lucida Sans Unicode"/>
              <a:buChar char="•"/>
              <a:tabLst>
                <a:tab pos="212725" algn="l"/>
              </a:tabLst>
            </a:pPr>
            <a:r>
              <a:rPr sz="2400" spc="-40" dirty="0">
                <a:latin typeface="+mj-lt"/>
                <a:cs typeface="Garamond"/>
              </a:rPr>
              <a:t>For </a:t>
            </a:r>
            <a:r>
              <a:rPr sz="2400" spc="70" dirty="0">
                <a:latin typeface="+mj-lt"/>
                <a:cs typeface="Garamond"/>
              </a:rPr>
              <a:t>CRC, </a:t>
            </a:r>
            <a:r>
              <a:rPr sz="2400" spc="-30" dirty="0">
                <a:latin typeface="+mj-lt"/>
                <a:cs typeface="Garamond"/>
              </a:rPr>
              <a:t>we </a:t>
            </a:r>
            <a:r>
              <a:rPr sz="2400" dirty="0">
                <a:latin typeface="+mj-lt"/>
                <a:cs typeface="Garamond"/>
              </a:rPr>
              <a:t>need </a:t>
            </a:r>
            <a:r>
              <a:rPr sz="2400" spc="15" dirty="0">
                <a:latin typeface="+mj-lt"/>
                <a:cs typeface="Garamond"/>
              </a:rPr>
              <a:t>to </a:t>
            </a:r>
            <a:r>
              <a:rPr sz="2400" spc="50" dirty="0">
                <a:latin typeface="+mj-lt"/>
                <a:cs typeface="Garamond"/>
              </a:rPr>
              <a:t>repeatedly </a:t>
            </a:r>
            <a:r>
              <a:rPr sz="2400" spc="55" dirty="0">
                <a:latin typeface="+mj-lt"/>
                <a:cs typeface="Garamond"/>
              </a:rPr>
              <a:t>add </a:t>
            </a:r>
            <a:r>
              <a:rPr sz="2400" spc="30" dirty="0">
                <a:latin typeface="+mj-lt"/>
                <a:cs typeface="Garamond"/>
              </a:rPr>
              <a:t>(mod </a:t>
            </a:r>
            <a:r>
              <a:rPr sz="2400" spc="55" dirty="0">
                <a:latin typeface="+mj-lt"/>
                <a:cs typeface="Garamond"/>
              </a:rPr>
              <a:t>2)  </a:t>
            </a:r>
            <a:r>
              <a:rPr sz="2400" spc="30" dirty="0">
                <a:latin typeface="+mj-lt"/>
                <a:cs typeface="Garamond"/>
              </a:rPr>
              <a:t>multiples </a:t>
            </a:r>
            <a:r>
              <a:rPr sz="2400" spc="-100" dirty="0">
                <a:latin typeface="+mj-lt"/>
                <a:cs typeface="Garamond"/>
              </a:rPr>
              <a:t>of </a:t>
            </a:r>
            <a:r>
              <a:rPr sz="2400" spc="40" dirty="0">
                <a:latin typeface="+mj-lt"/>
                <a:cs typeface="Garamond"/>
              </a:rPr>
              <a:t>the </a:t>
            </a:r>
            <a:r>
              <a:rPr sz="2400" spc="20" dirty="0">
                <a:latin typeface="+mj-lt"/>
                <a:cs typeface="Garamond"/>
              </a:rPr>
              <a:t>generator </a:t>
            </a:r>
            <a:r>
              <a:rPr sz="2400" spc="45" dirty="0">
                <a:latin typeface="+mj-lt"/>
                <a:cs typeface="Garamond"/>
              </a:rPr>
              <a:t>until </a:t>
            </a:r>
            <a:r>
              <a:rPr sz="2400" spc="-30" dirty="0">
                <a:latin typeface="+mj-lt"/>
                <a:cs typeface="Garamond"/>
              </a:rPr>
              <a:t>we </a:t>
            </a:r>
            <a:r>
              <a:rPr sz="2400" spc="45" dirty="0">
                <a:latin typeface="+mj-lt"/>
                <a:cs typeface="Garamond"/>
              </a:rPr>
              <a:t>get </a:t>
            </a:r>
            <a:r>
              <a:rPr sz="2400" spc="114" dirty="0">
                <a:latin typeface="+mj-lt"/>
                <a:cs typeface="Garamond"/>
              </a:rPr>
              <a:t>a </a:t>
            </a:r>
            <a:r>
              <a:rPr sz="2400" spc="10" dirty="0">
                <a:latin typeface="+mj-lt"/>
                <a:cs typeface="Garamond"/>
              </a:rPr>
              <a:t>number  </a:t>
            </a:r>
            <a:r>
              <a:rPr sz="2400" spc="95" dirty="0">
                <a:latin typeface="+mj-lt"/>
                <a:cs typeface="Garamond"/>
              </a:rPr>
              <a:t>that </a:t>
            </a:r>
            <a:r>
              <a:rPr sz="2400" spc="15" dirty="0">
                <a:latin typeface="+mj-lt"/>
                <a:cs typeface="Garamond"/>
              </a:rPr>
              <a:t>is </a:t>
            </a:r>
            <a:r>
              <a:rPr sz="2400" i="1" spc="35" dirty="0">
                <a:latin typeface="+mj-lt"/>
                <a:cs typeface="Verdana"/>
              </a:rPr>
              <a:t>r </a:t>
            </a:r>
            <a:r>
              <a:rPr sz="2400" spc="-25" dirty="0">
                <a:latin typeface="+mj-lt"/>
                <a:cs typeface="Lucida Sans Unicode"/>
              </a:rPr>
              <a:t>− </a:t>
            </a:r>
            <a:r>
              <a:rPr sz="2400" spc="-15" dirty="0">
                <a:latin typeface="+mj-lt"/>
                <a:cs typeface="Garamond"/>
              </a:rPr>
              <a:t>1 </a:t>
            </a:r>
            <a:r>
              <a:rPr sz="2400" spc="45" dirty="0">
                <a:latin typeface="+mj-lt"/>
                <a:cs typeface="Garamond"/>
              </a:rPr>
              <a:t>bits </a:t>
            </a:r>
            <a:r>
              <a:rPr sz="2400" spc="-10" dirty="0">
                <a:latin typeface="+mj-lt"/>
                <a:cs typeface="Garamond"/>
              </a:rPr>
              <a:t>long </a:t>
            </a:r>
            <a:r>
              <a:rPr sz="2400" spc="95" dirty="0">
                <a:latin typeface="+mj-lt"/>
                <a:cs typeface="Garamond"/>
              </a:rPr>
              <a:t>that </a:t>
            </a:r>
            <a:r>
              <a:rPr sz="2400" spc="15" dirty="0">
                <a:latin typeface="+mj-lt"/>
                <a:cs typeface="Garamond"/>
              </a:rPr>
              <a:t>is </a:t>
            </a:r>
            <a:r>
              <a:rPr sz="2400" spc="40" dirty="0">
                <a:latin typeface="+mj-lt"/>
                <a:cs typeface="Garamond"/>
              </a:rPr>
              <a:t>the</a:t>
            </a:r>
            <a:r>
              <a:rPr sz="2400" spc="180" dirty="0">
                <a:latin typeface="+mj-lt"/>
                <a:cs typeface="Garamond"/>
              </a:rPr>
              <a:t> </a:t>
            </a:r>
            <a:r>
              <a:rPr sz="2400" spc="35" dirty="0">
                <a:latin typeface="+mj-lt"/>
                <a:cs typeface="Garamond"/>
              </a:rPr>
              <a:t>remainder.</a:t>
            </a:r>
            <a:endParaRPr sz="2400" dirty="0">
              <a:latin typeface="+mj-lt"/>
              <a:cs typeface="Garamond"/>
            </a:endParaRPr>
          </a:p>
          <a:p>
            <a:pPr marL="212090" marR="5080" indent="-199390">
              <a:lnSpc>
                <a:spcPct val="116300"/>
              </a:lnSpc>
              <a:spcBef>
                <a:spcPts val="894"/>
              </a:spcBef>
              <a:buFont typeface="Lucida Sans Unicode"/>
              <a:buChar char="•"/>
              <a:tabLst>
                <a:tab pos="212725" algn="l"/>
              </a:tabLst>
            </a:pPr>
            <a:r>
              <a:rPr sz="2400" spc="35" dirty="0">
                <a:latin typeface="+mj-lt"/>
                <a:cs typeface="Garamond"/>
              </a:rPr>
              <a:t>The </a:t>
            </a:r>
            <a:r>
              <a:rPr sz="2400" spc="20" dirty="0">
                <a:latin typeface="+mj-lt"/>
                <a:cs typeface="Garamond"/>
              </a:rPr>
              <a:t>only </a:t>
            </a:r>
            <a:r>
              <a:rPr sz="2400" spc="55" dirty="0">
                <a:latin typeface="+mj-lt"/>
                <a:cs typeface="Garamond"/>
              </a:rPr>
              <a:t>way </a:t>
            </a:r>
            <a:r>
              <a:rPr sz="2400" spc="15" dirty="0">
                <a:latin typeface="+mj-lt"/>
                <a:cs typeface="Garamond"/>
              </a:rPr>
              <a:t>to </a:t>
            </a:r>
            <a:r>
              <a:rPr sz="2400" spc="10" dirty="0">
                <a:latin typeface="+mj-lt"/>
                <a:cs typeface="Garamond"/>
              </a:rPr>
              <a:t>reduce number </a:t>
            </a:r>
            <a:r>
              <a:rPr sz="2400" spc="-100" dirty="0">
                <a:latin typeface="+mj-lt"/>
                <a:cs typeface="Garamond"/>
              </a:rPr>
              <a:t>of </a:t>
            </a:r>
            <a:r>
              <a:rPr sz="2400" spc="45" dirty="0">
                <a:latin typeface="+mj-lt"/>
                <a:cs typeface="Garamond"/>
              </a:rPr>
              <a:t>bits </a:t>
            </a:r>
            <a:r>
              <a:rPr sz="2400" spc="25" dirty="0">
                <a:latin typeface="+mj-lt"/>
                <a:cs typeface="Garamond"/>
              </a:rPr>
              <a:t>in </a:t>
            </a:r>
            <a:r>
              <a:rPr sz="2400" spc="5" dirty="0">
                <a:latin typeface="+mj-lt"/>
                <a:cs typeface="Garamond"/>
              </a:rPr>
              <a:t>Mod </a:t>
            </a:r>
            <a:r>
              <a:rPr sz="2400" spc="-15" dirty="0">
                <a:latin typeface="+mj-lt"/>
                <a:cs typeface="Garamond"/>
              </a:rPr>
              <a:t>2  </a:t>
            </a:r>
            <a:r>
              <a:rPr sz="2400" spc="45" dirty="0">
                <a:latin typeface="+mj-lt"/>
                <a:cs typeface="Garamond"/>
              </a:rPr>
              <a:t>arithmetic </a:t>
            </a:r>
            <a:r>
              <a:rPr sz="2400" spc="15" dirty="0">
                <a:latin typeface="+mj-lt"/>
                <a:cs typeface="Garamond"/>
              </a:rPr>
              <a:t>is to </a:t>
            </a:r>
            <a:r>
              <a:rPr sz="2400" spc="-25" dirty="0">
                <a:latin typeface="+mj-lt"/>
                <a:cs typeface="Garamond"/>
              </a:rPr>
              <a:t>remove </a:t>
            </a:r>
            <a:r>
              <a:rPr sz="2400" spc="60" dirty="0">
                <a:latin typeface="+mj-lt"/>
                <a:cs typeface="Garamond"/>
              </a:rPr>
              <a:t>MSB </a:t>
            </a:r>
            <a:r>
              <a:rPr sz="2400" spc="50" dirty="0">
                <a:latin typeface="+mj-lt"/>
                <a:cs typeface="Garamond"/>
              </a:rPr>
              <a:t>by </a:t>
            </a:r>
            <a:r>
              <a:rPr sz="2400" spc="40" dirty="0">
                <a:latin typeface="+mj-lt"/>
                <a:cs typeface="Garamond"/>
              </a:rPr>
              <a:t>adding </a:t>
            </a:r>
            <a:r>
              <a:rPr sz="2400" spc="30" dirty="0">
                <a:latin typeface="+mj-lt"/>
                <a:cs typeface="Garamond"/>
              </a:rPr>
              <a:t>(mod </a:t>
            </a:r>
            <a:r>
              <a:rPr sz="2400" spc="55" dirty="0">
                <a:latin typeface="+mj-lt"/>
                <a:cs typeface="Garamond"/>
              </a:rPr>
              <a:t>2) </a:t>
            </a:r>
            <a:r>
              <a:rPr sz="2400" spc="114" dirty="0">
                <a:latin typeface="+mj-lt"/>
                <a:cs typeface="Garamond"/>
              </a:rPr>
              <a:t>a  </a:t>
            </a:r>
            <a:r>
              <a:rPr sz="2400" spc="10" dirty="0">
                <a:latin typeface="+mj-lt"/>
                <a:cs typeface="Garamond"/>
              </a:rPr>
              <a:t>number </a:t>
            </a:r>
            <a:r>
              <a:rPr sz="2400" spc="45" dirty="0">
                <a:latin typeface="+mj-lt"/>
                <a:cs typeface="Garamond"/>
              </a:rPr>
              <a:t>with </a:t>
            </a:r>
            <a:r>
              <a:rPr sz="2400" spc="114" dirty="0">
                <a:latin typeface="+mj-lt"/>
                <a:cs typeface="Garamond"/>
              </a:rPr>
              <a:t>a </a:t>
            </a:r>
            <a:r>
              <a:rPr sz="2400" spc="-15" dirty="0">
                <a:latin typeface="+mj-lt"/>
                <a:cs typeface="Garamond"/>
              </a:rPr>
              <a:t>1 </a:t>
            </a:r>
            <a:r>
              <a:rPr sz="2400" spc="25" dirty="0">
                <a:latin typeface="+mj-lt"/>
                <a:cs typeface="Garamond"/>
              </a:rPr>
              <a:t>in </a:t>
            </a:r>
            <a:r>
              <a:rPr sz="2400" spc="40" dirty="0">
                <a:latin typeface="+mj-lt"/>
                <a:cs typeface="Garamond"/>
              </a:rPr>
              <a:t>the </a:t>
            </a:r>
            <a:r>
              <a:rPr sz="2400" spc="25" dirty="0">
                <a:latin typeface="+mj-lt"/>
                <a:cs typeface="Garamond"/>
              </a:rPr>
              <a:t>same</a:t>
            </a:r>
            <a:r>
              <a:rPr sz="2400" spc="490" dirty="0">
                <a:latin typeface="+mj-lt"/>
                <a:cs typeface="Garamond"/>
              </a:rPr>
              <a:t> </a:t>
            </a:r>
            <a:r>
              <a:rPr sz="2400" spc="10" dirty="0">
                <a:latin typeface="+mj-lt"/>
                <a:cs typeface="Garamond"/>
              </a:rPr>
              <a:t>position</a:t>
            </a:r>
            <a:r>
              <a:rPr sz="2050" spc="10" dirty="0">
                <a:latin typeface="Garamond"/>
                <a:cs typeface="Garamond"/>
              </a:rPr>
              <a:t>.</a:t>
            </a:r>
            <a:endParaRPr lang="en-US" sz="2050" spc="10" dirty="0">
              <a:latin typeface="Garamond"/>
              <a:cs typeface="Garamond"/>
            </a:endParaRPr>
          </a:p>
          <a:p>
            <a:pPr marL="212090" marR="5080" indent="-199390">
              <a:lnSpc>
                <a:spcPct val="116300"/>
              </a:lnSpc>
              <a:spcBef>
                <a:spcPts val="894"/>
              </a:spcBef>
              <a:buFont typeface="Lucida Sans Unicode"/>
              <a:buChar char="•"/>
              <a:tabLst>
                <a:tab pos="212725" algn="l"/>
              </a:tabLst>
            </a:pPr>
            <a:r>
              <a:rPr lang="en-US" sz="2400" spc="45" dirty="0">
                <a:latin typeface="+mj-lt"/>
                <a:cs typeface="Garamond"/>
              </a:rPr>
              <a:t>While no more bits</a:t>
            </a:r>
          </a:p>
          <a:p>
            <a:pPr marL="12700" marR="5080">
              <a:lnSpc>
                <a:spcPct val="116300"/>
              </a:lnSpc>
              <a:spcBef>
                <a:spcPts val="894"/>
              </a:spcBef>
              <a:tabLst>
                <a:tab pos="212725" algn="l"/>
              </a:tabLst>
            </a:pPr>
            <a:r>
              <a:rPr lang="en-US" sz="2400" spc="45" dirty="0">
                <a:latin typeface="+mj-lt"/>
                <a:cs typeface="Garamond"/>
              </a:rPr>
              <a:t>         If MSB = 1, XOR with generator </a:t>
            </a:r>
            <a:r>
              <a:rPr lang="en-US" sz="2400" spc="45" dirty="0">
                <a:solidFill>
                  <a:srgbClr val="FF0000"/>
                </a:solidFill>
                <a:latin typeface="+mj-lt"/>
                <a:cs typeface="Garamond"/>
              </a:rPr>
              <a:t>(RED)</a:t>
            </a:r>
          </a:p>
          <a:p>
            <a:pPr marL="12700" marR="5080">
              <a:lnSpc>
                <a:spcPct val="116300"/>
              </a:lnSpc>
              <a:spcBef>
                <a:spcPts val="894"/>
              </a:spcBef>
              <a:tabLst>
                <a:tab pos="212725" algn="l"/>
              </a:tabLst>
            </a:pPr>
            <a:r>
              <a:rPr lang="en-US" sz="2400" spc="45" dirty="0">
                <a:latin typeface="+mj-lt"/>
                <a:cs typeface="Garamond"/>
              </a:rPr>
              <a:t>         Shift out MSB and Shift in next bit </a:t>
            </a:r>
            <a:r>
              <a:rPr lang="en-US" sz="2400" spc="45" dirty="0">
                <a:solidFill>
                  <a:srgbClr val="0070C0"/>
                </a:solidFill>
                <a:latin typeface="+mj-lt"/>
                <a:cs typeface="Garamond"/>
              </a:rPr>
              <a:t>(BLUE)</a:t>
            </a:r>
          </a:p>
          <a:p>
            <a:pPr marL="212090" marR="5080" indent="-199390">
              <a:lnSpc>
                <a:spcPct val="116300"/>
              </a:lnSpc>
              <a:spcBef>
                <a:spcPts val="894"/>
              </a:spcBef>
              <a:buFont typeface="Lucida Sans Unicode"/>
              <a:buChar char="•"/>
              <a:tabLst>
                <a:tab pos="212725" algn="l"/>
              </a:tabLst>
            </a:pPr>
            <a:endParaRPr lang="en-US" sz="2050" spc="10" dirty="0">
              <a:latin typeface="Garamond"/>
              <a:cs typeface="Garamond"/>
            </a:endParaRPr>
          </a:p>
          <a:p>
            <a:pPr marL="212090" marR="5080" indent="-199390">
              <a:lnSpc>
                <a:spcPct val="116300"/>
              </a:lnSpc>
              <a:spcBef>
                <a:spcPts val="894"/>
              </a:spcBef>
              <a:buFont typeface="Lucida Sans Unicode"/>
              <a:buChar char="•"/>
              <a:tabLst>
                <a:tab pos="212725" algn="l"/>
              </a:tabLst>
            </a:pPr>
            <a:endParaRPr lang="en-US" sz="2050" spc="10" dirty="0">
              <a:latin typeface="Garamond"/>
              <a:cs typeface="Garamond"/>
            </a:endParaRPr>
          </a:p>
          <a:p>
            <a:pPr marL="212090" marR="5080" indent="-199390">
              <a:lnSpc>
                <a:spcPct val="116300"/>
              </a:lnSpc>
              <a:spcBef>
                <a:spcPts val="894"/>
              </a:spcBef>
              <a:buFont typeface="Lucida Sans Unicode"/>
              <a:buChar char="•"/>
              <a:tabLst>
                <a:tab pos="212725" algn="l"/>
              </a:tabLst>
            </a:pPr>
            <a:endParaRPr sz="2050" dirty="0">
              <a:latin typeface="Garamond"/>
              <a:cs typeface="Garamond"/>
            </a:endParaRPr>
          </a:p>
        </p:txBody>
      </p:sp>
      <p:cxnSp>
        <p:nvCxnSpPr>
          <p:cNvPr id="20" name="Straight Arrow Connector 19">
            <a:extLst>
              <a:ext uri="{FF2B5EF4-FFF2-40B4-BE49-F238E27FC236}">
                <a16:creationId xmlns:a16="http://schemas.microsoft.com/office/drawing/2014/main" id="{2EAF9B23-8F4E-42D1-B563-AE59996008AD}"/>
              </a:ext>
            </a:extLst>
          </p:cNvPr>
          <p:cNvCxnSpPr/>
          <p:nvPr/>
        </p:nvCxnSpPr>
        <p:spPr>
          <a:xfrm flipH="1">
            <a:off x="5327133" y="1532192"/>
            <a:ext cx="152400" cy="21675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89AC64-8998-4460-B76E-5D7414C08358}"/>
              </a:ext>
            </a:extLst>
          </p:cNvPr>
          <p:cNvCxnSpPr/>
          <p:nvPr/>
        </p:nvCxnSpPr>
        <p:spPr>
          <a:xfrm>
            <a:off x="4953000" y="1532192"/>
            <a:ext cx="0" cy="1067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695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132730" y="5777376"/>
            <a:ext cx="1558982" cy="859030"/>
          </a:xfrm>
          <a:prstGeom prst="rect">
            <a:avLst/>
          </a:prstGeom>
        </p:spPr>
      </p:pic>
      <p:sp>
        <p:nvSpPr>
          <p:cNvPr id="1124354" name="Rectangle 2"/>
          <p:cNvSpPr>
            <a:spLocks noGrp="1" noChangeArrowheads="1"/>
          </p:cNvSpPr>
          <p:nvPr>
            <p:ph type="title"/>
          </p:nvPr>
        </p:nvSpPr>
        <p:spPr>
          <a:xfrm>
            <a:off x="388620" y="402336"/>
            <a:ext cx="6995160" cy="492443"/>
          </a:xfrm>
        </p:spPr>
        <p:txBody>
          <a:bodyPr>
            <a:normAutofit fontScale="90000"/>
          </a:bodyPr>
          <a:lstStyle/>
          <a:p>
            <a:pPr>
              <a:defRPr/>
            </a:pPr>
            <a:r>
              <a:rPr lang="en-US" sz="3200" dirty="0">
                <a:latin typeface="Times New Roman" panose="02020603050405020304" pitchFamily="18" charset="0"/>
                <a:cs typeface="Times New Roman" panose="02020603050405020304" pitchFamily="18" charset="0"/>
              </a:rPr>
              <a:t>Web request (HTTP)</a:t>
            </a:r>
          </a:p>
        </p:txBody>
      </p:sp>
      <p:sp>
        <p:nvSpPr>
          <p:cNvPr id="22531" name="Rectangle 3"/>
          <p:cNvSpPr>
            <a:spLocks noGrp="1" noChangeArrowheads="1"/>
          </p:cNvSpPr>
          <p:nvPr>
            <p:ph type="body" idx="1"/>
          </p:nvPr>
        </p:nvSpPr>
        <p:spPr>
          <a:xfrm>
            <a:off x="388620" y="2313432"/>
            <a:ext cx="6995160" cy="492443"/>
          </a:xfrm>
        </p:spPr>
        <p:txBody>
          <a:bodyPr>
            <a:normAutofit lnSpcReduction="10000"/>
          </a:bodyPr>
          <a:lstStyle/>
          <a:p>
            <a:r>
              <a:rPr lang="en-US" sz="3200" dirty="0">
                <a:latin typeface="Times New Roman" panose="02020603050405020304" pitchFamily="18" charset="0"/>
                <a:cs typeface="Times New Roman" panose="02020603050405020304" pitchFamily="18" charset="0"/>
              </a:rPr>
              <a:t>Turn click into HTTP request</a:t>
            </a:r>
          </a:p>
        </p:txBody>
      </p:sp>
      <p:sp>
        <p:nvSpPr>
          <p:cNvPr id="22534" name="Line 8"/>
          <p:cNvSpPr>
            <a:spLocks noChangeShapeType="1"/>
          </p:cNvSpPr>
          <p:nvPr/>
        </p:nvSpPr>
        <p:spPr bwMode="auto">
          <a:xfrm flipV="1">
            <a:off x="518160" y="4575810"/>
            <a:ext cx="971550" cy="1424940"/>
          </a:xfrm>
          <a:prstGeom prst="line">
            <a:avLst/>
          </a:prstGeom>
          <a:noFill/>
          <a:ln w="12700">
            <a:solidFill>
              <a:schemeClr val="accent2"/>
            </a:solidFill>
            <a:prstDash val="sysDot"/>
            <a:round/>
            <a:headEnd/>
            <a:tailEnd type="none" w="med" len="lg"/>
          </a:ln>
        </p:spPr>
        <p:txBody>
          <a:bodyPr wrap="none" anchor="ctr">
            <a:prstTxWarp prst="textNoShape">
              <a:avLst/>
            </a:prstTxWarp>
          </a:bodyPr>
          <a:lstStyle/>
          <a:p>
            <a:endParaRPr lang="en-US" sz="1530"/>
          </a:p>
        </p:txBody>
      </p:sp>
      <p:sp>
        <p:nvSpPr>
          <p:cNvPr id="22535" name="Rectangle 9"/>
          <p:cNvSpPr>
            <a:spLocks noChangeArrowheads="1"/>
          </p:cNvSpPr>
          <p:nvPr/>
        </p:nvSpPr>
        <p:spPr bwMode="auto">
          <a:xfrm>
            <a:off x="518160" y="6000750"/>
            <a:ext cx="259080" cy="259080"/>
          </a:xfrm>
          <a:prstGeom prst="rect">
            <a:avLst/>
          </a:prstGeom>
          <a:noFill/>
          <a:ln w="9525">
            <a:solidFill>
              <a:schemeClr val="accent2"/>
            </a:solidFill>
            <a:miter lim="800000"/>
            <a:headEnd/>
            <a:tailEnd type="none" w="med" len="lg"/>
          </a:ln>
        </p:spPr>
        <p:txBody>
          <a:bodyPr wrap="none" anchor="ctr">
            <a:prstTxWarp prst="textNoShape">
              <a:avLst/>
            </a:prstTxWarp>
          </a:bodyPr>
          <a:lstStyle/>
          <a:p>
            <a:endParaRPr lang="en-US" sz="1530"/>
          </a:p>
        </p:txBody>
      </p:sp>
      <p:sp>
        <p:nvSpPr>
          <p:cNvPr id="22536" name="Line 10"/>
          <p:cNvSpPr>
            <a:spLocks noChangeShapeType="1"/>
          </p:cNvSpPr>
          <p:nvPr/>
        </p:nvSpPr>
        <p:spPr bwMode="auto">
          <a:xfrm>
            <a:off x="518160" y="6259830"/>
            <a:ext cx="1101090" cy="194310"/>
          </a:xfrm>
          <a:prstGeom prst="line">
            <a:avLst/>
          </a:prstGeom>
          <a:noFill/>
          <a:ln w="12700">
            <a:solidFill>
              <a:schemeClr val="accent2"/>
            </a:solidFill>
            <a:prstDash val="sysDot"/>
            <a:round/>
            <a:headEnd/>
            <a:tailEnd type="none" w="med" len="lg"/>
          </a:ln>
        </p:spPr>
        <p:txBody>
          <a:bodyPr wrap="none" anchor="ctr">
            <a:prstTxWarp prst="textNoShape">
              <a:avLst/>
            </a:prstTxWarp>
          </a:bodyPr>
          <a:lstStyle/>
          <a:p>
            <a:endParaRPr lang="en-US" sz="1530"/>
          </a:p>
        </p:txBody>
      </p:sp>
      <p:sp>
        <p:nvSpPr>
          <p:cNvPr id="22537" name="Rectangle 11"/>
          <p:cNvSpPr>
            <a:spLocks noChangeArrowheads="1"/>
          </p:cNvSpPr>
          <p:nvPr/>
        </p:nvSpPr>
        <p:spPr bwMode="auto">
          <a:xfrm>
            <a:off x="3821430" y="4964430"/>
            <a:ext cx="3562350" cy="161925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l"/>
            <a:r>
              <a:rPr lang="en-US" sz="1530" dirty="0"/>
              <a:t>GET http://</a:t>
            </a:r>
            <a:r>
              <a:rPr lang="en-US" sz="1530" dirty="0" err="1"/>
              <a:t>www.google.com</a:t>
            </a:r>
            <a:r>
              <a:rPr lang="en-US" sz="1530" dirty="0"/>
              <a:t>/ HTTP/1.1</a:t>
            </a:r>
          </a:p>
          <a:p>
            <a:pPr algn="l"/>
            <a:r>
              <a:rPr lang="en-US" sz="1530" dirty="0"/>
              <a:t>Host: </a:t>
            </a:r>
            <a:r>
              <a:rPr lang="en-US" sz="1530" dirty="0">
                <a:hlinkClick r:id="rId4"/>
              </a:rPr>
              <a:t>www.google.com</a:t>
            </a:r>
            <a:endParaRPr lang="en-US" sz="1530" dirty="0"/>
          </a:p>
          <a:p>
            <a:pPr algn="l"/>
            <a:r>
              <a:rPr lang="en-US" sz="1530" dirty="0" err="1"/>
              <a:t>Connection:keep</a:t>
            </a:r>
            <a:r>
              <a:rPr lang="en-US" sz="1530" dirty="0"/>
              <a:t>-alive</a:t>
            </a:r>
          </a:p>
          <a:p>
            <a:pPr algn="l"/>
            <a:r>
              <a:rPr lang="en-US" sz="1530" dirty="0"/>
              <a:t>…</a:t>
            </a:r>
          </a:p>
        </p:txBody>
      </p:sp>
      <p:cxnSp>
        <p:nvCxnSpPr>
          <p:cNvPr id="22538" name="AutoShape 12"/>
          <p:cNvCxnSpPr>
            <a:cxnSpLocks noChangeShapeType="1"/>
            <a:endCxn id="22537" idx="1"/>
          </p:cNvCxnSpPr>
          <p:nvPr/>
        </p:nvCxnSpPr>
        <p:spPr bwMode="auto">
          <a:xfrm>
            <a:off x="3231754" y="5482590"/>
            <a:ext cx="589676" cy="291465"/>
          </a:xfrm>
          <a:prstGeom prst="curvedConnector3">
            <a:avLst>
              <a:gd name="adj1" fmla="val 49884"/>
            </a:avLst>
          </a:prstGeom>
          <a:noFill/>
          <a:ln w="28575">
            <a:solidFill>
              <a:schemeClr val="accent2"/>
            </a:solidFill>
            <a:round/>
            <a:headEnd/>
            <a:tailEnd type="triangle" w="med" len="lg"/>
          </a:ln>
        </p:spPr>
      </p:cxnSp>
      <p:sp>
        <p:nvSpPr>
          <p:cNvPr id="13" name="Footer Placeholder 3"/>
          <p:cNvSpPr>
            <a:spLocks noGrp="1"/>
          </p:cNvSpPr>
          <p:nvPr>
            <p:ph type="ftr" sz="quarter" idx="4294967295"/>
          </p:nvPr>
        </p:nvSpPr>
        <p:spPr>
          <a:xfrm>
            <a:off x="259080" y="7425690"/>
            <a:ext cx="4532551" cy="388620"/>
          </a:xfrm>
        </p:spPr>
        <p:txBody>
          <a:bodyPr/>
          <a:lstStyle/>
          <a:p>
            <a:endParaRPr lang="en-US" dirty="0">
              <a:solidFill>
                <a:schemeClr val="tx1"/>
              </a:solidFill>
            </a:endParaRPr>
          </a:p>
        </p:txBody>
      </p:sp>
      <p:sp>
        <p:nvSpPr>
          <p:cNvPr id="14" name="Slide Number Placeholder 4"/>
          <p:cNvSpPr>
            <a:spLocks noGrp="1"/>
          </p:cNvSpPr>
          <p:nvPr>
            <p:ph type="sldNum" sz="quarter" idx="4294967295"/>
          </p:nvPr>
        </p:nvSpPr>
        <p:spPr>
          <a:xfrm>
            <a:off x="6995160" y="7425690"/>
            <a:ext cx="518160" cy="388620"/>
          </a:xfrm>
        </p:spPr>
        <p:txBody>
          <a:bodyPr/>
          <a:lstStyle/>
          <a:p>
            <a:fld id="{603FE706-B21F-114E-8808-5DBE0296B0E8}" type="slidenum">
              <a:rPr lang="en-US" smtClean="0"/>
              <a:pPr/>
              <a:t>4</a:t>
            </a:fld>
            <a:endParaRPr lang="en-US" sz="850" b="1"/>
          </a:p>
        </p:txBody>
      </p:sp>
      <p:pic>
        <p:nvPicPr>
          <p:cNvPr id="16" name="Picture 15" descr="Screen shot 2010-09-22 at 11.12.45 PM.png"/>
          <p:cNvPicPr>
            <a:picLocks noChangeAspect="1"/>
          </p:cNvPicPr>
          <p:nvPr/>
        </p:nvPicPr>
        <p:blipFill>
          <a:blip r:embed="rId5"/>
          <a:stretch>
            <a:fillRect/>
          </a:stretch>
        </p:blipFill>
        <p:spPr>
          <a:xfrm>
            <a:off x="1421796" y="4432997"/>
            <a:ext cx="1967222" cy="2070413"/>
          </a:xfrm>
          <a:prstGeom prst="rect">
            <a:avLst/>
          </a:prstGeom>
        </p:spPr>
      </p:pic>
    </p:spTree>
    <p:extLst>
      <p:ext uri="{BB962C8B-B14F-4D97-AF65-F5344CB8AC3E}">
        <p14:creationId xmlns:p14="http://schemas.microsoft.com/office/powerpoint/2010/main" val="1719510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06651" y="1743185"/>
            <a:ext cx="1722120" cy="358140"/>
          </a:xfrm>
          <a:custGeom>
            <a:avLst/>
            <a:gdLst/>
            <a:ahLst/>
            <a:cxnLst/>
            <a:rect l="l" t="t" r="r" b="b"/>
            <a:pathLst>
              <a:path w="1722120" h="358139">
                <a:moveTo>
                  <a:pt x="0" y="357635"/>
                </a:moveTo>
                <a:lnTo>
                  <a:pt x="1721954" y="357635"/>
                </a:lnTo>
                <a:lnTo>
                  <a:pt x="1721954" y="0"/>
                </a:lnTo>
                <a:lnTo>
                  <a:pt x="0" y="0"/>
                </a:lnTo>
                <a:lnTo>
                  <a:pt x="0" y="357635"/>
                </a:lnTo>
                <a:close/>
              </a:path>
            </a:pathLst>
          </a:custGeom>
          <a:ln w="3175">
            <a:solidFill>
              <a:srgbClr val="000000"/>
            </a:solidFill>
          </a:ln>
        </p:spPr>
        <p:txBody>
          <a:bodyPr wrap="square" lIns="0" tIns="0" rIns="0" bIns="0" rtlCol="0"/>
          <a:lstStyle/>
          <a:p>
            <a:endParaRPr/>
          </a:p>
        </p:txBody>
      </p:sp>
      <p:sp>
        <p:nvSpPr>
          <p:cNvPr id="3" name="object 3"/>
          <p:cNvSpPr/>
          <p:nvPr/>
        </p:nvSpPr>
        <p:spPr>
          <a:xfrm>
            <a:off x="3475621" y="1955113"/>
            <a:ext cx="1231900" cy="0"/>
          </a:xfrm>
          <a:custGeom>
            <a:avLst/>
            <a:gdLst/>
            <a:ahLst/>
            <a:cxnLst/>
            <a:rect l="l" t="t" r="r" b="b"/>
            <a:pathLst>
              <a:path w="1231900">
                <a:moveTo>
                  <a:pt x="1231861" y="0"/>
                </a:moveTo>
                <a:lnTo>
                  <a:pt x="0" y="0"/>
                </a:lnTo>
              </a:path>
            </a:pathLst>
          </a:custGeom>
          <a:ln w="3175">
            <a:solidFill>
              <a:srgbClr val="000000"/>
            </a:solidFill>
          </a:ln>
        </p:spPr>
        <p:txBody>
          <a:bodyPr wrap="square" lIns="0" tIns="0" rIns="0" bIns="0" rtlCol="0"/>
          <a:lstStyle/>
          <a:p>
            <a:endParaRPr/>
          </a:p>
        </p:txBody>
      </p:sp>
      <p:sp>
        <p:nvSpPr>
          <p:cNvPr id="4" name="object 4"/>
          <p:cNvSpPr/>
          <p:nvPr/>
        </p:nvSpPr>
        <p:spPr>
          <a:xfrm>
            <a:off x="3475621" y="1922005"/>
            <a:ext cx="132715" cy="66675"/>
          </a:xfrm>
          <a:custGeom>
            <a:avLst/>
            <a:gdLst/>
            <a:ahLst/>
            <a:cxnLst/>
            <a:rect l="l" t="t" r="r" b="b"/>
            <a:pathLst>
              <a:path w="132714" h="66675">
                <a:moveTo>
                  <a:pt x="132461" y="66230"/>
                </a:moveTo>
                <a:lnTo>
                  <a:pt x="0" y="33108"/>
                </a:lnTo>
                <a:lnTo>
                  <a:pt x="132461" y="0"/>
                </a:lnTo>
              </a:path>
            </a:pathLst>
          </a:custGeom>
          <a:ln w="3175">
            <a:solidFill>
              <a:srgbClr val="000000"/>
            </a:solidFill>
          </a:ln>
        </p:spPr>
        <p:txBody>
          <a:bodyPr wrap="square" lIns="0" tIns="0" rIns="0" bIns="0" rtlCol="0"/>
          <a:lstStyle/>
          <a:p>
            <a:endParaRPr/>
          </a:p>
        </p:txBody>
      </p:sp>
      <p:sp>
        <p:nvSpPr>
          <p:cNvPr id="5" name="object 5"/>
          <p:cNvSpPr txBox="1"/>
          <p:nvPr/>
        </p:nvSpPr>
        <p:spPr>
          <a:xfrm>
            <a:off x="1806651" y="2405477"/>
            <a:ext cx="1722120" cy="364201"/>
          </a:xfrm>
          <a:prstGeom prst="rect">
            <a:avLst/>
          </a:prstGeom>
          <a:ln w="3175">
            <a:solidFill>
              <a:srgbClr val="000000"/>
            </a:solidFill>
          </a:ln>
        </p:spPr>
        <p:txBody>
          <a:bodyPr vert="horz" wrap="square" lIns="0" tIns="55879" rIns="0" bIns="0" rtlCol="0">
            <a:spAutoFit/>
          </a:bodyPr>
          <a:lstStyle/>
          <a:p>
            <a:pPr marL="197485">
              <a:lnSpc>
                <a:spcPct val="100000"/>
              </a:lnSpc>
              <a:spcBef>
                <a:spcPts val="439"/>
              </a:spcBef>
            </a:pPr>
            <a:r>
              <a:rPr sz="2000" spc="5" dirty="0">
                <a:latin typeface="Courier New"/>
                <a:cs typeface="Courier New"/>
              </a:rPr>
              <a:t>Divisor</a:t>
            </a:r>
            <a:endParaRPr sz="2000" dirty="0">
              <a:latin typeface="Courier New"/>
              <a:cs typeface="Courier New"/>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9</a:t>
            </a:r>
          </a:p>
        </p:txBody>
      </p:sp>
      <p:sp>
        <p:nvSpPr>
          <p:cNvPr id="6" name="object 6"/>
          <p:cNvSpPr txBox="1"/>
          <p:nvPr/>
        </p:nvSpPr>
        <p:spPr>
          <a:xfrm>
            <a:off x="1219200" y="1"/>
            <a:ext cx="6553200" cy="2259594"/>
          </a:xfrm>
          <a:prstGeom prst="rect">
            <a:avLst/>
          </a:prstGeom>
        </p:spPr>
        <p:txBody>
          <a:bodyPr vert="horz" wrap="square" lIns="0" tIns="0" rIns="0" bIns="0" rtlCol="0">
            <a:spAutoFit/>
          </a:bodyPr>
          <a:lstStyle/>
          <a:p>
            <a:pPr marL="953135">
              <a:lnSpc>
                <a:spcPct val="100000"/>
              </a:lnSpc>
            </a:pPr>
            <a:r>
              <a:rPr sz="3200" spc="260" dirty="0">
                <a:solidFill>
                  <a:srgbClr val="0070C0"/>
                </a:solidFill>
                <a:latin typeface="+mj-lt"/>
                <a:cs typeface="PMingLiU"/>
              </a:rPr>
              <a:t>Implementing</a:t>
            </a:r>
            <a:r>
              <a:rPr sz="3200" spc="210" dirty="0">
                <a:solidFill>
                  <a:srgbClr val="0070C0"/>
                </a:solidFill>
                <a:latin typeface="+mj-lt"/>
                <a:cs typeface="PMingLiU"/>
              </a:rPr>
              <a:t> </a:t>
            </a:r>
            <a:r>
              <a:rPr sz="3200" spc="330" dirty="0">
                <a:solidFill>
                  <a:srgbClr val="0070C0"/>
                </a:solidFill>
                <a:latin typeface="+mj-lt"/>
                <a:cs typeface="PMingLiU"/>
              </a:rPr>
              <a:t>CRCs</a:t>
            </a:r>
            <a:endParaRPr sz="3200" dirty="0">
              <a:solidFill>
                <a:srgbClr val="0070C0"/>
              </a:solidFill>
              <a:latin typeface="+mj-lt"/>
              <a:cs typeface="PMingLiU"/>
            </a:endParaRPr>
          </a:p>
          <a:p>
            <a:pPr>
              <a:lnSpc>
                <a:spcPct val="100000"/>
              </a:lnSpc>
            </a:pPr>
            <a:endParaRPr sz="2000" dirty="0">
              <a:latin typeface="Times New Roman"/>
              <a:cs typeface="Times New Roman"/>
            </a:endParaRPr>
          </a:p>
          <a:p>
            <a:pPr marL="12700">
              <a:lnSpc>
                <a:spcPct val="100000"/>
              </a:lnSpc>
              <a:spcBef>
                <a:spcPts val="1290"/>
              </a:spcBef>
            </a:pPr>
            <a:r>
              <a:rPr sz="2400" spc="5" dirty="0">
                <a:latin typeface="Courier New"/>
                <a:cs typeface="Courier New"/>
              </a:rPr>
              <a:t>Current</a:t>
            </a:r>
            <a:r>
              <a:rPr sz="2400" spc="-80" dirty="0">
                <a:latin typeface="Courier New"/>
                <a:cs typeface="Courier New"/>
              </a:rPr>
              <a:t> </a:t>
            </a:r>
            <a:r>
              <a:rPr sz="2400" spc="5" dirty="0">
                <a:latin typeface="Courier New"/>
                <a:cs typeface="Courier New"/>
              </a:rPr>
              <a:t>Remainder</a:t>
            </a:r>
            <a:endParaRPr sz="2400" dirty="0">
              <a:latin typeface="Courier New"/>
              <a:cs typeface="Courier New"/>
            </a:endParaRPr>
          </a:p>
          <a:p>
            <a:pPr marL="3164840" marR="5080" indent="-26670">
              <a:lnSpc>
                <a:spcPct val="149900"/>
              </a:lnSpc>
            </a:pPr>
            <a:r>
              <a:rPr sz="2000" spc="5" dirty="0">
                <a:latin typeface="Courier New"/>
                <a:cs typeface="Courier New"/>
              </a:rPr>
              <a:t>Message</a:t>
            </a:r>
            <a:r>
              <a:rPr sz="2000" spc="-85" dirty="0">
                <a:latin typeface="Courier New"/>
                <a:cs typeface="Courier New"/>
              </a:rPr>
              <a:t> </a:t>
            </a:r>
            <a:r>
              <a:rPr sz="2000" spc="5" dirty="0">
                <a:latin typeface="Courier New"/>
                <a:cs typeface="Courier New"/>
              </a:rPr>
              <a:t>bits shifted</a:t>
            </a:r>
            <a:r>
              <a:rPr sz="2000" spc="-90" dirty="0">
                <a:latin typeface="Courier New"/>
                <a:cs typeface="Courier New"/>
              </a:rPr>
              <a:t> </a:t>
            </a:r>
            <a:r>
              <a:rPr sz="2000" spc="5" dirty="0">
                <a:latin typeface="Courier New"/>
                <a:cs typeface="Courier New"/>
              </a:rPr>
              <a:t>in</a:t>
            </a:r>
            <a:endParaRPr sz="2000" dirty="0">
              <a:latin typeface="Courier New"/>
              <a:cs typeface="Courier New"/>
            </a:endParaRPr>
          </a:p>
        </p:txBody>
      </p:sp>
      <p:sp>
        <p:nvSpPr>
          <p:cNvPr id="7" name="object 7"/>
          <p:cNvSpPr txBox="1"/>
          <p:nvPr/>
        </p:nvSpPr>
        <p:spPr>
          <a:xfrm>
            <a:off x="685800" y="3276600"/>
            <a:ext cx="6775069" cy="2816156"/>
          </a:xfrm>
          <a:prstGeom prst="rect">
            <a:avLst/>
          </a:prstGeom>
        </p:spPr>
        <p:txBody>
          <a:bodyPr vert="horz" wrap="square" lIns="0" tIns="0" rIns="0" bIns="0" rtlCol="0">
            <a:spAutoFit/>
          </a:bodyPr>
          <a:lstStyle/>
          <a:p>
            <a:pPr marL="212090" marR="854075" indent="-199390">
              <a:lnSpc>
                <a:spcPct val="116599"/>
              </a:lnSpc>
              <a:buFont typeface="Lucida Sans Unicode"/>
              <a:buChar char="•"/>
              <a:tabLst>
                <a:tab pos="212725" algn="l"/>
              </a:tabLst>
            </a:pPr>
            <a:r>
              <a:rPr sz="2400" spc="35" dirty="0">
                <a:latin typeface="+mj-lt"/>
                <a:cs typeface="Garamond"/>
              </a:rPr>
              <a:t>The </a:t>
            </a:r>
            <a:r>
              <a:rPr sz="2400" spc="30" dirty="0">
                <a:latin typeface="+mj-lt"/>
                <a:cs typeface="Garamond"/>
              </a:rPr>
              <a:t>current remainder </a:t>
            </a:r>
            <a:r>
              <a:rPr sz="2400" spc="15" dirty="0">
                <a:latin typeface="+mj-lt"/>
                <a:cs typeface="Garamond"/>
              </a:rPr>
              <a:t>is held </a:t>
            </a:r>
            <a:r>
              <a:rPr sz="2400" spc="25" dirty="0">
                <a:latin typeface="+mj-lt"/>
                <a:cs typeface="Garamond"/>
              </a:rPr>
              <a:t>in </a:t>
            </a:r>
            <a:r>
              <a:rPr sz="2400" spc="114" dirty="0">
                <a:latin typeface="+mj-lt"/>
                <a:cs typeface="Garamond"/>
              </a:rPr>
              <a:t>a </a:t>
            </a:r>
            <a:r>
              <a:rPr sz="2400" spc="30" dirty="0">
                <a:latin typeface="+mj-lt"/>
                <a:cs typeface="Garamond"/>
              </a:rPr>
              <a:t>register  </a:t>
            </a:r>
            <a:r>
              <a:rPr sz="2400" spc="35" dirty="0">
                <a:latin typeface="+mj-lt"/>
                <a:cs typeface="Garamond"/>
              </a:rPr>
              <a:t>initialized </a:t>
            </a:r>
            <a:r>
              <a:rPr sz="2400" spc="45" dirty="0">
                <a:latin typeface="+mj-lt"/>
                <a:cs typeface="Garamond"/>
              </a:rPr>
              <a:t>with </a:t>
            </a:r>
            <a:r>
              <a:rPr sz="2400" spc="15" dirty="0">
                <a:latin typeface="+mj-lt"/>
                <a:cs typeface="Garamond"/>
              </a:rPr>
              <a:t>first </a:t>
            </a:r>
            <a:r>
              <a:rPr sz="2400" i="1" spc="35" dirty="0">
                <a:latin typeface="+mj-lt"/>
                <a:cs typeface="Verdana"/>
              </a:rPr>
              <a:t>r </a:t>
            </a:r>
            <a:r>
              <a:rPr sz="2400" spc="45" dirty="0">
                <a:latin typeface="+mj-lt"/>
                <a:cs typeface="Garamond"/>
              </a:rPr>
              <a:t>bits </a:t>
            </a:r>
            <a:r>
              <a:rPr sz="2400" spc="-100" dirty="0">
                <a:latin typeface="+mj-lt"/>
                <a:cs typeface="Garamond"/>
              </a:rPr>
              <a:t>of  </a:t>
            </a:r>
            <a:r>
              <a:rPr sz="2400" spc="40" dirty="0">
                <a:latin typeface="+mj-lt"/>
                <a:cs typeface="Garamond"/>
              </a:rPr>
              <a:t>the</a:t>
            </a:r>
            <a:r>
              <a:rPr sz="2400" spc="110" dirty="0">
                <a:latin typeface="+mj-lt"/>
                <a:cs typeface="Garamond"/>
              </a:rPr>
              <a:t> </a:t>
            </a:r>
            <a:r>
              <a:rPr sz="2400" spc="20" dirty="0">
                <a:latin typeface="+mj-lt"/>
                <a:cs typeface="Garamond"/>
              </a:rPr>
              <a:t>message.</a:t>
            </a:r>
            <a:endParaRPr sz="2400" dirty="0">
              <a:latin typeface="+mj-lt"/>
              <a:cs typeface="Garamond"/>
            </a:endParaRPr>
          </a:p>
          <a:p>
            <a:pPr marL="212090" marR="5080" indent="-199390">
              <a:lnSpc>
                <a:spcPct val="116300"/>
              </a:lnSpc>
              <a:spcBef>
                <a:spcPts val="905"/>
              </a:spcBef>
              <a:buFont typeface="Lucida Sans Unicode"/>
              <a:buChar char="•"/>
              <a:tabLst>
                <a:tab pos="212725" algn="l"/>
              </a:tabLst>
            </a:pPr>
            <a:r>
              <a:rPr sz="2400" spc="-75" dirty="0">
                <a:latin typeface="+mj-lt"/>
                <a:cs typeface="Garamond"/>
              </a:rPr>
              <a:t>If </a:t>
            </a:r>
            <a:r>
              <a:rPr sz="2400" spc="60" dirty="0">
                <a:latin typeface="+mj-lt"/>
                <a:cs typeface="Garamond"/>
              </a:rPr>
              <a:t>MSB </a:t>
            </a:r>
            <a:r>
              <a:rPr sz="2400" spc="-100" dirty="0">
                <a:latin typeface="+mj-lt"/>
                <a:cs typeface="Garamond"/>
              </a:rPr>
              <a:t>of </a:t>
            </a:r>
            <a:r>
              <a:rPr sz="2400" spc="30" dirty="0">
                <a:latin typeface="+mj-lt"/>
                <a:cs typeface="Garamond"/>
              </a:rPr>
              <a:t>current remainder </a:t>
            </a:r>
            <a:r>
              <a:rPr sz="2400" spc="15" dirty="0">
                <a:latin typeface="+mj-lt"/>
                <a:cs typeface="Garamond"/>
              </a:rPr>
              <a:t>is </a:t>
            </a:r>
            <a:r>
              <a:rPr sz="2400" spc="25" dirty="0">
                <a:latin typeface="+mj-lt"/>
                <a:cs typeface="Garamond"/>
              </a:rPr>
              <a:t>1, </a:t>
            </a:r>
            <a:r>
              <a:rPr sz="2400" spc="30" dirty="0">
                <a:latin typeface="+mj-lt"/>
                <a:cs typeface="Garamond"/>
              </a:rPr>
              <a:t>then </a:t>
            </a:r>
            <a:r>
              <a:rPr sz="2400" spc="-25" dirty="0">
                <a:latin typeface="+mj-lt"/>
                <a:cs typeface="Garamond"/>
              </a:rPr>
              <a:t>EXOR  </a:t>
            </a:r>
            <a:r>
              <a:rPr sz="2400" spc="30" dirty="0">
                <a:latin typeface="+mj-lt"/>
                <a:cs typeface="Garamond"/>
              </a:rPr>
              <a:t>current remainder </a:t>
            </a:r>
            <a:r>
              <a:rPr sz="2400" spc="45" dirty="0">
                <a:latin typeface="+mj-lt"/>
                <a:cs typeface="Garamond"/>
              </a:rPr>
              <a:t>with </a:t>
            </a:r>
            <a:r>
              <a:rPr sz="2400" spc="20" dirty="0">
                <a:latin typeface="+mj-lt"/>
                <a:cs typeface="Garamond"/>
              </a:rPr>
              <a:t>divisor; </a:t>
            </a:r>
            <a:r>
              <a:rPr sz="2400" spc="-25" dirty="0">
                <a:latin typeface="+mj-lt"/>
                <a:cs typeface="Garamond"/>
              </a:rPr>
              <a:t>if </a:t>
            </a:r>
            <a:r>
              <a:rPr sz="2400" spc="40" dirty="0">
                <a:latin typeface="+mj-lt"/>
                <a:cs typeface="Garamond"/>
              </a:rPr>
              <a:t>the </a:t>
            </a:r>
            <a:r>
              <a:rPr sz="2400" spc="60" dirty="0">
                <a:latin typeface="+mj-lt"/>
                <a:cs typeface="Garamond"/>
              </a:rPr>
              <a:t>MSB </a:t>
            </a:r>
            <a:r>
              <a:rPr sz="2400" spc="15" dirty="0">
                <a:latin typeface="+mj-lt"/>
                <a:cs typeface="Garamond"/>
              </a:rPr>
              <a:t>is </a:t>
            </a:r>
            <a:r>
              <a:rPr sz="2400" spc="25" dirty="0">
                <a:latin typeface="+mj-lt"/>
                <a:cs typeface="Garamond"/>
              </a:rPr>
              <a:t>0, </a:t>
            </a:r>
            <a:r>
              <a:rPr sz="2400" spc="-35" dirty="0">
                <a:latin typeface="+mj-lt"/>
                <a:cs typeface="Garamond"/>
              </a:rPr>
              <a:t>do  </a:t>
            </a:r>
            <a:r>
              <a:rPr sz="2400" spc="25" dirty="0">
                <a:latin typeface="+mj-lt"/>
                <a:cs typeface="Garamond"/>
              </a:rPr>
              <a:t>nothing.</a:t>
            </a:r>
            <a:endParaRPr sz="2400" dirty="0">
              <a:latin typeface="+mj-lt"/>
              <a:cs typeface="Garamond"/>
            </a:endParaRPr>
          </a:p>
          <a:p>
            <a:pPr marL="212090" marR="287020" indent="-199390">
              <a:lnSpc>
                <a:spcPct val="116599"/>
              </a:lnSpc>
              <a:spcBef>
                <a:spcPts val="885"/>
              </a:spcBef>
              <a:buFont typeface="Lucida Sans Unicode"/>
              <a:buChar char="•"/>
              <a:tabLst>
                <a:tab pos="212725" algn="l"/>
              </a:tabLst>
            </a:pPr>
            <a:r>
              <a:rPr sz="2400" spc="30" dirty="0">
                <a:latin typeface="+mj-lt"/>
                <a:cs typeface="Garamond"/>
              </a:rPr>
              <a:t>Shift </a:t>
            </a:r>
            <a:r>
              <a:rPr sz="2400" spc="40" dirty="0">
                <a:latin typeface="+mj-lt"/>
                <a:cs typeface="Garamond"/>
              </a:rPr>
              <a:t>the </a:t>
            </a:r>
            <a:r>
              <a:rPr sz="2400" spc="30" dirty="0">
                <a:latin typeface="+mj-lt"/>
                <a:cs typeface="Garamond"/>
              </a:rPr>
              <a:t>current remainder </a:t>
            </a:r>
            <a:r>
              <a:rPr sz="2400" spc="-15" dirty="0">
                <a:latin typeface="+mj-lt"/>
                <a:cs typeface="Garamond"/>
              </a:rPr>
              <a:t>1 </a:t>
            </a:r>
            <a:r>
              <a:rPr sz="2400" spc="60" dirty="0">
                <a:latin typeface="+mj-lt"/>
                <a:cs typeface="Garamond"/>
              </a:rPr>
              <a:t>bit </a:t>
            </a:r>
            <a:r>
              <a:rPr sz="2400" spc="15" dirty="0">
                <a:latin typeface="+mj-lt"/>
                <a:cs typeface="Garamond"/>
              </a:rPr>
              <a:t>to </a:t>
            </a:r>
            <a:r>
              <a:rPr sz="2400" spc="40" dirty="0">
                <a:latin typeface="+mj-lt"/>
                <a:cs typeface="Garamond"/>
              </a:rPr>
              <a:t>the </a:t>
            </a:r>
            <a:r>
              <a:rPr sz="2400" spc="15" dirty="0">
                <a:latin typeface="+mj-lt"/>
                <a:cs typeface="Garamond"/>
              </a:rPr>
              <a:t>left </a:t>
            </a:r>
            <a:r>
              <a:rPr sz="2400" spc="45" dirty="0">
                <a:latin typeface="+mj-lt"/>
                <a:cs typeface="Garamond"/>
              </a:rPr>
              <a:t>and  </a:t>
            </a:r>
            <a:r>
              <a:rPr sz="2400" spc="15" dirty="0">
                <a:latin typeface="+mj-lt"/>
                <a:cs typeface="Garamond"/>
              </a:rPr>
              <a:t>shift </a:t>
            </a:r>
            <a:r>
              <a:rPr sz="2400" spc="25" dirty="0">
                <a:latin typeface="+mj-lt"/>
                <a:cs typeface="Garamond"/>
              </a:rPr>
              <a:t>in </a:t>
            </a:r>
            <a:r>
              <a:rPr sz="2400" spc="45" dirty="0">
                <a:latin typeface="+mj-lt"/>
                <a:cs typeface="Garamond"/>
              </a:rPr>
              <a:t>next </a:t>
            </a:r>
            <a:r>
              <a:rPr sz="2400" spc="15" dirty="0">
                <a:latin typeface="+mj-lt"/>
                <a:cs typeface="Garamond"/>
              </a:rPr>
              <a:t>message</a:t>
            </a:r>
            <a:r>
              <a:rPr sz="2400" spc="285" dirty="0">
                <a:latin typeface="+mj-lt"/>
                <a:cs typeface="Garamond"/>
              </a:rPr>
              <a:t> </a:t>
            </a:r>
            <a:r>
              <a:rPr sz="2400" spc="60" dirty="0">
                <a:latin typeface="+mj-lt"/>
                <a:cs typeface="Garamond"/>
              </a:rPr>
              <a:t>bit.</a:t>
            </a:r>
            <a:endParaRPr sz="2400" dirty="0">
              <a:latin typeface="+mj-lt"/>
              <a:cs typeface="Garamond"/>
            </a:endParaRPr>
          </a:p>
        </p:txBody>
      </p:sp>
    </p:spTree>
    <p:extLst>
      <p:ext uri="{BB962C8B-B14F-4D97-AF65-F5344CB8AC3E}">
        <p14:creationId xmlns:p14="http://schemas.microsoft.com/office/powerpoint/2010/main" val="1228652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99895" y="468390"/>
            <a:ext cx="4507242" cy="430887"/>
          </a:xfrm>
          <a:prstGeom prst="rect">
            <a:avLst/>
          </a:prstGeom>
        </p:spPr>
        <p:txBody>
          <a:bodyPr vert="horz" wrap="square" lIns="0" tIns="0" rIns="0" bIns="0" rtlCol="0">
            <a:spAutoFit/>
          </a:bodyPr>
          <a:lstStyle/>
          <a:p>
            <a:pPr marL="12700">
              <a:lnSpc>
                <a:spcPct val="100000"/>
              </a:lnSpc>
              <a:tabLst>
                <a:tab pos="2567940" algn="l"/>
              </a:tabLst>
            </a:pPr>
            <a:r>
              <a:rPr sz="2800" spc="420" dirty="0">
                <a:solidFill>
                  <a:srgbClr val="0070C0"/>
                </a:solidFill>
                <a:latin typeface="+mj-lt"/>
                <a:cs typeface="PMingLiU"/>
              </a:rPr>
              <a:t>C</a:t>
            </a:r>
            <a:r>
              <a:rPr sz="2800" spc="350" dirty="0">
                <a:solidFill>
                  <a:srgbClr val="0070C0"/>
                </a:solidFill>
                <a:latin typeface="+mj-lt"/>
                <a:cs typeface="PMingLiU"/>
              </a:rPr>
              <a:t>R</a:t>
            </a:r>
            <a:r>
              <a:rPr sz="2800" spc="390" dirty="0">
                <a:solidFill>
                  <a:srgbClr val="0070C0"/>
                </a:solidFill>
                <a:latin typeface="+mj-lt"/>
                <a:cs typeface="PMingLiU"/>
              </a:rPr>
              <a:t>C</a:t>
            </a:r>
            <a:r>
              <a:rPr sz="2800" spc="235" dirty="0">
                <a:solidFill>
                  <a:srgbClr val="0070C0"/>
                </a:solidFill>
                <a:latin typeface="+mj-lt"/>
                <a:cs typeface="PMingLiU"/>
              </a:rPr>
              <a:t> </a:t>
            </a:r>
            <a:r>
              <a:rPr sz="2800" spc="220" dirty="0">
                <a:solidFill>
                  <a:srgbClr val="0070C0"/>
                </a:solidFill>
                <a:latin typeface="+mj-lt"/>
                <a:cs typeface="PMingLiU"/>
              </a:rPr>
              <a:t>in</a:t>
            </a:r>
            <a:r>
              <a:rPr sz="2800" spc="235" dirty="0">
                <a:solidFill>
                  <a:srgbClr val="0070C0"/>
                </a:solidFill>
                <a:latin typeface="+mj-lt"/>
                <a:cs typeface="PMingLiU"/>
              </a:rPr>
              <a:t> </a:t>
            </a:r>
            <a:r>
              <a:rPr sz="2800" spc="285" dirty="0">
                <a:solidFill>
                  <a:srgbClr val="0070C0"/>
                </a:solidFill>
                <a:latin typeface="+mj-lt"/>
                <a:cs typeface="PMingLiU"/>
              </a:rPr>
              <a:t>Hard</a:t>
            </a:r>
            <a:r>
              <a:rPr sz="2800" spc="390" dirty="0">
                <a:solidFill>
                  <a:srgbClr val="0070C0"/>
                </a:solidFill>
                <a:latin typeface="+mj-lt"/>
                <a:cs typeface="PMingLiU"/>
              </a:rPr>
              <a:t>w</a:t>
            </a:r>
            <a:r>
              <a:rPr sz="2800" spc="235" dirty="0">
                <a:solidFill>
                  <a:srgbClr val="0070C0"/>
                </a:solidFill>
                <a:latin typeface="+mj-lt"/>
                <a:cs typeface="PMingLiU"/>
              </a:rPr>
              <a:t>are</a:t>
            </a:r>
            <a:r>
              <a:rPr lang="en-US" sz="2800" spc="165" dirty="0">
                <a:solidFill>
                  <a:srgbClr val="0070C0"/>
                </a:solidFill>
                <a:latin typeface="+mj-lt"/>
                <a:cs typeface="PMingLiU"/>
              </a:rPr>
              <a:t>: </a:t>
            </a:r>
            <a:r>
              <a:rPr sz="2800" spc="305" dirty="0">
                <a:solidFill>
                  <a:srgbClr val="0070C0"/>
                </a:solidFill>
                <a:latin typeface="+mj-lt"/>
                <a:cs typeface="PMingLiU"/>
              </a:rPr>
              <a:t>LFSR</a:t>
            </a:r>
            <a:endParaRPr sz="2800" dirty="0">
              <a:solidFill>
                <a:srgbClr val="0070C0"/>
              </a:solidFill>
              <a:latin typeface="+mj-lt"/>
              <a:cs typeface="PMingLiU"/>
            </a:endParaRPr>
          </a:p>
        </p:txBody>
      </p:sp>
      <p:sp>
        <p:nvSpPr>
          <p:cNvPr id="3" name="object 3"/>
          <p:cNvSpPr/>
          <p:nvPr/>
        </p:nvSpPr>
        <p:spPr>
          <a:xfrm>
            <a:off x="1478165" y="1266990"/>
            <a:ext cx="314960" cy="314960"/>
          </a:xfrm>
          <a:custGeom>
            <a:avLst/>
            <a:gdLst/>
            <a:ahLst/>
            <a:cxnLst/>
            <a:rect l="l" t="t" r="r" b="b"/>
            <a:pathLst>
              <a:path w="314960" h="314959">
                <a:moveTo>
                  <a:pt x="314896" y="157441"/>
                </a:moveTo>
                <a:lnTo>
                  <a:pt x="306869" y="207207"/>
                </a:lnTo>
                <a:lnTo>
                  <a:pt x="284516" y="250426"/>
                </a:lnTo>
                <a:lnTo>
                  <a:pt x="250434" y="284507"/>
                </a:lnTo>
                <a:lnTo>
                  <a:pt x="207215" y="306857"/>
                </a:lnTo>
                <a:lnTo>
                  <a:pt x="157454" y="314883"/>
                </a:lnTo>
                <a:lnTo>
                  <a:pt x="107687" y="306857"/>
                </a:lnTo>
                <a:lnTo>
                  <a:pt x="64465" y="284507"/>
                </a:lnTo>
                <a:lnTo>
                  <a:pt x="30380" y="250426"/>
                </a:lnTo>
                <a:lnTo>
                  <a:pt x="8027" y="207207"/>
                </a:lnTo>
                <a:lnTo>
                  <a:pt x="0" y="157441"/>
                </a:lnTo>
                <a:lnTo>
                  <a:pt x="8027" y="107681"/>
                </a:lnTo>
                <a:lnTo>
                  <a:pt x="30380" y="64462"/>
                </a:lnTo>
                <a:lnTo>
                  <a:pt x="64465" y="30379"/>
                </a:lnTo>
                <a:lnTo>
                  <a:pt x="107687" y="8027"/>
                </a:lnTo>
                <a:lnTo>
                  <a:pt x="157454" y="0"/>
                </a:lnTo>
                <a:lnTo>
                  <a:pt x="207215" y="8027"/>
                </a:lnTo>
                <a:lnTo>
                  <a:pt x="250434" y="30379"/>
                </a:lnTo>
                <a:lnTo>
                  <a:pt x="284516" y="64462"/>
                </a:lnTo>
                <a:lnTo>
                  <a:pt x="306869" y="107681"/>
                </a:lnTo>
                <a:lnTo>
                  <a:pt x="314896" y="157441"/>
                </a:lnTo>
                <a:close/>
              </a:path>
            </a:pathLst>
          </a:custGeom>
          <a:ln w="5569">
            <a:solidFill>
              <a:srgbClr val="000000"/>
            </a:solidFill>
          </a:ln>
        </p:spPr>
        <p:txBody>
          <a:bodyPr wrap="square" lIns="0" tIns="0" rIns="0" bIns="0" rtlCol="0"/>
          <a:lstStyle/>
          <a:p>
            <a:endParaRPr/>
          </a:p>
        </p:txBody>
      </p:sp>
      <p:sp>
        <p:nvSpPr>
          <p:cNvPr id="4" name="object 4"/>
          <p:cNvSpPr/>
          <p:nvPr/>
        </p:nvSpPr>
        <p:spPr>
          <a:xfrm>
            <a:off x="3368980" y="1275156"/>
            <a:ext cx="314960" cy="314960"/>
          </a:xfrm>
          <a:custGeom>
            <a:avLst/>
            <a:gdLst/>
            <a:ahLst/>
            <a:cxnLst/>
            <a:rect l="l" t="t" r="r" b="b"/>
            <a:pathLst>
              <a:path w="314960" h="314959">
                <a:moveTo>
                  <a:pt x="314896" y="157454"/>
                </a:moveTo>
                <a:lnTo>
                  <a:pt x="306869" y="207215"/>
                </a:lnTo>
                <a:lnTo>
                  <a:pt x="284516" y="250434"/>
                </a:lnTo>
                <a:lnTo>
                  <a:pt x="250431" y="284516"/>
                </a:lnTo>
                <a:lnTo>
                  <a:pt x="207208" y="306869"/>
                </a:lnTo>
                <a:lnTo>
                  <a:pt x="157441" y="314896"/>
                </a:lnTo>
                <a:lnTo>
                  <a:pt x="107681" y="306869"/>
                </a:lnTo>
                <a:lnTo>
                  <a:pt x="64462" y="284516"/>
                </a:lnTo>
                <a:lnTo>
                  <a:pt x="30379" y="250434"/>
                </a:lnTo>
                <a:lnTo>
                  <a:pt x="8027" y="207215"/>
                </a:lnTo>
                <a:lnTo>
                  <a:pt x="0" y="157454"/>
                </a:lnTo>
                <a:lnTo>
                  <a:pt x="8027" y="107687"/>
                </a:lnTo>
                <a:lnTo>
                  <a:pt x="30379" y="64465"/>
                </a:lnTo>
                <a:lnTo>
                  <a:pt x="64462" y="30380"/>
                </a:lnTo>
                <a:lnTo>
                  <a:pt x="107681" y="8027"/>
                </a:lnTo>
                <a:lnTo>
                  <a:pt x="157441" y="0"/>
                </a:lnTo>
                <a:lnTo>
                  <a:pt x="207208" y="8027"/>
                </a:lnTo>
                <a:lnTo>
                  <a:pt x="250431" y="30380"/>
                </a:lnTo>
                <a:lnTo>
                  <a:pt x="284516" y="64465"/>
                </a:lnTo>
                <a:lnTo>
                  <a:pt x="306869" y="107687"/>
                </a:lnTo>
                <a:lnTo>
                  <a:pt x="314896" y="157454"/>
                </a:lnTo>
                <a:close/>
              </a:path>
            </a:pathLst>
          </a:custGeom>
          <a:ln w="5569">
            <a:solidFill>
              <a:srgbClr val="000000"/>
            </a:solidFill>
          </a:ln>
        </p:spPr>
        <p:txBody>
          <a:bodyPr wrap="square" lIns="0" tIns="0" rIns="0" bIns="0" rtlCol="0"/>
          <a:lstStyle/>
          <a:p>
            <a:endParaRPr/>
          </a:p>
        </p:txBody>
      </p:sp>
      <p:sp>
        <p:nvSpPr>
          <p:cNvPr id="5" name="object 5"/>
          <p:cNvSpPr/>
          <p:nvPr/>
        </p:nvSpPr>
        <p:spPr>
          <a:xfrm>
            <a:off x="5377141" y="1238770"/>
            <a:ext cx="314960" cy="314960"/>
          </a:xfrm>
          <a:custGeom>
            <a:avLst/>
            <a:gdLst/>
            <a:ahLst/>
            <a:cxnLst/>
            <a:rect l="l" t="t" r="r" b="b"/>
            <a:pathLst>
              <a:path w="314960" h="314959">
                <a:moveTo>
                  <a:pt x="314883" y="157441"/>
                </a:moveTo>
                <a:lnTo>
                  <a:pt x="306856" y="207207"/>
                </a:lnTo>
                <a:lnTo>
                  <a:pt x="284504" y="250426"/>
                </a:lnTo>
                <a:lnTo>
                  <a:pt x="250421" y="284507"/>
                </a:lnTo>
                <a:lnTo>
                  <a:pt x="207202" y="306857"/>
                </a:lnTo>
                <a:lnTo>
                  <a:pt x="157441" y="314883"/>
                </a:lnTo>
                <a:lnTo>
                  <a:pt x="107676" y="306857"/>
                </a:lnTo>
                <a:lnTo>
                  <a:pt x="64456" y="284507"/>
                </a:lnTo>
                <a:lnTo>
                  <a:pt x="30375" y="250426"/>
                </a:lnTo>
                <a:lnTo>
                  <a:pt x="8026" y="207207"/>
                </a:lnTo>
                <a:lnTo>
                  <a:pt x="0" y="157441"/>
                </a:lnTo>
                <a:lnTo>
                  <a:pt x="8026" y="107676"/>
                </a:lnTo>
                <a:lnTo>
                  <a:pt x="30375" y="64456"/>
                </a:lnTo>
                <a:lnTo>
                  <a:pt x="64456" y="30375"/>
                </a:lnTo>
                <a:lnTo>
                  <a:pt x="107676" y="8026"/>
                </a:lnTo>
                <a:lnTo>
                  <a:pt x="157441" y="0"/>
                </a:lnTo>
                <a:lnTo>
                  <a:pt x="207202" y="8026"/>
                </a:lnTo>
                <a:lnTo>
                  <a:pt x="250421" y="30375"/>
                </a:lnTo>
                <a:lnTo>
                  <a:pt x="284504" y="64456"/>
                </a:lnTo>
                <a:lnTo>
                  <a:pt x="306856" y="107676"/>
                </a:lnTo>
                <a:lnTo>
                  <a:pt x="314883" y="157441"/>
                </a:lnTo>
                <a:close/>
              </a:path>
            </a:pathLst>
          </a:custGeom>
          <a:ln w="5569">
            <a:solidFill>
              <a:srgbClr val="000000"/>
            </a:solidFill>
          </a:ln>
        </p:spPr>
        <p:txBody>
          <a:bodyPr wrap="square" lIns="0" tIns="0" rIns="0" bIns="0" rtlCol="0"/>
          <a:lstStyle/>
          <a:p>
            <a:endParaRPr/>
          </a:p>
        </p:txBody>
      </p:sp>
      <p:sp>
        <p:nvSpPr>
          <p:cNvPr id="6" name="object 6"/>
          <p:cNvSpPr/>
          <p:nvPr/>
        </p:nvSpPr>
        <p:spPr>
          <a:xfrm>
            <a:off x="849881" y="1219460"/>
            <a:ext cx="389890" cy="389890"/>
          </a:xfrm>
          <a:custGeom>
            <a:avLst/>
            <a:gdLst/>
            <a:ahLst/>
            <a:cxnLst/>
            <a:rect l="l" t="t" r="r" b="b"/>
            <a:pathLst>
              <a:path w="389890" h="389890">
                <a:moveTo>
                  <a:pt x="0" y="389896"/>
                </a:moveTo>
                <a:lnTo>
                  <a:pt x="389896" y="389896"/>
                </a:lnTo>
                <a:lnTo>
                  <a:pt x="389896" y="0"/>
                </a:lnTo>
                <a:lnTo>
                  <a:pt x="0" y="0"/>
                </a:lnTo>
                <a:lnTo>
                  <a:pt x="0" y="389896"/>
                </a:lnTo>
                <a:close/>
              </a:path>
            </a:pathLst>
          </a:custGeom>
          <a:ln w="5569">
            <a:solidFill>
              <a:srgbClr val="000000"/>
            </a:solidFill>
          </a:ln>
        </p:spPr>
        <p:txBody>
          <a:bodyPr wrap="square" lIns="0" tIns="0" rIns="0" bIns="0" rtlCol="0"/>
          <a:lstStyle/>
          <a:p>
            <a:endParaRPr/>
          </a:p>
        </p:txBody>
      </p:sp>
      <p:sp>
        <p:nvSpPr>
          <p:cNvPr id="7" name="object 7"/>
          <p:cNvSpPr/>
          <p:nvPr/>
        </p:nvSpPr>
        <p:spPr>
          <a:xfrm>
            <a:off x="2019566" y="1219460"/>
            <a:ext cx="389890" cy="389890"/>
          </a:xfrm>
          <a:custGeom>
            <a:avLst/>
            <a:gdLst/>
            <a:ahLst/>
            <a:cxnLst/>
            <a:rect l="l" t="t" r="r" b="b"/>
            <a:pathLst>
              <a:path w="389889" h="389890">
                <a:moveTo>
                  <a:pt x="0" y="389896"/>
                </a:moveTo>
                <a:lnTo>
                  <a:pt x="389896" y="389896"/>
                </a:lnTo>
                <a:lnTo>
                  <a:pt x="389896" y="0"/>
                </a:lnTo>
                <a:lnTo>
                  <a:pt x="0" y="0"/>
                </a:lnTo>
                <a:lnTo>
                  <a:pt x="0" y="389896"/>
                </a:lnTo>
                <a:close/>
              </a:path>
            </a:pathLst>
          </a:custGeom>
          <a:ln w="5569">
            <a:solidFill>
              <a:srgbClr val="000000"/>
            </a:solidFill>
          </a:ln>
        </p:spPr>
        <p:txBody>
          <a:bodyPr wrap="square" lIns="0" tIns="0" rIns="0" bIns="0" rtlCol="0"/>
          <a:lstStyle/>
          <a:p>
            <a:endParaRPr/>
          </a:p>
        </p:txBody>
      </p:sp>
      <p:sp>
        <p:nvSpPr>
          <p:cNvPr id="8" name="object 8"/>
          <p:cNvSpPr/>
          <p:nvPr/>
        </p:nvSpPr>
        <p:spPr>
          <a:xfrm>
            <a:off x="2743669" y="1219460"/>
            <a:ext cx="389890" cy="389890"/>
          </a:xfrm>
          <a:custGeom>
            <a:avLst/>
            <a:gdLst/>
            <a:ahLst/>
            <a:cxnLst/>
            <a:rect l="l" t="t" r="r" b="b"/>
            <a:pathLst>
              <a:path w="389889" h="389890">
                <a:moveTo>
                  <a:pt x="0" y="389896"/>
                </a:moveTo>
                <a:lnTo>
                  <a:pt x="389896" y="389896"/>
                </a:lnTo>
                <a:lnTo>
                  <a:pt x="389896" y="0"/>
                </a:lnTo>
                <a:lnTo>
                  <a:pt x="0" y="0"/>
                </a:lnTo>
                <a:lnTo>
                  <a:pt x="0" y="389896"/>
                </a:lnTo>
                <a:close/>
              </a:path>
            </a:pathLst>
          </a:custGeom>
          <a:ln w="5569">
            <a:solidFill>
              <a:srgbClr val="000000"/>
            </a:solidFill>
          </a:ln>
        </p:spPr>
        <p:txBody>
          <a:bodyPr wrap="square" lIns="0" tIns="0" rIns="0" bIns="0" rtlCol="0"/>
          <a:lstStyle/>
          <a:p>
            <a:endParaRPr/>
          </a:p>
        </p:txBody>
      </p:sp>
      <p:sp>
        <p:nvSpPr>
          <p:cNvPr id="9" name="object 9"/>
          <p:cNvSpPr/>
          <p:nvPr/>
        </p:nvSpPr>
        <p:spPr>
          <a:xfrm>
            <a:off x="3913352" y="1219460"/>
            <a:ext cx="389890" cy="389890"/>
          </a:xfrm>
          <a:custGeom>
            <a:avLst/>
            <a:gdLst/>
            <a:ahLst/>
            <a:cxnLst/>
            <a:rect l="l" t="t" r="r" b="b"/>
            <a:pathLst>
              <a:path w="389889" h="389890">
                <a:moveTo>
                  <a:pt x="0" y="389896"/>
                </a:moveTo>
                <a:lnTo>
                  <a:pt x="389896" y="389896"/>
                </a:lnTo>
                <a:lnTo>
                  <a:pt x="389896" y="0"/>
                </a:lnTo>
                <a:lnTo>
                  <a:pt x="0" y="0"/>
                </a:lnTo>
                <a:lnTo>
                  <a:pt x="0" y="389896"/>
                </a:lnTo>
                <a:close/>
              </a:path>
            </a:pathLst>
          </a:custGeom>
          <a:ln w="5569">
            <a:solidFill>
              <a:srgbClr val="000000"/>
            </a:solidFill>
          </a:ln>
        </p:spPr>
        <p:txBody>
          <a:bodyPr wrap="square" lIns="0" tIns="0" rIns="0" bIns="0" rtlCol="0"/>
          <a:lstStyle/>
          <a:p>
            <a:endParaRPr/>
          </a:p>
        </p:txBody>
      </p:sp>
      <p:sp>
        <p:nvSpPr>
          <p:cNvPr id="10" name="object 10"/>
          <p:cNvSpPr/>
          <p:nvPr/>
        </p:nvSpPr>
        <p:spPr>
          <a:xfrm>
            <a:off x="4693145" y="1219460"/>
            <a:ext cx="389890" cy="389890"/>
          </a:xfrm>
          <a:custGeom>
            <a:avLst/>
            <a:gdLst/>
            <a:ahLst/>
            <a:cxnLst/>
            <a:rect l="l" t="t" r="r" b="b"/>
            <a:pathLst>
              <a:path w="389889" h="389890">
                <a:moveTo>
                  <a:pt x="0" y="389896"/>
                </a:moveTo>
                <a:lnTo>
                  <a:pt x="389896" y="389896"/>
                </a:lnTo>
                <a:lnTo>
                  <a:pt x="389896" y="0"/>
                </a:lnTo>
                <a:lnTo>
                  <a:pt x="0" y="0"/>
                </a:lnTo>
                <a:lnTo>
                  <a:pt x="0" y="389896"/>
                </a:lnTo>
                <a:close/>
              </a:path>
            </a:pathLst>
          </a:custGeom>
          <a:ln w="5569">
            <a:solidFill>
              <a:srgbClr val="000000"/>
            </a:solidFill>
          </a:ln>
        </p:spPr>
        <p:txBody>
          <a:bodyPr wrap="square" lIns="0" tIns="0" rIns="0" bIns="0" rtlCol="0"/>
          <a:lstStyle/>
          <a:p>
            <a:endParaRPr/>
          </a:p>
        </p:txBody>
      </p:sp>
      <p:sp>
        <p:nvSpPr>
          <p:cNvPr id="11" name="object 11"/>
          <p:cNvSpPr/>
          <p:nvPr/>
        </p:nvSpPr>
        <p:spPr>
          <a:xfrm>
            <a:off x="1629676" y="1573708"/>
            <a:ext cx="0" cy="760095"/>
          </a:xfrm>
          <a:custGeom>
            <a:avLst/>
            <a:gdLst/>
            <a:ahLst/>
            <a:cxnLst/>
            <a:rect l="l" t="t" r="r" b="b"/>
            <a:pathLst>
              <a:path h="760094">
                <a:moveTo>
                  <a:pt x="0" y="0"/>
                </a:moveTo>
                <a:lnTo>
                  <a:pt x="0" y="759738"/>
                </a:lnTo>
              </a:path>
            </a:pathLst>
          </a:custGeom>
          <a:ln w="5569">
            <a:solidFill>
              <a:srgbClr val="000000"/>
            </a:solidFill>
          </a:ln>
        </p:spPr>
        <p:txBody>
          <a:bodyPr wrap="square" lIns="0" tIns="0" rIns="0" bIns="0" rtlCol="0"/>
          <a:lstStyle/>
          <a:p>
            <a:endParaRPr/>
          </a:p>
        </p:txBody>
      </p:sp>
      <p:sp>
        <p:nvSpPr>
          <p:cNvPr id="12" name="object 12"/>
          <p:cNvSpPr/>
          <p:nvPr/>
        </p:nvSpPr>
        <p:spPr>
          <a:xfrm>
            <a:off x="1607400" y="1573707"/>
            <a:ext cx="45085" cy="89535"/>
          </a:xfrm>
          <a:custGeom>
            <a:avLst/>
            <a:gdLst/>
            <a:ahLst/>
            <a:cxnLst/>
            <a:rect l="l" t="t" r="r" b="b"/>
            <a:pathLst>
              <a:path w="45085" h="89535">
                <a:moveTo>
                  <a:pt x="0" y="89115"/>
                </a:moveTo>
                <a:lnTo>
                  <a:pt x="22275" y="0"/>
                </a:lnTo>
                <a:lnTo>
                  <a:pt x="44551" y="89115"/>
                </a:lnTo>
              </a:path>
            </a:pathLst>
          </a:custGeom>
          <a:ln w="5569">
            <a:solidFill>
              <a:srgbClr val="000000"/>
            </a:solidFill>
          </a:ln>
        </p:spPr>
        <p:txBody>
          <a:bodyPr wrap="square" lIns="0" tIns="0" rIns="0" bIns="0" rtlCol="0"/>
          <a:lstStyle/>
          <a:p>
            <a:endParaRPr/>
          </a:p>
        </p:txBody>
      </p:sp>
      <p:sp>
        <p:nvSpPr>
          <p:cNvPr id="13" name="object 13"/>
          <p:cNvSpPr/>
          <p:nvPr/>
        </p:nvSpPr>
        <p:spPr>
          <a:xfrm>
            <a:off x="3523462" y="1573708"/>
            <a:ext cx="0" cy="760095"/>
          </a:xfrm>
          <a:custGeom>
            <a:avLst/>
            <a:gdLst/>
            <a:ahLst/>
            <a:cxnLst/>
            <a:rect l="l" t="t" r="r" b="b"/>
            <a:pathLst>
              <a:path h="760094">
                <a:moveTo>
                  <a:pt x="0" y="0"/>
                </a:moveTo>
                <a:lnTo>
                  <a:pt x="0" y="759738"/>
                </a:lnTo>
              </a:path>
            </a:pathLst>
          </a:custGeom>
          <a:ln w="5569">
            <a:solidFill>
              <a:srgbClr val="000000"/>
            </a:solidFill>
          </a:ln>
        </p:spPr>
        <p:txBody>
          <a:bodyPr wrap="square" lIns="0" tIns="0" rIns="0" bIns="0" rtlCol="0"/>
          <a:lstStyle/>
          <a:p>
            <a:endParaRPr/>
          </a:p>
        </p:txBody>
      </p:sp>
      <p:sp>
        <p:nvSpPr>
          <p:cNvPr id="14" name="object 14"/>
          <p:cNvSpPr/>
          <p:nvPr/>
        </p:nvSpPr>
        <p:spPr>
          <a:xfrm>
            <a:off x="3501174" y="1573707"/>
            <a:ext cx="45085" cy="89535"/>
          </a:xfrm>
          <a:custGeom>
            <a:avLst/>
            <a:gdLst/>
            <a:ahLst/>
            <a:cxnLst/>
            <a:rect l="l" t="t" r="r" b="b"/>
            <a:pathLst>
              <a:path w="45085" h="89535">
                <a:moveTo>
                  <a:pt x="0" y="89115"/>
                </a:moveTo>
                <a:lnTo>
                  <a:pt x="22288" y="0"/>
                </a:lnTo>
                <a:lnTo>
                  <a:pt x="44564" y="89115"/>
                </a:lnTo>
              </a:path>
            </a:pathLst>
          </a:custGeom>
          <a:ln w="5569">
            <a:solidFill>
              <a:srgbClr val="000000"/>
            </a:solidFill>
          </a:ln>
        </p:spPr>
        <p:txBody>
          <a:bodyPr wrap="square" lIns="0" tIns="0" rIns="0" bIns="0" rtlCol="0"/>
          <a:lstStyle/>
          <a:p>
            <a:endParaRPr/>
          </a:p>
        </p:txBody>
      </p:sp>
      <p:sp>
        <p:nvSpPr>
          <p:cNvPr id="15" name="object 15"/>
          <p:cNvSpPr/>
          <p:nvPr/>
        </p:nvSpPr>
        <p:spPr>
          <a:xfrm>
            <a:off x="5103088" y="1386560"/>
            <a:ext cx="259079" cy="0"/>
          </a:xfrm>
          <a:custGeom>
            <a:avLst/>
            <a:gdLst/>
            <a:ahLst/>
            <a:cxnLst/>
            <a:rect l="l" t="t" r="r" b="b"/>
            <a:pathLst>
              <a:path w="259079">
                <a:moveTo>
                  <a:pt x="0" y="0"/>
                </a:moveTo>
                <a:lnTo>
                  <a:pt x="258458" y="0"/>
                </a:lnTo>
              </a:path>
            </a:pathLst>
          </a:custGeom>
          <a:ln w="5569">
            <a:solidFill>
              <a:srgbClr val="000000"/>
            </a:solidFill>
          </a:ln>
        </p:spPr>
        <p:txBody>
          <a:bodyPr wrap="square" lIns="0" tIns="0" rIns="0" bIns="0" rtlCol="0"/>
          <a:lstStyle/>
          <a:p>
            <a:endParaRPr/>
          </a:p>
        </p:txBody>
      </p:sp>
      <p:sp>
        <p:nvSpPr>
          <p:cNvPr id="16" name="object 16"/>
          <p:cNvSpPr/>
          <p:nvPr/>
        </p:nvSpPr>
        <p:spPr>
          <a:xfrm>
            <a:off x="5103088" y="1364284"/>
            <a:ext cx="89535" cy="45085"/>
          </a:xfrm>
          <a:custGeom>
            <a:avLst/>
            <a:gdLst/>
            <a:ahLst/>
            <a:cxnLst/>
            <a:rect l="l" t="t" r="r" b="b"/>
            <a:pathLst>
              <a:path w="89535" h="45084">
                <a:moveTo>
                  <a:pt x="89128" y="44551"/>
                </a:moveTo>
                <a:lnTo>
                  <a:pt x="0" y="22275"/>
                </a:lnTo>
                <a:lnTo>
                  <a:pt x="89128" y="0"/>
                </a:lnTo>
              </a:path>
            </a:pathLst>
          </a:custGeom>
          <a:ln w="5569">
            <a:solidFill>
              <a:srgbClr val="000000"/>
            </a:solidFill>
          </a:ln>
        </p:spPr>
        <p:txBody>
          <a:bodyPr wrap="square" lIns="0" tIns="0" rIns="0" bIns="0" rtlCol="0"/>
          <a:lstStyle/>
          <a:p>
            <a:endParaRPr/>
          </a:p>
        </p:txBody>
      </p:sp>
      <p:sp>
        <p:nvSpPr>
          <p:cNvPr id="17" name="object 17"/>
          <p:cNvSpPr/>
          <p:nvPr/>
        </p:nvSpPr>
        <p:spPr>
          <a:xfrm>
            <a:off x="4323295" y="1386560"/>
            <a:ext cx="370205" cy="0"/>
          </a:xfrm>
          <a:custGeom>
            <a:avLst/>
            <a:gdLst/>
            <a:ahLst/>
            <a:cxnLst/>
            <a:rect l="l" t="t" r="r" b="b"/>
            <a:pathLst>
              <a:path w="370204">
                <a:moveTo>
                  <a:pt x="0" y="0"/>
                </a:moveTo>
                <a:lnTo>
                  <a:pt x="369849" y="0"/>
                </a:lnTo>
              </a:path>
            </a:pathLst>
          </a:custGeom>
          <a:ln w="5569">
            <a:solidFill>
              <a:srgbClr val="000000"/>
            </a:solidFill>
          </a:ln>
        </p:spPr>
        <p:txBody>
          <a:bodyPr wrap="square" lIns="0" tIns="0" rIns="0" bIns="0" rtlCol="0"/>
          <a:lstStyle/>
          <a:p>
            <a:endParaRPr/>
          </a:p>
        </p:txBody>
      </p:sp>
      <p:sp>
        <p:nvSpPr>
          <p:cNvPr id="18" name="object 18"/>
          <p:cNvSpPr/>
          <p:nvPr/>
        </p:nvSpPr>
        <p:spPr>
          <a:xfrm>
            <a:off x="4323295" y="1364284"/>
            <a:ext cx="89535" cy="45085"/>
          </a:xfrm>
          <a:custGeom>
            <a:avLst/>
            <a:gdLst/>
            <a:ahLst/>
            <a:cxnLst/>
            <a:rect l="l" t="t" r="r" b="b"/>
            <a:pathLst>
              <a:path w="89535" h="45084">
                <a:moveTo>
                  <a:pt x="89128" y="44551"/>
                </a:moveTo>
                <a:lnTo>
                  <a:pt x="0" y="22275"/>
                </a:lnTo>
                <a:lnTo>
                  <a:pt x="89128" y="0"/>
                </a:lnTo>
              </a:path>
            </a:pathLst>
          </a:custGeom>
          <a:ln w="5569">
            <a:solidFill>
              <a:srgbClr val="000000"/>
            </a:solidFill>
          </a:ln>
        </p:spPr>
        <p:txBody>
          <a:bodyPr wrap="square" lIns="0" tIns="0" rIns="0" bIns="0" rtlCol="0"/>
          <a:lstStyle/>
          <a:p>
            <a:endParaRPr/>
          </a:p>
        </p:txBody>
      </p:sp>
      <p:sp>
        <p:nvSpPr>
          <p:cNvPr id="19" name="object 19"/>
          <p:cNvSpPr/>
          <p:nvPr/>
        </p:nvSpPr>
        <p:spPr>
          <a:xfrm>
            <a:off x="3654907" y="1386560"/>
            <a:ext cx="258445" cy="0"/>
          </a:xfrm>
          <a:custGeom>
            <a:avLst/>
            <a:gdLst/>
            <a:ahLst/>
            <a:cxnLst/>
            <a:rect l="l" t="t" r="r" b="b"/>
            <a:pathLst>
              <a:path w="258445">
                <a:moveTo>
                  <a:pt x="0" y="0"/>
                </a:moveTo>
                <a:lnTo>
                  <a:pt x="258445" y="0"/>
                </a:lnTo>
              </a:path>
            </a:pathLst>
          </a:custGeom>
          <a:ln w="5569">
            <a:solidFill>
              <a:srgbClr val="000000"/>
            </a:solidFill>
          </a:ln>
        </p:spPr>
        <p:txBody>
          <a:bodyPr wrap="square" lIns="0" tIns="0" rIns="0" bIns="0" rtlCol="0"/>
          <a:lstStyle/>
          <a:p>
            <a:endParaRPr/>
          </a:p>
        </p:txBody>
      </p:sp>
      <p:sp>
        <p:nvSpPr>
          <p:cNvPr id="20" name="object 20"/>
          <p:cNvSpPr/>
          <p:nvPr/>
        </p:nvSpPr>
        <p:spPr>
          <a:xfrm>
            <a:off x="3654907" y="1364284"/>
            <a:ext cx="89535" cy="45085"/>
          </a:xfrm>
          <a:custGeom>
            <a:avLst/>
            <a:gdLst/>
            <a:ahLst/>
            <a:cxnLst/>
            <a:rect l="l" t="t" r="r" b="b"/>
            <a:pathLst>
              <a:path w="89535" h="45084">
                <a:moveTo>
                  <a:pt x="89115" y="44551"/>
                </a:moveTo>
                <a:lnTo>
                  <a:pt x="0" y="22275"/>
                </a:lnTo>
                <a:lnTo>
                  <a:pt x="89115" y="0"/>
                </a:lnTo>
              </a:path>
            </a:pathLst>
          </a:custGeom>
          <a:ln w="5569">
            <a:solidFill>
              <a:srgbClr val="000000"/>
            </a:solidFill>
          </a:ln>
        </p:spPr>
        <p:txBody>
          <a:bodyPr wrap="square" lIns="0" tIns="0" rIns="0" bIns="0" rtlCol="0"/>
          <a:lstStyle/>
          <a:p>
            <a:endParaRPr/>
          </a:p>
        </p:txBody>
      </p:sp>
      <p:sp>
        <p:nvSpPr>
          <p:cNvPr id="21" name="object 21"/>
          <p:cNvSpPr/>
          <p:nvPr/>
        </p:nvSpPr>
        <p:spPr>
          <a:xfrm>
            <a:off x="3153612" y="1386560"/>
            <a:ext cx="203200" cy="0"/>
          </a:xfrm>
          <a:custGeom>
            <a:avLst/>
            <a:gdLst/>
            <a:ahLst/>
            <a:cxnLst/>
            <a:rect l="l" t="t" r="r" b="b"/>
            <a:pathLst>
              <a:path w="203200">
                <a:moveTo>
                  <a:pt x="0" y="0"/>
                </a:moveTo>
                <a:lnTo>
                  <a:pt x="202743" y="0"/>
                </a:lnTo>
              </a:path>
            </a:pathLst>
          </a:custGeom>
          <a:ln w="5569">
            <a:solidFill>
              <a:srgbClr val="000000"/>
            </a:solidFill>
          </a:ln>
        </p:spPr>
        <p:txBody>
          <a:bodyPr wrap="square" lIns="0" tIns="0" rIns="0" bIns="0" rtlCol="0"/>
          <a:lstStyle/>
          <a:p>
            <a:endParaRPr/>
          </a:p>
        </p:txBody>
      </p:sp>
      <p:sp>
        <p:nvSpPr>
          <p:cNvPr id="22" name="object 22"/>
          <p:cNvSpPr/>
          <p:nvPr/>
        </p:nvSpPr>
        <p:spPr>
          <a:xfrm>
            <a:off x="3153613" y="1364284"/>
            <a:ext cx="89535" cy="45085"/>
          </a:xfrm>
          <a:custGeom>
            <a:avLst/>
            <a:gdLst/>
            <a:ahLst/>
            <a:cxnLst/>
            <a:rect l="l" t="t" r="r" b="b"/>
            <a:pathLst>
              <a:path w="89535" h="45084">
                <a:moveTo>
                  <a:pt x="89115" y="44551"/>
                </a:moveTo>
                <a:lnTo>
                  <a:pt x="0" y="22275"/>
                </a:lnTo>
                <a:lnTo>
                  <a:pt x="89115" y="0"/>
                </a:lnTo>
              </a:path>
            </a:pathLst>
          </a:custGeom>
          <a:ln w="5569">
            <a:solidFill>
              <a:srgbClr val="000000"/>
            </a:solidFill>
          </a:ln>
        </p:spPr>
        <p:txBody>
          <a:bodyPr wrap="square" lIns="0" tIns="0" rIns="0" bIns="0" rtlCol="0"/>
          <a:lstStyle/>
          <a:p>
            <a:endParaRPr/>
          </a:p>
        </p:txBody>
      </p:sp>
      <p:sp>
        <p:nvSpPr>
          <p:cNvPr id="23" name="object 23"/>
          <p:cNvSpPr/>
          <p:nvPr/>
        </p:nvSpPr>
        <p:spPr>
          <a:xfrm>
            <a:off x="1259829" y="1386560"/>
            <a:ext cx="203200" cy="0"/>
          </a:xfrm>
          <a:custGeom>
            <a:avLst/>
            <a:gdLst/>
            <a:ahLst/>
            <a:cxnLst/>
            <a:rect l="l" t="t" r="r" b="b"/>
            <a:pathLst>
              <a:path w="203200">
                <a:moveTo>
                  <a:pt x="0" y="0"/>
                </a:moveTo>
                <a:lnTo>
                  <a:pt x="202740" y="0"/>
                </a:lnTo>
              </a:path>
            </a:pathLst>
          </a:custGeom>
          <a:ln w="5569">
            <a:solidFill>
              <a:srgbClr val="000000"/>
            </a:solidFill>
          </a:ln>
        </p:spPr>
        <p:txBody>
          <a:bodyPr wrap="square" lIns="0" tIns="0" rIns="0" bIns="0" rtlCol="0"/>
          <a:lstStyle/>
          <a:p>
            <a:endParaRPr/>
          </a:p>
        </p:txBody>
      </p:sp>
      <p:sp>
        <p:nvSpPr>
          <p:cNvPr id="24" name="object 24"/>
          <p:cNvSpPr/>
          <p:nvPr/>
        </p:nvSpPr>
        <p:spPr>
          <a:xfrm>
            <a:off x="1259829" y="1364284"/>
            <a:ext cx="89535" cy="45085"/>
          </a:xfrm>
          <a:custGeom>
            <a:avLst/>
            <a:gdLst/>
            <a:ahLst/>
            <a:cxnLst/>
            <a:rect l="l" t="t" r="r" b="b"/>
            <a:pathLst>
              <a:path w="89534" h="45084">
                <a:moveTo>
                  <a:pt x="89113" y="44551"/>
                </a:moveTo>
                <a:lnTo>
                  <a:pt x="0" y="22275"/>
                </a:lnTo>
                <a:lnTo>
                  <a:pt x="89113" y="0"/>
                </a:lnTo>
              </a:path>
            </a:pathLst>
          </a:custGeom>
          <a:ln w="5569">
            <a:solidFill>
              <a:srgbClr val="000000"/>
            </a:solidFill>
          </a:ln>
        </p:spPr>
        <p:txBody>
          <a:bodyPr wrap="square" lIns="0" tIns="0" rIns="0" bIns="0" rtlCol="0"/>
          <a:lstStyle/>
          <a:p>
            <a:endParaRPr/>
          </a:p>
        </p:txBody>
      </p:sp>
      <p:sp>
        <p:nvSpPr>
          <p:cNvPr id="25" name="object 25"/>
          <p:cNvSpPr/>
          <p:nvPr/>
        </p:nvSpPr>
        <p:spPr>
          <a:xfrm>
            <a:off x="292886" y="1386560"/>
            <a:ext cx="5236210" cy="947419"/>
          </a:xfrm>
          <a:custGeom>
            <a:avLst/>
            <a:gdLst/>
            <a:ahLst/>
            <a:cxnLst/>
            <a:rect l="l" t="t" r="r" b="b"/>
            <a:pathLst>
              <a:path w="5236210" h="947419">
                <a:moveTo>
                  <a:pt x="556995" y="0"/>
                </a:moveTo>
                <a:lnTo>
                  <a:pt x="0" y="0"/>
                </a:lnTo>
                <a:lnTo>
                  <a:pt x="0" y="946886"/>
                </a:lnTo>
                <a:lnTo>
                  <a:pt x="5235754" y="946886"/>
                </a:lnTo>
              </a:path>
            </a:pathLst>
          </a:custGeom>
          <a:ln w="5569">
            <a:solidFill>
              <a:srgbClr val="000000"/>
            </a:solidFill>
          </a:ln>
        </p:spPr>
        <p:txBody>
          <a:bodyPr wrap="square" lIns="0" tIns="0" rIns="0" bIns="0" rtlCol="0"/>
          <a:lstStyle/>
          <a:p>
            <a:endParaRPr/>
          </a:p>
        </p:txBody>
      </p:sp>
      <p:sp>
        <p:nvSpPr>
          <p:cNvPr id="26" name="object 26"/>
          <p:cNvSpPr/>
          <p:nvPr/>
        </p:nvSpPr>
        <p:spPr>
          <a:xfrm>
            <a:off x="1903441" y="1639811"/>
            <a:ext cx="1341755" cy="1083945"/>
          </a:xfrm>
          <a:custGeom>
            <a:avLst/>
            <a:gdLst/>
            <a:ahLst/>
            <a:cxnLst/>
            <a:rect l="l" t="t" r="r" b="b"/>
            <a:pathLst>
              <a:path w="1341755" h="1083945">
                <a:moveTo>
                  <a:pt x="1341522" y="1083537"/>
                </a:moveTo>
                <a:lnTo>
                  <a:pt x="0" y="0"/>
                </a:lnTo>
              </a:path>
            </a:pathLst>
          </a:custGeom>
          <a:ln w="5569">
            <a:solidFill>
              <a:srgbClr val="000000"/>
            </a:solidFill>
            <a:prstDash val="lgDash"/>
          </a:ln>
        </p:spPr>
        <p:txBody>
          <a:bodyPr wrap="square" lIns="0" tIns="0" rIns="0" bIns="0" rtlCol="0"/>
          <a:lstStyle/>
          <a:p>
            <a:endParaRPr/>
          </a:p>
        </p:txBody>
      </p:sp>
      <p:sp>
        <p:nvSpPr>
          <p:cNvPr id="27" name="object 27"/>
          <p:cNvSpPr/>
          <p:nvPr/>
        </p:nvSpPr>
        <p:spPr>
          <a:xfrm>
            <a:off x="1813713" y="1567339"/>
            <a:ext cx="90170" cy="73025"/>
          </a:xfrm>
          <a:custGeom>
            <a:avLst/>
            <a:gdLst/>
            <a:ahLst/>
            <a:cxnLst/>
            <a:rect l="l" t="t" r="r" b="b"/>
            <a:pathLst>
              <a:path w="90169" h="73025">
                <a:moveTo>
                  <a:pt x="89727" y="72472"/>
                </a:moveTo>
                <a:lnTo>
                  <a:pt x="0" y="0"/>
                </a:lnTo>
              </a:path>
            </a:pathLst>
          </a:custGeom>
          <a:ln w="5569">
            <a:solidFill>
              <a:srgbClr val="000000"/>
            </a:solidFill>
            <a:prstDash val="lgDash"/>
          </a:ln>
        </p:spPr>
        <p:txBody>
          <a:bodyPr wrap="square" lIns="0" tIns="0" rIns="0" bIns="0" rtlCol="0"/>
          <a:lstStyle/>
          <a:p>
            <a:endParaRPr/>
          </a:p>
        </p:txBody>
      </p:sp>
      <p:sp>
        <p:nvSpPr>
          <p:cNvPr id="28" name="object 28"/>
          <p:cNvSpPr/>
          <p:nvPr/>
        </p:nvSpPr>
        <p:spPr>
          <a:xfrm>
            <a:off x="1812366" y="1565541"/>
            <a:ext cx="83185" cy="74295"/>
          </a:xfrm>
          <a:custGeom>
            <a:avLst/>
            <a:gdLst/>
            <a:ahLst/>
            <a:cxnLst/>
            <a:rect l="l" t="t" r="r" b="b"/>
            <a:pathLst>
              <a:path w="83185" h="74294">
                <a:moveTo>
                  <a:pt x="55702" y="74269"/>
                </a:moveTo>
                <a:lnTo>
                  <a:pt x="0" y="0"/>
                </a:lnTo>
                <a:lnTo>
                  <a:pt x="83185" y="39357"/>
                </a:lnTo>
              </a:path>
            </a:pathLst>
          </a:custGeom>
          <a:ln w="5569">
            <a:solidFill>
              <a:srgbClr val="000000"/>
            </a:solidFill>
          </a:ln>
        </p:spPr>
        <p:txBody>
          <a:bodyPr wrap="square" lIns="0" tIns="0" rIns="0" bIns="0" rtlCol="0"/>
          <a:lstStyle/>
          <a:p>
            <a:endParaRPr/>
          </a:p>
        </p:txBody>
      </p:sp>
      <p:sp>
        <p:nvSpPr>
          <p:cNvPr id="29" name="object 29"/>
          <p:cNvSpPr/>
          <p:nvPr/>
        </p:nvSpPr>
        <p:spPr>
          <a:xfrm>
            <a:off x="3690556" y="1573708"/>
            <a:ext cx="0" cy="1094105"/>
          </a:xfrm>
          <a:custGeom>
            <a:avLst/>
            <a:gdLst/>
            <a:ahLst/>
            <a:cxnLst/>
            <a:rect l="l" t="t" r="r" b="b"/>
            <a:pathLst>
              <a:path h="1094105">
                <a:moveTo>
                  <a:pt x="0" y="0"/>
                </a:moveTo>
                <a:lnTo>
                  <a:pt x="0" y="1093939"/>
                </a:lnTo>
              </a:path>
            </a:pathLst>
          </a:custGeom>
          <a:ln w="5569">
            <a:solidFill>
              <a:srgbClr val="000000"/>
            </a:solidFill>
          </a:ln>
        </p:spPr>
        <p:txBody>
          <a:bodyPr wrap="square" lIns="0" tIns="0" rIns="0" bIns="0" rtlCol="0"/>
          <a:lstStyle/>
          <a:p>
            <a:endParaRPr/>
          </a:p>
        </p:txBody>
      </p:sp>
      <p:sp>
        <p:nvSpPr>
          <p:cNvPr id="30" name="object 30"/>
          <p:cNvSpPr/>
          <p:nvPr/>
        </p:nvSpPr>
        <p:spPr>
          <a:xfrm>
            <a:off x="3668280" y="1573707"/>
            <a:ext cx="45085" cy="89535"/>
          </a:xfrm>
          <a:custGeom>
            <a:avLst/>
            <a:gdLst/>
            <a:ahLst/>
            <a:cxnLst/>
            <a:rect l="l" t="t" r="r" b="b"/>
            <a:pathLst>
              <a:path w="45085" h="89535">
                <a:moveTo>
                  <a:pt x="0" y="89115"/>
                </a:moveTo>
                <a:lnTo>
                  <a:pt x="22275" y="0"/>
                </a:lnTo>
                <a:lnTo>
                  <a:pt x="44551" y="89115"/>
                </a:lnTo>
              </a:path>
            </a:pathLst>
          </a:custGeom>
          <a:ln w="5569">
            <a:solidFill>
              <a:srgbClr val="000000"/>
            </a:solidFill>
          </a:ln>
        </p:spPr>
        <p:txBody>
          <a:bodyPr wrap="square" lIns="0" tIns="0" rIns="0" bIns="0" rtlCol="0"/>
          <a:lstStyle/>
          <a:p>
            <a:endParaRPr/>
          </a:p>
        </p:txBody>
      </p:sp>
      <p:sp>
        <p:nvSpPr>
          <p:cNvPr id="31" name="object 31"/>
          <p:cNvSpPr/>
          <p:nvPr/>
        </p:nvSpPr>
        <p:spPr>
          <a:xfrm>
            <a:off x="4122039" y="1608620"/>
            <a:ext cx="1274445" cy="1115060"/>
          </a:xfrm>
          <a:custGeom>
            <a:avLst/>
            <a:gdLst/>
            <a:ahLst/>
            <a:cxnLst/>
            <a:rect l="l" t="t" r="r" b="b"/>
            <a:pathLst>
              <a:path w="1274445" h="1115060">
                <a:moveTo>
                  <a:pt x="0" y="1114729"/>
                </a:moveTo>
                <a:lnTo>
                  <a:pt x="1273970" y="0"/>
                </a:lnTo>
              </a:path>
            </a:pathLst>
          </a:custGeom>
          <a:ln w="5569">
            <a:solidFill>
              <a:srgbClr val="000000"/>
            </a:solidFill>
            <a:prstDash val="lgDash"/>
          </a:ln>
        </p:spPr>
        <p:txBody>
          <a:bodyPr wrap="square" lIns="0" tIns="0" rIns="0" bIns="0" rtlCol="0"/>
          <a:lstStyle/>
          <a:p>
            <a:endParaRPr/>
          </a:p>
        </p:txBody>
      </p:sp>
      <p:sp>
        <p:nvSpPr>
          <p:cNvPr id="32" name="object 32"/>
          <p:cNvSpPr/>
          <p:nvPr/>
        </p:nvSpPr>
        <p:spPr>
          <a:xfrm>
            <a:off x="5396010" y="1568836"/>
            <a:ext cx="45720" cy="40005"/>
          </a:xfrm>
          <a:custGeom>
            <a:avLst/>
            <a:gdLst/>
            <a:ahLst/>
            <a:cxnLst/>
            <a:rect l="l" t="t" r="r" b="b"/>
            <a:pathLst>
              <a:path w="45720" h="40005">
                <a:moveTo>
                  <a:pt x="0" y="39783"/>
                </a:moveTo>
                <a:lnTo>
                  <a:pt x="45467" y="0"/>
                </a:lnTo>
              </a:path>
            </a:pathLst>
          </a:custGeom>
          <a:ln w="5569">
            <a:solidFill>
              <a:srgbClr val="000000"/>
            </a:solidFill>
            <a:prstDash val="lgDash"/>
          </a:ln>
        </p:spPr>
        <p:txBody>
          <a:bodyPr wrap="square" lIns="0" tIns="0" rIns="0" bIns="0" rtlCol="0"/>
          <a:lstStyle/>
          <a:p>
            <a:endParaRPr/>
          </a:p>
        </p:txBody>
      </p:sp>
      <p:sp>
        <p:nvSpPr>
          <p:cNvPr id="33" name="object 33"/>
          <p:cNvSpPr/>
          <p:nvPr/>
        </p:nvSpPr>
        <p:spPr>
          <a:xfrm>
            <a:off x="5362283" y="1566278"/>
            <a:ext cx="81280" cy="76200"/>
          </a:xfrm>
          <a:custGeom>
            <a:avLst/>
            <a:gdLst/>
            <a:ahLst/>
            <a:cxnLst/>
            <a:rect l="l" t="t" r="r" b="b"/>
            <a:pathLst>
              <a:path w="81279" h="76200">
                <a:moveTo>
                  <a:pt x="0" y="42341"/>
                </a:moveTo>
                <a:lnTo>
                  <a:pt x="80949" y="0"/>
                </a:lnTo>
                <a:lnTo>
                  <a:pt x="28968" y="75755"/>
                </a:lnTo>
              </a:path>
            </a:pathLst>
          </a:custGeom>
          <a:ln w="5569">
            <a:solidFill>
              <a:srgbClr val="000000"/>
            </a:solidFill>
          </a:ln>
        </p:spPr>
        <p:txBody>
          <a:bodyPr wrap="square" lIns="0" tIns="0" rIns="0" bIns="0" rtlCol="0"/>
          <a:lstStyle/>
          <a:p>
            <a:endParaRPr/>
          </a:p>
        </p:txBody>
      </p:sp>
      <p:sp>
        <p:nvSpPr>
          <p:cNvPr id="34" name="object 34"/>
          <p:cNvSpPr/>
          <p:nvPr/>
        </p:nvSpPr>
        <p:spPr>
          <a:xfrm>
            <a:off x="2373820" y="1386560"/>
            <a:ext cx="370205" cy="0"/>
          </a:xfrm>
          <a:custGeom>
            <a:avLst/>
            <a:gdLst/>
            <a:ahLst/>
            <a:cxnLst/>
            <a:rect l="l" t="t" r="r" b="b"/>
            <a:pathLst>
              <a:path w="370205">
                <a:moveTo>
                  <a:pt x="0" y="0"/>
                </a:moveTo>
                <a:lnTo>
                  <a:pt x="369849" y="0"/>
                </a:lnTo>
              </a:path>
            </a:pathLst>
          </a:custGeom>
          <a:ln w="5569">
            <a:solidFill>
              <a:srgbClr val="000000"/>
            </a:solidFill>
          </a:ln>
        </p:spPr>
        <p:txBody>
          <a:bodyPr wrap="square" lIns="0" tIns="0" rIns="0" bIns="0" rtlCol="0"/>
          <a:lstStyle/>
          <a:p>
            <a:endParaRPr/>
          </a:p>
        </p:txBody>
      </p:sp>
      <p:sp>
        <p:nvSpPr>
          <p:cNvPr id="35" name="object 35"/>
          <p:cNvSpPr/>
          <p:nvPr/>
        </p:nvSpPr>
        <p:spPr>
          <a:xfrm>
            <a:off x="2373820" y="1364284"/>
            <a:ext cx="89535" cy="45085"/>
          </a:xfrm>
          <a:custGeom>
            <a:avLst/>
            <a:gdLst/>
            <a:ahLst/>
            <a:cxnLst/>
            <a:rect l="l" t="t" r="r" b="b"/>
            <a:pathLst>
              <a:path w="89535" h="45084">
                <a:moveTo>
                  <a:pt x="89115" y="44551"/>
                </a:moveTo>
                <a:lnTo>
                  <a:pt x="0" y="22275"/>
                </a:lnTo>
                <a:lnTo>
                  <a:pt x="89115" y="0"/>
                </a:lnTo>
              </a:path>
            </a:pathLst>
          </a:custGeom>
          <a:ln w="5569">
            <a:solidFill>
              <a:srgbClr val="000000"/>
            </a:solidFill>
          </a:ln>
        </p:spPr>
        <p:txBody>
          <a:bodyPr wrap="square" lIns="0" tIns="0" rIns="0" bIns="0" rtlCol="0"/>
          <a:lstStyle/>
          <a:p>
            <a:endParaRPr/>
          </a:p>
        </p:txBody>
      </p:sp>
      <p:sp>
        <p:nvSpPr>
          <p:cNvPr id="36" name="object 36"/>
          <p:cNvSpPr/>
          <p:nvPr/>
        </p:nvSpPr>
        <p:spPr>
          <a:xfrm>
            <a:off x="5660084" y="1386560"/>
            <a:ext cx="648970" cy="0"/>
          </a:xfrm>
          <a:custGeom>
            <a:avLst/>
            <a:gdLst/>
            <a:ahLst/>
            <a:cxnLst/>
            <a:rect l="l" t="t" r="r" b="b"/>
            <a:pathLst>
              <a:path w="648970">
                <a:moveTo>
                  <a:pt x="0" y="0"/>
                </a:moveTo>
                <a:lnTo>
                  <a:pt x="648348" y="0"/>
                </a:lnTo>
              </a:path>
            </a:pathLst>
          </a:custGeom>
          <a:ln w="5569">
            <a:solidFill>
              <a:srgbClr val="000000"/>
            </a:solidFill>
          </a:ln>
        </p:spPr>
        <p:txBody>
          <a:bodyPr wrap="square" lIns="0" tIns="0" rIns="0" bIns="0" rtlCol="0"/>
          <a:lstStyle/>
          <a:p>
            <a:endParaRPr/>
          </a:p>
        </p:txBody>
      </p:sp>
      <p:sp>
        <p:nvSpPr>
          <p:cNvPr id="37" name="object 37"/>
          <p:cNvSpPr/>
          <p:nvPr/>
        </p:nvSpPr>
        <p:spPr>
          <a:xfrm>
            <a:off x="5660085" y="1364284"/>
            <a:ext cx="89535" cy="45085"/>
          </a:xfrm>
          <a:custGeom>
            <a:avLst/>
            <a:gdLst/>
            <a:ahLst/>
            <a:cxnLst/>
            <a:rect l="l" t="t" r="r" b="b"/>
            <a:pathLst>
              <a:path w="89535" h="45084">
                <a:moveTo>
                  <a:pt x="89128" y="44551"/>
                </a:moveTo>
                <a:lnTo>
                  <a:pt x="0" y="22275"/>
                </a:lnTo>
                <a:lnTo>
                  <a:pt x="89128" y="0"/>
                </a:lnTo>
              </a:path>
            </a:pathLst>
          </a:custGeom>
          <a:ln w="5569">
            <a:solidFill>
              <a:srgbClr val="000000"/>
            </a:solidFill>
          </a:ln>
        </p:spPr>
        <p:txBody>
          <a:bodyPr wrap="square" lIns="0" tIns="0" rIns="0" bIns="0" rtlCol="0"/>
          <a:lstStyle/>
          <a:p>
            <a:endParaRPr/>
          </a:p>
        </p:txBody>
      </p:sp>
      <p:sp>
        <p:nvSpPr>
          <p:cNvPr id="38" name="object 38"/>
          <p:cNvSpPr/>
          <p:nvPr/>
        </p:nvSpPr>
        <p:spPr>
          <a:xfrm>
            <a:off x="1761121" y="1386560"/>
            <a:ext cx="258445" cy="0"/>
          </a:xfrm>
          <a:custGeom>
            <a:avLst/>
            <a:gdLst/>
            <a:ahLst/>
            <a:cxnLst/>
            <a:rect l="l" t="t" r="r" b="b"/>
            <a:pathLst>
              <a:path w="258444">
                <a:moveTo>
                  <a:pt x="0" y="0"/>
                </a:moveTo>
                <a:lnTo>
                  <a:pt x="258445" y="0"/>
                </a:lnTo>
              </a:path>
            </a:pathLst>
          </a:custGeom>
          <a:ln w="5569">
            <a:solidFill>
              <a:srgbClr val="000000"/>
            </a:solidFill>
          </a:ln>
        </p:spPr>
        <p:txBody>
          <a:bodyPr wrap="square" lIns="0" tIns="0" rIns="0" bIns="0" rtlCol="0"/>
          <a:lstStyle/>
          <a:p>
            <a:endParaRPr/>
          </a:p>
        </p:txBody>
      </p:sp>
      <p:sp>
        <p:nvSpPr>
          <p:cNvPr id="39" name="object 39"/>
          <p:cNvSpPr/>
          <p:nvPr/>
        </p:nvSpPr>
        <p:spPr>
          <a:xfrm>
            <a:off x="1761121" y="1364284"/>
            <a:ext cx="89535" cy="45085"/>
          </a:xfrm>
          <a:custGeom>
            <a:avLst/>
            <a:gdLst/>
            <a:ahLst/>
            <a:cxnLst/>
            <a:rect l="l" t="t" r="r" b="b"/>
            <a:pathLst>
              <a:path w="89535" h="45084">
                <a:moveTo>
                  <a:pt x="89128" y="44551"/>
                </a:moveTo>
                <a:lnTo>
                  <a:pt x="0" y="22275"/>
                </a:lnTo>
                <a:lnTo>
                  <a:pt x="89128" y="0"/>
                </a:lnTo>
              </a:path>
            </a:pathLst>
          </a:custGeom>
          <a:ln w="5569">
            <a:solidFill>
              <a:srgbClr val="000000"/>
            </a:solidFill>
          </a:ln>
        </p:spPr>
        <p:txBody>
          <a:bodyPr wrap="square" lIns="0" tIns="0" rIns="0" bIns="0" rtlCol="0"/>
          <a:lstStyle/>
          <a:p>
            <a:endParaRPr/>
          </a:p>
        </p:txBody>
      </p:sp>
      <p:sp>
        <p:nvSpPr>
          <p:cNvPr id="40" name="object 40"/>
          <p:cNvSpPr/>
          <p:nvPr/>
        </p:nvSpPr>
        <p:spPr>
          <a:xfrm>
            <a:off x="5528640" y="1573708"/>
            <a:ext cx="0" cy="760095"/>
          </a:xfrm>
          <a:custGeom>
            <a:avLst/>
            <a:gdLst/>
            <a:ahLst/>
            <a:cxnLst/>
            <a:rect l="l" t="t" r="r" b="b"/>
            <a:pathLst>
              <a:path h="760094">
                <a:moveTo>
                  <a:pt x="0" y="0"/>
                </a:moveTo>
                <a:lnTo>
                  <a:pt x="0" y="759738"/>
                </a:lnTo>
              </a:path>
            </a:pathLst>
          </a:custGeom>
          <a:ln w="5569">
            <a:solidFill>
              <a:srgbClr val="000000"/>
            </a:solidFill>
          </a:ln>
        </p:spPr>
        <p:txBody>
          <a:bodyPr wrap="square" lIns="0" tIns="0" rIns="0" bIns="0" rtlCol="0"/>
          <a:lstStyle/>
          <a:p>
            <a:endParaRPr/>
          </a:p>
        </p:txBody>
      </p:sp>
      <p:sp>
        <p:nvSpPr>
          <p:cNvPr id="41" name="object 41"/>
          <p:cNvSpPr/>
          <p:nvPr/>
        </p:nvSpPr>
        <p:spPr>
          <a:xfrm>
            <a:off x="5506364" y="1573707"/>
            <a:ext cx="45085" cy="89535"/>
          </a:xfrm>
          <a:custGeom>
            <a:avLst/>
            <a:gdLst/>
            <a:ahLst/>
            <a:cxnLst/>
            <a:rect l="l" t="t" r="r" b="b"/>
            <a:pathLst>
              <a:path w="45085" h="89535">
                <a:moveTo>
                  <a:pt x="0" y="89115"/>
                </a:moveTo>
                <a:lnTo>
                  <a:pt x="22275" y="0"/>
                </a:lnTo>
                <a:lnTo>
                  <a:pt x="44551" y="89115"/>
                </a:lnTo>
              </a:path>
            </a:pathLst>
          </a:custGeom>
          <a:ln w="5569">
            <a:solidFill>
              <a:srgbClr val="000000"/>
            </a:solidFill>
          </a:ln>
        </p:spPr>
        <p:txBody>
          <a:bodyPr wrap="square" lIns="0" tIns="0" rIns="0" bIns="0" rtlCol="0"/>
          <a:lstStyle/>
          <a:p>
            <a:endParaRPr/>
          </a:p>
        </p:txBody>
      </p:sp>
      <p:sp>
        <p:nvSpPr>
          <p:cNvPr id="42" name="object 42"/>
          <p:cNvSpPr txBox="1"/>
          <p:nvPr/>
        </p:nvSpPr>
        <p:spPr>
          <a:xfrm>
            <a:off x="892881" y="1320165"/>
            <a:ext cx="253365" cy="228600"/>
          </a:xfrm>
          <a:prstGeom prst="rect">
            <a:avLst/>
          </a:prstGeom>
        </p:spPr>
        <p:txBody>
          <a:bodyPr vert="horz" wrap="square" lIns="0" tIns="0" rIns="0" bIns="0" rtlCol="0">
            <a:spAutoFit/>
          </a:bodyPr>
          <a:lstStyle/>
          <a:p>
            <a:pPr marL="12700">
              <a:lnSpc>
                <a:spcPct val="100000"/>
              </a:lnSpc>
            </a:pPr>
            <a:r>
              <a:rPr sz="1400" i="1" dirty="0">
                <a:latin typeface="Arial"/>
                <a:cs typeface="Arial"/>
              </a:rPr>
              <a:t>R4</a:t>
            </a:r>
            <a:endParaRPr sz="1400">
              <a:latin typeface="Arial"/>
              <a:cs typeface="Arial"/>
            </a:endParaRPr>
          </a:p>
        </p:txBody>
      </p:sp>
      <p:sp>
        <p:nvSpPr>
          <p:cNvPr id="48" name="object 48"/>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10</a:t>
            </a:r>
          </a:p>
        </p:txBody>
      </p:sp>
      <p:sp>
        <p:nvSpPr>
          <p:cNvPr id="43" name="object 43"/>
          <p:cNvSpPr txBox="1"/>
          <p:nvPr/>
        </p:nvSpPr>
        <p:spPr>
          <a:xfrm>
            <a:off x="1561274" y="1264466"/>
            <a:ext cx="129539" cy="228600"/>
          </a:xfrm>
          <a:prstGeom prst="rect">
            <a:avLst/>
          </a:prstGeom>
        </p:spPr>
        <p:txBody>
          <a:bodyPr vert="horz" wrap="square" lIns="0" tIns="0" rIns="0" bIns="0" rtlCol="0">
            <a:spAutoFit/>
          </a:bodyPr>
          <a:lstStyle/>
          <a:p>
            <a:pPr marL="12700">
              <a:lnSpc>
                <a:spcPct val="100000"/>
              </a:lnSpc>
            </a:pPr>
            <a:r>
              <a:rPr sz="1400" b="1" i="1" dirty="0">
                <a:latin typeface="Arial"/>
                <a:cs typeface="Arial"/>
              </a:rPr>
              <a:t>+</a:t>
            </a:r>
            <a:endParaRPr sz="1400">
              <a:latin typeface="Arial"/>
              <a:cs typeface="Arial"/>
            </a:endParaRPr>
          </a:p>
        </p:txBody>
      </p:sp>
      <p:sp>
        <p:nvSpPr>
          <p:cNvPr id="44" name="object 44"/>
          <p:cNvSpPr txBox="1"/>
          <p:nvPr/>
        </p:nvSpPr>
        <p:spPr>
          <a:xfrm>
            <a:off x="2062566" y="1320165"/>
            <a:ext cx="977900" cy="228600"/>
          </a:xfrm>
          <a:prstGeom prst="rect">
            <a:avLst/>
          </a:prstGeom>
        </p:spPr>
        <p:txBody>
          <a:bodyPr vert="horz" wrap="square" lIns="0" tIns="0" rIns="0" bIns="0" rtlCol="0">
            <a:spAutoFit/>
          </a:bodyPr>
          <a:lstStyle/>
          <a:p>
            <a:pPr marL="12700">
              <a:lnSpc>
                <a:spcPct val="100000"/>
              </a:lnSpc>
              <a:tabLst>
                <a:tab pos="736600" algn="l"/>
              </a:tabLst>
            </a:pPr>
            <a:r>
              <a:rPr sz="1400" i="1" dirty="0">
                <a:latin typeface="Arial"/>
                <a:cs typeface="Arial"/>
              </a:rPr>
              <a:t>R3	R2</a:t>
            </a:r>
            <a:endParaRPr sz="1400">
              <a:latin typeface="Arial"/>
              <a:cs typeface="Arial"/>
            </a:endParaRPr>
          </a:p>
        </p:txBody>
      </p:sp>
      <p:sp>
        <p:nvSpPr>
          <p:cNvPr id="45" name="object 45"/>
          <p:cNvSpPr txBox="1"/>
          <p:nvPr/>
        </p:nvSpPr>
        <p:spPr>
          <a:xfrm>
            <a:off x="3455060" y="1320165"/>
            <a:ext cx="2134870" cy="228600"/>
          </a:xfrm>
          <a:prstGeom prst="rect">
            <a:avLst/>
          </a:prstGeom>
        </p:spPr>
        <p:txBody>
          <a:bodyPr vert="horz" wrap="square" lIns="0" tIns="0" rIns="0" bIns="0" rtlCol="0">
            <a:spAutoFit/>
          </a:bodyPr>
          <a:lstStyle/>
          <a:p>
            <a:pPr marL="12700">
              <a:lnSpc>
                <a:spcPct val="100000"/>
              </a:lnSpc>
              <a:tabLst>
                <a:tab pos="569595" algn="l"/>
                <a:tab pos="1293495" algn="l"/>
                <a:tab pos="2017395" algn="l"/>
              </a:tabLst>
            </a:pPr>
            <a:r>
              <a:rPr sz="2100" b="1" i="1" baseline="17857" dirty="0">
                <a:latin typeface="Arial"/>
                <a:cs typeface="Arial"/>
              </a:rPr>
              <a:t>+	</a:t>
            </a:r>
            <a:r>
              <a:rPr sz="1400" i="1" dirty="0">
                <a:latin typeface="Arial"/>
                <a:cs typeface="Arial"/>
              </a:rPr>
              <a:t>R1	R0	</a:t>
            </a:r>
            <a:r>
              <a:rPr sz="2100" b="1" i="1" baseline="17857" dirty="0">
                <a:latin typeface="Arial"/>
                <a:cs typeface="Arial"/>
              </a:rPr>
              <a:t>+</a:t>
            </a:r>
            <a:endParaRPr sz="2100" baseline="17857">
              <a:latin typeface="Arial"/>
              <a:cs typeface="Arial"/>
            </a:endParaRPr>
          </a:p>
        </p:txBody>
      </p:sp>
      <p:sp>
        <p:nvSpPr>
          <p:cNvPr id="46" name="object 46"/>
          <p:cNvSpPr txBox="1"/>
          <p:nvPr/>
        </p:nvSpPr>
        <p:spPr>
          <a:xfrm>
            <a:off x="6407137" y="1264466"/>
            <a:ext cx="1165225" cy="228600"/>
          </a:xfrm>
          <a:prstGeom prst="rect">
            <a:avLst/>
          </a:prstGeom>
        </p:spPr>
        <p:txBody>
          <a:bodyPr vert="horz" wrap="square" lIns="0" tIns="0" rIns="0" bIns="0" rtlCol="0">
            <a:spAutoFit/>
          </a:bodyPr>
          <a:lstStyle/>
          <a:p>
            <a:pPr marL="12700">
              <a:lnSpc>
                <a:spcPct val="100000"/>
              </a:lnSpc>
            </a:pPr>
            <a:r>
              <a:rPr sz="1400" b="1" i="1" dirty="0">
                <a:latin typeface="Arial"/>
                <a:cs typeface="Arial"/>
              </a:rPr>
              <a:t>Message</a:t>
            </a:r>
            <a:r>
              <a:rPr sz="1400" b="1" i="1" spc="-80" dirty="0">
                <a:latin typeface="Arial"/>
                <a:cs typeface="Arial"/>
              </a:rPr>
              <a:t> </a:t>
            </a:r>
            <a:r>
              <a:rPr sz="1400" b="1" i="1" dirty="0">
                <a:latin typeface="Arial"/>
                <a:cs typeface="Arial"/>
              </a:rPr>
              <a:t>Bits</a:t>
            </a:r>
            <a:endParaRPr sz="1400">
              <a:latin typeface="Arial"/>
              <a:cs typeface="Arial"/>
            </a:endParaRPr>
          </a:p>
        </p:txBody>
      </p:sp>
      <p:sp>
        <p:nvSpPr>
          <p:cNvPr id="47" name="object 47"/>
          <p:cNvSpPr txBox="1"/>
          <p:nvPr/>
        </p:nvSpPr>
        <p:spPr>
          <a:xfrm>
            <a:off x="554595" y="2758965"/>
            <a:ext cx="6717514" cy="5074018"/>
          </a:xfrm>
          <a:prstGeom prst="rect">
            <a:avLst/>
          </a:prstGeom>
        </p:spPr>
        <p:txBody>
          <a:bodyPr vert="horz" wrap="square" lIns="0" tIns="0" rIns="0" bIns="0" rtlCol="0">
            <a:spAutoFit/>
          </a:bodyPr>
          <a:lstStyle/>
          <a:p>
            <a:pPr marR="2486660" algn="ctr">
              <a:lnSpc>
                <a:spcPct val="100000"/>
              </a:lnSpc>
            </a:pPr>
            <a:r>
              <a:rPr sz="1400" b="1" i="1" dirty="0">
                <a:latin typeface="Arial"/>
                <a:cs typeface="Arial"/>
              </a:rPr>
              <a:t>Generator String  =  1  1  0  1  0</a:t>
            </a:r>
            <a:r>
              <a:rPr sz="1400" b="1" i="1" spc="325" dirty="0">
                <a:latin typeface="Arial"/>
                <a:cs typeface="Arial"/>
              </a:rPr>
              <a:t> </a:t>
            </a:r>
            <a:r>
              <a:rPr sz="1400" b="1" i="1" dirty="0">
                <a:latin typeface="Arial"/>
                <a:cs typeface="Arial"/>
              </a:rPr>
              <a:t>1</a:t>
            </a:r>
            <a:endParaRPr sz="1400" dirty="0">
              <a:latin typeface="Arial"/>
              <a:cs typeface="Arial"/>
            </a:endParaRPr>
          </a:p>
          <a:p>
            <a:pPr>
              <a:lnSpc>
                <a:spcPct val="100000"/>
              </a:lnSpc>
            </a:pPr>
            <a:endParaRPr sz="1500" dirty="0">
              <a:latin typeface="Times New Roman"/>
              <a:cs typeface="Times New Roman"/>
            </a:endParaRPr>
          </a:p>
          <a:p>
            <a:pPr marL="212090" marR="448945" indent="-199390">
              <a:lnSpc>
                <a:spcPct val="116300"/>
              </a:lnSpc>
              <a:spcBef>
                <a:spcPts val="1070"/>
              </a:spcBef>
              <a:buFont typeface="Lucida Sans Unicode"/>
              <a:buChar char="•"/>
              <a:tabLst>
                <a:tab pos="212725" algn="l"/>
              </a:tabLst>
            </a:pPr>
            <a:r>
              <a:rPr sz="2050" spc="30" dirty="0">
                <a:latin typeface="+mj-lt"/>
                <a:cs typeface="Garamond"/>
              </a:rPr>
              <a:t>Registers </a:t>
            </a:r>
            <a:r>
              <a:rPr sz="2050" i="1" spc="50" dirty="0">
                <a:latin typeface="+mj-lt"/>
                <a:cs typeface="Verdana"/>
              </a:rPr>
              <a:t>R</a:t>
            </a:r>
            <a:r>
              <a:rPr sz="2050" spc="50" dirty="0">
                <a:latin typeface="+mj-lt"/>
                <a:cs typeface="Garamond"/>
              </a:rPr>
              <a:t>0 </a:t>
            </a:r>
            <a:r>
              <a:rPr sz="2050" spc="25" dirty="0">
                <a:latin typeface="+mj-lt"/>
                <a:cs typeface="Garamond"/>
              </a:rPr>
              <a:t>through </a:t>
            </a:r>
            <a:r>
              <a:rPr sz="2050" i="1" spc="50" dirty="0">
                <a:latin typeface="+mj-lt"/>
                <a:cs typeface="Verdana"/>
              </a:rPr>
              <a:t>R</a:t>
            </a:r>
            <a:r>
              <a:rPr lang="en-US" sz="2050" spc="50" dirty="0">
                <a:latin typeface="+mj-lt"/>
                <a:cs typeface="Verdana"/>
              </a:rPr>
              <a:t>4</a:t>
            </a:r>
            <a:r>
              <a:rPr sz="2050" spc="50" dirty="0">
                <a:latin typeface="+mj-lt"/>
                <a:cs typeface="Garamond"/>
              </a:rPr>
              <a:t> </a:t>
            </a:r>
            <a:r>
              <a:rPr sz="2050" spc="45" dirty="0">
                <a:latin typeface="+mj-lt"/>
                <a:cs typeface="Garamond"/>
              </a:rPr>
              <a:t>are </a:t>
            </a:r>
            <a:r>
              <a:rPr sz="2050" spc="20" dirty="0">
                <a:latin typeface="+mj-lt"/>
                <a:cs typeface="Garamond"/>
              </a:rPr>
              <a:t>several </a:t>
            </a:r>
            <a:r>
              <a:rPr sz="2050" spc="15" dirty="0">
                <a:latin typeface="+mj-lt"/>
                <a:cs typeface="Garamond"/>
              </a:rPr>
              <a:t>single </a:t>
            </a:r>
            <a:r>
              <a:rPr sz="2050" spc="60" dirty="0">
                <a:latin typeface="+mj-lt"/>
                <a:cs typeface="Garamond"/>
              </a:rPr>
              <a:t>bit  </a:t>
            </a:r>
            <a:r>
              <a:rPr sz="2050" spc="25" dirty="0">
                <a:latin typeface="+mj-lt"/>
                <a:cs typeface="Garamond"/>
              </a:rPr>
              <a:t>registers </a:t>
            </a:r>
            <a:r>
              <a:rPr sz="2050" dirty="0">
                <a:latin typeface="+mj-lt"/>
                <a:cs typeface="Garamond"/>
              </a:rPr>
              <a:t>corresponding </a:t>
            </a:r>
            <a:r>
              <a:rPr sz="2050" spc="15" dirty="0">
                <a:latin typeface="+mj-lt"/>
                <a:cs typeface="Garamond"/>
              </a:rPr>
              <a:t>to </a:t>
            </a:r>
            <a:r>
              <a:rPr sz="2050" spc="40" dirty="0">
                <a:latin typeface="+mj-lt"/>
                <a:cs typeface="Garamond"/>
              </a:rPr>
              <a:t>the </a:t>
            </a:r>
            <a:r>
              <a:rPr sz="2050" spc="15" dirty="0">
                <a:latin typeface="+mj-lt"/>
                <a:cs typeface="Garamond"/>
              </a:rPr>
              <a:t>single </a:t>
            </a:r>
            <a:r>
              <a:rPr sz="2050" spc="50" dirty="0">
                <a:latin typeface="+mj-lt"/>
                <a:cs typeface="Garamond"/>
              </a:rPr>
              <a:t>multibit  </a:t>
            </a:r>
            <a:r>
              <a:rPr sz="2050" spc="30" dirty="0">
                <a:latin typeface="+mj-lt"/>
                <a:cs typeface="Garamond"/>
              </a:rPr>
              <a:t>register </a:t>
            </a:r>
            <a:r>
              <a:rPr sz="2050" spc="25" dirty="0">
                <a:latin typeface="+mj-lt"/>
                <a:cs typeface="Garamond"/>
              </a:rPr>
              <a:t>in </a:t>
            </a:r>
            <a:r>
              <a:rPr sz="2050" spc="10" dirty="0">
                <a:latin typeface="+mj-lt"/>
                <a:cs typeface="Garamond"/>
              </a:rPr>
              <a:t>previous</a:t>
            </a:r>
            <a:r>
              <a:rPr sz="2050" spc="210" dirty="0">
                <a:latin typeface="+mj-lt"/>
                <a:cs typeface="Garamond"/>
              </a:rPr>
              <a:t> </a:t>
            </a:r>
            <a:r>
              <a:rPr sz="2050" spc="25" dirty="0">
                <a:latin typeface="+mj-lt"/>
                <a:cs typeface="Garamond"/>
              </a:rPr>
              <a:t>slide.</a:t>
            </a:r>
            <a:endParaRPr sz="2050" dirty="0">
              <a:latin typeface="+mj-lt"/>
              <a:cs typeface="Garamond"/>
            </a:endParaRPr>
          </a:p>
          <a:p>
            <a:pPr marL="212090" marR="274955" indent="-199390">
              <a:lnSpc>
                <a:spcPct val="116100"/>
              </a:lnSpc>
              <a:spcBef>
                <a:spcPts val="860"/>
              </a:spcBef>
              <a:buFont typeface="Lucida Sans Unicode"/>
              <a:buChar char="•"/>
              <a:tabLst>
                <a:tab pos="212725" algn="l"/>
              </a:tabLst>
            </a:pPr>
            <a:r>
              <a:rPr sz="2050" spc="-5" dirty="0">
                <a:latin typeface="+mj-lt"/>
                <a:cs typeface="Garamond"/>
              </a:rPr>
              <a:t>Ex-OR </a:t>
            </a:r>
            <a:r>
              <a:rPr sz="2050" spc="25" dirty="0">
                <a:latin typeface="+mj-lt"/>
                <a:cs typeface="Garamond"/>
              </a:rPr>
              <a:t>placed </a:t>
            </a:r>
            <a:r>
              <a:rPr sz="2050" spc="15" dirty="0">
                <a:latin typeface="+mj-lt"/>
                <a:cs typeface="Garamond"/>
              </a:rPr>
              <a:t>to </a:t>
            </a:r>
            <a:r>
              <a:rPr sz="2050" spc="40" dirty="0">
                <a:latin typeface="+mj-lt"/>
                <a:cs typeface="Garamond"/>
              </a:rPr>
              <a:t>right </a:t>
            </a:r>
            <a:r>
              <a:rPr sz="2050" spc="-100" dirty="0">
                <a:latin typeface="+mj-lt"/>
                <a:cs typeface="Garamond"/>
              </a:rPr>
              <a:t>of </a:t>
            </a:r>
            <a:r>
              <a:rPr sz="2050" spc="30" dirty="0">
                <a:latin typeface="+mj-lt"/>
                <a:cs typeface="Garamond"/>
              </a:rPr>
              <a:t>register </a:t>
            </a:r>
            <a:r>
              <a:rPr sz="2050" i="1" spc="125" dirty="0">
                <a:latin typeface="+mj-lt"/>
                <a:cs typeface="Verdana"/>
              </a:rPr>
              <a:t>i </a:t>
            </a:r>
            <a:r>
              <a:rPr sz="2050" spc="-25" dirty="0">
                <a:latin typeface="+mj-lt"/>
                <a:cs typeface="Garamond"/>
              </a:rPr>
              <a:t>if </a:t>
            </a:r>
            <a:r>
              <a:rPr sz="2050" spc="60" dirty="0">
                <a:latin typeface="+mj-lt"/>
                <a:cs typeface="Garamond"/>
              </a:rPr>
              <a:t>bit </a:t>
            </a:r>
            <a:r>
              <a:rPr sz="2050" i="1" spc="125" dirty="0">
                <a:latin typeface="+mj-lt"/>
                <a:cs typeface="Verdana"/>
              </a:rPr>
              <a:t>i </a:t>
            </a:r>
            <a:r>
              <a:rPr sz="2050" spc="35" dirty="0">
                <a:latin typeface="+mj-lt"/>
                <a:cs typeface="Garamond"/>
              </a:rPr>
              <a:t>set </a:t>
            </a:r>
            <a:r>
              <a:rPr sz="2050" spc="20" dirty="0">
                <a:latin typeface="+mj-lt"/>
                <a:cs typeface="Garamond"/>
              </a:rPr>
              <a:t>in  </a:t>
            </a:r>
            <a:r>
              <a:rPr sz="2050" spc="25" dirty="0">
                <a:latin typeface="+mj-lt"/>
                <a:cs typeface="Garamond"/>
              </a:rPr>
              <a:t>generator.</a:t>
            </a:r>
            <a:endParaRPr sz="2050" dirty="0">
              <a:latin typeface="+mj-lt"/>
              <a:cs typeface="Garamond"/>
            </a:endParaRPr>
          </a:p>
          <a:p>
            <a:pPr marL="212090" marR="33020" indent="-199390">
              <a:lnSpc>
                <a:spcPct val="116599"/>
              </a:lnSpc>
              <a:spcBef>
                <a:spcPts val="844"/>
              </a:spcBef>
              <a:buFont typeface="Lucida Sans Unicode"/>
              <a:buChar char="•"/>
              <a:tabLst>
                <a:tab pos="212725" algn="l"/>
              </a:tabLst>
            </a:pPr>
            <a:r>
              <a:rPr sz="2050" spc="30" dirty="0">
                <a:latin typeface="+mj-lt"/>
                <a:cs typeface="Garamond"/>
              </a:rPr>
              <a:t>When </a:t>
            </a:r>
            <a:r>
              <a:rPr sz="2050" spc="114" dirty="0">
                <a:latin typeface="+mj-lt"/>
                <a:cs typeface="Garamond"/>
              </a:rPr>
              <a:t>a </a:t>
            </a:r>
            <a:r>
              <a:rPr sz="2050" spc="15" dirty="0">
                <a:latin typeface="+mj-lt"/>
                <a:cs typeface="Garamond"/>
              </a:rPr>
              <a:t>message </a:t>
            </a:r>
            <a:r>
              <a:rPr sz="2050" spc="60" dirty="0">
                <a:latin typeface="+mj-lt"/>
                <a:cs typeface="Garamond"/>
              </a:rPr>
              <a:t>bit </a:t>
            </a:r>
            <a:r>
              <a:rPr sz="2050" spc="10" dirty="0">
                <a:latin typeface="+mj-lt"/>
                <a:cs typeface="Garamond"/>
              </a:rPr>
              <a:t>shifts </a:t>
            </a:r>
            <a:r>
              <a:rPr sz="2050" spc="35" dirty="0">
                <a:latin typeface="+mj-lt"/>
                <a:cs typeface="Garamond"/>
              </a:rPr>
              <a:t>in, </a:t>
            </a:r>
            <a:r>
              <a:rPr sz="2050" spc="65" dirty="0">
                <a:latin typeface="+mj-lt"/>
                <a:cs typeface="Garamond"/>
              </a:rPr>
              <a:t>all </a:t>
            </a:r>
            <a:r>
              <a:rPr sz="2050" spc="25" dirty="0">
                <a:latin typeface="+mj-lt"/>
                <a:cs typeface="Garamond"/>
              </a:rPr>
              <a:t>registers </a:t>
            </a:r>
            <a:r>
              <a:rPr sz="2050" spc="5" dirty="0">
                <a:latin typeface="+mj-lt"/>
                <a:cs typeface="Garamond"/>
              </a:rPr>
              <a:t>send </a:t>
            </a:r>
            <a:r>
              <a:rPr sz="2050" spc="60" dirty="0">
                <a:latin typeface="+mj-lt"/>
                <a:cs typeface="Garamond"/>
              </a:rPr>
              <a:t>(in  parallel) </a:t>
            </a:r>
            <a:r>
              <a:rPr sz="2050" spc="40" dirty="0">
                <a:latin typeface="+mj-lt"/>
                <a:cs typeface="Garamond"/>
              </a:rPr>
              <a:t>their </a:t>
            </a:r>
            <a:r>
              <a:rPr sz="2050" spc="60" dirty="0">
                <a:latin typeface="+mj-lt"/>
                <a:cs typeface="Garamond"/>
              </a:rPr>
              <a:t>bit </a:t>
            </a:r>
            <a:r>
              <a:rPr sz="2050" spc="15" dirty="0">
                <a:latin typeface="+mj-lt"/>
                <a:cs typeface="Garamond"/>
              </a:rPr>
              <a:t>values to </a:t>
            </a:r>
            <a:r>
              <a:rPr sz="2050" spc="20" dirty="0">
                <a:latin typeface="+mj-lt"/>
                <a:cs typeface="Garamond"/>
              </a:rPr>
              <a:t>left, </a:t>
            </a:r>
            <a:r>
              <a:rPr sz="2050" spc="-30" dirty="0">
                <a:latin typeface="+mj-lt"/>
                <a:cs typeface="Garamond"/>
              </a:rPr>
              <a:t>some </a:t>
            </a:r>
            <a:r>
              <a:rPr sz="2050" spc="55" dirty="0">
                <a:latin typeface="+mj-lt"/>
                <a:cs typeface="Garamond"/>
              </a:rPr>
              <a:t> </a:t>
            </a:r>
            <a:r>
              <a:rPr sz="2050" spc="25" dirty="0">
                <a:latin typeface="+mj-lt"/>
                <a:cs typeface="Garamond"/>
              </a:rPr>
              <a:t>through</a:t>
            </a:r>
            <a:r>
              <a:rPr lang="en-US" sz="2050" dirty="0">
                <a:latin typeface="+mj-lt"/>
                <a:cs typeface="Garamond"/>
              </a:rPr>
              <a:t> </a:t>
            </a:r>
            <a:r>
              <a:rPr sz="2050" spc="-5" dirty="0">
                <a:latin typeface="+mj-lt"/>
                <a:cs typeface="Garamond"/>
              </a:rPr>
              <a:t>Ex-OR </a:t>
            </a:r>
            <a:r>
              <a:rPr sz="2050" spc="50" dirty="0">
                <a:latin typeface="+mj-lt"/>
                <a:cs typeface="Garamond"/>
              </a:rPr>
              <a:t>gates. </a:t>
            </a:r>
            <a:r>
              <a:rPr sz="2050" spc="-5" dirty="0">
                <a:latin typeface="+mj-lt"/>
                <a:cs typeface="Garamond"/>
              </a:rPr>
              <a:t>Combines </a:t>
            </a:r>
            <a:r>
              <a:rPr sz="2050" spc="15" dirty="0">
                <a:latin typeface="+mj-lt"/>
                <a:cs typeface="Garamond"/>
              </a:rPr>
              <a:t>left shift </a:t>
            </a:r>
            <a:r>
              <a:rPr sz="2050" spc="-100" dirty="0">
                <a:latin typeface="+mj-lt"/>
                <a:cs typeface="Garamond"/>
              </a:rPr>
              <a:t>of </a:t>
            </a:r>
            <a:r>
              <a:rPr sz="2050" spc="60" dirty="0">
                <a:latin typeface="+mj-lt"/>
                <a:cs typeface="Garamond"/>
              </a:rPr>
              <a:t>an </a:t>
            </a:r>
            <a:r>
              <a:rPr sz="2050" spc="40" dirty="0">
                <a:latin typeface="+mj-lt"/>
                <a:cs typeface="Garamond"/>
              </a:rPr>
              <a:t>iteration  </a:t>
            </a:r>
            <a:r>
              <a:rPr sz="2050" spc="45" dirty="0">
                <a:latin typeface="+mj-lt"/>
                <a:cs typeface="Garamond"/>
              </a:rPr>
              <a:t>with </a:t>
            </a:r>
            <a:r>
              <a:rPr sz="2050" spc="60" dirty="0">
                <a:latin typeface="+mj-lt"/>
                <a:cs typeface="Garamond"/>
              </a:rPr>
              <a:t>MSB </a:t>
            </a:r>
            <a:r>
              <a:rPr sz="2050" spc="-20" dirty="0">
                <a:latin typeface="+mj-lt"/>
                <a:cs typeface="Garamond"/>
              </a:rPr>
              <a:t>check </a:t>
            </a:r>
            <a:r>
              <a:rPr sz="2050" spc="45" dirty="0">
                <a:latin typeface="+mj-lt"/>
                <a:cs typeface="Garamond"/>
              </a:rPr>
              <a:t>and </a:t>
            </a:r>
            <a:r>
              <a:rPr sz="2050" spc="-5" dirty="0">
                <a:latin typeface="+mj-lt"/>
                <a:cs typeface="Garamond"/>
              </a:rPr>
              <a:t>Ex-OR </a:t>
            </a:r>
            <a:r>
              <a:rPr sz="2050" spc="-100" dirty="0">
                <a:latin typeface="+mj-lt"/>
                <a:cs typeface="Garamond"/>
              </a:rPr>
              <a:t>of </a:t>
            </a:r>
            <a:r>
              <a:rPr sz="2050" spc="45" dirty="0">
                <a:latin typeface="+mj-lt"/>
                <a:cs typeface="Garamond"/>
              </a:rPr>
              <a:t>next </a:t>
            </a:r>
            <a:r>
              <a:rPr sz="2050" spc="185" dirty="0">
                <a:latin typeface="+mj-lt"/>
                <a:cs typeface="Garamond"/>
              </a:rPr>
              <a:t> </a:t>
            </a:r>
            <a:r>
              <a:rPr sz="2050" spc="40" dirty="0">
                <a:latin typeface="+mj-lt"/>
                <a:cs typeface="Garamond"/>
              </a:rPr>
              <a:t>iteration.</a:t>
            </a:r>
            <a:r>
              <a:rPr lang="en-US" sz="2050" dirty="0">
                <a:latin typeface="+mj-lt"/>
                <a:cs typeface="Garamond"/>
              </a:rPr>
              <a:t>  </a:t>
            </a:r>
            <a:r>
              <a:rPr sz="2050" spc="-5" dirty="0">
                <a:latin typeface="+mj-lt"/>
                <a:cs typeface="Garamond"/>
              </a:rPr>
              <a:t>Ex-OR </a:t>
            </a:r>
            <a:r>
              <a:rPr sz="2050" spc="35" dirty="0">
                <a:latin typeface="+mj-lt"/>
                <a:cs typeface="Garamond"/>
              </a:rPr>
              <a:t>during </a:t>
            </a:r>
            <a:r>
              <a:rPr sz="2050" spc="15" dirty="0">
                <a:latin typeface="+mj-lt"/>
                <a:cs typeface="Garamond"/>
              </a:rPr>
              <a:t>left</a:t>
            </a:r>
            <a:r>
              <a:rPr sz="2050" spc="225" dirty="0">
                <a:latin typeface="+mj-lt"/>
                <a:cs typeface="Garamond"/>
              </a:rPr>
              <a:t> </a:t>
            </a:r>
            <a:r>
              <a:rPr sz="2050" spc="25" dirty="0">
                <a:latin typeface="+mj-lt"/>
                <a:cs typeface="Garamond"/>
              </a:rPr>
              <a:t>shift.</a:t>
            </a:r>
            <a:endParaRPr sz="2050" dirty="0">
              <a:latin typeface="+mj-lt"/>
              <a:cs typeface="Garamond"/>
            </a:endParaRPr>
          </a:p>
          <a:p>
            <a:pPr marL="212090" marR="5080" indent="-199390">
              <a:lnSpc>
                <a:spcPct val="116100"/>
              </a:lnSpc>
              <a:spcBef>
                <a:spcPts val="865"/>
              </a:spcBef>
              <a:buFont typeface="Lucida Sans Unicode"/>
              <a:buChar char="•"/>
              <a:tabLst>
                <a:tab pos="212725" algn="l"/>
              </a:tabLst>
            </a:pPr>
            <a:r>
              <a:rPr sz="2050" spc="-5" dirty="0">
                <a:latin typeface="+mj-lt"/>
                <a:cs typeface="Garamond"/>
              </a:rPr>
              <a:t>Avoids </a:t>
            </a:r>
            <a:r>
              <a:rPr sz="2050" spc="-20" dirty="0">
                <a:latin typeface="+mj-lt"/>
                <a:cs typeface="Garamond"/>
              </a:rPr>
              <a:t>check </a:t>
            </a:r>
            <a:r>
              <a:rPr sz="2050" spc="-55" dirty="0">
                <a:latin typeface="+mj-lt"/>
                <a:cs typeface="Garamond"/>
              </a:rPr>
              <a:t>for </a:t>
            </a:r>
            <a:r>
              <a:rPr sz="2050" spc="60" dirty="0">
                <a:latin typeface="+mj-lt"/>
                <a:cs typeface="Garamond"/>
              </a:rPr>
              <a:t>MSB</a:t>
            </a:r>
            <a:r>
              <a:rPr lang="en-US" sz="2050" spc="60" dirty="0">
                <a:latin typeface="+mj-lt"/>
                <a:cs typeface="Garamond"/>
              </a:rPr>
              <a:t>: </a:t>
            </a:r>
            <a:r>
              <a:rPr sz="2050" spc="40" dirty="0">
                <a:latin typeface="+mj-lt"/>
                <a:cs typeface="Garamond"/>
              </a:rPr>
              <a:t>output </a:t>
            </a:r>
            <a:r>
              <a:rPr sz="2050" spc="-100" dirty="0">
                <a:latin typeface="+mj-lt"/>
                <a:cs typeface="Garamond"/>
              </a:rPr>
              <a:t>of </a:t>
            </a:r>
            <a:r>
              <a:rPr sz="2050" i="1" spc="50" dirty="0">
                <a:latin typeface="+mj-lt"/>
                <a:cs typeface="Verdana"/>
              </a:rPr>
              <a:t>R</a:t>
            </a:r>
            <a:r>
              <a:rPr sz="2050" spc="50" dirty="0">
                <a:latin typeface="+mj-lt"/>
                <a:cs typeface="Garamond"/>
              </a:rPr>
              <a:t>4 as </a:t>
            </a:r>
            <a:r>
              <a:rPr sz="2050" spc="45" dirty="0">
                <a:latin typeface="+mj-lt"/>
                <a:cs typeface="Garamond"/>
              </a:rPr>
              <a:t>input  </a:t>
            </a:r>
            <a:r>
              <a:rPr sz="2050" spc="15" dirty="0">
                <a:latin typeface="+mj-lt"/>
                <a:cs typeface="Garamond"/>
              </a:rPr>
              <a:t>to </a:t>
            </a:r>
            <a:r>
              <a:rPr sz="2050" spc="65" dirty="0">
                <a:latin typeface="+mj-lt"/>
                <a:cs typeface="Garamond"/>
              </a:rPr>
              <a:t>all</a:t>
            </a:r>
            <a:r>
              <a:rPr sz="2050" spc="105" dirty="0">
                <a:latin typeface="+mj-lt"/>
                <a:cs typeface="Garamond"/>
              </a:rPr>
              <a:t> </a:t>
            </a:r>
            <a:r>
              <a:rPr sz="2050" spc="5" dirty="0">
                <a:latin typeface="+mj-lt"/>
                <a:cs typeface="Garamond"/>
              </a:rPr>
              <a:t>Ex-ORs.</a:t>
            </a:r>
            <a:endParaRPr lang="en-US" sz="2050" spc="5" dirty="0">
              <a:latin typeface="+mj-lt"/>
              <a:cs typeface="Garamond"/>
            </a:endParaRPr>
          </a:p>
          <a:p>
            <a:pPr marL="212090" marR="5080" indent="-199390">
              <a:lnSpc>
                <a:spcPct val="116100"/>
              </a:lnSpc>
              <a:spcBef>
                <a:spcPts val="865"/>
              </a:spcBef>
              <a:buFont typeface="Lucida Sans Unicode"/>
              <a:buChar char="•"/>
              <a:tabLst>
                <a:tab pos="212725" algn="l"/>
              </a:tabLst>
            </a:pPr>
            <a:r>
              <a:rPr lang="en-US" sz="2050" spc="5" dirty="0">
                <a:latin typeface="+mj-lt"/>
                <a:cs typeface="Garamond"/>
              </a:rPr>
              <a:t>In practice to implement at Terabits we need to shift multiple bits </a:t>
            </a:r>
            <a:r>
              <a:rPr lang="en-US" sz="2050" spc="5" dirty="0">
                <a:cs typeface="Garamond"/>
              </a:rPr>
              <a:t>(say 8) </a:t>
            </a:r>
            <a:r>
              <a:rPr lang="en-US" sz="2050" spc="5" dirty="0">
                <a:latin typeface="+mj-lt"/>
                <a:cs typeface="Garamond"/>
              </a:rPr>
              <a:t>per clock cycle.</a:t>
            </a:r>
            <a:endParaRPr sz="2050" dirty="0">
              <a:latin typeface="+mj-lt"/>
              <a:cs typeface="Garamond"/>
            </a:endParaRPr>
          </a:p>
        </p:txBody>
      </p:sp>
      <p:sp>
        <p:nvSpPr>
          <p:cNvPr id="49" name="TextBox 48"/>
          <p:cNvSpPr txBox="1"/>
          <p:nvPr/>
        </p:nvSpPr>
        <p:spPr>
          <a:xfrm>
            <a:off x="141452" y="8441156"/>
            <a:ext cx="7543800" cy="954107"/>
          </a:xfrm>
          <a:prstGeom prst="rect">
            <a:avLst/>
          </a:prstGeom>
          <a:noFill/>
        </p:spPr>
        <p:txBody>
          <a:bodyPr wrap="square" rtlCol="0">
            <a:spAutoFit/>
          </a:bodyPr>
          <a:lstStyle/>
          <a:p>
            <a:r>
              <a:rPr lang="en-US" sz="2800" dirty="0">
                <a:solidFill>
                  <a:srgbClr val="00B050"/>
                </a:solidFill>
              </a:rPr>
              <a:t>So CRCs can be implanted at high speeds.  But what errors do they catch? Need a new viewpoint</a:t>
            </a:r>
          </a:p>
        </p:txBody>
      </p:sp>
    </p:spTree>
    <p:extLst>
      <p:ext uri="{BB962C8B-B14F-4D97-AF65-F5344CB8AC3E}">
        <p14:creationId xmlns:p14="http://schemas.microsoft.com/office/powerpoint/2010/main" val="263845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 calcmode="lin" valueType="num">
                                      <p:cBhvr additive="base">
                                        <p:cTn id="7" dur="500" fill="hold"/>
                                        <p:tgtEl>
                                          <p:spTgt spid="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11</a:t>
            </a:r>
          </a:p>
        </p:txBody>
      </p:sp>
      <p:sp>
        <p:nvSpPr>
          <p:cNvPr id="2" name="object 2"/>
          <p:cNvSpPr txBox="1"/>
          <p:nvPr/>
        </p:nvSpPr>
        <p:spPr>
          <a:xfrm>
            <a:off x="838200" y="762001"/>
            <a:ext cx="5943600" cy="6279668"/>
          </a:xfrm>
          <a:prstGeom prst="rect">
            <a:avLst/>
          </a:prstGeom>
        </p:spPr>
        <p:txBody>
          <a:bodyPr vert="horz" wrap="square" lIns="0" tIns="0" rIns="0" bIns="0" rtlCol="0">
            <a:spAutoFit/>
          </a:bodyPr>
          <a:lstStyle/>
          <a:p>
            <a:pPr marL="1529080">
              <a:lnSpc>
                <a:spcPct val="100000"/>
              </a:lnSpc>
            </a:pPr>
            <a:r>
              <a:rPr sz="3200" spc="385" dirty="0">
                <a:solidFill>
                  <a:srgbClr val="0070C0"/>
                </a:solidFill>
                <a:latin typeface="+mj-lt"/>
                <a:cs typeface="PMingLiU"/>
              </a:rPr>
              <a:t>CRC</a:t>
            </a:r>
            <a:r>
              <a:rPr sz="3200" spc="165" dirty="0">
                <a:solidFill>
                  <a:srgbClr val="0070C0"/>
                </a:solidFill>
                <a:latin typeface="+mj-lt"/>
                <a:cs typeface="PMingLiU"/>
              </a:rPr>
              <a:t> </a:t>
            </a:r>
            <a:r>
              <a:rPr sz="3200" spc="355" dirty="0">
                <a:solidFill>
                  <a:srgbClr val="0070C0"/>
                </a:solidFill>
                <a:latin typeface="+mj-lt"/>
                <a:cs typeface="PMingLiU"/>
              </a:rPr>
              <a:t>PROPERTIES</a:t>
            </a:r>
            <a:endParaRPr sz="3200" dirty="0">
              <a:solidFill>
                <a:srgbClr val="0070C0"/>
              </a:solidFill>
              <a:latin typeface="+mj-lt"/>
              <a:cs typeface="PMingLiU"/>
            </a:endParaRPr>
          </a:p>
          <a:p>
            <a:pPr>
              <a:lnSpc>
                <a:spcPct val="100000"/>
              </a:lnSpc>
              <a:spcBef>
                <a:spcPts val="10"/>
              </a:spcBef>
            </a:pPr>
            <a:endParaRPr sz="1900" dirty="0">
              <a:latin typeface="Times New Roman"/>
              <a:cs typeface="Times New Roman"/>
            </a:endParaRPr>
          </a:p>
          <a:p>
            <a:pPr marL="12700">
              <a:lnSpc>
                <a:spcPct val="100000"/>
              </a:lnSpc>
            </a:pPr>
            <a:r>
              <a:rPr sz="2050" spc="30" dirty="0">
                <a:latin typeface="Garamond"/>
                <a:cs typeface="Garamond"/>
              </a:rPr>
              <a:t>CRC-16: </a:t>
            </a:r>
            <a:r>
              <a:rPr sz="2050" i="1" spc="160" dirty="0">
                <a:latin typeface="Verdana"/>
                <a:cs typeface="Verdana"/>
              </a:rPr>
              <a:t>X</a:t>
            </a:r>
            <a:r>
              <a:rPr sz="2100" spc="240" baseline="29761" dirty="0">
                <a:latin typeface="Tw Cen MT Condensed Extra Bold"/>
                <a:cs typeface="Tw Cen MT Condensed Extra Bold"/>
              </a:rPr>
              <a:t>16 </a:t>
            </a:r>
            <a:r>
              <a:rPr sz="2050" spc="120" dirty="0">
                <a:latin typeface="Garamond"/>
                <a:cs typeface="Garamond"/>
              </a:rPr>
              <a:t>+ </a:t>
            </a:r>
            <a:r>
              <a:rPr sz="2050" i="1" spc="155" dirty="0">
                <a:latin typeface="Verdana"/>
                <a:cs typeface="Verdana"/>
              </a:rPr>
              <a:t>X</a:t>
            </a:r>
            <a:r>
              <a:rPr sz="2100" spc="232" baseline="29761" dirty="0">
                <a:latin typeface="Tw Cen MT Condensed Extra Bold"/>
                <a:cs typeface="Tw Cen MT Condensed Extra Bold"/>
              </a:rPr>
              <a:t>15 </a:t>
            </a:r>
            <a:r>
              <a:rPr sz="2050" spc="120" dirty="0">
                <a:latin typeface="Garamond"/>
                <a:cs typeface="Garamond"/>
              </a:rPr>
              <a:t>+ </a:t>
            </a:r>
            <a:r>
              <a:rPr sz="2050" i="1" spc="225" dirty="0">
                <a:latin typeface="Verdana"/>
                <a:cs typeface="Verdana"/>
              </a:rPr>
              <a:t>X</a:t>
            </a:r>
            <a:r>
              <a:rPr sz="2100" spc="337" baseline="29761" dirty="0">
                <a:latin typeface="Tw Cen MT Condensed Extra Bold"/>
                <a:cs typeface="Tw Cen MT Condensed Extra Bold"/>
              </a:rPr>
              <a:t>2 </a:t>
            </a:r>
            <a:r>
              <a:rPr sz="2050" spc="120" dirty="0">
                <a:latin typeface="Garamond"/>
                <a:cs typeface="Garamond"/>
              </a:rPr>
              <a:t>+</a:t>
            </a:r>
            <a:r>
              <a:rPr sz="2050" spc="-265" dirty="0">
                <a:latin typeface="Garamond"/>
                <a:cs typeface="Garamond"/>
              </a:rPr>
              <a:t> </a:t>
            </a:r>
            <a:r>
              <a:rPr sz="2050" spc="20" dirty="0">
                <a:latin typeface="Garamond"/>
                <a:cs typeface="Garamond"/>
              </a:rPr>
              <a:t>1</a:t>
            </a:r>
            <a:r>
              <a:rPr lang="en-US" sz="2050" spc="20" dirty="0">
                <a:latin typeface="Garamond"/>
                <a:cs typeface="Garamond"/>
              </a:rPr>
              <a:t> = 11000000000000101</a:t>
            </a:r>
            <a:endParaRPr lang="en-US" sz="2050" dirty="0">
              <a:latin typeface="Garamond"/>
              <a:cs typeface="Garamond"/>
            </a:endParaRPr>
          </a:p>
          <a:p>
            <a:pPr marL="12700">
              <a:lnSpc>
                <a:spcPct val="100000"/>
              </a:lnSpc>
            </a:pPr>
            <a:endParaRPr lang="en-US" sz="2050" dirty="0">
              <a:latin typeface="Garamond"/>
              <a:cs typeface="Garamond"/>
            </a:endParaRPr>
          </a:p>
          <a:p>
            <a:pPr marL="12700">
              <a:lnSpc>
                <a:spcPct val="100000"/>
              </a:lnSpc>
            </a:pPr>
            <a:r>
              <a:rPr lang="en-US" sz="2050" dirty="0">
                <a:latin typeface="Garamond"/>
                <a:cs typeface="Garamond"/>
              </a:rPr>
              <a:t>We skip proofs of these properties this quarter but they are in your notes,  Not required for HWs </a:t>
            </a:r>
            <a:r>
              <a:rPr lang="en-US" sz="2050">
                <a:latin typeface="Garamond"/>
                <a:cs typeface="Garamond"/>
              </a:rPr>
              <a:t>and tests.</a:t>
            </a:r>
            <a:endParaRPr sz="2050" dirty="0">
              <a:latin typeface="Garamond"/>
              <a:cs typeface="Garamond"/>
            </a:endParaRPr>
          </a:p>
          <a:p>
            <a:pPr marL="12700" marR="5080" algn="just">
              <a:lnSpc>
                <a:spcPct val="116300"/>
              </a:lnSpc>
              <a:spcBef>
                <a:spcPts val="605"/>
              </a:spcBef>
            </a:pPr>
            <a:r>
              <a:rPr lang="en-US" sz="2050" spc="30" dirty="0">
                <a:solidFill>
                  <a:srgbClr val="FF0000"/>
                </a:solidFill>
                <a:latin typeface="Garamond"/>
                <a:cs typeface="Garamond"/>
              </a:rPr>
              <a:t>Odd </a:t>
            </a:r>
            <a:r>
              <a:rPr sz="2050" spc="60" dirty="0">
                <a:solidFill>
                  <a:srgbClr val="FF0000"/>
                </a:solidFill>
                <a:latin typeface="Garamond"/>
                <a:cs typeface="Garamond"/>
              </a:rPr>
              <a:t>bit </a:t>
            </a:r>
            <a:r>
              <a:rPr sz="2050" spc="10" dirty="0">
                <a:solidFill>
                  <a:srgbClr val="FF0000"/>
                </a:solidFill>
                <a:latin typeface="Garamond"/>
                <a:cs typeface="Garamond"/>
              </a:rPr>
              <a:t>errors</a:t>
            </a:r>
            <a:r>
              <a:rPr sz="2050" spc="10" dirty="0">
                <a:latin typeface="Garamond"/>
                <a:cs typeface="Garamond"/>
              </a:rPr>
              <a:t>: </a:t>
            </a:r>
            <a:r>
              <a:rPr lang="en-US" sz="2050" spc="40" dirty="0">
                <a:latin typeface="Garamond"/>
                <a:cs typeface="Garamond"/>
              </a:rPr>
              <a:t>can handle but not a big deal as parity can handle with using just 1 bit.  1</a:t>
            </a:r>
            <a:endParaRPr sz="2050" dirty="0">
              <a:latin typeface="Garamond"/>
              <a:cs typeface="Garamond"/>
            </a:endParaRPr>
          </a:p>
          <a:p>
            <a:pPr marL="12700" marR="265430">
              <a:lnSpc>
                <a:spcPct val="116300"/>
              </a:lnSpc>
              <a:spcBef>
                <a:spcPts val="605"/>
              </a:spcBef>
            </a:pPr>
            <a:r>
              <a:rPr sz="2050" spc="-10" dirty="0">
                <a:solidFill>
                  <a:srgbClr val="FF0000"/>
                </a:solidFill>
                <a:latin typeface="Garamond"/>
                <a:cs typeface="Garamond"/>
              </a:rPr>
              <a:t>Two </a:t>
            </a:r>
            <a:r>
              <a:rPr sz="2050" spc="60" dirty="0">
                <a:solidFill>
                  <a:srgbClr val="FF0000"/>
                </a:solidFill>
                <a:latin typeface="Garamond"/>
                <a:cs typeface="Garamond"/>
              </a:rPr>
              <a:t>bit </a:t>
            </a:r>
            <a:r>
              <a:rPr sz="2050" dirty="0">
                <a:solidFill>
                  <a:srgbClr val="FF0000"/>
                </a:solidFill>
                <a:latin typeface="Garamond"/>
                <a:cs typeface="Garamond"/>
              </a:rPr>
              <a:t>errors </a:t>
            </a:r>
            <a:r>
              <a:rPr lang="en-US" sz="2050" spc="-5" dirty="0">
                <a:latin typeface="Garamond"/>
                <a:cs typeface="Garamond"/>
              </a:rPr>
              <a:t>specially designed CRCs can do this.  Beats parity!</a:t>
            </a:r>
            <a:endParaRPr sz="2050" dirty="0">
              <a:latin typeface="Garamond"/>
              <a:cs typeface="Garamond"/>
            </a:endParaRPr>
          </a:p>
          <a:p>
            <a:pPr marL="12700">
              <a:spcBef>
                <a:spcPts val="1005"/>
              </a:spcBef>
            </a:pPr>
            <a:r>
              <a:rPr lang="en-US" sz="2050" spc="10" dirty="0">
                <a:solidFill>
                  <a:srgbClr val="FF0000"/>
                </a:solidFill>
                <a:latin typeface="Garamond"/>
                <a:cs typeface="Garamond"/>
              </a:rPr>
              <a:t>Burst errors: </a:t>
            </a:r>
            <a:r>
              <a:rPr lang="en-US" sz="2050" spc="25" dirty="0">
                <a:latin typeface="Garamond"/>
                <a:cs typeface="Garamond"/>
              </a:rPr>
              <a:t>CRC-32 can catch any 32 bit burst error for sure.  Further it can catch larger burst errors with very high probability: (1 - 1/</a:t>
            </a:r>
            <a:r>
              <a:rPr lang="en-US" sz="2050" i="1" spc="160" dirty="0">
                <a:latin typeface="Verdana"/>
                <a:cs typeface="Verdana"/>
              </a:rPr>
              <a:t> 2</a:t>
            </a:r>
            <a:r>
              <a:rPr lang="en-US" sz="2100" spc="240" baseline="29761" dirty="0">
                <a:latin typeface="Tw Cen MT Condensed Extra Bold"/>
                <a:cs typeface="Verdana"/>
              </a:rPr>
              <a:t>32</a:t>
            </a:r>
            <a:r>
              <a:rPr lang="en-US" sz="2050" spc="25" dirty="0">
                <a:latin typeface="Garamond"/>
                <a:cs typeface="Garamond"/>
              </a:rPr>
              <a:t> )</a:t>
            </a:r>
            <a:endParaRPr sz="2050" dirty="0">
              <a:latin typeface="Garamond"/>
              <a:cs typeface="Garamond"/>
            </a:endParaRPr>
          </a:p>
          <a:p>
            <a:pPr marL="12700" marR="487045">
              <a:lnSpc>
                <a:spcPct val="116300"/>
              </a:lnSpc>
              <a:spcBef>
                <a:spcPts val="600"/>
              </a:spcBef>
            </a:pPr>
            <a:r>
              <a:rPr lang="en-US" sz="2050" spc="10" dirty="0">
                <a:solidFill>
                  <a:srgbClr val="FF0000"/>
                </a:solidFill>
                <a:latin typeface="Garamond"/>
                <a:cs typeface="Garamond"/>
              </a:rPr>
              <a:t>Summary: </a:t>
            </a:r>
            <a:r>
              <a:rPr lang="en-US" sz="2050" spc="60" dirty="0">
                <a:latin typeface="Garamond"/>
                <a:cs typeface="Garamond"/>
              </a:rPr>
              <a:t>So the big deal is that it can for sure catch up to 3 bit errors, and can detect </a:t>
            </a:r>
            <a:r>
              <a:rPr lang="en-US" sz="2050" b="1" spc="60" dirty="0">
                <a:latin typeface="Garamond"/>
                <a:cs typeface="Garamond"/>
              </a:rPr>
              <a:t>any</a:t>
            </a:r>
            <a:r>
              <a:rPr lang="en-US" sz="2050" spc="60" dirty="0">
                <a:latin typeface="Garamond"/>
                <a:cs typeface="Garamond"/>
              </a:rPr>
              <a:t> error with very high probability.  Like a hash function with </a:t>
            </a:r>
            <a:r>
              <a:rPr lang="en-US" sz="2050" spc="60" dirty="0" err="1">
                <a:latin typeface="Garamond"/>
                <a:cs typeface="Garamond"/>
              </a:rPr>
              <a:t>with</a:t>
            </a:r>
            <a:r>
              <a:rPr lang="en-US" sz="2050" spc="60" dirty="0">
                <a:latin typeface="Garamond"/>
                <a:cs typeface="Garamond"/>
              </a:rPr>
              <a:t> some deterministic guarantees</a:t>
            </a:r>
            <a:endParaRPr sz="2050" dirty="0">
              <a:latin typeface="Garamond"/>
              <a:cs typeface="Garamond"/>
            </a:endParaRPr>
          </a:p>
        </p:txBody>
      </p:sp>
    </p:spTree>
    <p:extLst>
      <p:ext uri="{BB962C8B-B14F-4D97-AF65-F5344CB8AC3E}">
        <p14:creationId xmlns:p14="http://schemas.microsoft.com/office/powerpoint/2010/main" val="1839813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6985" rIns="0" bIns="0" rtlCol="0">
            <a:spAutoFit/>
          </a:bodyPr>
          <a:lstStyle/>
          <a:p>
            <a:pPr marL="25400">
              <a:lnSpc>
                <a:spcPts val="1235"/>
              </a:lnSpc>
              <a:spcBef>
                <a:spcPts val="55"/>
              </a:spcBef>
            </a:pPr>
            <a:r>
              <a:rPr spc="-5" dirty="0"/>
              <a:t>12</a:t>
            </a:r>
          </a:p>
        </p:txBody>
      </p:sp>
      <p:sp>
        <p:nvSpPr>
          <p:cNvPr id="2" name="object 2"/>
          <p:cNvSpPr txBox="1"/>
          <p:nvPr/>
        </p:nvSpPr>
        <p:spPr>
          <a:xfrm>
            <a:off x="538956" y="533400"/>
            <a:ext cx="7197349" cy="4917757"/>
          </a:xfrm>
          <a:prstGeom prst="rect">
            <a:avLst/>
          </a:prstGeom>
        </p:spPr>
        <p:txBody>
          <a:bodyPr vert="horz" wrap="square" lIns="0" tIns="0" rIns="0" bIns="0" rtlCol="0">
            <a:spAutoFit/>
          </a:bodyPr>
          <a:lstStyle/>
          <a:p>
            <a:pPr marL="570230">
              <a:lnSpc>
                <a:spcPct val="100000"/>
              </a:lnSpc>
            </a:pPr>
            <a:r>
              <a:rPr sz="2800" spc="200" dirty="0">
                <a:solidFill>
                  <a:srgbClr val="0070C0"/>
                </a:solidFill>
                <a:latin typeface="+mj-lt"/>
                <a:cs typeface="PMingLiU"/>
              </a:rPr>
              <a:t>Lessons </a:t>
            </a:r>
            <a:r>
              <a:rPr sz="2800" spc="245" dirty="0">
                <a:solidFill>
                  <a:srgbClr val="0070C0"/>
                </a:solidFill>
                <a:latin typeface="+mj-lt"/>
                <a:cs typeface="PMingLiU"/>
              </a:rPr>
              <a:t>from </a:t>
            </a:r>
            <a:r>
              <a:rPr sz="2800" spc="260" dirty="0">
                <a:solidFill>
                  <a:srgbClr val="0070C0"/>
                </a:solidFill>
                <a:latin typeface="+mj-lt"/>
                <a:cs typeface="PMingLiU"/>
              </a:rPr>
              <a:t>Framing </a:t>
            </a:r>
            <a:r>
              <a:rPr sz="2800" spc="305" dirty="0">
                <a:solidFill>
                  <a:srgbClr val="0070C0"/>
                </a:solidFill>
                <a:latin typeface="+mj-lt"/>
                <a:cs typeface="PMingLiU"/>
              </a:rPr>
              <a:t>and</a:t>
            </a:r>
            <a:r>
              <a:rPr sz="2800" spc="245" dirty="0">
                <a:solidFill>
                  <a:srgbClr val="0070C0"/>
                </a:solidFill>
                <a:latin typeface="+mj-lt"/>
                <a:cs typeface="PMingLiU"/>
              </a:rPr>
              <a:t> </a:t>
            </a:r>
            <a:r>
              <a:rPr sz="2800" spc="330" dirty="0">
                <a:solidFill>
                  <a:srgbClr val="0070C0"/>
                </a:solidFill>
                <a:latin typeface="+mj-lt"/>
                <a:cs typeface="PMingLiU"/>
              </a:rPr>
              <a:t>CRCs</a:t>
            </a:r>
            <a:endParaRPr sz="2800" dirty="0">
              <a:solidFill>
                <a:srgbClr val="0070C0"/>
              </a:solidFill>
              <a:latin typeface="+mj-lt"/>
              <a:cs typeface="PMingLiU"/>
            </a:endParaRPr>
          </a:p>
          <a:p>
            <a:pPr>
              <a:lnSpc>
                <a:spcPct val="100000"/>
              </a:lnSpc>
              <a:spcBef>
                <a:spcPts val="50"/>
              </a:spcBef>
            </a:pPr>
            <a:endParaRPr sz="2150" dirty="0">
              <a:latin typeface="Times New Roman"/>
              <a:cs typeface="Times New Roman"/>
            </a:endParaRPr>
          </a:p>
          <a:p>
            <a:pPr marL="212090" indent="-199390">
              <a:lnSpc>
                <a:spcPct val="100000"/>
              </a:lnSpc>
              <a:buFont typeface="Lucida Sans Unicode"/>
              <a:buChar char="•"/>
              <a:tabLst>
                <a:tab pos="212725" algn="l"/>
              </a:tabLst>
            </a:pPr>
            <a:r>
              <a:rPr sz="2400" spc="-5" dirty="0">
                <a:latin typeface="Garamond"/>
                <a:cs typeface="Garamond"/>
              </a:rPr>
              <a:t>End-to-end</a:t>
            </a:r>
            <a:r>
              <a:rPr sz="2400" spc="70" dirty="0">
                <a:latin typeface="Garamond"/>
                <a:cs typeface="Garamond"/>
              </a:rPr>
              <a:t> </a:t>
            </a:r>
            <a:r>
              <a:rPr sz="2400" spc="40" dirty="0">
                <a:latin typeface="Garamond"/>
                <a:cs typeface="Garamond"/>
              </a:rPr>
              <a:t>argument.</a:t>
            </a:r>
            <a:endParaRPr sz="2400" dirty="0">
              <a:latin typeface="Garamond"/>
              <a:cs typeface="Garamond"/>
            </a:endParaRPr>
          </a:p>
          <a:p>
            <a:pPr marL="212090" marR="5715" indent="-199390">
              <a:lnSpc>
                <a:spcPct val="116300"/>
              </a:lnSpc>
              <a:spcBef>
                <a:spcPts val="905"/>
              </a:spcBef>
              <a:buFont typeface="Lucida Sans Unicode"/>
              <a:buChar char="•"/>
              <a:tabLst>
                <a:tab pos="212725" algn="l"/>
              </a:tabLst>
            </a:pPr>
            <a:r>
              <a:rPr sz="2400" spc="40" dirty="0">
                <a:solidFill>
                  <a:srgbClr val="00B050"/>
                </a:solidFill>
                <a:latin typeface="Garamond"/>
                <a:cs typeface="Garamond"/>
              </a:rPr>
              <a:t>Sublayering </a:t>
            </a:r>
            <a:r>
              <a:rPr sz="2400" spc="15" dirty="0">
                <a:latin typeface="Garamond"/>
                <a:cs typeface="Garamond"/>
              </a:rPr>
              <a:t>is </a:t>
            </a:r>
            <a:r>
              <a:rPr sz="2400" spc="114" dirty="0">
                <a:latin typeface="Garamond"/>
                <a:cs typeface="Garamond"/>
              </a:rPr>
              <a:t>a </a:t>
            </a:r>
            <a:r>
              <a:rPr sz="2400" spc="-15" dirty="0">
                <a:latin typeface="Garamond"/>
                <a:cs typeface="Garamond"/>
              </a:rPr>
              <a:t>powerful </a:t>
            </a:r>
            <a:r>
              <a:rPr sz="2400" spc="15" dirty="0">
                <a:latin typeface="Garamond"/>
                <a:cs typeface="Garamond"/>
              </a:rPr>
              <a:t>tool: </a:t>
            </a:r>
            <a:r>
              <a:rPr sz="2400" spc="60" dirty="0">
                <a:latin typeface="Garamond"/>
                <a:cs typeface="Garamond"/>
              </a:rPr>
              <a:t>bit </a:t>
            </a:r>
            <a:r>
              <a:rPr sz="2400" spc="-5" dirty="0">
                <a:latin typeface="Garamond"/>
                <a:cs typeface="Garamond"/>
              </a:rPr>
              <a:t>stuffing  </a:t>
            </a:r>
            <a:r>
              <a:rPr sz="2400" spc="30" dirty="0">
                <a:latin typeface="Garamond"/>
                <a:cs typeface="Garamond"/>
              </a:rPr>
              <a:t>implementation, </a:t>
            </a:r>
            <a:r>
              <a:rPr sz="2400" spc="5" dirty="0">
                <a:latin typeface="Garamond"/>
                <a:cs typeface="Garamond"/>
              </a:rPr>
              <a:t>error </a:t>
            </a:r>
            <a:r>
              <a:rPr sz="2400" dirty="0">
                <a:latin typeface="Garamond"/>
                <a:cs typeface="Garamond"/>
              </a:rPr>
              <a:t>recovery </a:t>
            </a:r>
            <a:r>
              <a:rPr sz="2400" spc="-50" dirty="0">
                <a:latin typeface="Garamond"/>
                <a:cs typeface="Garamond"/>
              </a:rPr>
              <a:t>on </a:t>
            </a:r>
            <a:r>
              <a:rPr sz="2400" spc="15" dirty="0">
                <a:latin typeface="Garamond"/>
                <a:cs typeface="Garamond"/>
              </a:rPr>
              <a:t>top </a:t>
            </a:r>
            <a:r>
              <a:rPr sz="2400" spc="-100" dirty="0">
                <a:latin typeface="Garamond"/>
                <a:cs typeface="Garamond"/>
              </a:rPr>
              <a:t>of </a:t>
            </a:r>
            <a:r>
              <a:rPr sz="2400" spc="20" dirty="0">
                <a:latin typeface="Garamond"/>
                <a:cs typeface="Garamond"/>
              </a:rPr>
              <a:t>framing.  </a:t>
            </a:r>
            <a:r>
              <a:rPr sz="2400" spc="40" dirty="0">
                <a:latin typeface="Garamond"/>
                <a:cs typeface="Garamond"/>
              </a:rPr>
              <a:t>Sublayers </a:t>
            </a:r>
            <a:r>
              <a:rPr sz="2400" spc="65" dirty="0">
                <a:latin typeface="Garamond"/>
                <a:cs typeface="Garamond"/>
              </a:rPr>
              <a:t>extract </a:t>
            </a:r>
            <a:r>
              <a:rPr sz="2400" spc="40" dirty="0">
                <a:latin typeface="Garamond"/>
                <a:cs typeface="Garamond"/>
              </a:rPr>
              <a:t>their</a:t>
            </a:r>
            <a:r>
              <a:rPr sz="2400" spc="170" dirty="0">
                <a:latin typeface="Garamond"/>
                <a:cs typeface="Garamond"/>
              </a:rPr>
              <a:t> </a:t>
            </a:r>
            <a:r>
              <a:rPr sz="2400" spc="60" dirty="0">
                <a:latin typeface="Garamond"/>
                <a:cs typeface="Garamond"/>
              </a:rPr>
              <a:t>penalty</a:t>
            </a:r>
            <a:endParaRPr sz="2400" dirty="0">
              <a:latin typeface="Garamond"/>
              <a:cs typeface="Garamond"/>
            </a:endParaRPr>
          </a:p>
          <a:p>
            <a:pPr marL="212090" marR="269240" indent="-199390">
              <a:lnSpc>
                <a:spcPct val="116399"/>
              </a:lnSpc>
              <a:spcBef>
                <a:spcPts val="905"/>
              </a:spcBef>
              <a:buFont typeface="Lucida Sans Unicode"/>
              <a:buChar char="•"/>
              <a:tabLst>
                <a:tab pos="212725" algn="l"/>
              </a:tabLst>
            </a:pPr>
            <a:r>
              <a:rPr sz="2400" spc="-20" dirty="0">
                <a:latin typeface="Garamond"/>
                <a:cs typeface="Garamond"/>
              </a:rPr>
              <a:t>Common </a:t>
            </a:r>
            <a:r>
              <a:rPr sz="2400" dirty="0">
                <a:latin typeface="Garamond"/>
                <a:cs typeface="Garamond"/>
              </a:rPr>
              <a:t>problems </a:t>
            </a:r>
            <a:r>
              <a:rPr sz="2400" spc="120" dirty="0">
                <a:latin typeface="Garamond"/>
                <a:cs typeface="Garamond"/>
              </a:rPr>
              <a:t>at </a:t>
            </a:r>
            <a:r>
              <a:rPr sz="2400" spc="35" dirty="0">
                <a:latin typeface="Garamond"/>
                <a:cs typeface="Garamond"/>
              </a:rPr>
              <a:t>layers </a:t>
            </a:r>
            <a:r>
              <a:rPr sz="2400" spc="45" dirty="0">
                <a:latin typeface="Garamond"/>
                <a:cs typeface="Garamond"/>
              </a:rPr>
              <a:t>and </a:t>
            </a:r>
            <a:r>
              <a:rPr sz="2400" spc="25" dirty="0">
                <a:latin typeface="Garamond"/>
                <a:cs typeface="Garamond"/>
              </a:rPr>
              <a:t>exploiting  </a:t>
            </a:r>
            <a:r>
              <a:rPr sz="2400" spc="5" dirty="0">
                <a:latin typeface="Garamond"/>
                <a:cs typeface="Garamond"/>
              </a:rPr>
              <a:t>solutions </a:t>
            </a:r>
            <a:r>
              <a:rPr sz="2400" spc="120" dirty="0">
                <a:latin typeface="Garamond"/>
                <a:cs typeface="Garamond"/>
              </a:rPr>
              <a:t>at </a:t>
            </a:r>
            <a:r>
              <a:rPr sz="2400" spc="10" dirty="0">
                <a:latin typeface="Garamond"/>
                <a:cs typeface="Garamond"/>
              </a:rPr>
              <a:t>other </a:t>
            </a:r>
            <a:r>
              <a:rPr sz="2400" spc="40" dirty="0">
                <a:latin typeface="Garamond"/>
                <a:cs typeface="Garamond"/>
              </a:rPr>
              <a:t>layers: </a:t>
            </a:r>
            <a:r>
              <a:rPr sz="2400" spc="15" dirty="0">
                <a:latin typeface="Garamond"/>
                <a:cs typeface="Garamond"/>
              </a:rPr>
              <a:t>coding, </a:t>
            </a:r>
            <a:r>
              <a:rPr sz="2400" spc="60" dirty="0">
                <a:latin typeface="Garamond"/>
                <a:cs typeface="Garamond"/>
              </a:rPr>
              <a:t>bit </a:t>
            </a:r>
            <a:r>
              <a:rPr sz="2400" spc="45" dirty="0">
                <a:latin typeface="Garamond"/>
                <a:cs typeface="Garamond"/>
              </a:rPr>
              <a:t>and </a:t>
            </a:r>
            <a:r>
              <a:rPr sz="2400" dirty="0">
                <a:latin typeface="Garamond"/>
                <a:cs typeface="Garamond"/>
              </a:rPr>
              <a:t>frame  </a:t>
            </a:r>
            <a:r>
              <a:rPr sz="2400" spc="20" dirty="0">
                <a:latin typeface="Garamond"/>
                <a:cs typeface="Garamond"/>
              </a:rPr>
              <a:t>synchronization, </a:t>
            </a:r>
            <a:r>
              <a:rPr sz="2400" spc="45" dirty="0">
                <a:latin typeface="Garamond"/>
                <a:cs typeface="Garamond"/>
              </a:rPr>
              <a:t>getting </a:t>
            </a:r>
            <a:r>
              <a:rPr sz="2400" spc="65" dirty="0">
                <a:latin typeface="Garamond"/>
                <a:cs typeface="Garamond"/>
              </a:rPr>
              <a:t>extra </a:t>
            </a:r>
            <a:r>
              <a:rPr sz="2400" spc="10" dirty="0">
                <a:latin typeface="Garamond"/>
                <a:cs typeface="Garamond"/>
              </a:rPr>
              <a:t>symbols </a:t>
            </a:r>
            <a:r>
              <a:rPr sz="2400" spc="-45" dirty="0">
                <a:latin typeface="Garamond"/>
                <a:cs typeface="Garamond"/>
              </a:rPr>
              <a:t>from  </a:t>
            </a:r>
            <a:r>
              <a:rPr sz="2400" spc="30" dirty="0">
                <a:latin typeface="Garamond"/>
                <a:cs typeface="Garamond"/>
              </a:rPr>
              <a:t>physical</a:t>
            </a:r>
            <a:r>
              <a:rPr sz="2400" spc="45" dirty="0">
                <a:latin typeface="Garamond"/>
                <a:cs typeface="Garamond"/>
              </a:rPr>
              <a:t> </a:t>
            </a:r>
            <a:r>
              <a:rPr sz="2400" spc="50" dirty="0">
                <a:latin typeface="Garamond"/>
                <a:cs typeface="Garamond"/>
              </a:rPr>
              <a:t>layer.</a:t>
            </a:r>
            <a:endParaRPr sz="2400" dirty="0">
              <a:latin typeface="Garamond"/>
              <a:cs typeface="Garamond"/>
            </a:endParaRPr>
          </a:p>
          <a:p>
            <a:pPr marL="212090" marR="5080" indent="-199390">
              <a:lnSpc>
                <a:spcPct val="116300"/>
              </a:lnSpc>
              <a:spcBef>
                <a:spcPts val="894"/>
              </a:spcBef>
              <a:buFont typeface="Lucida Sans Unicode"/>
              <a:buChar char="•"/>
              <a:tabLst>
                <a:tab pos="212725" algn="l"/>
              </a:tabLst>
            </a:pPr>
            <a:r>
              <a:rPr sz="2400" spc="30" dirty="0">
                <a:solidFill>
                  <a:srgbClr val="00B050"/>
                </a:solidFill>
                <a:latin typeface="Garamond"/>
                <a:cs typeface="Garamond"/>
              </a:rPr>
              <a:t>Arguing </a:t>
            </a:r>
            <a:r>
              <a:rPr sz="2400" spc="50" dirty="0">
                <a:solidFill>
                  <a:srgbClr val="00B050"/>
                </a:solidFill>
                <a:latin typeface="Garamond"/>
                <a:cs typeface="Garamond"/>
              </a:rPr>
              <a:t>by </a:t>
            </a:r>
            <a:r>
              <a:rPr sz="2400" spc="40" dirty="0">
                <a:solidFill>
                  <a:srgbClr val="00B050"/>
                </a:solidFill>
                <a:latin typeface="Garamond"/>
                <a:cs typeface="Garamond"/>
              </a:rPr>
              <a:t>Analogy</a:t>
            </a:r>
            <a:r>
              <a:rPr sz="2400" spc="40" dirty="0">
                <a:latin typeface="Garamond"/>
                <a:cs typeface="Garamond"/>
              </a:rPr>
              <a:t>: </a:t>
            </a:r>
            <a:r>
              <a:rPr sz="2400" spc="35" dirty="0">
                <a:latin typeface="Garamond"/>
                <a:cs typeface="Garamond"/>
              </a:rPr>
              <a:t>ordinary </a:t>
            </a:r>
            <a:r>
              <a:rPr sz="2400" spc="15" dirty="0">
                <a:latin typeface="Garamond"/>
                <a:cs typeface="Garamond"/>
              </a:rPr>
              <a:t>division </a:t>
            </a:r>
            <a:r>
              <a:rPr sz="2400" spc="45" dirty="0">
                <a:latin typeface="Garamond"/>
                <a:cs typeface="Garamond"/>
              </a:rPr>
              <a:t>and </a:t>
            </a:r>
            <a:r>
              <a:rPr sz="2400" spc="70" dirty="0">
                <a:latin typeface="Garamond"/>
                <a:cs typeface="Garamond"/>
              </a:rPr>
              <a:t>CRC. </a:t>
            </a:r>
            <a:r>
              <a:rPr sz="2400" spc="-25" dirty="0">
                <a:latin typeface="Garamond"/>
                <a:cs typeface="Garamond"/>
              </a:rPr>
              <a:t>Helps </a:t>
            </a:r>
            <a:r>
              <a:rPr sz="2400" dirty="0">
                <a:latin typeface="Garamond"/>
                <a:cs typeface="Garamond"/>
              </a:rPr>
              <a:t>when </a:t>
            </a:r>
            <a:r>
              <a:rPr sz="2400" spc="65" dirty="0">
                <a:latin typeface="Garamond"/>
                <a:cs typeface="Garamond"/>
              </a:rPr>
              <a:t>trying </a:t>
            </a:r>
            <a:r>
              <a:rPr sz="2400" spc="15" dirty="0">
                <a:latin typeface="Garamond"/>
                <a:cs typeface="Garamond"/>
              </a:rPr>
              <a:t>to </a:t>
            </a:r>
            <a:r>
              <a:rPr sz="2400" spc="-35" dirty="0">
                <a:latin typeface="Garamond"/>
                <a:cs typeface="Garamond"/>
              </a:rPr>
              <a:t>do </a:t>
            </a:r>
            <a:r>
              <a:rPr sz="2400" spc="75" dirty="0">
                <a:latin typeface="Garamond"/>
                <a:cs typeface="Garamond"/>
              </a:rPr>
              <a:t>CRC </a:t>
            </a:r>
            <a:r>
              <a:rPr sz="2400" spc="35" dirty="0">
                <a:latin typeface="Garamond"/>
                <a:cs typeface="Garamond"/>
              </a:rPr>
              <a:t>multiple </a:t>
            </a:r>
            <a:r>
              <a:rPr sz="2400" spc="45" dirty="0">
                <a:latin typeface="Garamond"/>
                <a:cs typeface="Garamond"/>
              </a:rPr>
              <a:t>bits </a:t>
            </a:r>
            <a:r>
              <a:rPr sz="2400" spc="120" dirty="0">
                <a:latin typeface="Garamond"/>
                <a:cs typeface="Garamond"/>
              </a:rPr>
              <a:t>at </a:t>
            </a:r>
            <a:r>
              <a:rPr sz="2400" spc="114" dirty="0">
                <a:latin typeface="Garamond"/>
                <a:cs typeface="Garamond"/>
              </a:rPr>
              <a:t>a  </a:t>
            </a:r>
            <a:r>
              <a:rPr sz="2400" spc="45" dirty="0">
                <a:latin typeface="Garamond"/>
                <a:cs typeface="Garamond"/>
              </a:rPr>
              <a:t>time.</a:t>
            </a:r>
            <a:endParaRPr lang="en-US" sz="2400" spc="45" dirty="0">
              <a:latin typeface="Garamond"/>
              <a:cs typeface="Garamond"/>
            </a:endParaRPr>
          </a:p>
        </p:txBody>
      </p:sp>
      <p:sp>
        <p:nvSpPr>
          <p:cNvPr id="4" name="Rectangle 3"/>
          <p:cNvSpPr/>
          <p:nvPr/>
        </p:nvSpPr>
        <p:spPr>
          <a:xfrm>
            <a:off x="3767417" y="48445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117921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19" y="402336"/>
            <a:ext cx="7279375" cy="664464"/>
          </a:xfrm>
        </p:spPr>
        <p:txBody>
          <a:bodyPr>
            <a:noAutofit/>
          </a:bodyPr>
          <a:lstStyle/>
          <a:p>
            <a:r>
              <a:rPr lang="en-US" sz="3200" dirty="0">
                <a:solidFill>
                  <a:srgbClr val="00B050"/>
                </a:solidFill>
              </a:rPr>
              <a:t>EPILILOG: SMITH  ON GENEROSITY TO </a:t>
            </a:r>
            <a:br>
              <a:rPr lang="en-US" sz="3200" dirty="0">
                <a:solidFill>
                  <a:srgbClr val="00B050"/>
                </a:solidFill>
              </a:rPr>
            </a:br>
            <a:r>
              <a:rPr lang="en-US" sz="3200" dirty="0">
                <a:solidFill>
                  <a:srgbClr val="00B050"/>
                </a:solidFill>
              </a:rPr>
              <a:t>A SPITEFUL LETTER WRITER</a:t>
            </a:r>
          </a:p>
        </p:txBody>
      </p:sp>
      <p:sp>
        <p:nvSpPr>
          <p:cNvPr id="3" name="Slide Number Placeholder 2"/>
          <p:cNvSpPr>
            <a:spLocks noGrp="1"/>
          </p:cNvSpPr>
          <p:nvPr>
            <p:ph type="sldNum" sz="quarter" idx="4294967295"/>
          </p:nvPr>
        </p:nvSpPr>
        <p:spPr/>
        <p:txBody>
          <a:bodyPr/>
          <a:lstStyle/>
          <a:p>
            <a:fld id="{83C8815A-B8E5-8A4F-B8B8-69B5FF478331}" type="slidenum">
              <a:rPr lang="en-US" smtClean="0"/>
              <a:pPr/>
              <a:t>44</a:t>
            </a:fld>
            <a:endParaRPr lang="en-US" sz="850" b="1"/>
          </a:p>
        </p:txBody>
      </p:sp>
      <p:sp>
        <p:nvSpPr>
          <p:cNvPr id="5" name="Rectangle 4"/>
          <p:cNvSpPr/>
          <p:nvPr/>
        </p:nvSpPr>
        <p:spPr>
          <a:xfrm>
            <a:off x="76201" y="2743200"/>
            <a:ext cx="7591794" cy="406265"/>
          </a:xfrm>
          <a:prstGeom prst="rect">
            <a:avLst/>
          </a:prstGeom>
        </p:spPr>
        <p:txBody>
          <a:bodyPr wrap="square">
            <a:spAutoFit/>
          </a:bodyPr>
          <a:lstStyle/>
          <a:p>
            <a:endParaRPr lang="en-US" sz="2040" dirty="0">
              <a:solidFill>
                <a:srgbClr val="000000"/>
              </a:solidFill>
              <a:latin typeface="Arial" panose="020B0604020202020204" pitchFamily="34" charset="0"/>
            </a:endParaRPr>
          </a:p>
        </p:txBody>
      </p:sp>
      <p:sp>
        <p:nvSpPr>
          <p:cNvPr id="4" name="Rectangle 3"/>
          <p:cNvSpPr/>
          <p:nvPr/>
        </p:nvSpPr>
        <p:spPr>
          <a:xfrm>
            <a:off x="365320" y="5090454"/>
            <a:ext cx="7315200" cy="4678204"/>
          </a:xfrm>
          <a:prstGeom prst="rect">
            <a:avLst/>
          </a:prstGeom>
        </p:spPr>
        <p:txBody>
          <a:bodyPr wrap="square">
            <a:spAutoFit/>
          </a:bodyPr>
          <a:lstStyle/>
          <a:p>
            <a:r>
              <a:rPr lang="en-US" b="1" dirty="0"/>
              <a:t>“I </a:t>
            </a:r>
            <a:r>
              <a:rPr lang="en-US" sz="2800" b="1" dirty="0"/>
              <a:t>believe you wrote me some letters. I know you claim you did not do this but I have enough evidence to satisfy me at least, it was you.  </a:t>
            </a:r>
          </a:p>
          <a:p>
            <a:r>
              <a:rPr lang="en-US" sz="2800" b="1" dirty="0"/>
              <a:t>I am writing to say sorry to you. The only reason to write these letters was that I must have done something in the past to make you angry.  You should not have written the way you did, but I  am still saying sorry for anything we have done</a:t>
            </a:r>
            <a:endParaRPr lang="en-US" sz="2800" dirty="0"/>
          </a:p>
          <a:p>
            <a:r>
              <a:rPr lang="en-US" sz="2800" dirty="0"/>
              <a:t>.</a:t>
            </a:r>
            <a:r>
              <a:rPr lang="en-US" sz="2800" b="1" dirty="0"/>
              <a:t>“</a:t>
            </a:r>
            <a:endParaRPr lang="en-US" sz="2800" dirty="0"/>
          </a:p>
          <a:p>
            <a:r>
              <a:rPr lang="en-US" sz="2800" dirty="0"/>
              <a:t>~  </a:t>
            </a:r>
            <a:r>
              <a:rPr lang="en-US" sz="2800" dirty="0">
                <a:solidFill>
                  <a:srgbClr val="00B050"/>
                </a:solidFill>
              </a:rPr>
              <a:t>Smith, In the Miracle at Speedy Motors</a:t>
            </a:r>
          </a:p>
          <a:p>
            <a:endParaRPr lang="en-US" dirty="0">
              <a:solidFill>
                <a:srgbClr val="000000"/>
              </a:solidFill>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2209800" y="1299712"/>
            <a:ext cx="2971800" cy="2971800"/>
          </a:xfrm>
          <a:prstGeom prst="rect">
            <a:avLst/>
          </a:prstGeom>
        </p:spPr>
      </p:pic>
    </p:spTree>
    <p:extLst>
      <p:ext uri="{BB962C8B-B14F-4D97-AF65-F5344CB8AC3E}">
        <p14:creationId xmlns:p14="http://schemas.microsoft.com/office/powerpoint/2010/main" val="209093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a:xfrm>
            <a:off x="388620" y="402336"/>
            <a:ext cx="6995160" cy="553998"/>
          </a:xfrm>
        </p:spPr>
        <p:txBody>
          <a:bodyPr>
            <a:normAutofit fontScale="90000"/>
          </a:bodyPr>
          <a:lstStyle/>
          <a:p>
            <a:br>
              <a:rPr lang="en-US" dirty="0">
                <a:effectLst>
                  <a:outerShdw blurRad="38100" dist="38100" dir="2700000" algn="tl">
                    <a:srgbClr val="DDDDDD"/>
                  </a:outerShdw>
                </a:effectLst>
              </a:rPr>
            </a:br>
            <a:r>
              <a:rPr lang="en-US" dirty="0">
                <a:effectLst>
                  <a:outerShdw blurRad="38100" dist="38100" dir="2700000" algn="tl">
                    <a:srgbClr val="DDDDDD"/>
                  </a:outerShdw>
                </a:effectLst>
              </a:rPr>
              <a:t>Name resolution (DNS)</a:t>
            </a:r>
          </a:p>
        </p:txBody>
      </p:sp>
      <p:sp>
        <p:nvSpPr>
          <p:cNvPr id="1031" name="Rectangle 3"/>
          <p:cNvSpPr>
            <a:spLocks noGrp="1" noChangeArrowheads="1"/>
          </p:cNvSpPr>
          <p:nvPr>
            <p:ph type="body" idx="1"/>
          </p:nvPr>
        </p:nvSpPr>
        <p:spPr>
          <a:xfrm>
            <a:off x="388620" y="2313432"/>
            <a:ext cx="6995160" cy="830997"/>
          </a:xfrm>
        </p:spPr>
        <p:txBody>
          <a:bodyPr/>
          <a:lstStyle/>
          <a:p>
            <a:r>
              <a:rPr lang="en-US" sz="2800" dirty="0"/>
              <a:t>Where is www.google.com?</a:t>
            </a:r>
          </a:p>
          <a:p>
            <a:endParaRPr lang="en-US" dirty="0"/>
          </a:p>
          <a:p>
            <a:endParaRPr lang="en-US" dirty="0"/>
          </a:p>
        </p:txBody>
      </p:sp>
      <p:graphicFrame>
        <p:nvGraphicFramePr>
          <p:cNvPr id="1026" name="Object 2"/>
          <p:cNvGraphicFramePr>
            <a:graphicFrameLocks noChangeAspect="1"/>
          </p:cNvGraphicFramePr>
          <p:nvPr/>
        </p:nvGraphicFramePr>
        <p:xfrm>
          <a:off x="6606540" y="4899660"/>
          <a:ext cx="761048" cy="1376363"/>
        </p:xfrm>
        <a:graphic>
          <a:graphicData uri="http://schemas.openxmlformats.org/presentationml/2006/ole">
            <mc:AlternateContent xmlns:mc="http://schemas.openxmlformats.org/markup-compatibility/2006">
              <mc:Choice xmlns:v="urn:schemas-microsoft-com:vml" Requires="v">
                <p:oleObj name="Photo Editor Photo" r:id="rId3" imgW="895238" imgH="1619476" progId="">
                  <p:embed/>
                </p:oleObj>
              </mc:Choice>
              <mc:Fallback>
                <p:oleObj name="Photo Editor Photo" r:id="rId3" imgW="895238" imgH="1619476" progId="">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6540" y="4899660"/>
                        <a:ext cx="761048" cy="1376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33" name="Line 8"/>
          <p:cNvSpPr>
            <a:spLocks noChangeShapeType="1"/>
          </p:cNvSpPr>
          <p:nvPr/>
        </p:nvSpPr>
        <p:spPr bwMode="auto">
          <a:xfrm>
            <a:off x="1580119" y="5288280"/>
            <a:ext cx="4598670" cy="0"/>
          </a:xfrm>
          <a:prstGeom prst="line">
            <a:avLst/>
          </a:prstGeom>
          <a:noFill/>
          <a:ln w="38100">
            <a:solidFill>
              <a:srgbClr val="FF0000"/>
            </a:solidFill>
            <a:round/>
            <a:headEnd/>
            <a:tailEnd type="triangle" w="med" len="med"/>
          </a:ln>
        </p:spPr>
        <p:txBody>
          <a:bodyPr wrap="none" anchor="ctr">
            <a:prstTxWarp prst="textNoShape">
              <a:avLst/>
            </a:prstTxWarp>
          </a:bodyPr>
          <a:lstStyle/>
          <a:p>
            <a:endParaRPr lang="en-US" sz="1530"/>
          </a:p>
        </p:txBody>
      </p:sp>
      <p:sp>
        <p:nvSpPr>
          <p:cNvPr id="1034" name="Text Box 9"/>
          <p:cNvSpPr txBox="1">
            <a:spLocks noChangeArrowheads="1"/>
          </p:cNvSpPr>
          <p:nvPr/>
        </p:nvSpPr>
        <p:spPr bwMode="auto">
          <a:xfrm>
            <a:off x="1701562" y="4826068"/>
            <a:ext cx="4374596" cy="406265"/>
          </a:xfrm>
          <a:prstGeom prst="rect">
            <a:avLst/>
          </a:prstGeom>
          <a:noFill/>
          <a:ln w="12700">
            <a:noFill/>
            <a:miter lim="800000"/>
            <a:headEnd/>
            <a:tailEnd/>
          </a:ln>
        </p:spPr>
        <p:txBody>
          <a:bodyPr wrap="none" anchor="ctr">
            <a:prstTxWarp prst="textNoShape">
              <a:avLst/>
            </a:prstTxWarp>
            <a:spAutoFit/>
          </a:bodyPr>
          <a:lstStyle/>
          <a:p>
            <a:r>
              <a:rPr lang="en-US" sz="2040" i="1" dirty="0">
                <a:solidFill>
                  <a:srgbClr val="FF0000"/>
                </a:solidFill>
                <a:latin typeface="Times New Roman" charset="0"/>
              </a:rPr>
              <a:t>What’s the address for </a:t>
            </a:r>
            <a:r>
              <a:rPr lang="en-US" sz="2040" i="1" dirty="0" err="1">
                <a:solidFill>
                  <a:srgbClr val="FF0000"/>
                </a:solidFill>
                <a:latin typeface="Times New Roman" charset="0"/>
              </a:rPr>
              <a:t>www.google.com</a:t>
            </a:r>
            <a:endParaRPr lang="en-US" sz="2040" dirty="0">
              <a:latin typeface="Times New Roman" charset="0"/>
            </a:endParaRPr>
          </a:p>
        </p:txBody>
      </p:sp>
      <p:sp>
        <p:nvSpPr>
          <p:cNvPr id="1035" name="Text Box 10"/>
          <p:cNvSpPr txBox="1">
            <a:spLocks noChangeArrowheads="1"/>
          </p:cNvSpPr>
          <p:nvPr/>
        </p:nvSpPr>
        <p:spPr bwMode="auto">
          <a:xfrm>
            <a:off x="64770" y="4436706"/>
            <a:ext cx="1473480" cy="615553"/>
          </a:xfrm>
          <a:prstGeom prst="rect">
            <a:avLst/>
          </a:prstGeom>
          <a:noFill/>
          <a:ln w="12700">
            <a:noFill/>
            <a:miter lim="800000"/>
            <a:headEnd/>
            <a:tailEnd/>
          </a:ln>
        </p:spPr>
        <p:txBody>
          <a:bodyPr wrap="none" anchor="ctr">
            <a:prstTxWarp prst="textNoShape">
              <a:avLst/>
            </a:prstTxWarp>
            <a:spAutoFit/>
          </a:bodyPr>
          <a:lstStyle/>
          <a:p>
            <a:r>
              <a:rPr lang="en-US" sz="1700">
                <a:solidFill>
                  <a:srgbClr val="FF0000"/>
                </a:solidFill>
                <a:latin typeface="Times New Roman" charset="0"/>
              </a:rPr>
              <a:t>My computer</a:t>
            </a:r>
          </a:p>
          <a:p>
            <a:r>
              <a:rPr lang="en-US" sz="1700">
                <a:solidFill>
                  <a:srgbClr val="FF0000"/>
                </a:solidFill>
                <a:latin typeface="Times New Roman" charset="0"/>
              </a:rPr>
              <a:t>(132.239.9.64)</a:t>
            </a:r>
            <a:endParaRPr lang="en-US" sz="1700">
              <a:latin typeface="Times New Roman" charset="0"/>
            </a:endParaRPr>
          </a:p>
        </p:txBody>
      </p:sp>
      <p:sp>
        <p:nvSpPr>
          <p:cNvPr id="1036" name="Line 11"/>
          <p:cNvSpPr>
            <a:spLocks noChangeShapeType="1"/>
          </p:cNvSpPr>
          <p:nvPr/>
        </p:nvSpPr>
        <p:spPr bwMode="auto">
          <a:xfrm>
            <a:off x="1597660" y="5935980"/>
            <a:ext cx="4598670" cy="0"/>
          </a:xfrm>
          <a:prstGeom prst="line">
            <a:avLst/>
          </a:prstGeom>
          <a:noFill/>
          <a:ln w="38100">
            <a:solidFill>
              <a:srgbClr val="669900"/>
            </a:solidFill>
            <a:round/>
            <a:headEnd type="triangle" w="med" len="med"/>
            <a:tailEnd/>
          </a:ln>
        </p:spPr>
        <p:txBody>
          <a:bodyPr wrap="none" anchor="ctr">
            <a:prstTxWarp prst="textNoShape">
              <a:avLst/>
            </a:prstTxWarp>
          </a:bodyPr>
          <a:lstStyle/>
          <a:p>
            <a:endParaRPr lang="en-US" sz="1530"/>
          </a:p>
        </p:txBody>
      </p:sp>
      <p:sp>
        <p:nvSpPr>
          <p:cNvPr id="1037" name="Text Box 12"/>
          <p:cNvSpPr txBox="1">
            <a:spLocks noChangeArrowheads="1"/>
          </p:cNvSpPr>
          <p:nvPr/>
        </p:nvSpPr>
        <p:spPr bwMode="auto">
          <a:xfrm>
            <a:off x="2165747" y="5538538"/>
            <a:ext cx="3857146" cy="406265"/>
          </a:xfrm>
          <a:prstGeom prst="rect">
            <a:avLst/>
          </a:prstGeom>
          <a:noFill/>
          <a:ln w="12700">
            <a:noFill/>
            <a:miter lim="800000"/>
            <a:headEnd/>
            <a:tailEnd/>
          </a:ln>
        </p:spPr>
        <p:txBody>
          <a:bodyPr wrap="none" anchor="ctr">
            <a:prstTxWarp prst="textNoShape">
              <a:avLst/>
            </a:prstTxWarp>
            <a:spAutoFit/>
          </a:bodyPr>
          <a:lstStyle/>
          <a:p>
            <a:r>
              <a:rPr lang="en-US" sz="2040" i="1" dirty="0">
                <a:solidFill>
                  <a:srgbClr val="669900"/>
                </a:solidFill>
                <a:latin typeface="Times New Roman" charset="0"/>
              </a:rPr>
              <a:t>Oh, you can find it at 66.102.7.104</a:t>
            </a:r>
          </a:p>
        </p:txBody>
      </p:sp>
      <p:sp>
        <p:nvSpPr>
          <p:cNvPr id="1038" name="Text Box 13"/>
          <p:cNvSpPr txBox="1">
            <a:spLocks noChangeArrowheads="1"/>
          </p:cNvSpPr>
          <p:nvPr/>
        </p:nvSpPr>
        <p:spPr bwMode="auto">
          <a:xfrm>
            <a:off x="5958840" y="4436706"/>
            <a:ext cx="1755609" cy="615553"/>
          </a:xfrm>
          <a:prstGeom prst="rect">
            <a:avLst/>
          </a:prstGeom>
          <a:noFill/>
          <a:ln w="12700">
            <a:noFill/>
            <a:miter lim="800000"/>
            <a:headEnd/>
            <a:tailEnd/>
          </a:ln>
        </p:spPr>
        <p:txBody>
          <a:bodyPr wrap="none" anchor="ctr">
            <a:prstTxWarp prst="textNoShape">
              <a:avLst/>
            </a:prstTxWarp>
            <a:spAutoFit/>
          </a:bodyPr>
          <a:lstStyle/>
          <a:p>
            <a:r>
              <a:rPr lang="en-US" sz="1700">
                <a:solidFill>
                  <a:srgbClr val="669900"/>
                </a:solidFill>
                <a:latin typeface="Times New Roman" charset="0"/>
              </a:rPr>
              <a:t>Local DNS server</a:t>
            </a:r>
          </a:p>
          <a:p>
            <a:r>
              <a:rPr lang="en-US" sz="1700">
                <a:solidFill>
                  <a:srgbClr val="669900"/>
                </a:solidFill>
                <a:latin typeface="Times New Roman" charset="0"/>
              </a:rPr>
              <a:t>(132.239.51.18)</a:t>
            </a:r>
          </a:p>
        </p:txBody>
      </p:sp>
      <p:sp>
        <p:nvSpPr>
          <p:cNvPr id="18" name="Slide Number Placeholder 4"/>
          <p:cNvSpPr>
            <a:spLocks noGrp="1"/>
          </p:cNvSpPr>
          <p:nvPr>
            <p:ph type="sldNum" sz="quarter" idx="4294967295"/>
          </p:nvPr>
        </p:nvSpPr>
        <p:spPr>
          <a:xfrm>
            <a:off x="6995160" y="7425690"/>
            <a:ext cx="518160" cy="388620"/>
          </a:xfrm>
        </p:spPr>
        <p:txBody>
          <a:bodyPr/>
          <a:lstStyle/>
          <a:p>
            <a:fld id="{C1BF45AA-33FE-9146-AD5D-CD765F28D533}" type="slidenum">
              <a:rPr lang="en-US"/>
              <a:pPr/>
              <a:t>5</a:t>
            </a:fld>
            <a:endParaRPr lang="en-US" sz="850" b="1">
              <a:latin typeface="Arial" charset="0"/>
            </a:endParaRPr>
          </a:p>
        </p:txBody>
      </p:sp>
      <p:pic>
        <p:nvPicPr>
          <p:cNvPr id="20" name="Picture 19"/>
          <p:cNvPicPr>
            <a:picLocks noChangeAspect="1"/>
          </p:cNvPicPr>
          <p:nvPr/>
        </p:nvPicPr>
        <p:blipFill>
          <a:blip r:embed="rId5"/>
          <a:stretch>
            <a:fillRect/>
          </a:stretch>
        </p:blipFill>
        <p:spPr>
          <a:xfrm>
            <a:off x="185822" y="5326075"/>
            <a:ext cx="1558982" cy="859030"/>
          </a:xfrm>
          <a:prstGeom prst="rect">
            <a:avLst/>
          </a:prstGeom>
        </p:spPr>
      </p:pic>
    </p:spTree>
    <p:extLst>
      <p:ext uri="{BB962C8B-B14F-4D97-AF65-F5344CB8AC3E}">
        <p14:creationId xmlns:p14="http://schemas.microsoft.com/office/powerpoint/2010/main" val="263479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3"/>
          <a:stretch>
            <a:fillRect/>
          </a:stretch>
        </p:blipFill>
        <p:spPr>
          <a:xfrm>
            <a:off x="6013277" y="5408233"/>
            <a:ext cx="1962642" cy="1962642"/>
          </a:xfrm>
          <a:prstGeom prst="rect">
            <a:avLst/>
          </a:prstGeom>
        </p:spPr>
      </p:pic>
      <p:sp>
        <p:nvSpPr>
          <p:cNvPr id="1126402" name="Rectangle 2"/>
          <p:cNvSpPr>
            <a:spLocks noGrp="1" noChangeArrowheads="1"/>
          </p:cNvSpPr>
          <p:nvPr>
            <p:ph type="title"/>
          </p:nvPr>
        </p:nvSpPr>
        <p:spPr>
          <a:xfrm>
            <a:off x="457296" y="236467"/>
            <a:ext cx="6995160" cy="492443"/>
          </a:xfrm>
        </p:spPr>
        <p:txBody>
          <a:bodyPr>
            <a:normAutofit fontScale="90000"/>
          </a:bodyPr>
          <a:lstStyle/>
          <a:p>
            <a:pPr>
              <a:defRPr/>
            </a:pPr>
            <a:r>
              <a:rPr lang="en-US" sz="3200" dirty="0">
                <a:solidFill>
                  <a:srgbClr val="0070C0"/>
                </a:solidFill>
              </a:rPr>
              <a:t>Data transport (TCP)</a:t>
            </a:r>
          </a:p>
        </p:txBody>
      </p:sp>
      <p:sp>
        <p:nvSpPr>
          <p:cNvPr id="23555" name="Rectangle 3"/>
          <p:cNvSpPr>
            <a:spLocks noGrp="1" noChangeArrowheads="1"/>
          </p:cNvSpPr>
          <p:nvPr>
            <p:ph type="body" idx="1"/>
          </p:nvPr>
        </p:nvSpPr>
        <p:spPr>
          <a:xfrm>
            <a:off x="388620" y="2313432"/>
            <a:ext cx="6995160" cy="1477328"/>
          </a:xfrm>
        </p:spPr>
        <p:txBody>
          <a:bodyPr>
            <a:normAutofit lnSpcReduction="10000"/>
          </a:bodyPr>
          <a:lstStyle/>
          <a:p>
            <a:r>
              <a:rPr lang="en-US" sz="3200" dirty="0"/>
              <a:t>Break message into packets (TCP segments)</a:t>
            </a:r>
          </a:p>
          <a:p>
            <a:r>
              <a:rPr lang="en-US" sz="3200" dirty="0"/>
              <a:t>Should be delivered reliably &amp; in-order</a:t>
            </a:r>
          </a:p>
        </p:txBody>
      </p:sp>
      <p:sp>
        <p:nvSpPr>
          <p:cNvPr id="23556" name="Rectangle 4"/>
          <p:cNvSpPr>
            <a:spLocks noChangeArrowheads="1"/>
          </p:cNvSpPr>
          <p:nvPr/>
        </p:nvSpPr>
        <p:spPr bwMode="auto">
          <a:xfrm>
            <a:off x="194310" y="4511040"/>
            <a:ext cx="3562350" cy="161925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l"/>
            <a:r>
              <a:rPr lang="en-US" sz="2000" dirty="0">
                <a:solidFill>
                  <a:schemeClr val="accent2"/>
                </a:solidFill>
              </a:rPr>
              <a:t>GET http://</a:t>
            </a:r>
            <a:r>
              <a:rPr lang="en-US" sz="2000" dirty="0" err="1">
                <a:solidFill>
                  <a:schemeClr val="accent2"/>
                </a:solidFill>
              </a:rPr>
              <a:t>www.google.com</a:t>
            </a:r>
            <a:r>
              <a:rPr lang="en-US" sz="2000" dirty="0">
                <a:solidFill>
                  <a:schemeClr val="accent2"/>
                </a:solidFill>
              </a:rPr>
              <a:t> HTTP/1.1</a:t>
            </a:r>
          </a:p>
          <a:p>
            <a:pPr algn="l"/>
            <a:r>
              <a:rPr lang="en-US" sz="2000" dirty="0">
                <a:solidFill>
                  <a:schemeClr val="accent2"/>
                </a:solidFill>
              </a:rPr>
              <a:t>Host: </a:t>
            </a:r>
            <a:r>
              <a:rPr lang="en-US" sz="2000" dirty="0">
                <a:solidFill>
                  <a:schemeClr val="accent2"/>
                </a:solidFill>
                <a:hlinkClick r:id="rId4"/>
              </a:rPr>
              <a:t>www.google.com</a:t>
            </a:r>
            <a:endParaRPr lang="en-US" sz="2000" dirty="0">
              <a:solidFill>
                <a:schemeClr val="accent2"/>
              </a:solidFill>
            </a:endParaRPr>
          </a:p>
          <a:p>
            <a:pPr algn="l"/>
            <a:r>
              <a:rPr lang="en-US" sz="2000" dirty="0" err="1">
                <a:solidFill>
                  <a:schemeClr val="accent2"/>
                </a:solidFill>
              </a:rPr>
              <a:t>Connection:keep</a:t>
            </a:r>
            <a:r>
              <a:rPr lang="en-US" sz="2000" dirty="0">
                <a:solidFill>
                  <a:schemeClr val="accent2"/>
                </a:solidFill>
              </a:rPr>
              <a:t>-alive</a:t>
            </a:r>
          </a:p>
          <a:p>
            <a:pPr algn="l"/>
            <a:r>
              <a:rPr lang="en-US" sz="2000" dirty="0">
                <a:solidFill>
                  <a:schemeClr val="accent2"/>
                </a:solidFill>
              </a:rPr>
              <a:t>…</a:t>
            </a:r>
          </a:p>
        </p:txBody>
      </p:sp>
      <p:sp>
        <p:nvSpPr>
          <p:cNvPr id="23558" name="Rectangle 8"/>
          <p:cNvSpPr>
            <a:spLocks noChangeArrowheads="1"/>
          </p:cNvSpPr>
          <p:nvPr/>
        </p:nvSpPr>
        <p:spPr bwMode="auto">
          <a:xfrm>
            <a:off x="4533900" y="6389370"/>
            <a:ext cx="84201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r>
              <a:rPr lang="en-US" sz="1530" dirty="0">
                <a:solidFill>
                  <a:schemeClr val="accent2"/>
                </a:solidFill>
              </a:rPr>
              <a:t>GET </a:t>
            </a:r>
            <a:r>
              <a:rPr lang="en-US" sz="1530" dirty="0" err="1">
                <a:solidFill>
                  <a:schemeClr val="accent2"/>
                </a:solidFill>
              </a:rPr>
              <a:t>htt</a:t>
            </a:r>
            <a:endParaRPr lang="en-US" sz="1530" dirty="0">
              <a:solidFill>
                <a:schemeClr val="accent2"/>
              </a:solidFill>
            </a:endParaRPr>
          </a:p>
        </p:txBody>
      </p:sp>
      <p:sp>
        <p:nvSpPr>
          <p:cNvPr id="23559" name="Rectangle 9"/>
          <p:cNvSpPr>
            <a:spLocks noChangeArrowheads="1"/>
          </p:cNvSpPr>
          <p:nvPr/>
        </p:nvSpPr>
        <p:spPr bwMode="auto">
          <a:xfrm>
            <a:off x="4404360" y="6389370"/>
            <a:ext cx="12954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a:solidFill>
                  <a:schemeClr val="accent2"/>
                </a:solidFill>
              </a:rPr>
              <a:t>1</a:t>
            </a:r>
          </a:p>
        </p:txBody>
      </p:sp>
      <p:sp>
        <p:nvSpPr>
          <p:cNvPr id="23562" name="Freeform 12"/>
          <p:cNvSpPr>
            <a:spLocks/>
          </p:cNvSpPr>
          <p:nvPr/>
        </p:nvSpPr>
        <p:spPr bwMode="auto">
          <a:xfrm>
            <a:off x="577532" y="5948125"/>
            <a:ext cx="5834698" cy="1237376"/>
          </a:xfrm>
          <a:custGeom>
            <a:avLst/>
            <a:gdLst>
              <a:gd name="T0" fmla="*/ 172 w 4324"/>
              <a:gd name="T1" fmla="*/ 0 h 917"/>
              <a:gd name="T2" fmla="*/ 196 w 4324"/>
              <a:gd name="T3" fmla="*/ 807 h 917"/>
              <a:gd name="T4" fmla="*/ 1348 w 4324"/>
              <a:gd name="T5" fmla="*/ 663 h 917"/>
              <a:gd name="T6" fmla="*/ 4324 w 4324"/>
              <a:gd name="T7" fmla="*/ 663 h 917"/>
              <a:gd name="T8" fmla="*/ 0 60000 65536"/>
              <a:gd name="T9" fmla="*/ 0 60000 65536"/>
              <a:gd name="T10" fmla="*/ 0 60000 65536"/>
              <a:gd name="T11" fmla="*/ 0 60000 65536"/>
              <a:gd name="T12" fmla="*/ 0 w 4324"/>
              <a:gd name="T13" fmla="*/ 0 h 917"/>
              <a:gd name="T14" fmla="*/ 4324 w 4324"/>
              <a:gd name="T15" fmla="*/ 917 h 917"/>
            </a:gdLst>
            <a:ahLst/>
            <a:cxnLst>
              <a:cxn ang="T8">
                <a:pos x="T0" y="T1"/>
              </a:cxn>
              <a:cxn ang="T9">
                <a:pos x="T2" y="T3"/>
              </a:cxn>
              <a:cxn ang="T10">
                <a:pos x="T4" y="T5"/>
              </a:cxn>
              <a:cxn ang="T11">
                <a:pos x="T6" y="T7"/>
              </a:cxn>
            </a:cxnLst>
            <a:rect l="T12" t="T13" r="T14" b="T15"/>
            <a:pathLst>
              <a:path w="4324" h="917">
                <a:moveTo>
                  <a:pt x="172" y="0"/>
                </a:moveTo>
                <a:cubicBezTo>
                  <a:pt x="176" y="133"/>
                  <a:pt x="0" y="697"/>
                  <a:pt x="196" y="807"/>
                </a:cubicBezTo>
                <a:cubicBezTo>
                  <a:pt x="392" y="917"/>
                  <a:pt x="660" y="687"/>
                  <a:pt x="1348" y="663"/>
                </a:cubicBezTo>
                <a:cubicBezTo>
                  <a:pt x="2036" y="639"/>
                  <a:pt x="3180" y="651"/>
                  <a:pt x="4324" y="663"/>
                </a:cubicBezTo>
              </a:path>
            </a:pathLst>
          </a:custGeom>
          <a:noFill/>
          <a:ln w="38100" cap="flat" cmpd="sng">
            <a:solidFill>
              <a:schemeClr val="tx2"/>
            </a:solidFill>
            <a:prstDash val="solid"/>
            <a:round/>
            <a:headEnd type="none" w="med" len="med"/>
            <a:tailEnd type="triangle" w="med" len="med"/>
          </a:ln>
        </p:spPr>
        <p:txBody>
          <a:bodyPr wrap="none" anchor="ctr">
            <a:prstTxWarp prst="textNoShape">
              <a:avLst/>
            </a:prstTxWarp>
          </a:bodyPr>
          <a:lstStyle/>
          <a:p>
            <a:endParaRPr lang="en-US" sz="1530"/>
          </a:p>
        </p:txBody>
      </p:sp>
      <p:sp>
        <p:nvSpPr>
          <p:cNvPr id="23563" name="Rectangle 13"/>
          <p:cNvSpPr>
            <a:spLocks noChangeArrowheads="1"/>
          </p:cNvSpPr>
          <p:nvPr/>
        </p:nvSpPr>
        <p:spPr bwMode="auto">
          <a:xfrm>
            <a:off x="3368040" y="6389370"/>
            <a:ext cx="84201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err="1">
                <a:solidFill>
                  <a:schemeClr val="accent2"/>
                </a:solidFill>
              </a:rPr>
              <a:t>p</a:t>
            </a:r>
            <a:r>
              <a:rPr lang="en-US" sz="1530" dirty="0">
                <a:solidFill>
                  <a:schemeClr val="accent2"/>
                </a:solidFill>
              </a:rPr>
              <a:t>://www.</a:t>
            </a:r>
          </a:p>
        </p:txBody>
      </p:sp>
      <p:sp>
        <p:nvSpPr>
          <p:cNvPr id="23564" name="Rectangle 14"/>
          <p:cNvSpPr>
            <a:spLocks noChangeArrowheads="1"/>
          </p:cNvSpPr>
          <p:nvPr/>
        </p:nvSpPr>
        <p:spPr bwMode="auto">
          <a:xfrm>
            <a:off x="3238500" y="6389370"/>
            <a:ext cx="12954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a:solidFill>
                  <a:schemeClr val="accent2"/>
                </a:solidFill>
              </a:rPr>
              <a:t>2</a:t>
            </a:r>
          </a:p>
        </p:txBody>
      </p:sp>
      <p:sp>
        <p:nvSpPr>
          <p:cNvPr id="23565" name="Rectangle 15"/>
          <p:cNvSpPr>
            <a:spLocks noChangeArrowheads="1"/>
          </p:cNvSpPr>
          <p:nvPr/>
        </p:nvSpPr>
        <p:spPr bwMode="auto">
          <a:xfrm>
            <a:off x="2211029" y="6389370"/>
            <a:ext cx="84201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err="1">
                <a:solidFill>
                  <a:schemeClr val="accent2"/>
                </a:solidFill>
              </a:rPr>
              <a:t>google.c</a:t>
            </a:r>
            <a:endParaRPr lang="en-US" sz="1530" dirty="0">
              <a:solidFill>
                <a:schemeClr val="accent2"/>
              </a:solidFill>
            </a:endParaRPr>
          </a:p>
        </p:txBody>
      </p:sp>
      <p:sp>
        <p:nvSpPr>
          <p:cNvPr id="23566" name="Rectangle 16"/>
          <p:cNvSpPr>
            <a:spLocks noChangeArrowheads="1"/>
          </p:cNvSpPr>
          <p:nvPr/>
        </p:nvSpPr>
        <p:spPr bwMode="auto">
          <a:xfrm>
            <a:off x="2072640" y="6389370"/>
            <a:ext cx="12954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a:solidFill>
                  <a:schemeClr val="accent2"/>
                </a:solidFill>
              </a:rPr>
              <a:t>3</a:t>
            </a:r>
          </a:p>
        </p:txBody>
      </p:sp>
      <p:sp>
        <p:nvSpPr>
          <p:cNvPr id="18" name="Slide Number Placeholder 4"/>
          <p:cNvSpPr>
            <a:spLocks noGrp="1"/>
          </p:cNvSpPr>
          <p:nvPr>
            <p:ph type="sldNum" sz="quarter" idx="4294967295"/>
          </p:nvPr>
        </p:nvSpPr>
        <p:spPr>
          <a:xfrm>
            <a:off x="6995160" y="7425690"/>
            <a:ext cx="518160" cy="388620"/>
          </a:xfrm>
        </p:spPr>
        <p:txBody>
          <a:bodyPr/>
          <a:lstStyle/>
          <a:p>
            <a:fld id="{C1BF45AA-33FE-9146-AD5D-CD765F28D533}" type="slidenum">
              <a:rPr lang="en-US"/>
              <a:pPr/>
              <a:t>6</a:t>
            </a:fld>
            <a:endParaRPr lang="en-US" sz="850" b="1">
              <a:latin typeface="Arial" charset="0"/>
            </a:endParaRPr>
          </a:p>
        </p:txBody>
      </p:sp>
      <p:pic>
        <p:nvPicPr>
          <p:cNvPr id="19" name="Picture 18"/>
          <p:cNvPicPr>
            <a:picLocks noChangeAspect="1"/>
          </p:cNvPicPr>
          <p:nvPr/>
        </p:nvPicPr>
        <p:blipFill>
          <a:blip r:embed="rId5"/>
          <a:stretch>
            <a:fillRect/>
          </a:stretch>
        </p:blipFill>
        <p:spPr>
          <a:xfrm>
            <a:off x="159275" y="6520695"/>
            <a:ext cx="1558982" cy="859030"/>
          </a:xfrm>
          <a:prstGeom prst="rect">
            <a:avLst/>
          </a:prstGeom>
        </p:spPr>
      </p:pic>
      <p:sp>
        <p:nvSpPr>
          <p:cNvPr id="16" name="Text Box 11"/>
          <p:cNvSpPr txBox="1">
            <a:spLocks noChangeArrowheads="1"/>
          </p:cNvSpPr>
          <p:nvPr/>
        </p:nvSpPr>
        <p:spPr bwMode="auto">
          <a:xfrm>
            <a:off x="1874939" y="7370416"/>
            <a:ext cx="587693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pPr algn="l"/>
            <a:r>
              <a:rPr lang="ja-JP" altLang="en-US" sz="2400" dirty="0">
                <a:solidFill>
                  <a:srgbClr val="FF0000"/>
                </a:solidFill>
              </a:rPr>
              <a:t>“</a:t>
            </a:r>
            <a:r>
              <a:rPr lang="en-US" sz="2400" dirty="0">
                <a:solidFill>
                  <a:srgbClr val="FF0000"/>
                </a:solidFill>
              </a:rPr>
              <a:t>and let me know when they got there</a:t>
            </a:r>
            <a:r>
              <a:rPr lang="ja-JP" altLang="en-US" sz="2400" dirty="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2354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6084066" y="5089668"/>
            <a:ext cx="1962642" cy="1962642"/>
          </a:xfrm>
          <a:prstGeom prst="rect">
            <a:avLst/>
          </a:prstGeom>
        </p:spPr>
      </p:pic>
      <p:sp>
        <p:nvSpPr>
          <p:cNvPr id="1127426" name="Rectangle 2"/>
          <p:cNvSpPr>
            <a:spLocks noGrp="1" noChangeArrowheads="1"/>
          </p:cNvSpPr>
          <p:nvPr>
            <p:ph type="title"/>
          </p:nvPr>
        </p:nvSpPr>
        <p:spPr>
          <a:xfrm>
            <a:off x="388620" y="402336"/>
            <a:ext cx="6995160" cy="984885"/>
          </a:xfrm>
        </p:spPr>
        <p:txBody>
          <a:bodyPr/>
          <a:lstStyle/>
          <a:p>
            <a:pPr>
              <a:defRPr/>
            </a:pPr>
            <a:r>
              <a:rPr lang="en-US" sz="3200" dirty="0">
                <a:solidFill>
                  <a:srgbClr val="0070C0"/>
                </a:solidFill>
              </a:rPr>
              <a:t>Network Layer: Global Network Addressing in IP</a:t>
            </a:r>
          </a:p>
        </p:txBody>
      </p:sp>
      <p:sp>
        <p:nvSpPr>
          <p:cNvPr id="24579" name="Rectangle 3"/>
          <p:cNvSpPr>
            <a:spLocks noGrp="1" noChangeArrowheads="1"/>
          </p:cNvSpPr>
          <p:nvPr>
            <p:ph type="body" idx="1"/>
          </p:nvPr>
        </p:nvSpPr>
        <p:spPr>
          <a:xfrm>
            <a:off x="582930" y="3474720"/>
            <a:ext cx="6736080" cy="984885"/>
          </a:xfrm>
        </p:spPr>
        <p:txBody>
          <a:bodyPr/>
          <a:lstStyle/>
          <a:p>
            <a:r>
              <a:rPr lang="en-US" sz="3200" dirty="0"/>
              <a:t>Address each packet so it can traverse network and arrive at host</a:t>
            </a:r>
          </a:p>
        </p:txBody>
      </p:sp>
      <p:sp>
        <p:nvSpPr>
          <p:cNvPr id="24581" name="Text Box 7"/>
          <p:cNvSpPr txBox="1">
            <a:spLocks noChangeArrowheads="1"/>
          </p:cNvSpPr>
          <p:nvPr/>
        </p:nvSpPr>
        <p:spPr bwMode="auto">
          <a:xfrm>
            <a:off x="129540" y="4760556"/>
            <a:ext cx="1473480" cy="615553"/>
          </a:xfrm>
          <a:prstGeom prst="rect">
            <a:avLst/>
          </a:prstGeom>
          <a:noFill/>
          <a:ln w="12700">
            <a:noFill/>
            <a:miter lim="800000"/>
            <a:headEnd/>
            <a:tailEnd/>
          </a:ln>
        </p:spPr>
        <p:txBody>
          <a:bodyPr wrap="none" anchor="ctr">
            <a:prstTxWarp prst="textNoShape">
              <a:avLst/>
            </a:prstTxWarp>
            <a:spAutoFit/>
          </a:bodyPr>
          <a:lstStyle/>
          <a:p>
            <a:r>
              <a:rPr lang="en-US" sz="1700">
                <a:solidFill>
                  <a:srgbClr val="FF0000"/>
                </a:solidFill>
                <a:latin typeface="Times New Roman" charset="0"/>
              </a:rPr>
              <a:t>My computer</a:t>
            </a:r>
          </a:p>
          <a:p>
            <a:r>
              <a:rPr lang="en-US" sz="1700">
                <a:solidFill>
                  <a:srgbClr val="FF0000"/>
                </a:solidFill>
                <a:latin typeface="Times New Roman" charset="0"/>
              </a:rPr>
              <a:t>(132.239.9.64)</a:t>
            </a:r>
            <a:endParaRPr lang="en-US" sz="1700">
              <a:latin typeface="Times New Roman" charset="0"/>
            </a:endParaRPr>
          </a:p>
        </p:txBody>
      </p:sp>
      <p:sp>
        <p:nvSpPr>
          <p:cNvPr id="24583" name="Text Box 9"/>
          <p:cNvSpPr txBox="1">
            <a:spLocks noChangeArrowheads="1"/>
          </p:cNvSpPr>
          <p:nvPr/>
        </p:nvSpPr>
        <p:spPr bwMode="auto">
          <a:xfrm>
            <a:off x="5699761" y="4640580"/>
            <a:ext cx="1724831" cy="877163"/>
          </a:xfrm>
          <a:prstGeom prst="rect">
            <a:avLst/>
          </a:prstGeom>
          <a:noFill/>
          <a:ln w="9525">
            <a:noFill/>
            <a:miter lim="800000"/>
            <a:headEnd/>
            <a:tailEnd type="none" w="med" len="lg"/>
          </a:ln>
        </p:spPr>
        <p:txBody>
          <a:bodyPr wrap="none">
            <a:prstTxWarp prst="textNoShape">
              <a:avLst/>
            </a:prstTxWarp>
            <a:spAutoFit/>
          </a:bodyPr>
          <a:lstStyle/>
          <a:p>
            <a:r>
              <a:rPr lang="en-US" sz="1700" dirty="0" err="1"/>
              <a:t>www.google.com</a:t>
            </a:r>
            <a:endParaRPr lang="en-US" sz="1700" dirty="0"/>
          </a:p>
          <a:p>
            <a:r>
              <a:rPr lang="en-US" sz="1700" dirty="0"/>
              <a:t>(66.102.7.104)</a:t>
            </a:r>
          </a:p>
          <a:p>
            <a:endParaRPr lang="en-US" sz="1700" dirty="0"/>
          </a:p>
        </p:txBody>
      </p:sp>
      <p:sp>
        <p:nvSpPr>
          <p:cNvPr id="24584" name="Rectangle 10"/>
          <p:cNvSpPr>
            <a:spLocks noChangeArrowheads="1"/>
          </p:cNvSpPr>
          <p:nvPr/>
        </p:nvSpPr>
        <p:spPr bwMode="auto">
          <a:xfrm>
            <a:off x="4598670" y="6777990"/>
            <a:ext cx="84201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a:solidFill>
                  <a:schemeClr val="accent2"/>
                </a:solidFill>
              </a:rPr>
              <a:t>GET </a:t>
            </a:r>
            <a:r>
              <a:rPr lang="en-US" sz="1530" dirty="0" err="1">
                <a:solidFill>
                  <a:schemeClr val="accent2"/>
                </a:solidFill>
              </a:rPr>
              <a:t>htt</a:t>
            </a:r>
            <a:endParaRPr lang="en-US" sz="1530" dirty="0">
              <a:solidFill>
                <a:schemeClr val="accent2"/>
              </a:solidFill>
            </a:endParaRPr>
          </a:p>
        </p:txBody>
      </p:sp>
      <p:sp>
        <p:nvSpPr>
          <p:cNvPr id="24585" name="Rectangle 11"/>
          <p:cNvSpPr>
            <a:spLocks noChangeArrowheads="1"/>
          </p:cNvSpPr>
          <p:nvPr/>
        </p:nvSpPr>
        <p:spPr bwMode="auto">
          <a:xfrm>
            <a:off x="4469130" y="6777990"/>
            <a:ext cx="12954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a:solidFill>
                  <a:schemeClr val="accent2"/>
                </a:solidFill>
              </a:rPr>
              <a:t>1</a:t>
            </a:r>
          </a:p>
        </p:txBody>
      </p:sp>
      <p:sp>
        <p:nvSpPr>
          <p:cNvPr id="24586" name="Rectangle 12"/>
          <p:cNvSpPr>
            <a:spLocks noChangeArrowheads="1"/>
          </p:cNvSpPr>
          <p:nvPr/>
        </p:nvSpPr>
        <p:spPr bwMode="auto">
          <a:xfrm>
            <a:off x="2137410" y="6777990"/>
            <a:ext cx="116586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a:t>66.102.7.104</a:t>
            </a:r>
          </a:p>
        </p:txBody>
      </p:sp>
      <p:sp>
        <p:nvSpPr>
          <p:cNvPr id="24587" name="Rectangle 13"/>
          <p:cNvSpPr>
            <a:spLocks noChangeArrowheads="1"/>
          </p:cNvSpPr>
          <p:nvPr/>
        </p:nvSpPr>
        <p:spPr bwMode="auto">
          <a:xfrm>
            <a:off x="3303270" y="6777990"/>
            <a:ext cx="1165860" cy="388620"/>
          </a:xfrm>
          <a:prstGeom prst="rect">
            <a:avLst/>
          </a:prstGeom>
          <a:solidFill>
            <a:schemeClr val="accent1"/>
          </a:solidFill>
          <a:ln w="9525">
            <a:solidFill>
              <a:schemeClr val="accent2"/>
            </a:solidFill>
            <a:miter lim="800000"/>
            <a:headEnd/>
            <a:tailEnd type="none" w="med" len="lg"/>
          </a:ln>
        </p:spPr>
        <p:txBody>
          <a:bodyPr wrap="none" anchor="ctr">
            <a:prstTxWarp prst="textNoShape">
              <a:avLst/>
            </a:prstTxWarp>
          </a:bodyPr>
          <a:lstStyle/>
          <a:p>
            <a:pPr algn="ctr"/>
            <a:r>
              <a:rPr lang="en-US" sz="1530" dirty="0">
                <a:solidFill>
                  <a:srgbClr val="FF0000"/>
                </a:solidFill>
              </a:rPr>
              <a:t>132.239.9.64</a:t>
            </a:r>
          </a:p>
        </p:txBody>
      </p:sp>
      <p:sp>
        <p:nvSpPr>
          <p:cNvPr id="24588" name="AutoShape 14"/>
          <p:cNvSpPr>
            <a:spLocks/>
          </p:cNvSpPr>
          <p:nvPr/>
        </p:nvSpPr>
        <p:spPr bwMode="auto">
          <a:xfrm rot="-5400000">
            <a:off x="2655570" y="6065520"/>
            <a:ext cx="129540" cy="1165860"/>
          </a:xfrm>
          <a:prstGeom prst="rightBrace">
            <a:avLst>
              <a:gd name="adj1" fmla="val 75000"/>
              <a:gd name="adj2" fmla="val 53468"/>
            </a:avLst>
          </a:prstGeom>
          <a:noFill/>
          <a:ln w="9525">
            <a:solidFill>
              <a:schemeClr val="accent2"/>
            </a:solidFill>
            <a:round/>
            <a:headEnd/>
            <a:tailEnd type="none" w="med" len="lg"/>
          </a:ln>
        </p:spPr>
        <p:txBody>
          <a:bodyPr vert="eaVert" wrap="none" lIns="388620" anchor="ctr">
            <a:prstTxWarp prst="textNoShape">
              <a:avLst/>
            </a:prstTxWarp>
          </a:bodyPr>
          <a:lstStyle/>
          <a:p>
            <a:r>
              <a:rPr lang="en-US" sz="1530"/>
              <a:t>Destination</a:t>
            </a:r>
          </a:p>
        </p:txBody>
      </p:sp>
      <p:sp>
        <p:nvSpPr>
          <p:cNvPr id="24589" name="AutoShape 15"/>
          <p:cNvSpPr>
            <a:spLocks/>
          </p:cNvSpPr>
          <p:nvPr/>
        </p:nvSpPr>
        <p:spPr bwMode="auto">
          <a:xfrm rot="-5400000">
            <a:off x="3821430" y="6065520"/>
            <a:ext cx="129540" cy="1165860"/>
          </a:xfrm>
          <a:prstGeom prst="rightBrace">
            <a:avLst>
              <a:gd name="adj1" fmla="val 75000"/>
              <a:gd name="adj2" fmla="val 53468"/>
            </a:avLst>
          </a:prstGeom>
          <a:noFill/>
          <a:ln w="9525">
            <a:solidFill>
              <a:schemeClr val="accent2"/>
            </a:solidFill>
            <a:round/>
            <a:headEnd/>
            <a:tailEnd type="none" w="med" len="lg"/>
          </a:ln>
        </p:spPr>
        <p:txBody>
          <a:bodyPr vert="eaVert" wrap="none" lIns="388620" anchor="ctr">
            <a:prstTxWarp prst="textNoShape">
              <a:avLst/>
            </a:prstTxWarp>
          </a:bodyPr>
          <a:lstStyle/>
          <a:p>
            <a:r>
              <a:rPr lang="en-US" sz="1530">
                <a:solidFill>
                  <a:srgbClr val="FF0000"/>
                </a:solidFill>
              </a:rPr>
              <a:t>Source</a:t>
            </a:r>
          </a:p>
        </p:txBody>
      </p:sp>
      <p:sp>
        <p:nvSpPr>
          <p:cNvPr id="24590" name="AutoShape 16"/>
          <p:cNvSpPr>
            <a:spLocks/>
          </p:cNvSpPr>
          <p:nvPr/>
        </p:nvSpPr>
        <p:spPr bwMode="auto">
          <a:xfrm rot="-5400000">
            <a:off x="4890135" y="6162675"/>
            <a:ext cx="129540" cy="971550"/>
          </a:xfrm>
          <a:prstGeom prst="rightBrace">
            <a:avLst>
              <a:gd name="adj1" fmla="val 62500"/>
              <a:gd name="adj2" fmla="val 53468"/>
            </a:avLst>
          </a:prstGeom>
          <a:noFill/>
          <a:ln w="9525">
            <a:solidFill>
              <a:schemeClr val="accent2"/>
            </a:solidFill>
            <a:round/>
            <a:headEnd/>
            <a:tailEnd type="none" w="med" len="lg"/>
          </a:ln>
        </p:spPr>
        <p:txBody>
          <a:bodyPr vert="eaVert" wrap="none" lIns="388620" anchor="ctr">
            <a:prstTxWarp prst="textNoShape">
              <a:avLst/>
            </a:prstTxWarp>
          </a:bodyPr>
          <a:lstStyle/>
          <a:p>
            <a:r>
              <a:rPr lang="en-US" sz="1530">
                <a:solidFill>
                  <a:schemeClr val="accent2"/>
                </a:solidFill>
              </a:rPr>
              <a:t>Data</a:t>
            </a:r>
          </a:p>
        </p:txBody>
      </p:sp>
      <p:cxnSp>
        <p:nvCxnSpPr>
          <p:cNvPr id="24591" name="AutoShape 17"/>
          <p:cNvCxnSpPr>
            <a:cxnSpLocks noChangeShapeType="1"/>
            <a:endCxn id="24586" idx="1"/>
          </p:cNvCxnSpPr>
          <p:nvPr/>
        </p:nvCxnSpPr>
        <p:spPr bwMode="auto">
          <a:xfrm rot="16200000" flipH="1">
            <a:off x="1222534" y="6057424"/>
            <a:ext cx="628809" cy="1200944"/>
          </a:xfrm>
          <a:prstGeom prst="curvedConnector2">
            <a:avLst/>
          </a:prstGeom>
          <a:noFill/>
          <a:ln w="38100">
            <a:solidFill>
              <a:schemeClr val="accent2"/>
            </a:solidFill>
            <a:round/>
            <a:headEnd/>
            <a:tailEnd type="none" w="med" len="lg"/>
          </a:ln>
        </p:spPr>
      </p:cxnSp>
      <p:cxnSp>
        <p:nvCxnSpPr>
          <p:cNvPr id="24592" name="AutoShape 18"/>
          <p:cNvCxnSpPr>
            <a:cxnSpLocks noChangeShapeType="1"/>
            <a:stCxn id="24584" idx="3"/>
          </p:cNvCxnSpPr>
          <p:nvPr/>
        </p:nvCxnSpPr>
        <p:spPr bwMode="auto">
          <a:xfrm flipV="1">
            <a:off x="5440680" y="6713220"/>
            <a:ext cx="1148319" cy="259080"/>
          </a:xfrm>
          <a:prstGeom prst="curvedConnector2">
            <a:avLst/>
          </a:prstGeom>
          <a:noFill/>
          <a:ln w="38100">
            <a:solidFill>
              <a:schemeClr val="accent2"/>
            </a:solidFill>
            <a:round/>
            <a:headEnd/>
            <a:tailEnd type="triangle" w="med" len="lg"/>
          </a:ln>
        </p:spPr>
      </p:cxnSp>
      <p:sp>
        <p:nvSpPr>
          <p:cNvPr id="19" name="Footer Placeholder 3"/>
          <p:cNvSpPr>
            <a:spLocks noGrp="1"/>
          </p:cNvSpPr>
          <p:nvPr>
            <p:ph type="ftr" sz="quarter" idx="4294967295"/>
          </p:nvPr>
        </p:nvSpPr>
        <p:spPr>
          <a:xfrm>
            <a:off x="259080" y="7425690"/>
            <a:ext cx="4532551" cy="388620"/>
          </a:xfrm>
        </p:spPr>
        <p:txBody>
          <a:bodyPr/>
          <a:lstStyle/>
          <a:p>
            <a:endParaRPr lang="en-US" dirty="0">
              <a:solidFill>
                <a:schemeClr val="tx1"/>
              </a:solidFill>
            </a:endParaRPr>
          </a:p>
        </p:txBody>
      </p:sp>
      <p:sp>
        <p:nvSpPr>
          <p:cNvPr id="20" name="Slide Number Placeholder 4"/>
          <p:cNvSpPr>
            <a:spLocks noGrp="1"/>
          </p:cNvSpPr>
          <p:nvPr>
            <p:ph type="sldNum" sz="quarter" idx="4294967295"/>
          </p:nvPr>
        </p:nvSpPr>
        <p:spPr>
          <a:xfrm>
            <a:off x="6995160" y="7425690"/>
            <a:ext cx="518160" cy="388620"/>
          </a:xfrm>
        </p:spPr>
        <p:txBody>
          <a:bodyPr/>
          <a:lstStyle/>
          <a:p>
            <a:endParaRPr lang="en-US" sz="850" b="1" dirty="0">
              <a:latin typeface="Arial" charset="0"/>
            </a:endParaRPr>
          </a:p>
        </p:txBody>
      </p:sp>
      <p:pic>
        <p:nvPicPr>
          <p:cNvPr id="21" name="Picture 20"/>
          <p:cNvPicPr>
            <a:picLocks noChangeAspect="1"/>
          </p:cNvPicPr>
          <p:nvPr/>
        </p:nvPicPr>
        <p:blipFill>
          <a:blip r:embed="rId4"/>
          <a:stretch>
            <a:fillRect/>
          </a:stretch>
        </p:blipFill>
        <p:spPr>
          <a:xfrm>
            <a:off x="203519" y="5503056"/>
            <a:ext cx="1558982" cy="859030"/>
          </a:xfrm>
          <a:prstGeom prst="rect">
            <a:avLst/>
          </a:prstGeom>
        </p:spPr>
      </p:pic>
    </p:spTree>
    <p:extLst>
      <p:ext uri="{BB962C8B-B14F-4D97-AF65-F5344CB8AC3E}">
        <p14:creationId xmlns:p14="http://schemas.microsoft.com/office/powerpoint/2010/main" val="393588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flipH="1">
            <a:off x="842010" y="5029200"/>
            <a:ext cx="906780" cy="25908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5603" name="Line 3"/>
          <p:cNvSpPr>
            <a:spLocks noChangeShapeType="1"/>
          </p:cNvSpPr>
          <p:nvPr/>
        </p:nvSpPr>
        <p:spPr bwMode="auto">
          <a:xfrm>
            <a:off x="906780" y="6000750"/>
            <a:ext cx="712470" cy="25908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5604" name="Line 4"/>
          <p:cNvSpPr>
            <a:spLocks noChangeShapeType="1"/>
          </p:cNvSpPr>
          <p:nvPr/>
        </p:nvSpPr>
        <p:spPr bwMode="auto">
          <a:xfrm flipV="1">
            <a:off x="6023610" y="6130290"/>
            <a:ext cx="1036320" cy="51816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5605" name="Line 5"/>
          <p:cNvSpPr>
            <a:spLocks noChangeShapeType="1"/>
          </p:cNvSpPr>
          <p:nvPr/>
        </p:nvSpPr>
        <p:spPr bwMode="auto">
          <a:xfrm>
            <a:off x="6023610" y="5417820"/>
            <a:ext cx="906780" cy="71247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5606" name="Line 6"/>
          <p:cNvSpPr>
            <a:spLocks noChangeShapeType="1"/>
          </p:cNvSpPr>
          <p:nvPr/>
        </p:nvSpPr>
        <p:spPr bwMode="auto">
          <a:xfrm>
            <a:off x="3950970" y="6454140"/>
            <a:ext cx="323850" cy="71247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sp>
        <p:nvSpPr>
          <p:cNvPr id="25607" name="Line 7"/>
          <p:cNvSpPr>
            <a:spLocks noChangeShapeType="1"/>
          </p:cNvSpPr>
          <p:nvPr/>
        </p:nvSpPr>
        <p:spPr bwMode="auto">
          <a:xfrm flipV="1">
            <a:off x="4015740" y="5417820"/>
            <a:ext cx="647700" cy="90678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grpSp>
        <p:nvGrpSpPr>
          <p:cNvPr id="25608" name="Group 8"/>
          <p:cNvGrpSpPr>
            <a:grpSpLocks/>
          </p:cNvGrpSpPr>
          <p:nvPr/>
        </p:nvGrpSpPr>
        <p:grpSpPr bwMode="auto">
          <a:xfrm>
            <a:off x="1165860" y="6000750"/>
            <a:ext cx="3108960" cy="1230630"/>
            <a:chOff x="1440" y="1104"/>
            <a:chExt cx="2352" cy="1248"/>
          </a:xfrm>
        </p:grpSpPr>
        <p:pic>
          <p:nvPicPr>
            <p:cNvPr id="25638" name="Picture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1104"/>
              <a:ext cx="2352" cy="1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39" name="Text Box 10"/>
            <p:cNvSpPr txBox="1">
              <a:spLocks noChangeArrowheads="1"/>
            </p:cNvSpPr>
            <p:nvPr/>
          </p:nvSpPr>
          <p:spPr bwMode="auto">
            <a:xfrm>
              <a:off x="2160" y="1489"/>
              <a:ext cx="774" cy="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8264" tIns="39132" rIns="78264" bIns="39132">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pPr algn="l">
                <a:lnSpc>
                  <a:spcPct val="90000"/>
                </a:lnSpc>
                <a:spcBef>
                  <a:spcPct val="20000"/>
                </a:spcBef>
                <a:buClr>
                  <a:schemeClr val="tx2"/>
                </a:buClr>
                <a:buSzPct val="75000"/>
                <a:buFont typeface="Monotype Sorts" charset="0"/>
                <a:buNone/>
              </a:pPr>
              <a:r>
                <a:rPr lang="en-US" sz="2380" b="0"/>
                <a:t>Qwest</a:t>
              </a:r>
            </a:p>
          </p:txBody>
        </p:sp>
      </p:grpSp>
      <p:pic>
        <p:nvPicPr>
          <p:cNvPr id="25610"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1310" y="5741670"/>
            <a:ext cx="659845" cy="9823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nvGrpSpPr>
          <p:cNvPr id="25611" name="Group 13"/>
          <p:cNvGrpSpPr>
            <a:grpSpLocks/>
          </p:cNvGrpSpPr>
          <p:nvPr/>
        </p:nvGrpSpPr>
        <p:grpSpPr bwMode="auto">
          <a:xfrm>
            <a:off x="1368267" y="4075192"/>
            <a:ext cx="2906554" cy="1407398"/>
            <a:chOff x="1440" y="1104"/>
            <a:chExt cx="2352" cy="1248"/>
          </a:xfrm>
        </p:grpSpPr>
        <p:pic>
          <p:nvPicPr>
            <p:cNvPr id="25636" name="Picture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1104"/>
              <a:ext cx="2352" cy="1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37" name="Text Box 15"/>
            <p:cNvSpPr txBox="1">
              <a:spLocks noChangeArrowheads="1"/>
            </p:cNvSpPr>
            <p:nvPr/>
          </p:nvSpPr>
          <p:spPr bwMode="auto">
            <a:xfrm>
              <a:off x="2160" y="1488"/>
              <a:ext cx="773" cy="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8264" tIns="39132" rIns="78264" bIns="39132">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pPr algn="l">
                <a:lnSpc>
                  <a:spcPct val="90000"/>
                </a:lnSpc>
                <a:spcBef>
                  <a:spcPct val="20000"/>
                </a:spcBef>
                <a:buClr>
                  <a:schemeClr val="tx2"/>
                </a:buClr>
                <a:buSzPct val="75000"/>
                <a:buFont typeface="Monotype Sorts" charset="0"/>
                <a:buNone/>
              </a:pPr>
              <a:r>
                <a:rPr lang="en-US" sz="2380" b="0"/>
                <a:t>Sprint</a:t>
              </a:r>
            </a:p>
          </p:txBody>
        </p:sp>
      </p:grpSp>
      <p:grpSp>
        <p:nvGrpSpPr>
          <p:cNvPr id="25612" name="Group 16"/>
          <p:cNvGrpSpPr>
            <a:grpSpLocks/>
          </p:cNvGrpSpPr>
          <p:nvPr/>
        </p:nvGrpSpPr>
        <p:grpSpPr bwMode="auto">
          <a:xfrm>
            <a:off x="4274820" y="4575810"/>
            <a:ext cx="2333070" cy="1230630"/>
            <a:chOff x="1440" y="1104"/>
            <a:chExt cx="2352" cy="1248"/>
          </a:xfrm>
        </p:grpSpPr>
        <p:pic>
          <p:nvPicPr>
            <p:cNvPr id="25634" name="Pictur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1104"/>
              <a:ext cx="2352" cy="1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35" name="Text Box 18"/>
            <p:cNvSpPr txBox="1">
              <a:spLocks noChangeArrowheads="1"/>
            </p:cNvSpPr>
            <p:nvPr/>
          </p:nvSpPr>
          <p:spPr bwMode="auto">
            <a:xfrm>
              <a:off x="2160" y="1489"/>
              <a:ext cx="1085" cy="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8264" tIns="39132" rIns="78264" bIns="39132">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pPr algn="l">
                <a:lnSpc>
                  <a:spcPct val="90000"/>
                </a:lnSpc>
                <a:spcBef>
                  <a:spcPct val="20000"/>
                </a:spcBef>
                <a:buClr>
                  <a:schemeClr val="tx2"/>
                </a:buClr>
                <a:buSzPct val="75000"/>
                <a:buFont typeface="Monotype Sorts" charset="0"/>
                <a:buNone/>
              </a:pPr>
              <a:r>
                <a:rPr lang="en-US" sz="2380" b="0"/>
                <a:t>UUNet</a:t>
              </a:r>
            </a:p>
          </p:txBody>
        </p:sp>
      </p:grpSp>
      <p:grpSp>
        <p:nvGrpSpPr>
          <p:cNvPr id="25613" name="Group 19"/>
          <p:cNvGrpSpPr>
            <a:grpSpLocks/>
          </p:cNvGrpSpPr>
          <p:nvPr/>
        </p:nvGrpSpPr>
        <p:grpSpPr bwMode="auto">
          <a:xfrm>
            <a:off x="4210050" y="6842760"/>
            <a:ext cx="2461260" cy="906780"/>
            <a:chOff x="1440" y="1104"/>
            <a:chExt cx="2352" cy="1248"/>
          </a:xfrm>
        </p:grpSpPr>
        <p:pic>
          <p:nvPicPr>
            <p:cNvPr id="25632" name="Picture 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 y="1104"/>
              <a:ext cx="2352" cy="1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33" name="Text Box 21"/>
            <p:cNvSpPr txBox="1">
              <a:spLocks noChangeArrowheads="1"/>
            </p:cNvSpPr>
            <p:nvPr/>
          </p:nvSpPr>
          <p:spPr bwMode="auto">
            <a:xfrm>
              <a:off x="2160" y="1488"/>
              <a:ext cx="874" cy="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8264" tIns="39132" rIns="78264" bIns="39132">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pPr algn="l">
                <a:lnSpc>
                  <a:spcPct val="90000"/>
                </a:lnSpc>
                <a:spcBef>
                  <a:spcPct val="20000"/>
                </a:spcBef>
                <a:buClr>
                  <a:schemeClr val="tx2"/>
                </a:buClr>
                <a:buSzPct val="75000"/>
                <a:buFont typeface="Monotype Sorts" charset="0"/>
                <a:buNone/>
              </a:pPr>
              <a:r>
                <a:rPr lang="en-US" sz="2380" b="0"/>
                <a:t>AT&amp;T</a:t>
              </a:r>
            </a:p>
          </p:txBody>
        </p:sp>
      </p:grpSp>
      <p:sp>
        <p:nvSpPr>
          <p:cNvPr id="25614" name="Line 22"/>
          <p:cNvSpPr>
            <a:spLocks noChangeShapeType="1"/>
          </p:cNvSpPr>
          <p:nvPr/>
        </p:nvSpPr>
        <p:spPr bwMode="auto">
          <a:xfrm flipH="1">
            <a:off x="1684020" y="5158740"/>
            <a:ext cx="259080" cy="97155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pic>
        <p:nvPicPr>
          <p:cNvPr id="25615" name="Picture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710" y="606552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6" name="Line 24"/>
          <p:cNvSpPr>
            <a:spLocks noChangeShapeType="1"/>
          </p:cNvSpPr>
          <p:nvPr/>
        </p:nvSpPr>
        <p:spPr bwMode="auto">
          <a:xfrm>
            <a:off x="3950970" y="4705350"/>
            <a:ext cx="777240" cy="842010"/>
          </a:xfrm>
          <a:prstGeom prst="line">
            <a:avLst/>
          </a:prstGeom>
          <a:noFill/>
          <a:ln w="50800">
            <a:solidFill>
              <a:srgbClr val="FF0033"/>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1530"/>
          </a:p>
        </p:txBody>
      </p:sp>
      <p:pic>
        <p:nvPicPr>
          <p:cNvPr id="25617" name="Picture 2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2350" y="451104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18" name="Picture 2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4820" y="522351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19" name="Picture 2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2350" y="613029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20" name="Picture 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5740" y="703707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21" name="Picture 2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4990" y="541782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22" name="Picture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9760" y="671322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5623" name="Group 31"/>
          <p:cNvGrpSpPr>
            <a:grpSpLocks/>
          </p:cNvGrpSpPr>
          <p:nvPr/>
        </p:nvGrpSpPr>
        <p:grpSpPr bwMode="auto">
          <a:xfrm>
            <a:off x="0" y="5158740"/>
            <a:ext cx="1684020" cy="842010"/>
            <a:chOff x="-382" y="1968"/>
            <a:chExt cx="1248" cy="624"/>
          </a:xfrm>
        </p:grpSpPr>
        <p:pic>
          <p:nvPicPr>
            <p:cNvPr id="25630"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 y="1968"/>
              <a:ext cx="1248" cy="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31" name="Text Box 33"/>
            <p:cNvSpPr txBox="1">
              <a:spLocks noChangeArrowheads="1"/>
            </p:cNvSpPr>
            <p:nvPr/>
          </p:nvSpPr>
          <p:spPr bwMode="auto">
            <a:xfrm>
              <a:off x="-144" y="2112"/>
              <a:ext cx="722" cy="3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8264" tIns="39132" rIns="78264" bIns="39132">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pPr algn="l">
                <a:lnSpc>
                  <a:spcPct val="90000"/>
                </a:lnSpc>
                <a:spcBef>
                  <a:spcPct val="20000"/>
                </a:spcBef>
                <a:buClr>
                  <a:schemeClr val="tx2"/>
                </a:buClr>
                <a:buSzPct val="75000"/>
                <a:buFont typeface="Monotype Sorts" charset="0"/>
                <a:buNone/>
              </a:pPr>
              <a:r>
                <a:rPr lang="en-US" sz="2380" b="0" dirty="0"/>
                <a:t>UCLA</a:t>
              </a:r>
            </a:p>
          </p:txBody>
        </p:sp>
      </p:grpSp>
      <p:pic>
        <p:nvPicPr>
          <p:cNvPr id="25624" name="Picture 3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930" y="574167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25" name="Freeform 35"/>
          <p:cNvSpPr>
            <a:spLocks/>
          </p:cNvSpPr>
          <p:nvPr/>
        </p:nvSpPr>
        <p:spPr bwMode="auto">
          <a:xfrm>
            <a:off x="777240" y="5935980"/>
            <a:ext cx="5829300" cy="1511300"/>
          </a:xfrm>
          <a:custGeom>
            <a:avLst/>
            <a:gdLst>
              <a:gd name="T0" fmla="*/ 0 w 4320"/>
              <a:gd name="T1" fmla="*/ 0 h 1120"/>
              <a:gd name="T2" fmla="*/ 846 w 4320"/>
              <a:gd name="T3" fmla="*/ 368 h 1120"/>
              <a:gd name="T4" fmla="*/ 1504 w 4320"/>
              <a:gd name="T5" fmla="*/ 105 h 1120"/>
              <a:gd name="T6" fmla="*/ 2304 w 4320"/>
              <a:gd name="T7" fmla="*/ 420 h 1120"/>
              <a:gd name="T8" fmla="*/ 2633 w 4320"/>
              <a:gd name="T9" fmla="*/ 1050 h 1120"/>
              <a:gd name="T10" fmla="*/ 3197 w 4320"/>
              <a:gd name="T11" fmla="*/ 840 h 1120"/>
              <a:gd name="T12" fmla="*/ 3902 w 4320"/>
              <a:gd name="T13" fmla="*/ 683 h 1120"/>
              <a:gd name="T14" fmla="*/ 4320 w 4320"/>
              <a:gd name="T15" fmla="*/ 612 h 1120"/>
              <a:gd name="T16" fmla="*/ 0 60000 65536"/>
              <a:gd name="T17" fmla="*/ 0 60000 65536"/>
              <a:gd name="T18" fmla="*/ 0 60000 65536"/>
              <a:gd name="T19" fmla="*/ 0 60000 65536"/>
              <a:gd name="T20" fmla="*/ 0 60000 65536"/>
              <a:gd name="T21" fmla="*/ 0 60000 65536"/>
              <a:gd name="T22" fmla="*/ 0 60000 65536"/>
              <a:gd name="T23" fmla="*/ 0 60000 65536"/>
              <a:gd name="T24" fmla="*/ 0 w 4320"/>
              <a:gd name="T25" fmla="*/ 0 h 1120"/>
              <a:gd name="T26" fmla="*/ 4320 w 4320"/>
              <a:gd name="T27" fmla="*/ 1120 h 11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320" h="1120">
                <a:moveTo>
                  <a:pt x="0" y="0"/>
                </a:moveTo>
                <a:cubicBezTo>
                  <a:pt x="298" y="175"/>
                  <a:pt x="596" y="350"/>
                  <a:pt x="846" y="368"/>
                </a:cubicBezTo>
                <a:cubicBezTo>
                  <a:pt x="1097" y="385"/>
                  <a:pt x="1262" y="96"/>
                  <a:pt x="1504" y="105"/>
                </a:cubicBezTo>
                <a:cubicBezTo>
                  <a:pt x="1747" y="114"/>
                  <a:pt x="2116" y="263"/>
                  <a:pt x="2304" y="420"/>
                </a:cubicBezTo>
                <a:cubicBezTo>
                  <a:pt x="2492" y="578"/>
                  <a:pt x="2484" y="980"/>
                  <a:pt x="2633" y="1050"/>
                </a:cubicBezTo>
                <a:cubicBezTo>
                  <a:pt x="2782" y="1120"/>
                  <a:pt x="2985" y="901"/>
                  <a:pt x="3197" y="840"/>
                </a:cubicBezTo>
                <a:cubicBezTo>
                  <a:pt x="3408" y="779"/>
                  <a:pt x="3715" y="721"/>
                  <a:pt x="3902" y="683"/>
                </a:cubicBezTo>
                <a:cubicBezTo>
                  <a:pt x="4089" y="645"/>
                  <a:pt x="4233" y="627"/>
                  <a:pt x="4320" y="612"/>
                </a:cubicBezTo>
              </a:path>
            </a:pathLst>
          </a:custGeom>
          <a:noFill/>
          <a:ln w="38100" cap="flat" cmpd="sng">
            <a:solidFill>
              <a:schemeClr val="tx1"/>
            </a:solidFill>
            <a:prstDash val="sysDot"/>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lIns="78264" tIns="39132" rIns="78264" bIns="39132"/>
          <a:lstStyle/>
          <a:p>
            <a:endParaRPr lang="en-US" sz="1530"/>
          </a:p>
        </p:txBody>
      </p:sp>
      <p:pic>
        <p:nvPicPr>
          <p:cNvPr id="25626" name="Picture 3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480" y="489966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27" name="Picture 3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470" y="5093970"/>
            <a:ext cx="649050" cy="4088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28" name="Text Box 38"/>
          <p:cNvSpPr txBox="1">
            <a:spLocks noChangeArrowheads="1"/>
          </p:cNvSpPr>
          <p:nvPr/>
        </p:nvSpPr>
        <p:spPr bwMode="auto">
          <a:xfrm>
            <a:off x="6259786" y="5211516"/>
            <a:ext cx="1611275" cy="7201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med" len="lg"/>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1360" dirty="0">
                <a:hlinkClick r:id="rId7"/>
              </a:rPr>
              <a:t>www.google.com</a:t>
            </a:r>
            <a:endParaRPr lang="en-US" sz="1360" dirty="0"/>
          </a:p>
          <a:p>
            <a:r>
              <a:rPr lang="en-US" sz="1360" dirty="0"/>
              <a:t>(66.102.7.14)</a:t>
            </a:r>
          </a:p>
          <a:p>
            <a:endParaRPr lang="en-US" sz="1360" dirty="0"/>
          </a:p>
        </p:txBody>
      </p:sp>
      <p:sp>
        <p:nvSpPr>
          <p:cNvPr id="25629" name="Rectangle 39"/>
          <p:cNvSpPr>
            <a:spLocks noGrp="1" noChangeArrowheads="1"/>
          </p:cNvSpPr>
          <p:nvPr>
            <p:ph type="body" idx="1"/>
          </p:nvPr>
        </p:nvSpPr>
        <p:spPr>
          <a:xfrm>
            <a:off x="487799" y="2165985"/>
            <a:ext cx="7055882" cy="984885"/>
          </a:xfrm>
          <a:noFill/>
        </p:spPr>
        <p:txBody>
          <a:bodyPr/>
          <a:lstStyle/>
          <a:p>
            <a:r>
              <a:rPr lang="en-US" sz="3200" dirty="0">
                <a:latin typeface="Arial" charset="0"/>
              </a:rPr>
              <a:t>Each router forwards packet towards destination</a:t>
            </a:r>
          </a:p>
        </p:txBody>
      </p:sp>
      <p:sp>
        <p:nvSpPr>
          <p:cNvPr id="2" name="Title 1"/>
          <p:cNvSpPr>
            <a:spLocks noGrp="1"/>
          </p:cNvSpPr>
          <p:nvPr>
            <p:ph type="title"/>
          </p:nvPr>
        </p:nvSpPr>
        <p:spPr>
          <a:xfrm>
            <a:off x="388620" y="450831"/>
            <a:ext cx="6995160" cy="492443"/>
          </a:xfrm>
        </p:spPr>
        <p:txBody>
          <a:bodyPr>
            <a:normAutofit fontScale="90000"/>
          </a:bodyPr>
          <a:lstStyle/>
          <a:p>
            <a:r>
              <a:rPr lang="en-US" sz="3200" dirty="0">
                <a:solidFill>
                  <a:srgbClr val="0070C0"/>
                </a:solidFill>
              </a:rPr>
              <a:t>Network Routing in IP</a:t>
            </a:r>
          </a:p>
        </p:txBody>
      </p:sp>
      <p:sp>
        <p:nvSpPr>
          <p:cNvPr id="41" name="Footer Placeholder 3"/>
          <p:cNvSpPr>
            <a:spLocks noGrp="1"/>
          </p:cNvSpPr>
          <p:nvPr>
            <p:ph type="ftr" sz="quarter" idx="4294967295"/>
          </p:nvPr>
        </p:nvSpPr>
        <p:spPr>
          <a:xfrm>
            <a:off x="259080" y="7425690"/>
            <a:ext cx="4532551" cy="388620"/>
          </a:xfrm>
        </p:spPr>
        <p:txBody>
          <a:bodyPr/>
          <a:lstStyle/>
          <a:p>
            <a:endParaRPr lang="en-US" dirty="0">
              <a:solidFill>
                <a:schemeClr val="tx1"/>
              </a:solidFill>
            </a:endParaRPr>
          </a:p>
        </p:txBody>
      </p:sp>
      <p:sp>
        <p:nvSpPr>
          <p:cNvPr id="42" name="Slide Number Placeholder 4"/>
          <p:cNvSpPr>
            <a:spLocks noGrp="1"/>
          </p:cNvSpPr>
          <p:nvPr>
            <p:ph type="sldNum" sz="quarter" idx="4294967295"/>
          </p:nvPr>
        </p:nvSpPr>
        <p:spPr>
          <a:xfrm>
            <a:off x="6995160" y="7425690"/>
            <a:ext cx="518160" cy="388620"/>
          </a:xfrm>
        </p:spPr>
        <p:txBody>
          <a:bodyPr/>
          <a:lstStyle/>
          <a:p>
            <a:endParaRPr lang="en-US" sz="850" b="1" dirty="0">
              <a:latin typeface="Arial" charset="0"/>
            </a:endParaRPr>
          </a:p>
        </p:txBody>
      </p:sp>
    </p:spTree>
    <p:extLst>
      <p:ext uri="{BB962C8B-B14F-4D97-AF65-F5344CB8AC3E}">
        <p14:creationId xmlns:p14="http://schemas.microsoft.com/office/powerpoint/2010/main" val="3926609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Rectangle 2"/>
          <p:cNvSpPr>
            <a:spLocks noGrp="1" noChangeArrowheads="1"/>
          </p:cNvSpPr>
          <p:nvPr>
            <p:ph type="title"/>
          </p:nvPr>
        </p:nvSpPr>
        <p:spPr>
          <a:xfrm>
            <a:off x="532576" y="643032"/>
            <a:ext cx="6995160" cy="492443"/>
          </a:xfrm>
        </p:spPr>
        <p:txBody>
          <a:bodyPr>
            <a:normAutofit fontScale="90000"/>
          </a:bodyPr>
          <a:lstStyle/>
          <a:p>
            <a:r>
              <a:rPr lang="en-US" sz="3200" dirty="0">
                <a:solidFill>
                  <a:srgbClr val="0070C0"/>
                </a:solidFill>
                <a:effectLst>
                  <a:outerShdw blurRad="38100" dist="38100" dir="2700000" algn="tl">
                    <a:srgbClr val="DDDDDD"/>
                  </a:outerShdw>
                </a:effectLst>
                <a:latin typeface="Helvetica" charset="0"/>
                <a:ea typeface="Helvetica" charset="0"/>
                <a:cs typeface="Helvetica" charset="0"/>
              </a:rPr>
              <a:t>Data Link scheduling (Ethernet)</a:t>
            </a:r>
          </a:p>
        </p:txBody>
      </p:sp>
      <p:sp>
        <p:nvSpPr>
          <p:cNvPr id="26627" name="Rectangle 3"/>
          <p:cNvSpPr>
            <a:spLocks noGrp="1" noChangeArrowheads="1"/>
          </p:cNvSpPr>
          <p:nvPr>
            <p:ph type="body" idx="1"/>
          </p:nvPr>
        </p:nvSpPr>
        <p:spPr>
          <a:xfrm>
            <a:off x="532576" y="2554128"/>
            <a:ext cx="6995160" cy="4532471"/>
          </a:xfrm>
        </p:spPr>
        <p:txBody>
          <a:bodyPr>
            <a:normAutofit fontScale="77500" lnSpcReduction="20000"/>
          </a:bodyPr>
          <a:lstStyle/>
          <a:p>
            <a:r>
              <a:rPr lang="en-US" sz="3200" dirty="0">
                <a:latin typeface="Arial" charset="0"/>
              </a:rPr>
              <a:t>Break message into frames (</a:t>
            </a:r>
            <a:r>
              <a:rPr lang="en-US" sz="3200" dirty="0">
                <a:solidFill>
                  <a:srgbClr val="00B050"/>
                </a:solidFill>
                <a:latin typeface="Arial" charset="0"/>
              </a:rPr>
              <a:t>this lecture)</a:t>
            </a:r>
          </a:p>
          <a:p>
            <a:r>
              <a:rPr lang="en-US" sz="3200" dirty="0">
                <a:latin typeface="Arial" charset="0"/>
              </a:rPr>
              <a:t>Check for errors </a:t>
            </a:r>
            <a:r>
              <a:rPr lang="en-US" sz="3200" dirty="0">
                <a:solidFill>
                  <a:srgbClr val="00B050"/>
                </a:solidFill>
                <a:latin typeface="Arial" charset="0"/>
              </a:rPr>
              <a:t>(also this lecture)</a:t>
            </a:r>
          </a:p>
          <a:p>
            <a:r>
              <a:rPr lang="en-US" sz="3200" dirty="0">
                <a:latin typeface="Arial" charset="0"/>
              </a:rPr>
              <a:t>Media Access Control (MAC)</a:t>
            </a:r>
          </a:p>
          <a:p>
            <a:pPr lvl="1"/>
            <a:r>
              <a:rPr lang="en-US" sz="3200" dirty="0">
                <a:latin typeface="Arial" charset="0"/>
              </a:rPr>
              <a:t>Can I send now?  Can I send now?</a:t>
            </a:r>
          </a:p>
          <a:p>
            <a:pPr lvl="1"/>
            <a:r>
              <a:rPr lang="en-US" sz="3200" dirty="0">
                <a:latin typeface="Arial" charset="0"/>
              </a:rPr>
              <a:t>3 lectures from now</a:t>
            </a:r>
          </a:p>
          <a:p>
            <a:endParaRPr lang="en-US" sz="3200" dirty="0">
              <a:latin typeface="Arial" charset="0"/>
            </a:endParaRPr>
          </a:p>
          <a:p>
            <a:endParaRPr lang="en-US" sz="3200" dirty="0">
              <a:latin typeface="Arial" charset="0"/>
            </a:endParaRPr>
          </a:p>
          <a:p>
            <a:endParaRPr lang="en-US" sz="3200" dirty="0">
              <a:latin typeface="Arial" charset="0"/>
            </a:endParaRPr>
          </a:p>
          <a:p>
            <a:endParaRPr lang="en-US" sz="3200" dirty="0">
              <a:latin typeface="Arial" charset="0"/>
            </a:endParaRPr>
          </a:p>
          <a:p>
            <a:endParaRPr lang="en-US" sz="3200" dirty="0">
              <a:latin typeface="Arial" charset="0"/>
            </a:endParaRPr>
          </a:p>
          <a:p>
            <a:endParaRPr lang="en-US" sz="3200" dirty="0">
              <a:latin typeface="Arial" charset="0"/>
            </a:endParaRPr>
          </a:p>
          <a:p>
            <a:endParaRPr lang="en-US" sz="3200" dirty="0">
              <a:latin typeface="Arial" charset="0"/>
            </a:endParaRPr>
          </a:p>
          <a:p>
            <a:r>
              <a:rPr lang="en-US" sz="3200" dirty="0">
                <a:latin typeface="Arial" charset="0"/>
              </a:rPr>
              <a:t>Send frame</a:t>
            </a:r>
          </a:p>
        </p:txBody>
      </p:sp>
      <p:sp>
        <p:nvSpPr>
          <p:cNvPr id="26628" name="Line 4"/>
          <p:cNvSpPr>
            <a:spLocks noChangeShapeType="1"/>
          </p:cNvSpPr>
          <p:nvPr/>
        </p:nvSpPr>
        <p:spPr bwMode="auto">
          <a:xfrm>
            <a:off x="2040255" y="4964430"/>
            <a:ext cx="1360170" cy="51816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sz="1530"/>
          </a:p>
        </p:txBody>
      </p:sp>
      <p:sp>
        <p:nvSpPr>
          <p:cNvPr id="26629" name="Line 5"/>
          <p:cNvSpPr>
            <a:spLocks noChangeShapeType="1"/>
          </p:cNvSpPr>
          <p:nvPr/>
        </p:nvSpPr>
        <p:spPr bwMode="auto">
          <a:xfrm>
            <a:off x="2040255" y="5482590"/>
            <a:ext cx="3303270" cy="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sz="1530"/>
          </a:p>
        </p:txBody>
      </p:sp>
      <p:sp>
        <p:nvSpPr>
          <p:cNvPr id="26630" name="Line 6"/>
          <p:cNvSpPr>
            <a:spLocks noChangeShapeType="1"/>
          </p:cNvSpPr>
          <p:nvPr/>
        </p:nvSpPr>
        <p:spPr bwMode="auto">
          <a:xfrm flipH="1">
            <a:off x="2105025" y="5482590"/>
            <a:ext cx="1295400" cy="647700"/>
          </a:xfrm>
          <a:prstGeom prst="line">
            <a:avLst/>
          </a:prstGeom>
          <a:noFill/>
          <a:ln w="38100">
            <a:solidFill>
              <a:schemeClr val="tx1"/>
            </a:solidFill>
            <a:miter lim="800000"/>
            <a:headEnd/>
            <a:tailEnd/>
          </a:ln>
          <a:extLst>
            <a:ext uri="{909E8E84-426E-40dd-AFC4-6F175D3DCCD1}">
              <a14:hiddenFill xmlns:a14="http://schemas.microsoft.com/office/drawing/2010/main" xmlns="">
                <a:noFill/>
              </a14:hiddenFill>
            </a:ext>
          </a:extLst>
        </p:spPr>
        <p:txBody>
          <a:bodyPr>
            <a:spAutoFit/>
          </a:bodyPr>
          <a:lstStyle/>
          <a:p>
            <a:endParaRPr lang="en-US" sz="1530"/>
          </a:p>
        </p:txBody>
      </p:sp>
      <p:grpSp>
        <p:nvGrpSpPr>
          <p:cNvPr id="26631" name="Group 7"/>
          <p:cNvGrpSpPr>
            <a:grpSpLocks/>
          </p:cNvGrpSpPr>
          <p:nvPr/>
        </p:nvGrpSpPr>
        <p:grpSpPr bwMode="auto">
          <a:xfrm>
            <a:off x="1586865" y="4770120"/>
            <a:ext cx="447993" cy="326549"/>
            <a:chOff x="288" y="2352"/>
            <a:chExt cx="908" cy="734"/>
          </a:xfrm>
        </p:grpSpPr>
        <p:pic>
          <p:nvPicPr>
            <p:cNvPr id="26641"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 y="2352"/>
              <a:ext cx="908" cy="7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26642"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439"/>
              <a:ext cx="384"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grpSp>
        <p:nvGrpSpPr>
          <p:cNvPr id="26632" name="Group 10"/>
          <p:cNvGrpSpPr>
            <a:grpSpLocks/>
          </p:cNvGrpSpPr>
          <p:nvPr/>
        </p:nvGrpSpPr>
        <p:grpSpPr bwMode="auto">
          <a:xfrm>
            <a:off x="1810861" y="5975854"/>
            <a:ext cx="447993" cy="326549"/>
            <a:chOff x="288" y="2352"/>
            <a:chExt cx="908" cy="734"/>
          </a:xfrm>
        </p:grpSpPr>
        <p:pic>
          <p:nvPicPr>
            <p:cNvPr id="26639"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 y="2352"/>
              <a:ext cx="908" cy="7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26640"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439"/>
              <a:ext cx="384"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grpSp>
        <p:nvGrpSpPr>
          <p:cNvPr id="26633" name="Group 13"/>
          <p:cNvGrpSpPr>
            <a:grpSpLocks/>
          </p:cNvGrpSpPr>
          <p:nvPr/>
        </p:nvGrpSpPr>
        <p:grpSpPr bwMode="auto">
          <a:xfrm>
            <a:off x="1592262" y="5350352"/>
            <a:ext cx="447993" cy="326549"/>
            <a:chOff x="288" y="2352"/>
            <a:chExt cx="908" cy="734"/>
          </a:xfrm>
        </p:grpSpPr>
        <p:pic>
          <p:nvPicPr>
            <p:cNvPr id="26637"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 y="2352"/>
              <a:ext cx="908" cy="7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26638"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 y="2439"/>
              <a:ext cx="384"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sp>
        <p:nvSpPr>
          <p:cNvPr id="26634" name="Text Box 16"/>
          <p:cNvSpPr txBox="1">
            <a:spLocks noChangeArrowheads="1"/>
          </p:cNvSpPr>
          <p:nvPr/>
        </p:nvSpPr>
        <p:spPr bwMode="auto">
          <a:xfrm>
            <a:off x="5421789" y="5288281"/>
            <a:ext cx="160492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1600" b="1">
                <a:solidFill>
                  <a:schemeClr val="tx1"/>
                </a:solidFill>
                <a:latin typeface="Arial" charset="0"/>
                <a:ea typeface="ＭＳ Ｐゴシック" charset="0"/>
              </a:defRPr>
            </a:lvl1pPr>
            <a:lvl2pPr marL="742950" indent="-285750">
              <a:defRPr sz="1600" b="1">
                <a:solidFill>
                  <a:schemeClr val="tx1"/>
                </a:solidFill>
                <a:latin typeface="Arial" charset="0"/>
                <a:ea typeface="ＭＳ Ｐゴシック" charset="0"/>
              </a:defRPr>
            </a:lvl2pPr>
            <a:lvl3pPr marL="1143000" indent="-228600">
              <a:defRPr sz="1600" b="1">
                <a:solidFill>
                  <a:schemeClr val="tx1"/>
                </a:solidFill>
                <a:latin typeface="Arial" charset="0"/>
                <a:ea typeface="ＭＳ Ｐゴシック" charset="0"/>
              </a:defRPr>
            </a:lvl3pPr>
            <a:lvl4pPr marL="1600200" indent="-228600">
              <a:defRPr sz="1600" b="1">
                <a:solidFill>
                  <a:schemeClr val="tx1"/>
                </a:solidFill>
                <a:latin typeface="Arial" charset="0"/>
                <a:ea typeface="ＭＳ Ｐゴシック" charset="0"/>
              </a:defRPr>
            </a:lvl4pPr>
            <a:lvl5pPr marL="2057400" indent="-228600">
              <a:defRPr sz="1600" b="1">
                <a:solidFill>
                  <a:schemeClr val="tx1"/>
                </a:solidFill>
                <a:latin typeface="Arial" charset="0"/>
                <a:ea typeface="ＭＳ Ｐゴシック" charset="0"/>
              </a:defRPr>
            </a:lvl5pPr>
            <a:lvl6pPr marL="2514600" indent="-228600" algn="ctr" eaLnBrk="0" fontAlgn="base" hangingPunct="0">
              <a:spcBef>
                <a:spcPct val="0"/>
              </a:spcBef>
              <a:spcAft>
                <a:spcPct val="0"/>
              </a:spcAft>
              <a:defRPr sz="1600" b="1">
                <a:solidFill>
                  <a:schemeClr val="tx1"/>
                </a:solidFill>
                <a:latin typeface="Arial" charset="0"/>
                <a:ea typeface="ＭＳ Ｐゴシック" charset="0"/>
              </a:defRPr>
            </a:lvl6pPr>
            <a:lvl7pPr marL="2971800" indent="-228600" algn="ctr" eaLnBrk="0" fontAlgn="base" hangingPunct="0">
              <a:spcBef>
                <a:spcPct val="0"/>
              </a:spcBef>
              <a:spcAft>
                <a:spcPct val="0"/>
              </a:spcAft>
              <a:defRPr sz="1600" b="1">
                <a:solidFill>
                  <a:schemeClr val="tx1"/>
                </a:solidFill>
                <a:latin typeface="Arial" charset="0"/>
                <a:ea typeface="ＭＳ Ｐゴシック" charset="0"/>
              </a:defRPr>
            </a:lvl7pPr>
            <a:lvl8pPr marL="3429000" indent="-228600" algn="ctr" eaLnBrk="0" fontAlgn="base" hangingPunct="0">
              <a:spcBef>
                <a:spcPct val="0"/>
              </a:spcBef>
              <a:spcAft>
                <a:spcPct val="0"/>
              </a:spcAft>
              <a:defRPr sz="1600" b="1">
                <a:solidFill>
                  <a:schemeClr val="tx1"/>
                </a:solidFill>
                <a:latin typeface="Arial" charset="0"/>
                <a:ea typeface="ＭＳ Ｐゴシック" charset="0"/>
              </a:defRPr>
            </a:lvl8pPr>
            <a:lvl9pPr marL="3886200" indent="-228600" algn="ctr" eaLnBrk="0" fontAlgn="base" hangingPunct="0">
              <a:spcBef>
                <a:spcPct val="0"/>
              </a:spcBef>
              <a:spcAft>
                <a:spcPct val="0"/>
              </a:spcAft>
              <a:defRPr sz="1600" b="1">
                <a:solidFill>
                  <a:schemeClr val="tx1"/>
                </a:solidFill>
                <a:latin typeface="Arial" charset="0"/>
                <a:ea typeface="ＭＳ Ｐゴシック" charset="0"/>
              </a:defRPr>
            </a:lvl9pPr>
          </a:lstStyle>
          <a:p>
            <a:r>
              <a:rPr lang="en-US" sz="2800" b="0" dirty="0"/>
              <a:t>Receiver</a:t>
            </a:r>
          </a:p>
        </p:txBody>
      </p:sp>
      <p:sp>
        <p:nvSpPr>
          <p:cNvPr id="26635" name="Line 17"/>
          <p:cNvSpPr>
            <a:spLocks noChangeShapeType="1"/>
          </p:cNvSpPr>
          <p:nvPr/>
        </p:nvSpPr>
        <p:spPr bwMode="auto">
          <a:xfrm>
            <a:off x="2428875" y="4964430"/>
            <a:ext cx="453390" cy="19431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sz="1530"/>
          </a:p>
        </p:txBody>
      </p:sp>
      <p:sp>
        <p:nvSpPr>
          <p:cNvPr id="26636" name="Line 18"/>
          <p:cNvSpPr>
            <a:spLocks noChangeShapeType="1"/>
          </p:cNvSpPr>
          <p:nvPr/>
        </p:nvSpPr>
        <p:spPr bwMode="auto">
          <a:xfrm flipV="1">
            <a:off x="2558415" y="5806440"/>
            <a:ext cx="453390" cy="25908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xmlns="">
                <a:noFill/>
              </a14:hiddenFill>
            </a:ext>
          </a:extLst>
        </p:spPr>
        <p:txBody>
          <a:bodyPr>
            <a:spAutoFit/>
          </a:bodyPr>
          <a:lstStyle/>
          <a:p>
            <a:endParaRPr lang="en-US" sz="1530"/>
          </a:p>
        </p:txBody>
      </p:sp>
    </p:spTree>
    <p:extLst>
      <p:ext uri="{BB962C8B-B14F-4D97-AF65-F5344CB8AC3E}">
        <p14:creationId xmlns:p14="http://schemas.microsoft.com/office/powerpoint/2010/main" val="1634160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8446</TotalTime>
  <Words>3418</Words>
  <Application>Microsoft Macintosh PowerPoint</Application>
  <PresentationFormat>Custom</PresentationFormat>
  <Paragraphs>508</Paragraphs>
  <Slides>44</Slides>
  <Notes>12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9" baseType="lpstr">
      <vt:lpstr>PMingLiU</vt:lpstr>
      <vt:lpstr>Arial</vt:lpstr>
      <vt:lpstr>Bookman Old Style</vt:lpstr>
      <vt:lpstr>Calibri</vt:lpstr>
      <vt:lpstr>Calibri Light</vt:lpstr>
      <vt:lpstr>Courier New</vt:lpstr>
      <vt:lpstr>Garamond</vt:lpstr>
      <vt:lpstr>Helvetica</vt:lpstr>
      <vt:lpstr>Lucida Sans Unicode</vt:lpstr>
      <vt:lpstr>Monotype Sorts</vt:lpstr>
      <vt:lpstr>Times New Roman</vt:lpstr>
      <vt:lpstr>Tw Cen MT Condensed Extra Bold</vt:lpstr>
      <vt:lpstr>Verdana</vt:lpstr>
      <vt:lpstr>Office Theme</vt:lpstr>
      <vt:lpstr>Photo Editor Photo</vt:lpstr>
      <vt:lpstr>PowerPoint Presentation</vt:lpstr>
      <vt:lpstr>PowerPoint Presentation</vt:lpstr>
      <vt:lpstr>REVIEW:  WHERE IS THE DATA LINK LAYER?</vt:lpstr>
      <vt:lpstr>Web request (HTTP)</vt:lpstr>
      <vt:lpstr> Name resolution (DNS)</vt:lpstr>
      <vt:lpstr>Data transport (TCP)</vt:lpstr>
      <vt:lpstr>Network Layer: Global Network Addressing in IP</vt:lpstr>
      <vt:lpstr>Network Routing in IP</vt:lpstr>
      <vt:lpstr>Data Link scheduling (Ethernet)</vt:lpstr>
      <vt:lpstr>Physical layer (Lectures 2 - 3)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Fixed-Length Frames</vt:lpstr>
      <vt:lpstr>Length-Based Framing</vt:lpstr>
      <vt:lpstr>Sentinel-based Framing</vt:lpstr>
      <vt:lpstr>PowerPoint Presentation</vt:lpstr>
      <vt:lpstr>Bit-level Stuffing</vt:lpstr>
      <vt:lpstr>PowerPoint Presentation</vt:lpstr>
      <vt:lpstr>Byte Stuffing</vt:lpstr>
      <vt:lpstr>The cheating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EPILILOG: SMITH  ON GENEROSITY TO  A SPITEFUL LETTER WRITER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 Varghese</dc:creator>
  <cp:lastModifiedBy>Tejas Kamtam</cp:lastModifiedBy>
  <cp:revision>80</cp:revision>
  <dcterms:created xsi:type="dcterms:W3CDTF">2017-10-16T11:40:20Z</dcterms:created>
  <dcterms:modified xsi:type="dcterms:W3CDTF">2024-10-08T23:01:38Z</dcterms:modified>
</cp:coreProperties>
</file>