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89" r:id="rId4"/>
    <p:sldId id="272" r:id="rId5"/>
    <p:sldId id="258" r:id="rId6"/>
    <p:sldId id="259" r:id="rId7"/>
    <p:sldId id="290" r:id="rId8"/>
    <p:sldId id="260" r:id="rId9"/>
    <p:sldId id="261" r:id="rId10"/>
    <p:sldId id="262" r:id="rId11"/>
    <p:sldId id="274" r:id="rId12"/>
    <p:sldId id="277" r:id="rId13"/>
    <p:sldId id="278" r:id="rId14"/>
    <p:sldId id="281" r:id="rId15"/>
    <p:sldId id="283" r:id="rId16"/>
    <p:sldId id="282" r:id="rId17"/>
    <p:sldId id="288" r:id="rId18"/>
    <p:sldId id="284" r:id="rId19"/>
    <p:sldId id="264" r:id="rId20"/>
    <p:sldId id="276" r:id="rId21"/>
    <p:sldId id="265" r:id="rId22"/>
    <p:sldId id="266" r:id="rId23"/>
    <p:sldId id="267" r:id="rId24"/>
    <p:sldId id="286" r:id="rId25"/>
    <p:sldId id="269" r:id="rId26"/>
    <p:sldId id="270" r:id="rId27"/>
    <p:sldId id="271" r:id="rId28"/>
    <p:sldId id="287" r:id="rId29"/>
    <p:sldId id="273" r:id="rId30"/>
    <p:sldId id="293" r:id="rId3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9"/>
    <p:restoredTop sz="94694"/>
  </p:normalViewPr>
  <p:slideViewPr>
    <p:cSldViewPr>
      <p:cViewPr>
        <p:scale>
          <a:sx n="95" d="100"/>
          <a:sy n="95" d="100"/>
        </p:scale>
        <p:origin x="3336" y="-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71447" y="8284381"/>
            <a:ext cx="12065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235"/>
              </a:lnSpc>
              <a:spcBef>
                <a:spcPts val="5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9221" y="2743200"/>
            <a:ext cx="5675884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358265" algn="l"/>
              </a:tabLst>
            </a:pPr>
            <a:r>
              <a:rPr sz="3200" spc="125" dirty="0">
                <a:solidFill>
                  <a:srgbClr val="00B050"/>
                </a:solidFill>
                <a:latin typeface="Century"/>
                <a:cs typeface="Century"/>
              </a:rPr>
              <a:t>CS</a:t>
            </a:r>
            <a:r>
              <a:rPr sz="3200" spc="254" dirty="0">
                <a:solidFill>
                  <a:srgbClr val="00B050"/>
                </a:solidFill>
                <a:latin typeface="Century"/>
                <a:cs typeface="Century"/>
              </a:rPr>
              <a:t> </a:t>
            </a:r>
            <a:r>
              <a:rPr sz="3200" spc="40" dirty="0">
                <a:solidFill>
                  <a:srgbClr val="00B050"/>
                </a:solidFill>
                <a:latin typeface="Century"/>
                <a:cs typeface="Century"/>
              </a:rPr>
              <a:t>1</a:t>
            </a:r>
            <a:r>
              <a:rPr lang="en-US" sz="3200" spc="40" dirty="0">
                <a:solidFill>
                  <a:srgbClr val="00B050"/>
                </a:solidFill>
                <a:latin typeface="Century"/>
                <a:cs typeface="Century"/>
              </a:rPr>
              <a:t>18</a:t>
            </a:r>
            <a:r>
              <a:rPr sz="3200" spc="40" dirty="0">
                <a:solidFill>
                  <a:srgbClr val="00B050"/>
                </a:solidFill>
                <a:latin typeface="Century"/>
                <a:cs typeface="Century"/>
              </a:rPr>
              <a:t>:	</a:t>
            </a:r>
            <a:r>
              <a:rPr sz="3200" spc="75" dirty="0">
                <a:solidFill>
                  <a:srgbClr val="00B050"/>
                </a:solidFill>
                <a:latin typeface="Century"/>
                <a:cs typeface="Century"/>
              </a:rPr>
              <a:t>Brid</a:t>
            </a:r>
            <a:r>
              <a:rPr lang="en-US" sz="3200" spc="75" dirty="0">
                <a:solidFill>
                  <a:srgbClr val="00B050"/>
                </a:solidFill>
                <a:latin typeface="Century"/>
                <a:cs typeface="Century"/>
              </a:rPr>
              <a:t>ges/Switches</a:t>
            </a:r>
          </a:p>
          <a:p>
            <a:pPr algn="ctr">
              <a:lnSpc>
                <a:spcPct val="100000"/>
              </a:lnSpc>
              <a:tabLst>
                <a:tab pos="1358265" algn="l"/>
              </a:tabLst>
            </a:pPr>
            <a:r>
              <a:rPr lang="en-US" sz="3200" spc="75" dirty="0">
                <a:solidFill>
                  <a:srgbClr val="0070C0"/>
                </a:solidFill>
                <a:latin typeface="Century"/>
                <a:cs typeface="Century"/>
              </a:rPr>
              <a:t>Interconnecting Data Links</a:t>
            </a:r>
          </a:p>
          <a:p>
            <a:pPr algn="ctr">
              <a:lnSpc>
                <a:spcPct val="100000"/>
              </a:lnSpc>
              <a:tabLst>
                <a:tab pos="1358265" algn="l"/>
              </a:tabLst>
            </a:pPr>
            <a:r>
              <a:rPr lang="en-US" sz="3200" spc="75" dirty="0">
                <a:solidFill>
                  <a:srgbClr val="0070C0"/>
                </a:solidFill>
                <a:latin typeface="Century"/>
                <a:cs typeface="Century"/>
              </a:rPr>
              <a:t>without routers</a:t>
            </a:r>
            <a:endParaRPr sz="3200" dirty="0">
              <a:solidFill>
                <a:srgbClr val="0070C0"/>
              </a:solidFill>
              <a:latin typeface="Century"/>
              <a:cs typeface="Century"/>
            </a:endParaRPr>
          </a:p>
        </p:txBody>
      </p:sp>
      <p:pic>
        <p:nvPicPr>
          <p:cNvPr id="1026" name="Picture 2" descr="Image result for Bridge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05400"/>
            <a:ext cx="61722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7784813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ETHERNET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9720" y="7833061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ETHERNET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4997" y="837444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5803" y="837444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28095" y="770820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4426" y="770820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8207" y="1470463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33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752" y="1470463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33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9055" y="1492662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33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5424" y="1492662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33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51736" y="1326083"/>
            <a:ext cx="1344295" cy="0"/>
          </a:xfrm>
          <a:custGeom>
            <a:avLst/>
            <a:gdLst/>
            <a:ahLst/>
            <a:cxnLst/>
            <a:rect l="l" t="t" r="r" b="b"/>
            <a:pathLst>
              <a:path w="1344295">
                <a:moveTo>
                  <a:pt x="0" y="0"/>
                </a:moveTo>
                <a:lnTo>
                  <a:pt x="1343761" y="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72622" y="1270558"/>
            <a:ext cx="1344295" cy="0"/>
          </a:xfrm>
          <a:custGeom>
            <a:avLst/>
            <a:gdLst/>
            <a:ahLst/>
            <a:cxnLst/>
            <a:rect l="l" t="t" r="r" b="b"/>
            <a:pathLst>
              <a:path w="1344295">
                <a:moveTo>
                  <a:pt x="0" y="0"/>
                </a:moveTo>
                <a:lnTo>
                  <a:pt x="1343761" y="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0470" y="1126185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898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3489" y="1126185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698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0368" y="1326083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373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62326" y="1326083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0"/>
                </a:moveTo>
                <a:lnTo>
                  <a:pt x="0" y="166585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3569" y="1048448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21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38800" y="1048448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322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72316" y="1270558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11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3110" y="125945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5">
                <a:moveTo>
                  <a:pt x="0" y="0"/>
                </a:moveTo>
                <a:lnTo>
                  <a:pt x="0" y="255422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28720" y="1092872"/>
            <a:ext cx="333375" cy="311150"/>
          </a:xfrm>
          <a:custGeom>
            <a:avLst/>
            <a:gdLst/>
            <a:ahLst/>
            <a:cxnLst/>
            <a:rect l="l" t="t" r="r" b="b"/>
            <a:pathLst>
              <a:path w="333375" h="311150">
                <a:moveTo>
                  <a:pt x="333159" y="155473"/>
                </a:moveTo>
                <a:lnTo>
                  <a:pt x="327208" y="114142"/>
                </a:lnTo>
                <a:lnTo>
                  <a:pt x="310414" y="77003"/>
                </a:lnTo>
                <a:lnTo>
                  <a:pt x="284365" y="45537"/>
                </a:lnTo>
                <a:lnTo>
                  <a:pt x="250650" y="21226"/>
                </a:lnTo>
                <a:lnTo>
                  <a:pt x="210856" y="5553"/>
                </a:lnTo>
                <a:lnTo>
                  <a:pt x="166573" y="0"/>
                </a:lnTo>
                <a:lnTo>
                  <a:pt x="122290" y="5553"/>
                </a:lnTo>
                <a:lnTo>
                  <a:pt x="82499" y="21226"/>
                </a:lnTo>
                <a:lnTo>
                  <a:pt x="48787" y="45537"/>
                </a:lnTo>
                <a:lnTo>
                  <a:pt x="22741" y="77003"/>
                </a:lnTo>
                <a:lnTo>
                  <a:pt x="5949" y="114142"/>
                </a:lnTo>
                <a:lnTo>
                  <a:pt x="0" y="155473"/>
                </a:lnTo>
                <a:lnTo>
                  <a:pt x="5949" y="196804"/>
                </a:lnTo>
                <a:lnTo>
                  <a:pt x="22741" y="233943"/>
                </a:lnTo>
                <a:lnTo>
                  <a:pt x="48787" y="265409"/>
                </a:lnTo>
                <a:lnTo>
                  <a:pt x="82499" y="289719"/>
                </a:lnTo>
                <a:lnTo>
                  <a:pt x="122290" y="305393"/>
                </a:lnTo>
                <a:lnTo>
                  <a:pt x="166573" y="310946"/>
                </a:lnTo>
                <a:lnTo>
                  <a:pt x="210856" y="305393"/>
                </a:lnTo>
                <a:lnTo>
                  <a:pt x="250650" y="289719"/>
                </a:lnTo>
                <a:lnTo>
                  <a:pt x="284365" y="265409"/>
                </a:lnTo>
                <a:lnTo>
                  <a:pt x="310414" y="233943"/>
                </a:lnTo>
                <a:lnTo>
                  <a:pt x="327208" y="196804"/>
                </a:lnTo>
                <a:lnTo>
                  <a:pt x="333159" y="155473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38934" y="807923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D1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8626" y="785713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D2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3255" y="1452041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X1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71893" y="1429831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X2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59824" y="752395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D3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37293" y="752395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D4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59674" y="1474251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X4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48259" y="1440934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X8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73387" y="1192821"/>
            <a:ext cx="466725" cy="122555"/>
          </a:xfrm>
          <a:custGeom>
            <a:avLst/>
            <a:gdLst/>
            <a:ahLst/>
            <a:cxnLst/>
            <a:rect l="l" t="t" r="r" b="b"/>
            <a:pathLst>
              <a:path w="466725" h="122555">
                <a:moveTo>
                  <a:pt x="0" y="122161"/>
                </a:moveTo>
                <a:lnTo>
                  <a:pt x="466432" y="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9667" y="1170609"/>
            <a:ext cx="800100" cy="88900"/>
          </a:xfrm>
          <a:custGeom>
            <a:avLst/>
            <a:gdLst/>
            <a:ahLst/>
            <a:cxnLst/>
            <a:rect l="l" t="t" r="r" b="b"/>
            <a:pathLst>
              <a:path w="800100" h="88900">
                <a:moveTo>
                  <a:pt x="0" y="0"/>
                </a:moveTo>
                <a:lnTo>
                  <a:pt x="799579" y="88849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15956" y="1096670"/>
            <a:ext cx="14541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R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50135" y="2207215"/>
            <a:ext cx="985519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D1−−&gt;</a:t>
            </a:r>
            <a:r>
              <a:rPr sz="1550" spc="-60" dirty="0">
                <a:latin typeface="Courier New"/>
                <a:cs typeface="Courier New"/>
              </a:rPr>
              <a:t> </a:t>
            </a:r>
            <a:r>
              <a:rPr sz="1550" spc="10" dirty="0">
                <a:latin typeface="Courier New"/>
                <a:cs typeface="Courier New"/>
              </a:rPr>
              <a:t>D3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85150" y="3169602"/>
            <a:ext cx="1488440" cy="0"/>
          </a:xfrm>
          <a:custGeom>
            <a:avLst/>
            <a:gdLst/>
            <a:ahLst/>
            <a:cxnLst/>
            <a:rect l="l" t="t" r="r" b="b"/>
            <a:pathLst>
              <a:path w="1488439">
                <a:moveTo>
                  <a:pt x="0" y="0"/>
                </a:moveTo>
                <a:lnTo>
                  <a:pt x="1488135" y="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62265" y="3134715"/>
            <a:ext cx="139700" cy="69850"/>
          </a:xfrm>
          <a:custGeom>
            <a:avLst/>
            <a:gdLst/>
            <a:ahLst/>
            <a:cxnLst/>
            <a:rect l="l" t="t" r="r" b="b"/>
            <a:pathLst>
              <a:path w="139700" h="69850">
                <a:moveTo>
                  <a:pt x="139496" y="0"/>
                </a:moveTo>
                <a:lnTo>
                  <a:pt x="0" y="34874"/>
                </a:lnTo>
                <a:lnTo>
                  <a:pt x="139496" y="69748"/>
                </a:lnTo>
                <a:lnTo>
                  <a:pt x="139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85150" y="3141827"/>
            <a:ext cx="111125" cy="55880"/>
          </a:xfrm>
          <a:custGeom>
            <a:avLst/>
            <a:gdLst/>
            <a:ahLst/>
            <a:cxnLst/>
            <a:rect l="l" t="t" r="r" b="b"/>
            <a:pathLst>
              <a:path w="111125" h="55880">
                <a:moveTo>
                  <a:pt x="111061" y="55524"/>
                </a:moveTo>
                <a:lnTo>
                  <a:pt x="0" y="27762"/>
                </a:lnTo>
                <a:lnTo>
                  <a:pt x="111061" y="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56674" y="3134715"/>
            <a:ext cx="139700" cy="69850"/>
          </a:xfrm>
          <a:custGeom>
            <a:avLst/>
            <a:gdLst/>
            <a:ahLst/>
            <a:cxnLst/>
            <a:rect l="l" t="t" r="r" b="b"/>
            <a:pathLst>
              <a:path w="139700" h="69850">
                <a:moveTo>
                  <a:pt x="0" y="0"/>
                </a:moveTo>
                <a:lnTo>
                  <a:pt x="0" y="69748"/>
                </a:lnTo>
                <a:lnTo>
                  <a:pt x="139509" y="348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62236" y="3141827"/>
            <a:ext cx="111125" cy="55880"/>
          </a:xfrm>
          <a:custGeom>
            <a:avLst/>
            <a:gdLst/>
            <a:ahLst/>
            <a:cxnLst/>
            <a:rect l="l" t="t" r="r" b="b"/>
            <a:pathLst>
              <a:path w="111125" h="55880">
                <a:moveTo>
                  <a:pt x="0" y="0"/>
                </a:moveTo>
                <a:lnTo>
                  <a:pt x="111048" y="27762"/>
                </a:lnTo>
                <a:lnTo>
                  <a:pt x="0" y="55524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51022" y="3158489"/>
            <a:ext cx="2876550" cy="0"/>
          </a:xfrm>
          <a:custGeom>
            <a:avLst/>
            <a:gdLst/>
            <a:ahLst/>
            <a:cxnLst/>
            <a:rect l="l" t="t" r="r" b="b"/>
            <a:pathLst>
              <a:path w="2876550">
                <a:moveTo>
                  <a:pt x="0" y="0"/>
                </a:moveTo>
                <a:lnTo>
                  <a:pt x="2876308" y="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28136" y="3123615"/>
            <a:ext cx="139700" cy="69850"/>
          </a:xfrm>
          <a:custGeom>
            <a:avLst/>
            <a:gdLst/>
            <a:ahLst/>
            <a:cxnLst/>
            <a:rect l="l" t="t" r="r" b="b"/>
            <a:pathLst>
              <a:path w="139700" h="69850">
                <a:moveTo>
                  <a:pt x="139496" y="0"/>
                </a:moveTo>
                <a:lnTo>
                  <a:pt x="0" y="34874"/>
                </a:lnTo>
                <a:lnTo>
                  <a:pt x="139496" y="69748"/>
                </a:lnTo>
                <a:lnTo>
                  <a:pt x="139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51022" y="3130727"/>
            <a:ext cx="111125" cy="55880"/>
          </a:xfrm>
          <a:custGeom>
            <a:avLst/>
            <a:gdLst/>
            <a:ahLst/>
            <a:cxnLst/>
            <a:rect l="l" t="t" r="r" b="b"/>
            <a:pathLst>
              <a:path w="111125" h="55880">
                <a:moveTo>
                  <a:pt x="111048" y="55524"/>
                </a:moveTo>
                <a:lnTo>
                  <a:pt x="0" y="27762"/>
                </a:lnTo>
                <a:lnTo>
                  <a:pt x="111048" y="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0732" y="3123615"/>
            <a:ext cx="139700" cy="69850"/>
          </a:xfrm>
          <a:custGeom>
            <a:avLst/>
            <a:gdLst/>
            <a:ahLst/>
            <a:cxnLst/>
            <a:rect l="l" t="t" r="r" b="b"/>
            <a:pathLst>
              <a:path w="139700" h="69850">
                <a:moveTo>
                  <a:pt x="0" y="0"/>
                </a:moveTo>
                <a:lnTo>
                  <a:pt x="0" y="69748"/>
                </a:lnTo>
                <a:lnTo>
                  <a:pt x="139496" y="348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6281" y="3130727"/>
            <a:ext cx="111125" cy="55880"/>
          </a:xfrm>
          <a:custGeom>
            <a:avLst/>
            <a:gdLst/>
            <a:ahLst/>
            <a:cxnLst/>
            <a:rect l="l" t="t" r="r" b="b"/>
            <a:pathLst>
              <a:path w="111125" h="55880">
                <a:moveTo>
                  <a:pt x="0" y="0"/>
                </a:moveTo>
                <a:lnTo>
                  <a:pt x="111061" y="27762"/>
                </a:lnTo>
                <a:lnTo>
                  <a:pt x="0" y="55524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679597" y="2542140"/>
          <a:ext cx="4508814" cy="477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7535"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50" dirty="0">
                          <a:latin typeface="Courier New"/>
                          <a:cs typeface="Courier New"/>
                        </a:rPr>
                        <a:t>R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lnL w="11105">
                      <a:solidFill>
                        <a:srgbClr val="000000"/>
                      </a:solidFill>
                      <a:prstDash val="solid"/>
                    </a:lnL>
                    <a:lnT w="11105">
                      <a:solidFill>
                        <a:srgbClr val="000000"/>
                      </a:solidFill>
                      <a:prstDash val="solid"/>
                    </a:lnT>
                    <a:lnB w="111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50" spc="10" dirty="0">
                          <a:latin typeface="Courier New"/>
                          <a:cs typeface="Courier New"/>
                        </a:rPr>
                        <a:t>D1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lnT w="11105">
                      <a:solidFill>
                        <a:srgbClr val="000000"/>
                      </a:solidFill>
                      <a:prstDash val="solid"/>
                    </a:lnT>
                    <a:lnB w="111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50" dirty="0">
                          <a:latin typeface="Courier New"/>
                          <a:cs typeface="Courier New"/>
                        </a:rPr>
                        <a:t>.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lnT w="11105">
                      <a:solidFill>
                        <a:srgbClr val="000000"/>
                      </a:solidFill>
                      <a:prstDash val="solid"/>
                    </a:lnT>
                    <a:lnB w="111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50" dirty="0">
                          <a:latin typeface="Courier New"/>
                          <a:cs typeface="Courier New"/>
                        </a:rPr>
                        <a:t>.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lnT w="11105">
                      <a:solidFill>
                        <a:srgbClr val="000000"/>
                      </a:solidFill>
                      <a:prstDash val="solid"/>
                    </a:lnT>
                    <a:lnB w="111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50" dirty="0">
                          <a:latin typeface="Courier New"/>
                          <a:cs typeface="Courier New"/>
                        </a:rPr>
                        <a:t>.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lnR w="11105">
                      <a:solidFill>
                        <a:srgbClr val="000000"/>
                      </a:solidFill>
                      <a:prstDash val="solid"/>
                    </a:lnR>
                    <a:lnT w="11105">
                      <a:solidFill>
                        <a:srgbClr val="000000"/>
                      </a:solidFill>
                      <a:prstDash val="solid"/>
                    </a:lnT>
                    <a:lnB w="111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50" spc="10" dirty="0">
                          <a:latin typeface="Courier New"/>
                          <a:cs typeface="Courier New"/>
                        </a:rPr>
                        <a:t>D3’s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lnL w="11105">
                      <a:solidFill>
                        <a:srgbClr val="000000"/>
                      </a:solidFill>
                      <a:prstDash val="solid"/>
                    </a:lnL>
                    <a:lnT w="11105">
                      <a:solidFill>
                        <a:srgbClr val="000000"/>
                      </a:solidFill>
                      <a:prstDash val="solid"/>
                    </a:lnT>
                    <a:lnB w="111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50" spc="10" dirty="0">
                          <a:latin typeface="Courier New"/>
                          <a:cs typeface="Courier New"/>
                        </a:rPr>
                        <a:t>Routing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lnT w="11105">
                      <a:solidFill>
                        <a:srgbClr val="000000"/>
                      </a:solidFill>
                      <a:prstDash val="solid"/>
                    </a:lnT>
                    <a:lnB w="111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550" spc="10" dirty="0">
                          <a:latin typeface="Courier New"/>
                          <a:cs typeface="Courier New"/>
                        </a:rPr>
                        <a:t>Address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T="31115" marB="0">
                    <a:lnR w="11105">
                      <a:solidFill>
                        <a:srgbClr val="000000"/>
                      </a:solidFill>
                      <a:prstDash val="solid"/>
                    </a:lnR>
                    <a:lnT w="11105">
                      <a:solidFill>
                        <a:srgbClr val="000000"/>
                      </a:solidFill>
                      <a:prstDash val="solid"/>
                    </a:lnT>
                    <a:lnB w="1110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1829523" y="3469436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-5552" y="5556"/>
                </a:moveTo>
                <a:lnTo>
                  <a:pt x="5552" y="5556"/>
                </a:lnTo>
              </a:path>
            </a:pathLst>
          </a:custGeom>
          <a:ln w="11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61248" y="3228923"/>
            <a:ext cx="110553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Data</a:t>
            </a:r>
            <a:r>
              <a:rPr sz="1550" spc="-55" dirty="0">
                <a:latin typeface="Courier New"/>
                <a:cs typeface="Courier New"/>
              </a:rPr>
              <a:t> </a:t>
            </a:r>
            <a:r>
              <a:rPr sz="1550" spc="10" dirty="0">
                <a:latin typeface="Courier New"/>
                <a:cs typeface="Courier New"/>
              </a:rPr>
              <a:t>Link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04805" y="3162289"/>
            <a:ext cx="170497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Routing</a:t>
            </a:r>
            <a:r>
              <a:rPr sz="1550" spc="-35" dirty="0">
                <a:latin typeface="Courier New"/>
                <a:cs typeface="Courier New"/>
              </a:rPr>
              <a:t> </a:t>
            </a:r>
            <a:r>
              <a:rPr sz="1550" spc="10" dirty="0">
                <a:latin typeface="Courier New"/>
                <a:cs typeface="Courier New"/>
              </a:rPr>
              <a:t>Header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62733" y="4402296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73540" y="4402296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05832" y="4335671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72163" y="4335671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95956" y="5035302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33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73489" y="5035302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33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16792" y="5057514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33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83173" y="5057514"/>
            <a:ext cx="311150" cy="288925"/>
          </a:xfrm>
          <a:custGeom>
            <a:avLst/>
            <a:gdLst/>
            <a:ahLst/>
            <a:cxnLst/>
            <a:rect l="l" t="t" r="r" b="b"/>
            <a:pathLst>
              <a:path w="311150" h="288925">
                <a:moveTo>
                  <a:pt x="0" y="288740"/>
                </a:moveTo>
                <a:lnTo>
                  <a:pt x="310951" y="288740"/>
                </a:lnTo>
                <a:lnTo>
                  <a:pt x="310951" y="0"/>
                </a:lnTo>
                <a:lnTo>
                  <a:pt x="0" y="0"/>
                </a:lnTo>
                <a:lnTo>
                  <a:pt x="0" y="288740"/>
                </a:lnTo>
                <a:close/>
              </a:path>
            </a:pathLst>
          </a:custGeom>
          <a:ln w="33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29472" y="4890935"/>
            <a:ext cx="1344295" cy="0"/>
          </a:xfrm>
          <a:custGeom>
            <a:avLst/>
            <a:gdLst/>
            <a:ahLst/>
            <a:cxnLst/>
            <a:rect l="l" t="t" r="r" b="b"/>
            <a:pathLst>
              <a:path w="1344295">
                <a:moveTo>
                  <a:pt x="0" y="0"/>
                </a:moveTo>
                <a:lnTo>
                  <a:pt x="1343761" y="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50359" y="4835410"/>
            <a:ext cx="1344295" cy="0"/>
          </a:xfrm>
          <a:custGeom>
            <a:avLst/>
            <a:gdLst/>
            <a:ahLst/>
            <a:cxnLst/>
            <a:rect l="l" t="t" r="r" b="b"/>
            <a:pathLst>
              <a:path w="1344295">
                <a:moveTo>
                  <a:pt x="0" y="0"/>
                </a:moveTo>
                <a:lnTo>
                  <a:pt x="1343761" y="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18207" y="4691036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898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51226" y="4691036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685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18105" y="4890935"/>
            <a:ext cx="0" cy="144780"/>
          </a:xfrm>
          <a:custGeom>
            <a:avLst/>
            <a:gdLst/>
            <a:ahLst/>
            <a:cxnLst/>
            <a:rect l="l" t="t" r="r" b="b"/>
            <a:pathLst>
              <a:path h="144779">
                <a:moveTo>
                  <a:pt x="0" y="0"/>
                </a:moveTo>
                <a:lnTo>
                  <a:pt x="0" y="144373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40075" y="4890935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0"/>
                </a:moveTo>
                <a:lnTo>
                  <a:pt x="0" y="166585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61305" y="4613300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21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16537" y="4613300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322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053" y="4835410"/>
            <a:ext cx="0" cy="222250"/>
          </a:xfrm>
          <a:custGeom>
            <a:avLst/>
            <a:gdLst/>
            <a:ahLst/>
            <a:cxnLst/>
            <a:rect l="l" t="t" r="r" b="b"/>
            <a:pathLst>
              <a:path h="222250">
                <a:moveTo>
                  <a:pt x="0" y="0"/>
                </a:moveTo>
                <a:lnTo>
                  <a:pt x="0" y="22211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60859" y="482429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255435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06457" y="4657725"/>
            <a:ext cx="333375" cy="311150"/>
          </a:xfrm>
          <a:custGeom>
            <a:avLst/>
            <a:gdLst/>
            <a:ahLst/>
            <a:cxnLst/>
            <a:rect l="l" t="t" r="r" b="b"/>
            <a:pathLst>
              <a:path w="333375" h="311150">
                <a:moveTo>
                  <a:pt x="333159" y="155473"/>
                </a:moveTo>
                <a:lnTo>
                  <a:pt x="327208" y="114142"/>
                </a:lnTo>
                <a:lnTo>
                  <a:pt x="310414" y="77003"/>
                </a:lnTo>
                <a:lnTo>
                  <a:pt x="284365" y="45537"/>
                </a:lnTo>
                <a:lnTo>
                  <a:pt x="250650" y="21226"/>
                </a:lnTo>
                <a:lnTo>
                  <a:pt x="210856" y="5553"/>
                </a:lnTo>
                <a:lnTo>
                  <a:pt x="166573" y="0"/>
                </a:lnTo>
                <a:lnTo>
                  <a:pt x="122290" y="5553"/>
                </a:lnTo>
                <a:lnTo>
                  <a:pt x="82499" y="21226"/>
                </a:lnTo>
                <a:lnTo>
                  <a:pt x="48787" y="45537"/>
                </a:lnTo>
                <a:lnTo>
                  <a:pt x="22741" y="77003"/>
                </a:lnTo>
                <a:lnTo>
                  <a:pt x="5949" y="114142"/>
                </a:lnTo>
                <a:lnTo>
                  <a:pt x="0" y="155473"/>
                </a:lnTo>
                <a:lnTo>
                  <a:pt x="5949" y="196804"/>
                </a:lnTo>
                <a:lnTo>
                  <a:pt x="22741" y="233943"/>
                </a:lnTo>
                <a:lnTo>
                  <a:pt x="48787" y="265409"/>
                </a:lnTo>
                <a:lnTo>
                  <a:pt x="82499" y="289719"/>
                </a:lnTo>
                <a:lnTo>
                  <a:pt x="122290" y="305393"/>
                </a:lnTo>
                <a:lnTo>
                  <a:pt x="166573" y="310946"/>
                </a:lnTo>
                <a:lnTo>
                  <a:pt x="210856" y="305393"/>
                </a:lnTo>
                <a:lnTo>
                  <a:pt x="250650" y="289719"/>
                </a:lnTo>
                <a:lnTo>
                  <a:pt x="284365" y="265409"/>
                </a:lnTo>
                <a:lnTo>
                  <a:pt x="310414" y="233943"/>
                </a:lnTo>
                <a:lnTo>
                  <a:pt x="327208" y="196804"/>
                </a:lnTo>
                <a:lnTo>
                  <a:pt x="333159" y="155473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116670" y="4372787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D1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716363" y="4350572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D2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60992" y="5016901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X1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49629" y="4994690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X2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37560" y="4317260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D3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415030" y="4317260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D4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037410" y="5039116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X4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25995" y="5005799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X8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051124" y="4757673"/>
            <a:ext cx="466725" cy="122555"/>
          </a:xfrm>
          <a:custGeom>
            <a:avLst/>
            <a:gdLst/>
            <a:ahLst/>
            <a:cxnLst/>
            <a:rect l="l" t="t" r="r" b="b"/>
            <a:pathLst>
              <a:path w="466725" h="122554">
                <a:moveTo>
                  <a:pt x="0" y="122161"/>
                </a:moveTo>
                <a:lnTo>
                  <a:pt x="466432" y="0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17404" y="4735461"/>
            <a:ext cx="800100" cy="88900"/>
          </a:xfrm>
          <a:custGeom>
            <a:avLst/>
            <a:gdLst/>
            <a:ahLst/>
            <a:cxnLst/>
            <a:rect l="l" t="t" r="r" b="b"/>
            <a:pathLst>
              <a:path w="800100" h="88900">
                <a:moveTo>
                  <a:pt x="0" y="0"/>
                </a:moveTo>
                <a:lnTo>
                  <a:pt x="799592" y="88836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39718" y="5079733"/>
            <a:ext cx="333375" cy="311150"/>
          </a:xfrm>
          <a:custGeom>
            <a:avLst/>
            <a:gdLst/>
            <a:ahLst/>
            <a:cxnLst/>
            <a:rect l="l" t="t" r="r" b="b"/>
            <a:pathLst>
              <a:path w="333375" h="311150">
                <a:moveTo>
                  <a:pt x="333159" y="155473"/>
                </a:moveTo>
                <a:lnTo>
                  <a:pt x="327208" y="114142"/>
                </a:lnTo>
                <a:lnTo>
                  <a:pt x="310414" y="77003"/>
                </a:lnTo>
                <a:lnTo>
                  <a:pt x="284367" y="45537"/>
                </a:lnTo>
                <a:lnTo>
                  <a:pt x="250654" y="21226"/>
                </a:lnTo>
                <a:lnTo>
                  <a:pt x="210864" y="5553"/>
                </a:lnTo>
                <a:lnTo>
                  <a:pt x="166585" y="0"/>
                </a:lnTo>
                <a:lnTo>
                  <a:pt x="122302" y="5553"/>
                </a:lnTo>
                <a:lnTo>
                  <a:pt x="82508" y="21226"/>
                </a:lnTo>
                <a:lnTo>
                  <a:pt x="48793" y="45537"/>
                </a:lnTo>
                <a:lnTo>
                  <a:pt x="22744" y="77003"/>
                </a:lnTo>
                <a:lnTo>
                  <a:pt x="5950" y="114142"/>
                </a:lnTo>
                <a:lnTo>
                  <a:pt x="0" y="155473"/>
                </a:lnTo>
                <a:lnTo>
                  <a:pt x="5950" y="196804"/>
                </a:lnTo>
                <a:lnTo>
                  <a:pt x="22744" y="233943"/>
                </a:lnTo>
                <a:lnTo>
                  <a:pt x="48793" y="265409"/>
                </a:lnTo>
                <a:lnTo>
                  <a:pt x="82508" y="289719"/>
                </a:lnTo>
                <a:lnTo>
                  <a:pt x="122302" y="305393"/>
                </a:lnTo>
                <a:lnTo>
                  <a:pt x="166585" y="310946"/>
                </a:lnTo>
                <a:lnTo>
                  <a:pt x="210864" y="305393"/>
                </a:lnTo>
                <a:lnTo>
                  <a:pt x="250654" y="289719"/>
                </a:lnTo>
                <a:lnTo>
                  <a:pt x="284367" y="265409"/>
                </a:lnTo>
                <a:lnTo>
                  <a:pt x="310414" y="233943"/>
                </a:lnTo>
                <a:lnTo>
                  <a:pt x="327208" y="196804"/>
                </a:lnTo>
                <a:lnTo>
                  <a:pt x="333159" y="155473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51124" y="4890935"/>
            <a:ext cx="610870" cy="288925"/>
          </a:xfrm>
          <a:custGeom>
            <a:avLst/>
            <a:gdLst/>
            <a:ahLst/>
            <a:cxnLst/>
            <a:rect l="l" t="t" r="r" b="b"/>
            <a:pathLst>
              <a:path w="610870" h="288925">
                <a:moveTo>
                  <a:pt x="0" y="0"/>
                </a:moveTo>
                <a:lnTo>
                  <a:pt x="610806" y="288747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50665" y="4846523"/>
            <a:ext cx="688975" cy="400050"/>
          </a:xfrm>
          <a:custGeom>
            <a:avLst/>
            <a:gdLst/>
            <a:ahLst/>
            <a:cxnLst/>
            <a:rect l="l" t="t" r="r" b="b"/>
            <a:pathLst>
              <a:path w="688975" h="400050">
                <a:moveTo>
                  <a:pt x="688543" y="0"/>
                </a:moveTo>
                <a:lnTo>
                  <a:pt x="0" y="399796"/>
                </a:lnTo>
              </a:path>
            </a:pathLst>
          </a:custGeom>
          <a:ln w="11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571494" y="4661522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DR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6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3693652" y="5094631"/>
            <a:ext cx="26543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0" dirty="0">
                <a:latin typeface="Courier New"/>
                <a:cs typeface="Courier New"/>
              </a:rPr>
              <a:t>XR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048000"/>
            <a:ext cx="2438400" cy="11079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/>
              <a:t>Bridge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581400" y="4155996"/>
            <a:ext cx="0" cy="110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1981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6340" y="195834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81100" y="525780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6340" y="6019800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600200" y="52578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15000" y="54102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12192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5958840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0" y="334446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05000" y="5958839"/>
            <a:ext cx="2971801" cy="7694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         A  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8001000"/>
            <a:ext cx="68679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Want to let A talk to C.  What</a:t>
            </a:r>
          </a:p>
          <a:p>
            <a:r>
              <a:rPr lang="en-US" sz="4400" dirty="0"/>
              <a:t>Should bridge do?  </a:t>
            </a:r>
          </a:p>
          <a:p>
            <a:r>
              <a:rPr lang="en-US" sz="4400" dirty="0">
                <a:solidFill>
                  <a:srgbClr val="FF0000"/>
                </a:solidFill>
              </a:rPr>
              <a:t>SIMPLEST: FRAME REPEATER</a:t>
            </a:r>
          </a:p>
        </p:txBody>
      </p:sp>
    </p:spTree>
    <p:extLst>
      <p:ext uri="{BB962C8B-B14F-4D97-AF65-F5344CB8AC3E}">
        <p14:creationId xmlns:p14="http://schemas.microsoft.com/office/powerpoint/2010/main" val="62098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048000"/>
            <a:ext cx="2438400" cy="11079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/>
              <a:t>Bridge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581400" y="4155996"/>
            <a:ext cx="0" cy="110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1981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6340" y="195834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81100" y="525780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6340" y="6019800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600200" y="52578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15000" y="54102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12192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5958840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0" y="334446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" y="8001000"/>
            <a:ext cx="68727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Want to let A talk to B.  What</a:t>
            </a:r>
          </a:p>
          <a:p>
            <a:r>
              <a:rPr lang="en-US" sz="4400" dirty="0"/>
              <a:t>Should bridge do? Can we do</a:t>
            </a:r>
          </a:p>
          <a:p>
            <a:r>
              <a:rPr lang="en-US" sz="4400" dirty="0"/>
              <a:t>Better?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5958839"/>
            <a:ext cx="2971801" cy="7694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         A  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1100" y="624660"/>
            <a:ext cx="2971801" cy="7694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         A  B</a:t>
            </a:r>
          </a:p>
        </p:txBody>
      </p:sp>
    </p:spTree>
    <p:extLst>
      <p:ext uri="{BB962C8B-B14F-4D97-AF65-F5344CB8AC3E}">
        <p14:creationId xmlns:p14="http://schemas.microsoft.com/office/powerpoint/2010/main" val="250952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048000"/>
            <a:ext cx="2438400" cy="11079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/>
              <a:t>Bridge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581400" y="4155996"/>
            <a:ext cx="0" cy="110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1981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6340" y="195834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81100" y="525780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00200" y="52578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15000" y="54102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12192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5958840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0" y="334446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5958839"/>
            <a:ext cx="2971801" cy="7694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         A  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6340" y="6019800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05599" y="3048000"/>
            <a:ext cx="0" cy="764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9698" y="2888693"/>
            <a:ext cx="1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A, B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53989" y="3776067"/>
            <a:ext cx="1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 </a:t>
            </a:r>
          </a:p>
        </p:txBody>
      </p:sp>
      <p:cxnSp>
        <p:nvCxnSpPr>
          <p:cNvPr id="8" name="Straight Arrow Connector 7"/>
          <p:cNvCxnSpPr>
            <a:stCxn id="22" idx="2"/>
          </p:cNvCxnSpPr>
          <p:nvPr/>
        </p:nvCxnSpPr>
        <p:spPr>
          <a:xfrm flipH="1" flipV="1">
            <a:off x="5996939" y="4155996"/>
            <a:ext cx="1" cy="543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00" y="7453311"/>
            <a:ext cx="6872715" cy="144655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Want to let A talk to B.  What</a:t>
            </a:r>
          </a:p>
          <a:p>
            <a:r>
              <a:rPr lang="en-US" sz="4400" dirty="0"/>
              <a:t>Should bridge do?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6260" y="9195847"/>
            <a:ext cx="5922840" cy="7694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 </a:t>
            </a:r>
            <a:r>
              <a:rPr lang="en-US" sz="4400" dirty="0">
                <a:solidFill>
                  <a:srgbClr val="00B050"/>
                </a:solidFill>
              </a:rPr>
              <a:t>Filter based on database</a:t>
            </a:r>
          </a:p>
        </p:txBody>
      </p:sp>
    </p:spTree>
    <p:extLst>
      <p:ext uri="{BB962C8B-B14F-4D97-AF65-F5344CB8AC3E}">
        <p14:creationId xmlns:p14="http://schemas.microsoft.com/office/powerpoint/2010/main" val="35021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196340" y="195834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81100" y="525780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00200" y="52578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15000" y="54102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12192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5958840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0" y="334446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5958839"/>
            <a:ext cx="2971801" cy="7694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         A  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6340" y="6019800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3400" y="7453311"/>
            <a:ext cx="5067862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What if A sends to C?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6260" y="9195847"/>
            <a:ext cx="5316905" cy="7694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 </a:t>
            </a:r>
            <a:r>
              <a:rPr lang="en-US" sz="4400" dirty="0">
                <a:solidFill>
                  <a:srgbClr val="FF0000"/>
                </a:solidFill>
              </a:rPr>
              <a:t>Manual is error prone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90800" y="3048000"/>
            <a:ext cx="2438400" cy="11079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/>
              <a:t>Bridge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581400" y="1981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81400" y="4155996"/>
            <a:ext cx="0" cy="110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4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581400"/>
            <a:ext cx="5725670" cy="21236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 </a:t>
            </a:r>
            <a:r>
              <a:rPr lang="en-US" sz="4400" dirty="0">
                <a:solidFill>
                  <a:srgbClr val="00B050"/>
                </a:solidFill>
              </a:rPr>
              <a:t>How to build database?</a:t>
            </a:r>
          </a:p>
          <a:p>
            <a:endParaRPr lang="en-US" sz="4400" dirty="0">
              <a:solidFill>
                <a:srgbClr val="00B050"/>
              </a:solidFill>
            </a:endParaRPr>
          </a:p>
          <a:p>
            <a:r>
              <a:rPr lang="en-US" sz="4400" dirty="0">
                <a:solidFill>
                  <a:srgbClr val="FF0000"/>
                </a:solidFill>
              </a:rPr>
              <a:t>Manually?</a:t>
            </a:r>
          </a:p>
        </p:txBody>
      </p:sp>
    </p:spTree>
    <p:extLst>
      <p:ext uri="{BB962C8B-B14F-4D97-AF65-F5344CB8AC3E}">
        <p14:creationId xmlns:p14="http://schemas.microsoft.com/office/powerpoint/2010/main" val="17413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048000"/>
            <a:ext cx="2438400" cy="110799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/>
              <a:t>Bridge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581400" y="4155996"/>
            <a:ext cx="0" cy="110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1981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6340" y="195834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81100" y="525780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00200" y="52578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15000" y="54102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1219200"/>
            <a:ext cx="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5958840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0" y="334446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5958839"/>
            <a:ext cx="2971801" cy="7694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         A  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6340" y="6019800"/>
            <a:ext cx="114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05599" y="3048000"/>
            <a:ext cx="0" cy="764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9698" y="2888693"/>
            <a:ext cx="1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A, B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53989" y="3776067"/>
            <a:ext cx="1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 </a:t>
            </a:r>
          </a:p>
        </p:txBody>
      </p:sp>
      <p:cxnSp>
        <p:nvCxnSpPr>
          <p:cNvPr id="8" name="Straight Arrow Connector 7"/>
          <p:cNvCxnSpPr>
            <a:stCxn id="22" idx="2"/>
          </p:cNvCxnSpPr>
          <p:nvPr/>
        </p:nvCxnSpPr>
        <p:spPr>
          <a:xfrm flipH="1" flipV="1">
            <a:off x="5996939" y="4155996"/>
            <a:ext cx="1" cy="543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93" y="7848600"/>
            <a:ext cx="5592621" cy="14465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 </a:t>
            </a:r>
            <a:r>
              <a:rPr lang="en-US" sz="4400" dirty="0">
                <a:solidFill>
                  <a:srgbClr val="00B050"/>
                </a:solidFill>
              </a:rPr>
              <a:t>How to build database </a:t>
            </a:r>
          </a:p>
          <a:p>
            <a:r>
              <a:rPr lang="en-US" sz="4400" i="1" dirty="0">
                <a:solidFill>
                  <a:srgbClr val="00B050"/>
                </a:solidFill>
              </a:rPr>
              <a:t>automatically?</a:t>
            </a:r>
          </a:p>
        </p:txBody>
      </p:sp>
    </p:spTree>
    <p:extLst>
      <p:ext uri="{BB962C8B-B14F-4D97-AF65-F5344CB8AC3E}">
        <p14:creationId xmlns:p14="http://schemas.microsoft.com/office/powerpoint/2010/main" val="17253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590800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BREAKOUT</a:t>
            </a:r>
          </a:p>
        </p:txBody>
      </p:sp>
    </p:spTree>
    <p:extLst>
      <p:ext uri="{BB962C8B-B14F-4D97-AF65-F5344CB8AC3E}">
        <p14:creationId xmlns:p14="http://schemas.microsoft.com/office/powerpoint/2010/main" val="187250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581400"/>
            <a:ext cx="6232668" cy="41549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 </a:t>
            </a:r>
            <a:r>
              <a:rPr lang="en-US" sz="4400" dirty="0">
                <a:solidFill>
                  <a:srgbClr val="00B050"/>
                </a:solidFill>
              </a:rPr>
              <a:t>Learn based on </a:t>
            </a:r>
            <a:r>
              <a:rPr lang="en-US" sz="4400" dirty="0">
                <a:solidFill>
                  <a:srgbClr val="0070C0"/>
                </a:solidFill>
              </a:rPr>
              <a:t>source </a:t>
            </a:r>
          </a:p>
          <a:p>
            <a:r>
              <a:rPr lang="en-US" sz="4400" dirty="0">
                <a:solidFill>
                  <a:srgbClr val="00B050"/>
                </a:solidFill>
              </a:rPr>
              <a:t>Address and forward</a:t>
            </a:r>
          </a:p>
          <a:p>
            <a:r>
              <a:rPr lang="en-US" sz="4400" dirty="0">
                <a:solidFill>
                  <a:srgbClr val="00B050"/>
                </a:solidFill>
              </a:rPr>
              <a:t>Based on </a:t>
            </a:r>
            <a:r>
              <a:rPr lang="en-US" sz="4400" dirty="0">
                <a:solidFill>
                  <a:srgbClr val="0070C0"/>
                </a:solidFill>
              </a:rPr>
              <a:t>destination</a:t>
            </a:r>
          </a:p>
          <a:p>
            <a:r>
              <a:rPr lang="en-US" sz="4400" dirty="0">
                <a:solidFill>
                  <a:srgbClr val="00B050"/>
                </a:solidFill>
              </a:rPr>
              <a:t>Address and send to other</a:t>
            </a:r>
          </a:p>
          <a:p>
            <a:r>
              <a:rPr lang="en-US" sz="4400" dirty="0">
                <a:solidFill>
                  <a:srgbClr val="00B050"/>
                </a:solidFill>
              </a:rPr>
              <a:t>Interface when no info is</a:t>
            </a:r>
          </a:p>
          <a:p>
            <a:r>
              <a:rPr lang="en-US" sz="4400" dirty="0">
                <a:solidFill>
                  <a:srgbClr val="00B050"/>
                </a:solidFill>
              </a:rPr>
              <a:t>Known </a:t>
            </a:r>
            <a:r>
              <a:rPr lang="en-US" sz="4400" dirty="0">
                <a:solidFill>
                  <a:srgbClr val="0070C0"/>
                </a:solidFill>
              </a:rPr>
              <a:t>(flooding)</a:t>
            </a:r>
          </a:p>
        </p:txBody>
      </p:sp>
    </p:spTree>
    <p:extLst>
      <p:ext uri="{BB962C8B-B14F-4D97-AF65-F5344CB8AC3E}">
        <p14:creationId xmlns:p14="http://schemas.microsoft.com/office/powerpoint/2010/main" val="33458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0878" y="659130"/>
            <a:ext cx="5527675" cy="4227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4339">
              <a:lnSpc>
                <a:spcPct val="100000"/>
              </a:lnSpc>
            </a:pPr>
            <a:r>
              <a:rPr sz="2800" spc="40" dirty="0">
                <a:solidFill>
                  <a:srgbClr val="0070C0"/>
                </a:solidFill>
                <a:latin typeface="Century"/>
                <a:cs typeface="Century"/>
              </a:rPr>
              <a:t>Generalizations</a:t>
            </a:r>
            <a:endParaRPr sz="2800" dirty="0">
              <a:solidFill>
                <a:srgbClr val="0070C0"/>
              </a:solidFill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12090" marR="5080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sz="2800" spc="45" dirty="0">
                <a:latin typeface="Garamond"/>
                <a:cs typeface="Garamond"/>
              </a:rPr>
              <a:t>Any </a:t>
            </a:r>
            <a:r>
              <a:rPr sz="2800" spc="-35" dirty="0">
                <a:latin typeface="Garamond"/>
                <a:cs typeface="Garamond"/>
              </a:rPr>
              <a:t>LAN </a:t>
            </a:r>
            <a:r>
              <a:rPr sz="2800" spc="-25" dirty="0">
                <a:latin typeface="Garamond"/>
                <a:cs typeface="Garamond"/>
              </a:rPr>
              <a:t>or </a:t>
            </a:r>
            <a:r>
              <a:rPr sz="2800" spc="60" dirty="0">
                <a:latin typeface="Garamond"/>
                <a:cs typeface="Garamond"/>
              </a:rPr>
              <a:t>Data </a:t>
            </a:r>
            <a:r>
              <a:rPr sz="2800" spc="25" dirty="0">
                <a:latin typeface="Garamond"/>
                <a:cs typeface="Garamond"/>
              </a:rPr>
              <a:t>Link </a:t>
            </a:r>
            <a:r>
              <a:rPr sz="2800" spc="95" dirty="0">
                <a:latin typeface="Garamond"/>
                <a:cs typeface="Garamond"/>
              </a:rPr>
              <a:t>that </a:t>
            </a:r>
            <a:r>
              <a:rPr sz="2800" spc="45" dirty="0">
                <a:latin typeface="Garamond"/>
                <a:cs typeface="Garamond"/>
              </a:rPr>
              <a:t>puts </a:t>
            </a:r>
            <a:r>
              <a:rPr sz="2800" spc="25" dirty="0">
                <a:latin typeface="Garamond"/>
                <a:cs typeface="Garamond"/>
              </a:rPr>
              <a:t>both </a:t>
            </a:r>
            <a:r>
              <a:rPr sz="2800" spc="-10" dirty="0">
                <a:latin typeface="Garamond"/>
                <a:cs typeface="Garamond"/>
              </a:rPr>
              <a:t>source </a:t>
            </a:r>
            <a:r>
              <a:rPr sz="2800" spc="50" dirty="0">
                <a:latin typeface="Garamond"/>
                <a:cs typeface="Garamond"/>
              </a:rPr>
              <a:t>and  </a:t>
            </a:r>
            <a:r>
              <a:rPr sz="2800" spc="35" dirty="0">
                <a:latin typeface="Garamond"/>
                <a:cs typeface="Garamond"/>
              </a:rPr>
              <a:t>destination </a:t>
            </a:r>
            <a:r>
              <a:rPr sz="2800" spc="15" dirty="0">
                <a:latin typeface="Garamond"/>
                <a:cs typeface="Garamond"/>
              </a:rPr>
              <a:t>addresses </a:t>
            </a:r>
            <a:r>
              <a:rPr sz="2800" spc="25" dirty="0">
                <a:latin typeface="Garamond"/>
                <a:cs typeface="Garamond"/>
              </a:rPr>
              <a:t>in </a:t>
            </a:r>
            <a:r>
              <a:rPr sz="2800" spc="5" dirty="0">
                <a:latin typeface="Garamond"/>
                <a:cs typeface="Garamond"/>
              </a:rPr>
              <a:t>frames </a:t>
            </a:r>
            <a:r>
              <a:rPr sz="2800" spc="30" dirty="0">
                <a:latin typeface="Garamond"/>
                <a:cs typeface="Garamond"/>
              </a:rPr>
              <a:t>(includes </a:t>
            </a:r>
            <a:r>
              <a:rPr sz="2800" spc="70" dirty="0">
                <a:latin typeface="Garamond"/>
                <a:cs typeface="Garamond"/>
              </a:rPr>
              <a:t>all </a:t>
            </a:r>
            <a:r>
              <a:rPr sz="2800" spc="-15" dirty="0">
                <a:latin typeface="Garamond"/>
                <a:cs typeface="Garamond"/>
              </a:rPr>
              <a:t>802  </a:t>
            </a:r>
            <a:r>
              <a:rPr sz="2800" dirty="0">
                <a:latin typeface="Garamond"/>
                <a:cs typeface="Garamond"/>
              </a:rPr>
              <a:t>LANs)</a:t>
            </a:r>
          </a:p>
          <a:p>
            <a:pPr marL="212090" indent="-19939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12725" algn="l"/>
              </a:tabLst>
            </a:pPr>
            <a:r>
              <a:rPr sz="2800" spc="45" dirty="0">
                <a:latin typeface="Garamond"/>
                <a:cs typeface="Garamond"/>
              </a:rPr>
              <a:t>Any </a:t>
            </a:r>
            <a:r>
              <a:rPr sz="2800" spc="15" dirty="0">
                <a:latin typeface="Garamond"/>
                <a:cs typeface="Garamond"/>
              </a:rPr>
              <a:t>topology </a:t>
            </a:r>
            <a:r>
              <a:rPr sz="2800" spc="40" dirty="0">
                <a:latin typeface="Garamond"/>
                <a:cs typeface="Garamond"/>
              </a:rPr>
              <a:t>without</a:t>
            </a:r>
            <a:r>
              <a:rPr sz="2800" spc="220" dirty="0">
                <a:latin typeface="Garamond"/>
                <a:cs typeface="Garamond"/>
              </a:rPr>
              <a:t> </a:t>
            </a:r>
            <a:r>
              <a:rPr sz="2800" spc="25" dirty="0">
                <a:latin typeface="Garamond"/>
                <a:cs typeface="Garamond"/>
              </a:rPr>
              <a:t>cycles.</a:t>
            </a:r>
            <a:endParaRPr sz="2800" dirty="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12725" algn="l"/>
              </a:tabLst>
            </a:pPr>
            <a:r>
              <a:rPr sz="2800" spc="-10" dirty="0">
                <a:latin typeface="Garamond"/>
                <a:cs typeface="Garamond"/>
              </a:rPr>
              <a:t>More </a:t>
            </a:r>
            <a:r>
              <a:rPr sz="2800" spc="65" dirty="0">
                <a:latin typeface="Garamond"/>
                <a:cs typeface="Garamond"/>
              </a:rPr>
              <a:t>than </a:t>
            </a:r>
            <a:r>
              <a:rPr sz="2800" spc="-20" dirty="0">
                <a:latin typeface="Garamond"/>
                <a:cs typeface="Garamond"/>
              </a:rPr>
              <a:t>two </a:t>
            </a:r>
            <a:r>
              <a:rPr sz="2800" spc="25" dirty="0">
                <a:latin typeface="Garamond"/>
                <a:cs typeface="Garamond"/>
              </a:rPr>
              <a:t>bridge</a:t>
            </a:r>
            <a:r>
              <a:rPr sz="2800" spc="345" dirty="0">
                <a:latin typeface="Garamond"/>
                <a:cs typeface="Garamond"/>
              </a:rPr>
              <a:t> </a:t>
            </a:r>
            <a:r>
              <a:rPr sz="2800" spc="30" dirty="0">
                <a:latin typeface="Garamond"/>
                <a:cs typeface="Garamond"/>
              </a:rPr>
              <a:t>ports.</a:t>
            </a:r>
            <a:endParaRPr sz="280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596500"/>
            <a:ext cx="7010399" cy="4864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en-US" sz="2800" spc="65" dirty="0">
                <a:solidFill>
                  <a:srgbClr val="0070C0"/>
                </a:solidFill>
                <a:latin typeface="Century"/>
                <a:cs typeface="Century"/>
              </a:rPr>
              <a:t>What is your MAC address?</a:t>
            </a:r>
            <a:endParaRPr sz="2800" dirty="0">
              <a:solidFill>
                <a:srgbClr val="0070C0"/>
              </a:solidFill>
              <a:latin typeface="Century"/>
              <a:cs typeface="Century"/>
            </a:endParaRPr>
          </a:p>
          <a:p>
            <a:pPr marL="212090" marR="5080" indent="-199390">
              <a:lnSpc>
                <a:spcPct val="116399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-15" dirty="0">
                <a:latin typeface="Garamond"/>
                <a:cs typeface="Garamond"/>
              </a:rPr>
              <a:t>On Windows MAC type in </a:t>
            </a:r>
            <a:r>
              <a:rPr lang="en-US" sz="2400" spc="-15" dirty="0" err="1">
                <a:latin typeface="Garamond"/>
                <a:cs typeface="Garamond"/>
              </a:rPr>
              <a:t>cmd</a:t>
            </a:r>
            <a:r>
              <a:rPr lang="en-US" sz="2400" spc="-15" dirty="0">
                <a:latin typeface="Garamond"/>
                <a:cs typeface="Garamond"/>
              </a:rPr>
              <a:t> &gt; ipconfig/all</a:t>
            </a:r>
          </a:p>
          <a:p>
            <a:pPr marL="212090" marR="5080" indent="-199390">
              <a:lnSpc>
                <a:spcPct val="116399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-15" dirty="0">
                <a:latin typeface="Garamond"/>
                <a:cs typeface="Garamond"/>
              </a:rPr>
              <a:t>On MAC’s and MAC books go to Google and see how its done.  System Settings</a:t>
            </a:r>
            <a:r>
              <a:rPr lang="en-US" sz="2400" spc="-15" dirty="0">
                <a:latin typeface="Garamond"/>
                <a:cs typeface="Garamond"/>
                <a:sym typeface="Wingdings" panose="05000000000000000000" pitchFamily="2" charset="2"/>
              </a:rPr>
              <a:t> Network Ethernet/WIFI  Advanced  Hardware</a:t>
            </a:r>
            <a:endParaRPr lang="en-US" sz="2400" spc="-15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399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-15" dirty="0">
                <a:latin typeface="Garamond"/>
                <a:cs typeface="Garamond"/>
              </a:rPr>
              <a:t>Mine is 54-14-F3-75-BA-29.   Each pair of hex digits between dashes represents 4 bits.  How many bits total?</a:t>
            </a:r>
          </a:p>
          <a:p>
            <a:pPr marL="212090" marR="5080" indent="-199390">
              <a:lnSpc>
                <a:spcPct val="116399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-15" dirty="0">
                <a:latin typeface="Garamond"/>
                <a:cs typeface="Garamond"/>
              </a:rPr>
              <a:t> IP (Network Layers) addresses are like 128.55.1.2. Write each number between dots in 8 bits and discard dots</a:t>
            </a:r>
          </a:p>
          <a:p>
            <a:pPr marL="212090" marR="5080" indent="-199390">
              <a:lnSpc>
                <a:spcPct val="116399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-15" dirty="0">
                <a:latin typeface="Garamond"/>
                <a:cs typeface="Garamond"/>
              </a:rPr>
              <a:t>IP addresses change wherever you go.  Not MAC address!</a:t>
            </a:r>
            <a:endParaRPr lang="en-US" sz="2400" spc="45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3" y="5715000"/>
            <a:ext cx="7730957" cy="20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836587" y="690480"/>
            <a:ext cx="20697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95" dirty="0">
                <a:solidFill>
                  <a:srgbClr val="0070C0"/>
                </a:solidFill>
                <a:latin typeface="Century"/>
                <a:cs typeface="Century"/>
              </a:rPr>
              <a:t>Co</a:t>
            </a:r>
            <a:r>
              <a:rPr sz="3200" spc="110" dirty="0">
                <a:solidFill>
                  <a:srgbClr val="0070C0"/>
                </a:solidFill>
                <a:latin typeface="Century"/>
                <a:cs typeface="Century"/>
              </a:rPr>
              <a:t>d</a:t>
            </a:r>
            <a:r>
              <a:rPr sz="3200" spc="35" dirty="0">
                <a:solidFill>
                  <a:srgbClr val="0070C0"/>
                </a:solidFill>
                <a:latin typeface="Century"/>
                <a:cs typeface="Century"/>
              </a:rPr>
              <a:t>e</a:t>
            </a:r>
            <a:endParaRPr sz="3200" dirty="0">
              <a:solidFill>
                <a:srgbClr val="0070C0"/>
              </a:solidFill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447800"/>
            <a:ext cx="7315199" cy="3995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10" dirty="0">
                <a:solidFill>
                  <a:srgbClr val="00B050"/>
                </a:solidFill>
                <a:latin typeface="PMingLiU"/>
                <a:cs typeface="PMingLiU"/>
              </a:rPr>
              <a:t>ReceiveFrame </a:t>
            </a:r>
            <a:r>
              <a:rPr sz="2000" b="1" spc="5" dirty="0">
                <a:solidFill>
                  <a:srgbClr val="00B050"/>
                </a:solidFill>
                <a:latin typeface="PMingLiU"/>
                <a:cs typeface="PMingLiU"/>
              </a:rPr>
              <a:t>F  </a:t>
            </a:r>
            <a:r>
              <a:rPr sz="2000" b="1" spc="80" dirty="0">
                <a:solidFill>
                  <a:srgbClr val="00B050"/>
                </a:solidFill>
                <a:latin typeface="PMingLiU"/>
                <a:cs typeface="PMingLiU"/>
              </a:rPr>
              <a:t>on  </a:t>
            </a:r>
            <a:r>
              <a:rPr sz="2000" b="1" spc="210" dirty="0">
                <a:solidFill>
                  <a:srgbClr val="00B050"/>
                </a:solidFill>
                <a:latin typeface="PMingLiU"/>
                <a:cs typeface="PMingLiU"/>
              </a:rPr>
              <a:t>port</a:t>
            </a:r>
            <a:r>
              <a:rPr sz="2000" b="1" spc="320" dirty="0">
                <a:solidFill>
                  <a:srgbClr val="00B050"/>
                </a:solidFill>
                <a:latin typeface="PMingLiU"/>
                <a:cs typeface="PMingLiU"/>
              </a:rPr>
              <a:t> </a:t>
            </a:r>
            <a:r>
              <a:rPr sz="2000" b="1" spc="-210" dirty="0">
                <a:solidFill>
                  <a:srgbClr val="00B050"/>
                </a:solidFill>
                <a:latin typeface="PMingLiU"/>
                <a:cs typeface="PMingLiU"/>
              </a:rPr>
              <a:t>X</a:t>
            </a:r>
            <a:endParaRPr sz="2000" b="1" dirty="0">
              <a:solidFill>
                <a:srgbClr val="00B050"/>
              </a:solidFill>
              <a:latin typeface="PMingLiU"/>
              <a:cs typeface="PMingLiU"/>
            </a:endParaRPr>
          </a:p>
          <a:p>
            <a:pPr marL="387350" marR="5080">
              <a:lnSpc>
                <a:spcPct val="122900"/>
              </a:lnSpc>
              <a:tabLst>
                <a:tab pos="2639695" algn="l"/>
              </a:tabLst>
            </a:pPr>
            <a:r>
              <a:rPr sz="2000" spc="145" dirty="0">
                <a:latin typeface="PMingLiU"/>
                <a:cs typeface="PMingLiU"/>
              </a:rPr>
              <a:t>AddTable(F.Source,</a:t>
            </a:r>
            <a:r>
              <a:rPr sz="2000" spc="300" dirty="0">
                <a:latin typeface="PMingLiU"/>
                <a:cs typeface="PMingLiU"/>
              </a:rPr>
              <a:t> </a:t>
            </a:r>
            <a:r>
              <a:rPr sz="2000" spc="45" dirty="0">
                <a:latin typeface="PMingLiU"/>
                <a:cs typeface="PMingLiU"/>
              </a:rPr>
              <a:t>X</a:t>
            </a:r>
            <a:r>
              <a:rPr lang="en-US" sz="2000" spc="45" dirty="0">
                <a:latin typeface="PMingLiU"/>
                <a:cs typeface="PMingLiU"/>
              </a:rPr>
              <a:t>) </a:t>
            </a:r>
            <a:r>
              <a:rPr sz="2000" spc="190" dirty="0">
                <a:latin typeface="PMingLiU"/>
                <a:cs typeface="PMingLiU"/>
              </a:rPr>
              <a:t>(* </a:t>
            </a:r>
            <a:r>
              <a:rPr sz="2000" spc="215" dirty="0">
                <a:latin typeface="PMingLiU"/>
                <a:cs typeface="PMingLiU"/>
              </a:rPr>
              <a:t>learn </a:t>
            </a:r>
            <a:r>
              <a:rPr sz="2000" spc="204" dirty="0">
                <a:latin typeface="PMingLiU"/>
                <a:cs typeface="PMingLiU"/>
              </a:rPr>
              <a:t>source, </a:t>
            </a:r>
            <a:r>
              <a:rPr sz="2000" spc="220" dirty="0">
                <a:latin typeface="PMingLiU"/>
                <a:cs typeface="PMingLiU"/>
              </a:rPr>
              <a:t>refresh</a:t>
            </a:r>
            <a:r>
              <a:rPr sz="2000" spc="735" dirty="0">
                <a:latin typeface="PMingLiU"/>
                <a:cs typeface="PMingLiU"/>
              </a:rPr>
              <a:t> </a:t>
            </a:r>
            <a:r>
              <a:rPr sz="2000" spc="185" dirty="0">
                <a:latin typeface="PMingLiU"/>
                <a:cs typeface="PMingLiU"/>
              </a:rPr>
              <a:t>timer</a:t>
            </a:r>
            <a:r>
              <a:rPr sz="2000" spc="335" dirty="0">
                <a:latin typeface="PMingLiU"/>
                <a:cs typeface="PMingLiU"/>
              </a:rPr>
              <a:t> </a:t>
            </a:r>
            <a:r>
              <a:rPr sz="2000" spc="190" dirty="0">
                <a:latin typeface="PMingLiU"/>
                <a:cs typeface="PMingLiU"/>
              </a:rPr>
              <a:t>*) </a:t>
            </a:r>
            <a:r>
              <a:rPr sz="2000" spc="245" dirty="0">
                <a:latin typeface="PMingLiU"/>
                <a:cs typeface="PMingLiU"/>
              </a:rPr>
              <a:t> </a:t>
            </a:r>
            <a:endParaRPr lang="en-US" sz="2000" spc="245" dirty="0">
              <a:latin typeface="PMingLiU"/>
              <a:cs typeface="PMingLiU"/>
            </a:endParaRPr>
          </a:p>
          <a:p>
            <a:pPr marL="387350" marR="5080">
              <a:lnSpc>
                <a:spcPct val="122900"/>
              </a:lnSpc>
              <a:tabLst>
                <a:tab pos="2639695" algn="l"/>
              </a:tabLst>
            </a:pPr>
            <a:r>
              <a:rPr sz="2000" spc="-210" dirty="0">
                <a:latin typeface="PMingLiU"/>
                <a:cs typeface="PMingLiU"/>
              </a:rPr>
              <a:t>Y     </a:t>
            </a:r>
            <a:r>
              <a:rPr sz="2000" spc="-5" dirty="0">
                <a:latin typeface="PMingLiU"/>
                <a:cs typeface="PMingLiU"/>
              </a:rPr>
              <a:t>=  </a:t>
            </a:r>
            <a:r>
              <a:rPr sz="2000" spc="60" dirty="0">
                <a:latin typeface="PMingLiU"/>
                <a:cs typeface="PMingLiU"/>
              </a:rPr>
              <a:t>Lookup  </a:t>
            </a:r>
            <a:r>
              <a:rPr sz="2000" spc="195" dirty="0">
                <a:latin typeface="PMingLiU"/>
                <a:cs typeface="PMingLiU"/>
              </a:rPr>
              <a:t>(F.Dest) </a:t>
            </a:r>
            <a:r>
              <a:rPr sz="2000" spc="190" dirty="0">
                <a:latin typeface="PMingLiU"/>
                <a:cs typeface="PMingLiU"/>
              </a:rPr>
              <a:t>(* </a:t>
            </a:r>
            <a:r>
              <a:rPr sz="2000" spc="130" dirty="0">
                <a:latin typeface="PMingLiU"/>
                <a:cs typeface="PMingLiU"/>
              </a:rPr>
              <a:t>lookup </a:t>
            </a:r>
            <a:r>
              <a:rPr sz="2000" spc="215" dirty="0">
                <a:latin typeface="PMingLiU"/>
                <a:cs typeface="PMingLiU"/>
              </a:rPr>
              <a:t>destination</a:t>
            </a:r>
            <a:r>
              <a:rPr sz="2000" spc="720" dirty="0">
                <a:latin typeface="PMingLiU"/>
                <a:cs typeface="PMingLiU"/>
              </a:rPr>
              <a:t> </a:t>
            </a:r>
            <a:r>
              <a:rPr sz="2000" spc="190" dirty="0">
                <a:latin typeface="PMingLiU"/>
                <a:cs typeface="PMingLiU"/>
              </a:rPr>
              <a:t>*)</a:t>
            </a:r>
            <a:endParaRPr sz="2000" dirty="0">
              <a:latin typeface="PMingLiU"/>
              <a:cs typeface="PMingLiU"/>
            </a:endParaRPr>
          </a:p>
          <a:p>
            <a:pPr marL="387350">
              <a:lnSpc>
                <a:spcPct val="100000"/>
              </a:lnSpc>
              <a:spcBef>
                <a:spcPts val="384"/>
              </a:spcBef>
            </a:pPr>
            <a:r>
              <a:rPr sz="2000" spc="300" dirty="0">
                <a:latin typeface="PMingLiU"/>
                <a:cs typeface="PMingLiU"/>
              </a:rPr>
              <a:t>If </a:t>
            </a:r>
            <a:r>
              <a:rPr sz="2000" spc="45" dirty="0">
                <a:latin typeface="PMingLiU"/>
                <a:cs typeface="PMingLiU"/>
              </a:rPr>
              <a:t>(Y  </a:t>
            </a:r>
            <a:r>
              <a:rPr sz="2000" spc="-5" dirty="0">
                <a:latin typeface="PMingLiU"/>
                <a:cs typeface="PMingLiU"/>
              </a:rPr>
              <a:t>=  </a:t>
            </a:r>
            <a:r>
              <a:rPr sz="2000" spc="210" dirty="0">
                <a:latin typeface="PMingLiU"/>
                <a:cs typeface="PMingLiU"/>
              </a:rPr>
              <a:t>Nil) </a:t>
            </a:r>
            <a:r>
              <a:rPr sz="2000" spc="175" dirty="0">
                <a:latin typeface="PMingLiU"/>
                <a:cs typeface="PMingLiU"/>
              </a:rPr>
              <a:t>then </a:t>
            </a:r>
            <a:r>
              <a:rPr sz="2000" spc="190" dirty="0">
                <a:latin typeface="PMingLiU"/>
                <a:cs typeface="PMingLiU"/>
              </a:rPr>
              <a:t>(* </a:t>
            </a:r>
            <a:r>
              <a:rPr sz="2000" spc="40" dirty="0">
                <a:latin typeface="PMingLiU"/>
                <a:cs typeface="PMingLiU"/>
              </a:rPr>
              <a:t>unknown  </a:t>
            </a:r>
            <a:r>
              <a:rPr sz="2000" spc="215" dirty="0">
                <a:latin typeface="PMingLiU"/>
                <a:cs typeface="PMingLiU"/>
              </a:rPr>
              <a:t>destination</a:t>
            </a:r>
            <a:r>
              <a:rPr sz="2000" spc="720" dirty="0">
                <a:latin typeface="PMingLiU"/>
                <a:cs typeface="PMingLiU"/>
              </a:rPr>
              <a:t> </a:t>
            </a:r>
            <a:r>
              <a:rPr sz="2000" spc="190" dirty="0">
                <a:latin typeface="PMingLiU"/>
                <a:cs typeface="PMingLiU"/>
              </a:rPr>
              <a:t>*)</a:t>
            </a:r>
            <a:endParaRPr sz="2000" dirty="0">
              <a:latin typeface="PMingLiU"/>
              <a:cs typeface="PMingLiU"/>
            </a:endParaRPr>
          </a:p>
          <a:p>
            <a:pPr marL="387350" marR="471805" indent="469265">
              <a:lnSpc>
                <a:spcPct val="122900"/>
              </a:lnSpc>
            </a:pPr>
            <a:r>
              <a:rPr sz="2000" spc="105" dirty="0">
                <a:latin typeface="PMingLiU"/>
                <a:cs typeface="PMingLiU"/>
              </a:rPr>
              <a:t>Forward </a:t>
            </a:r>
            <a:r>
              <a:rPr sz="2000" spc="70" dirty="0">
                <a:latin typeface="PMingLiU"/>
                <a:cs typeface="PMingLiU"/>
              </a:rPr>
              <a:t>Frame </a:t>
            </a:r>
            <a:r>
              <a:rPr sz="2000" spc="5" dirty="0">
                <a:latin typeface="PMingLiU"/>
                <a:cs typeface="PMingLiU"/>
              </a:rPr>
              <a:t>F </a:t>
            </a:r>
            <a:r>
              <a:rPr sz="2000" spc="80" dirty="0">
                <a:latin typeface="PMingLiU"/>
                <a:cs typeface="PMingLiU"/>
              </a:rPr>
              <a:t>on </a:t>
            </a:r>
            <a:r>
              <a:rPr sz="2000" spc="180" dirty="0">
                <a:latin typeface="PMingLiU"/>
                <a:cs typeface="PMingLiU"/>
              </a:rPr>
              <a:t>All </a:t>
            </a:r>
            <a:r>
              <a:rPr sz="2000" spc="200" dirty="0">
                <a:latin typeface="PMingLiU"/>
                <a:cs typeface="PMingLiU"/>
              </a:rPr>
              <a:t>Ports </a:t>
            </a:r>
            <a:r>
              <a:rPr sz="2000" spc="-210" dirty="0">
                <a:latin typeface="PMingLiU"/>
                <a:cs typeface="PMingLiU"/>
              </a:rPr>
              <a:t>Y </a:t>
            </a:r>
            <a:r>
              <a:rPr sz="2000" spc="150" dirty="0">
                <a:latin typeface="PMingLiU"/>
                <a:cs typeface="PMingLiU"/>
              </a:rPr>
              <a:t>!= </a:t>
            </a:r>
            <a:r>
              <a:rPr sz="2000" spc="80" dirty="0">
                <a:latin typeface="PMingLiU"/>
                <a:cs typeface="PMingLiU"/>
              </a:rPr>
              <a:t>X; </a:t>
            </a:r>
            <a:r>
              <a:rPr sz="2000" spc="190" dirty="0">
                <a:latin typeface="PMingLiU"/>
                <a:cs typeface="PMingLiU"/>
              </a:rPr>
              <a:t>(</a:t>
            </a:r>
            <a:r>
              <a:rPr lang="en-US" sz="2000" spc="190" dirty="0">
                <a:solidFill>
                  <a:srgbClr val="FF0000"/>
                </a:solidFill>
                <a:latin typeface="PMingLiU"/>
                <a:cs typeface="PMingLiU"/>
              </a:rPr>
              <a:t>*</a:t>
            </a:r>
            <a:r>
              <a:rPr sz="2000" spc="185" dirty="0">
                <a:solidFill>
                  <a:srgbClr val="FF0000"/>
                </a:solidFill>
                <a:latin typeface="PMingLiU"/>
                <a:cs typeface="PMingLiU"/>
              </a:rPr>
              <a:t>flood*)  </a:t>
            </a:r>
            <a:r>
              <a:rPr sz="2000" spc="175" dirty="0">
                <a:latin typeface="PMingLiU"/>
                <a:cs typeface="PMingLiU"/>
              </a:rPr>
              <a:t>Else </a:t>
            </a:r>
            <a:r>
              <a:rPr sz="2000" spc="335" dirty="0">
                <a:latin typeface="PMingLiU"/>
                <a:cs typeface="PMingLiU"/>
              </a:rPr>
              <a:t>if </a:t>
            </a:r>
            <a:r>
              <a:rPr sz="2000" spc="45" dirty="0">
                <a:latin typeface="PMingLiU"/>
                <a:cs typeface="PMingLiU"/>
              </a:rPr>
              <a:t>(Y  </a:t>
            </a:r>
            <a:r>
              <a:rPr sz="2000" spc="150" dirty="0">
                <a:latin typeface="PMingLiU"/>
                <a:cs typeface="PMingLiU"/>
              </a:rPr>
              <a:t>!= </a:t>
            </a:r>
            <a:r>
              <a:rPr sz="2000" spc="45" dirty="0">
                <a:latin typeface="PMingLiU"/>
                <a:cs typeface="PMingLiU"/>
              </a:rPr>
              <a:t>X) </a:t>
            </a:r>
            <a:r>
              <a:rPr sz="2000" spc="229" dirty="0">
                <a:latin typeface="PMingLiU"/>
                <a:cs typeface="PMingLiU"/>
              </a:rPr>
              <a:t> </a:t>
            </a:r>
            <a:r>
              <a:rPr sz="2000" spc="175" dirty="0">
                <a:latin typeface="PMingLiU"/>
                <a:cs typeface="PMingLiU"/>
              </a:rPr>
              <a:t>then</a:t>
            </a:r>
            <a:endParaRPr sz="2000" dirty="0">
              <a:latin typeface="PMingLiU"/>
              <a:cs typeface="PMingLiU"/>
            </a:endParaRPr>
          </a:p>
          <a:p>
            <a:pPr marL="856615">
              <a:lnSpc>
                <a:spcPct val="100000"/>
              </a:lnSpc>
              <a:spcBef>
                <a:spcPts val="384"/>
              </a:spcBef>
            </a:pPr>
            <a:r>
              <a:rPr sz="2000" spc="105" dirty="0">
                <a:latin typeface="PMingLiU"/>
                <a:cs typeface="PMingLiU"/>
              </a:rPr>
              <a:t>Forward </a:t>
            </a:r>
            <a:r>
              <a:rPr sz="2000" spc="70" dirty="0">
                <a:latin typeface="PMingLiU"/>
                <a:cs typeface="PMingLiU"/>
              </a:rPr>
              <a:t>Frame  </a:t>
            </a:r>
            <a:r>
              <a:rPr sz="2000" spc="5" dirty="0">
                <a:latin typeface="PMingLiU"/>
                <a:cs typeface="PMingLiU"/>
              </a:rPr>
              <a:t>F  </a:t>
            </a:r>
            <a:r>
              <a:rPr sz="2000" spc="80" dirty="0">
                <a:latin typeface="PMingLiU"/>
                <a:cs typeface="PMingLiU"/>
              </a:rPr>
              <a:t>on  </a:t>
            </a:r>
            <a:r>
              <a:rPr sz="2000" spc="190" dirty="0">
                <a:latin typeface="PMingLiU"/>
                <a:cs typeface="PMingLiU"/>
              </a:rPr>
              <a:t>Port</a:t>
            </a:r>
            <a:r>
              <a:rPr sz="2000" spc="210" dirty="0">
                <a:latin typeface="PMingLiU"/>
                <a:cs typeface="PMingLiU"/>
              </a:rPr>
              <a:t> </a:t>
            </a:r>
            <a:r>
              <a:rPr sz="2000" spc="-210" dirty="0">
                <a:latin typeface="PMingLiU"/>
                <a:cs typeface="PMingLiU"/>
              </a:rPr>
              <a:t>Y</a:t>
            </a:r>
            <a:endParaRPr lang="en-US" sz="2000" spc="-210" dirty="0">
              <a:latin typeface="PMingLiU"/>
              <a:cs typeface="PMingLiU"/>
            </a:endParaRPr>
          </a:p>
          <a:p>
            <a:pPr marL="856615">
              <a:lnSpc>
                <a:spcPct val="100000"/>
              </a:lnSpc>
              <a:spcBef>
                <a:spcPts val="384"/>
              </a:spcBef>
            </a:pPr>
            <a:endParaRPr lang="en-US" sz="2000" spc="-210" dirty="0">
              <a:latin typeface="PMingLiU"/>
              <a:cs typeface="PMingLiU"/>
            </a:endParaRPr>
          </a:p>
          <a:p>
            <a:pPr marL="856615">
              <a:lnSpc>
                <a:spcPct val="100000"/>
              </a:lnSpc>
              <a:spcBef>
                <a:spcPts val="384"/>
              </a:spcBef>
            </a:pPr>
            <a:r>
              <a:rPr lang="en-US" sz="2000" dirty="0">
                <a:latin typeface="PMingLiU"/>
                <a:cs typeface="PMingLiU"/>
              </a:rPr>
              <a:t> Drop frame F</a:t>
            </a:r>
            <a:endParaRPr lang="en-US" sz="2000" spc="175" dirty="0">
              <a:latin typeface="PMingLiU"/>
              <a:cs typeface="PMingLiU"/>
            </a:endParaRPr>
          </a:p>
          <a:p>
            <a:pPr marL="387350">
              <a:lnSpc>
                <a:spcPct val="100000"/>
              </a:lnSpc>
              <a:spcBef>
                <a:spcPts val="370"/>
              </a:spcBef>
            </a:pPr>
            <a:r>
              <a:rPr sz="2000" spc="175" dirty="0">
                <a:latin typeface="PMingLiU"/>
                <a:cs typeface="PMingLiU"/>
              </a:rPr>
              <a:t> </a:t>
            </a:r>
            <a:r>
              <a:rPr sz="2000" spc="190" dirty="0">
                <a:latin typeface="PMingLiU"/>
                <a:cs typeface="PMingLiU"/>
              </a:rPr>
              <a:t>(* </a:t>
            </a:r>
            <a:r>
              <a:rPr sz="2000" spc="185" dirty="0">
                <a:latin typeface="PMingLiU"/>
                <a:cs typeface="PMingLiU"/>
              </a:rPr>
              <a:t>received </a:t>
            </a:r>
            <a:r>
              <a:rPr sz="2000" spc="80" dirty="0">
                <a:latin typeface="PMingLiU"/>
                <a:cs typeface="PMingLiU"/>
              </a:rPr>
              <a:t>on  </a:t>
            </a:r>
            <a:r>
              <a:rPr sz="2000" spc="65" dirty="0">
                <a:latin typeface="PMingLiU"/>
                <a:cs typeface="PMingLiU"/>
              </a:rPr>
              <a:t>same  </a:t>
            </a:r>
            <a:r>
              <a:rPr sz="2000" spc="210" dirty="0">
                <a:latin typeface="PMingLiU"/>
                <a:cs typeface="PMingLiU"/>
              </a:rPr>
              <a:t>port </a:t>
            </a:r>
            <a:r>
              <a:rPr sz="2000" spc="190" dirty="0">
                <a:latin typeface="PMingLiU"/>
                <a:cs typeface="PMingLiU"/>
              </a:rPr>
              <a:t>as </a:t>
            </a:r>
            <a:r>
              <a:rPr sz="2000" spc="170" dirty="0">
                <a:latin typeface="PMingLiU"/>
                <a:cs typeface="PMingLiU"/>
              </a:rPr>
              <a:t>source </a:t>
            </a:r>
            <a:r>
              <a:rPr sz="2000" spc="300" dirty="0">
                <a:latin typeface="PMingLiU"/>
                <a:cs typeface="PMingLiU"/>
              </a:rPr>
              <a:t> </a:t>
            </a:r>
            <a:r>
              <a:rPr sz="2000" spc="190" dirty="0">
                <a:latin typeface="PMingLiU"/>
                <a:cs typeface="PMingLiU"/>
              </a:rPr>
              <a:t>*)</a:t>
            </a:r>
            <a:endParaRPr sz="2000" dirty="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9893" y="4383841"/>
            <a:ext cx="335257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0" dirty="0">
                <a:solidFill>
                  <a:srgbClr val="FF0000"/>
                </a:solidFill>
                <a:latin typeface="PMingLiU"/>
                <a:cs typeface="PMingLiU"/>
              </a:rPr>
              <a:t>(* </a:t>
            </a:r>
            <a:r>
              <a:rPr sz="2000" spc="270" dirty="0">
                <a:solidFill>
                  <a:srgbClr val="FF0000"/>
                </a:solidFill>
                <a:latin typeface="PMingLiU"/>
                <a:cs typeface="PMingLiU"/>
              </a:rPr>
              <a:t>filtering</a:t>
            </a:r>
            <a:r>
              <a:rPr sz="2000" spc="440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2000" spc="190" dirty="0">
                <a:solidFill>
                  <a:srgbClr val="FF0000"/>
                </a:solidFill>
                <a:latin typeface="PMingLiU"/>
                <a:cs typeface="PMingLiU"/>
              </a:rPr>
              <a:t>*)</a:t>
            </a:r>
            <a:endParaRPr sz="2000" dirty="0">
              <a:solidFill>
                <a:srgbClr val="FF0000"/>
              </a:solidFill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86" y="4352894"/>
            <a:ext cx="7298014" cy="757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0" marR="5080" indent="374650">
              <a:lnSpc>
                <a:spcPct val="122900"/>
              </a:lnSpc>
            </a:pPr>
            <a:r>
              <a:rPr lang="en-US" sz="2000" spc="65" dirty="0">
                <a:latin typeface="PMingLiU"/>
                <a:cs typeface="PMingLiU"/>
              </a:rPr>
              <a:t>Else if Y = X  </a:t>
            </a:r>
            <a:r>
              <a:rPr sz="2000" spc="5" dirty="0">
                <a:latin typeface="PMingLiU"/>
                <a:cs typeface="PMingLiU"/>
              </a:rPr>
              <a:t> </a:t>
            </a:r>
            <a:endParaRPr lang="en-US" sz="2000" spc="5" dirty="0">
              <a:latin typeface="PMingLiU"/>
              <a:cs typeface="PMingLiU"/>
            </a:endParaRPr>
          </a:p>
          <a:p>
            <a:pPr marL="387350" marR="5080" indent="374650">
              <a:lnSpc>
                <a:spcPct val="122900"/>
              </a:lnSpc>
            </a:pPr>
            <a:endParaRPr sz="2000" dirty="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2644" y="6861113"/>
            <a:ext cx="6753555" cy="757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0" marR="5080" indent="-375285">
              <a:lnSpc>
                <a:spcPct val="122900"/>
              </a:lnSpc>
              <a:tabLst>
                <a:tab pos="1700530" algn="l"/>
                <a:tab pos="1887855" algn="l"/>
              </a:tabLst>
            </a:pPr>
            <a:r>
              <a:rPr sz="2000" b="1" spc="125" dirty="0">
                <a:solidFill>
                  <a:srgbClr val="00B050"/>
                </a:solidFill>
                <a:latin typeface="PMingLiU"/>
                <a:cs typeface="PMingLiU"/>
              </a:rPr>
              <a:t>TimerExpiry</a:t>
            </a:r>
            <a:r>
              <a:rPr sz="2000" b="1" spc="315" dirty="0">
                <a:solidFill>
                  <a:srgbClr val="00B050"/>
                </a:solidFill>
                <a:latin typeface="PMingLiU"/>
                <a:cs typeface="PMingLiU"/>
              </a:rPr>
              <a:t> </a:t>
            </a:r>
            <a:r>
              <a:rPr sz="2000" b="1" spc="180" dirty="0">
                <a:solidFill>
                  <a:srgbClr val="00B050"/>
                </a:solidFill>
                <a:latin typeface="PMingLiU"/>
                <a:cs typeface="PMingLiU"/>
              </a:rPr>
              <a:t>(E</a:t>
            </a:r>
            <a:r>
              <a:rPr sz="2000" spc="180" dirty="0">
                <a:solidFill>
                  <a:srgbClr val="00B050"/>
                </a:solidFill>
                <a:latin typeface="PMingLiU"/>
                <a:cs typeface="PMingLiU"/>
              </a:rPr>
              <a:t>)</a:t>
            </a:r>
            <a:r>
              <a:rPr sz="2000" spc="180" dirty="0">
                <a:latin typeface="PMingLiU"/>
                <a:cs typeface="PMingLiU"/>
              </a:rPr>
              <a:t>	</a:t>
            </a:r>
            <a:r>
              <a:rPr sz="2000" spc="190" dirty="0">
                <a:latin typeface="PMingLiU"/>
                <a:cs typeface="PMingLiU"/>
              </a:rPr>
              <a:t>(* </a:t>
            </a:r>
            <a:r>
              <a:rPr sz="2000" spc="185" dirty="0">
                <a:latin typeface="PMingLiU"/>
                <a:cs typeface="PMingLiU"/>
              </a:rPr>
              <a:t>timer </a:t>
            </a:r>
            <a:r>
              <a:rPr sz="2000" spc="229" dirty="0">
                <a:latin typeface="PMingLiU"/>
                <a:cs typeface="PMingLiU"/>
              </a:rPr>
              <a:t>for </a:t>
            </a:r>
            <a:r>
              <a:rPr sz="2000" spc="200" dirty="0">
                <a:latin typeface="PMingLiU"/>
                <a:cs typeface="PMingLiU"/>
              </a:rPr>
              <a:t>entry </a:t>
            </a:r>
            <a:r>
              <a:rPr sz="2000" spc="-65" dirty="0">
                <a:latin typeface="PMingLiU"/>
                <a:cs typeface="PMingLiU"/>
              </a:rPr>
              <a:t>E   </a:t>
            </a:r>
            <a:r>
              <a:rPr sz="2000" spc="50" dirty="0">
                <a:latin typeface="PMingLiU"/>
                <a:cs typeface="PMingLiU"/>
              </a:rPr>
              <a:t> </a:t>
            </a:r>
            <a:r>
              <a:rPr sz="2000" spc="275" dirty="0">
                <a:latin typeface="PMingLiU"/>
                <a:cs typeface="PMingLiU"/>
              </a:rPr>
              <a:t>fires</a:t>
            </a:r>
            <a:r>
              <a:rPr sz="2000" spc="335" dirty="0">
                <a:latin typeface="PMingLiU"/>
                <a:cs typeface="PMingLiU"/>
              </a:rPr>
              <a:t> </a:t>
            </a:r>
            <a:r>
              <a:rPr sz="2000" spc="190" dirty="0">
                <a:latin typeface="PMingLiU"/>
                <a:cs typeface="PMingLiU"/>
              </a:rPr>
              <a:t>*) </a:t>
            </a:r>
            <a:r>
              <a:rPr sz="2000" spc="245" dirty="0">
                <a:latin typeface="PMingLiU"/>
                <a:cs typeface="PMingLiU"/>
              </a:rPr>
              <a:t> </a:t>
            </a:r>
            <a:r>
              <a:rPr sz="2000" spc="200" dirty="0">
                <a:latin typeface="PMingLiU"/>
                <a:cs typeface="PMingLiU"/>
              </a:rPr>
              <a:t>E.port</a:t>
            </a:r>
            <a:r>
              <a:rPr sz="2000" spc="350" dirty="0">
                <a:latin typeface="PMingLiU"/>
                <a:cs typeface="PMingLiU"/>
              </a:rPr>
              <a:t> </a:t>
            </a:r>
            <a:r>
              <a:rPr sz="2000" spc="-5" dirty="0">
                <a:latin typeface="PMingLiU"/>
                <a:cs typeface="PMingLiU"/>
              </a:rPr>
              <a:t>= </a:t>
            </a:r>
            <a:r>
              <a:rPr sz="2000" spc="15" dirty="0">
                <a:latin typeface="PMingLiU"/>
                <a:cs typeface="PMingLiU"/>
              </a:rPr>
              <a:t> </a:t>
            </a:r>
            <a:r>
              <a:rPr sz="2000" spc="229" dirty="0">
                <a:latin typeface="PMingLiU"/>
                <a:cs typeface="PMingLiU"/>
              </a:rPr>
              <a:t>Nil;		</a:t>
            </a:r>
            <a:r>
              <a:rPr sz="2000" spc="190" dirty="0">
                <a:latin typeface="PMingLiU"/>
                <a:cs typeface="PMingLiU"/>
              </a:rPr>
              <a:t>(* </a:t>
            </a:r>
            <a:r>
              <a:rPr sz="2000" spc="185" dirty="0">
                <a:latin typeface="PMingLiU"/>
                <a:cs typeface="PMingLiU"/>
              </a:rPr>
              <a:t>reenable flooding</a:t>
            </a:r>
            <a:r>
              <a:rPr sz="2000" spc="585" dirty="0">
                <a:latin typeface="PMingLiU"/>
                <a:cs typeface="PMingLiU"/>
              </a:rPr>
              <a:t> </a:t>
            </a:r>
            <a:r>
              <a:rPr sz="2000" spc="190" dirty="0">
                <a:latin typeface="PMingLiU"/>
                <a:cs typeface="PMingLiU"/>
              </a:rPr>
              <a:t>*)</a:t>
            </a:r>
            <a:endParaRPr sz="2000" dirty="0"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20313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07727" y="1143000"/>
            <a:ext cx="6848090" cy="3709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0">
              <a:lnSpc>
                <a:spcPct val="100000"/>
              </a:lnSpc>
            </a:pPr>
            <a:r>
              <a:rPr sz="2800" spc="65" dirty="0">
                <a:solidFill>
                  <a:srgbClr val="0070C0"/>
                </a:solidFill>
                <a:latin typeface="Century"/>
                <a:cs typeface="Century"/>
              </a:rPr>
              <a:t>Bridge Terminology </a:t>
            </a:r>
            <a:r>
              <a:rPr sz="2800" spc="45" dirty="0">
                <a:solidFill>
                  <a:srgbClr val="0070C0"/>
                </a:solidFill>
                <a:latin typeface="Century"/>
                <a:cs typeface="Century"/>
              </a:rPr>
              <a:t>and</a:t>
            </a:r>
            <a:r>
              <a:rPr sz="2800" spc="415" dirty="0">
                <a:solidFill>
                  <a:srgbClr val="0070C0"/>
                </a:solidFill>
                <a:latin typeface="Century"/>
                <a:cs typeface="Century"/>
              </a:rPr>
              <a:t> </a:t>
            </a:r>
            <a:r>
              <a:rPr sz="2800" spc="55" dirty="0">
                <a:solidFill>
                  <a:srgbClr val="0070C0"/>
                </a:solidFill>
                <a:latin typeface="Century"/>
                <a:cs typeface="Century"/>
              </a:rPr>
              <a:t>Summary</a:t>
            </a:r>
            <a:endParaRPr sz="2800" dirty="0">
              <a:solidFill>
                <a:srgbClr val="0070C0"/>
              </a:solidFill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12090" marR="207010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sz="2400" spc="25" dirty="0">
                <a:latin typeface="Garamond"/>
                <a:cs typeface="Garamond"/>
              </a:rPr>
              <a:t>Transparency, </a:t>
            </a:r>
            <a:r>
              <a:rPr sz="2400" spc="10" dirty="0">
                <a:latin typeface="Garamond"/>
                <a:cs typeface="Garamond"/>
              </a:rPr>
              <a:t>Promiscuous </a:t>
            </a:r>
            <a:r>
              <a:rPr sz="2400" spc="20" dirty="0">
                <a:latin typeface="Garamond"/>
                <a:cs typeface="Garamond"/>
              </a:rPr>
              <a:t>Receive, Flooding,  </a:t>
            </a:r>
            <a:r>
              <a:rPr sz="2400" spc="45" dirty="0">
                <a:latin typeface="Garamond"/>
                <a:cs typeface="Garamond"/>
              </a:rPr>
              <a:t>Filtering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50" dirty="0">
                <a:latin typeface="Garamond"/>
                <a:cs typeface="Garamond"/>
              </a:rPr>
              <a:t>Main </a:t>
            </a:r>
            <a:r>
              <a:rPr sz="2400" spc="45" dirty="0">
                <a:latin typeface="Garamond"/>
                <a:cs typeface="Garamond"/>
              </a:rPr>
              <a:t>idea: </a:t>
            </a:r>
            <a:r>
              <a:rPr sz="2400" spc="30" dirty="0">
                <a:latin typeface="Garamond"/>
                <a:cs typeface="Garamond"/>
              </a:rPr>
              <a:t>Learn </a:t>
            </a:r>
            <a:r>
              <a:rPr sz="2400" spc="25" dirty="0">
                <a:latin typeface="Garamond"/>
                <a:cs typeface="Garamond"/>
              </a:rPr>
              <a:t>based </a:t>
            </a:r>
            <a:r>
              <a:rPr sz="2400" spc="-45" dirty="0">
                <a:latin typeface="Garamond"/>
                <a:cs typeface="Garamond"/>
              </a:rPr>
              <a:t>on </a:t>
            </a:r>
            <a:r>
              <a:rPr sz="2400" spc="-10" dirty="0">
                <a:latin typeface="Garamond"/>
                <a:cs typeface="Garamond"/>
              </a:rPr>
              <a:t>source </a:t>
            </a:r>
            <a:r>
              <a:rPr sz="2400" spc="15" dirty="0">
                <a:latin typeface="Garamond"/>
                <a:cs typeface="Garamond"/>
              </a:rPr>
              <a:t>addresses </a:t>
            </a:r>
            <a:r>
              <a:rPr sz="2400" spc="50" dirty="0">
                <a:latin typeface="Garamond"/>
                <a:cs typeface="Garamond"/>
              </a:rPr>
              <a:t>and  </a:t>
            </a:r>
            <a:r>
              <a:rPr sz="2400" dirty="0">
                <a:latin typeface="Garamond"/>
                <a:cs typeface="Garamond"/>
              </a:rPr>
              <a:t>forward </a:t>
            </a:r>
            <a:r>
              <a:rPr sz="2400" spc="25" dirty="0">
                <a:latin typeface="Garamond"/>
                <a:cs typeface="Garamond"/>
              </a:rPr>
              <a:t>based </a:t>
            </a:r>
            <a:r>
              <a:rPr sz="2400" spc="-45" dirty="0">
                <a:latin typeface="Garamond"/>
                <a:cs typeface="Garamond"/>
              </a:rPr>
              <a:t>on </a:t>
            </a:r>
            <a:r>
              <a:rPr sz="2400" spc="35" dirty="0">
                <a:latin typeface="Garamond"/>
                <a:cs typeface="Garamond"/>
              </a:rPr>
              <a:t>destination </a:t>
            </a:r>
            <a:r>
              <a:rPr sz="2400" spc="20" dirty="0">
                <a:latin typeface="Garamond"/>
                <a:cs typeface="Garamond"/>
              </a:rPr>
              <a:t>addresses. </a:t>
            </a:r>
            <a:r>
              <a:rPr sz="2400" spc="10" dirty="0">
                <a:latin typeface="Garamond"/>
                <a:cs typeface="Garamond"/>
              </a:rPr>
              <a:t>Using  </a:t>
            </a:r>
            <a:r>
              <a:rPr sz="2400" spc="-15" dirty="0">
                <a:latin typeface="Garamond"/>
                <a:cs typeface="Garamond"/>
              </a:rPr>
              <a:t>flooding </a:t>
            </a:r>
            <a:r>
              <a:rPr sz="2400" dirty="0">
                <a:latin typeface="Garamond"/>
                <a:cs typeface="Garamond"/>
              </a:rPr>
              <a:t>when </a:t>
            </a:r>
            <a:r>
              <a:rPr sz="2400" spc="30" dirty="0">
                <a:latin typeface="Garamond"/>
                <a:cs typeface="Garamond"/>
              </a:rPr>
              <a:t>there </a:t>
            </a:r>
            <a:r>
              <a:rPr sz="2400" spc="20" dirty="0">
                <a:latin typeface="Garamond"/>
                <a:cs typeface="Garamond"/>
              </a:rPr>
              <a:t>is </a:t>
            </a:r>
            <a:r>
              <a:rPr sz="2400" spc="-45" dirty="0">
                <a:latin typeface="Garamond"/>
                <a:cs typeface="Garamond"/>
              </a:rPr>
              <a:t>no </a:t>
            </a:r>
            <a:r>
              <a:rPr sz="2400" spc="-15" dirty="0">
                <a:latin typeface="Garamond"/>
                <a:cs typeface="Garamond"/>
              </a:rPr>
              <a:t>info,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35" dirty="0">
                <a:latin typeface="Garamond"/>
                <a:cs typeface="Garamond"/>
              </a:rPr>
              <a:t>timeout </a:t>
            </a:r>
            <a:r>
              <a:rPr sz="2400" spc="15" dirty="0">
                <a:latin typeface="Garamond"/>
                <a:cs typeface="Garamond"/>
              </a:rPr>
              <a:t>to  </a:t>
            </a:r>
            <a:r>
              <a:rPr sz="2400" spc="30" dirty="0">
                <a:latin typeface="Garamond"/>
                <a:cs typeface="Garamond"/>
              </a:rPr>
              <a:t>handle </a:t>
            </a:r>
            <a:r>
              <a:rPr sz="2400" spc="55" dirty="0">
                <a:latin typeface="Garamond"/>
                <a:cs typeface="Garamond"/>
              </a:rPr>
              <a:t>stale </a:t>
            </a:r>
            <a:r>
              <a:rPr sz="2400" spc="35" dirty="0">
                <a:latin typeface="Garamond"/>
                <a:cs typeface="Garamond"/>
              </a:rPr>
              <a:t>learning</a:t>
            </a:r>
            <a:r>
              <a:rPr sz="2400" spc="190" dirty="0">
                <a:latin typeface="Garamond"/>
                <a:cs typeface="Garamond"/>
              </a:rPr>
              <a:t> </a:t>
            </a:r>
            <a:r>
              <a:rPr sz="2400" spc="15" dirty="0">
                <a:latin typeface="Garamond"/>
                <a:cs typeface="Garamond"/>
              </a:rPr>
              <a:t>information.</a:t>
            </a:r>
            <a:endParaRPr sz="240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7922" y="8284379"/>
            <a:ext cx="18923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10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1458" y="914400"/>
            <a:ext cx="6312927" cy="519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7314" algn="ctr">
              <a:lnSpc>
                <a:spcPct val="100000"/>
              </a:lnSpc>
            </a:pPr>
            <a:r>
              <a:rPr sz="2800" spc="50" dirty="0">
                <a:solidFill>
                  <a:srgbClr val="0070C0"/>
                </a:solidFill>
                <a:latin typeface="Century"/>
                <a:cs typeface="Century"/>
              </a:rPr>
              <a:t>Realization</a:t>
            </a:r>
            <a:endParaRPr sz="2800" dirty="0">
              <a:solidFill>
                <a:srgbClr val="0070C0"/>
              </a:solidFill>
              <a:latin typeface="Century"/>
              <a:cs typeface="Century"/>
            </a:endParaRPr>
          </a:p>
          <a:p>
            <a:pPr marL="212090" marR="48260" indent="-199390">
              <a:lnSpc>
                <a:spcPct val="116100"/>
              </a:lnSpc>
              <a:spcBef>
                <a:spcPts val="1800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-40" dirty="0">
                <a:latin typeface="Garamond"/>
                <a:cs typeface="Garamond"/>
              </a:rPr>
              <a:t>Need </a:t>
            </a:r>
            <a:r>
              <a:rPr sz="2400" spc="-10" dirty="0">
                <a:latin typeface="Garamond"/>
                <a:cs typeface="Garamond"/>
              </a:rPr>
              <a:t>much </a:t>
            </a:r>
            <a:r>
              <a:rPr sz="2400" spc="20" dirty="0">
                <a:latin typeface="Garamond"/>
                <a:cs typeface="Garamond"/>
              </a:rPr>
              <a:t>higher </a:t>
            </a:r>
            <a:r>
              <a:rPr sz="2400" dirty="0">
                <a:latin typeface="Garamond"/>
                <a:cs typeface="Garamond"/>
              </a:rPr>
              <a:t>performance </a:t>
            </a:r>
            <a:r>
              <a:rPr sz="2400" spc="65" dirty="0">
                <a:latin typeface="Garamond"/>
                <a:cs typeface="Garamond"/>
              </a:rPr>
              <a:t>than </a:t>
            </a:r>
            <a:r>
              <a:rPr sz="2400" spc="25" dirty="0">
                <a:latin typeface="Garamond"/>
                <a:cs typeface="Garamond"/>
              </a:rPr>
              <a:t>router </a:t>
            </a:r>
            <a:r>
              <a:rPr sz="2400" dirty="0">
                <a:latin typeface="Garamond"/>
                <a:cs typeface="Garamond"/>
              </a:rPr>
              <a:t>which  </a:t>
            </a:r>
            <a:r>
              <a:rPr sz="2400" spc="25" dirty="0">
                <a:latin typeface="Garamond"/>
                <a:cs typeface="Garamond"/>
              </a:rPr>
              <a:t>handles </a:t>
            </a:r>
            <a:r>
              <a:rPr sz="2400" spc="70" dirty="0">
                <a:latin typeface="Garamond"/>
                <a:cs typeface="Garamond"/>
              </a:rPr>
              <a:t>all </a:t>
            </a:r>
            <a:r>
              <a:rPr sz="2400" spc="5" dirty="0">
                <a:latin typeface="Garamond"/>
                <a:cs typeface="Garamond"/>
              </a:rPr>
              <a:t>frames </a:t>
            </a:r>
            <a:r>
              <a:rPr sz="2400" spc="20" dirty="0">
                <a:latin typeface="Garamond"/>
                <a:cs typeface="Garamond"/>
              </a:rPr>
              <a:t>addressed </a:t>
            </a:r>
            <a:r>
              <a:rPr sz="2400" spc="15" dirty="0">
                <a:latin typeface="Garamond"/>
                <a:cs typeface="Garamond"/>
              </a:rPr>
              <a:t>to</a:t>
            </a:r>
            <a:r>
              <a:rPr sz="2400" spc="420" dirty="0">
                <a:latin typeface="Garamond"/>
                <a:cs typeface="Garamond"/>
              </a:rPr>
              <a:t> </a:t>
            </a:r>
            <a:r>
              <a:rPr sz="2400" spc="80" dirty="0">
                <a:latin typeface="Garamond"/>
                <a:cs typeface="Garamond"/>
              </a:rPr>
              <a:t>it.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500"/>
              </a:lnSpc>
              <a:spcBef>
                <a:spcPts val="900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-40" dirty="0">
                <a:latin typeface="Garamond"/>
                <a:cs typeface="Garamond"/>
              </a:rPr>
              <a:t>Need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spc="10" dirty="0">
                <a:latin typeface="Garamond"/>
                <a:cs typeface="Garamond"/>
              </a:rPr>
              <a:t>decide </a:t>
            </a:r>
            <a:r>
              <a:rPr sz="2400" spc="25" dirty="0">
                <a:latin typeface="Garamond"/>
                <a:cs typeface="Garamond"/>
              </a:rPr>
              <a:t>whether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spc="-5" dirty="0">
                <a:latin typeface="Garamond"/>
                <a:cs typeface="Garamond"/>
              </a:rPr>
              <a:t>drop </a:t>
            </a:r>
            <a:r>
              <a:rPr sz="2400" spc="-25" dirty="0">
                <a:latin typeface="Garamond"/>
                <a:cs typeface="Garamond"/>
              </a:rPr>
              <a:t>or </a:t>
            </a:r>
            <a:r>
              <a:rPr sz="2400" dirty="0">
                <a:latin typeface="Garamond"/>
                <a:cs typeface="Garamond"/>
              </a:rPr>
              <a:t>forward </a:t>
            </a:r>
            <a:r>
              <a:rPr sz="2400" spc="5" dirty="0">
                <a:latin typeface="Garamond"/>
                <a:cs typeface="Garamond"/>
              </a:rPr>
              <a:t>frames  </a:t>
            </a:r>
            <a:r>
              <a:rPr sz="2400" spc="25" dirty="0">
                <a:latin typeface="Garamond"/>
                <a:cs typeface="Garamond"/>
              </a:rPr>
              <a:t>in </a:t>
            </a:r>
            <a:r>
              <a:rPr sz="2400" spc="20" dirty="0">
                <a:latin typeface="Garamond"/>
                <a:cs typeface="Garamond"/>
              </a:rPr>
              <a:t>minimum interframe </a:t>
            </a:r>
            <a:r>
              <a:rPr sz="2400" spc="45" dirty="0">
                <a:latin typeface="Garamond"/>
                <a:cs typeface="Garamond"/>
              </a:rPr>
              <a:t>time </a:t>
            </a:r>
            <a:r>
              <a:rPr sz="2400" spc="-45" dirty="0">
                <a:latin typeface="Garamond"/>
                <a:cs typeface="Garamond"/>
              </a:rPr>
              <a:t>on </a:t>
            </a:r>
            <a:r>
              <a:rPr sz="2400" spc="35" dirty="0">
                <a:latin typeface="Garamond"/>
                <a:cs typeface="Garamond"/>
              </a:rPr>
              <a:t>Ethernet, </a:t>
            </a:r>
            <a:r>
              <a:rPr sz="2400" spc="5" dirty="0">
                <a:latin typeface="Garamond"/>
                <a:cs typeface="Garamond"/>
              </a:rPr>
              <a:t>51.2  </a:t>
            </a:r>
            <a:r>
              <a:rPr sz="2400" dirty="0">
                <a:latin typeface="Garamond"/>
                <a:cs typeface="Garamond"/>
              </a:rPr>
              <a:t>usec </a:t>
            </a:r>
            <a:r>
              <a:rPr sz="2400" spc="-45" dirty="0">
                <a:latin typeface="Garamond"/>
                <a:cs typeface="Garamond"/>
              </a:rPr>
              <a:t>on </a:t>
            </a:r>
            <a:r>
              <a:rPr sz="2400" spc="10" dirty="0">
                <a:latin typeface="Garamond"/>
                <a:cs typeface="Garamond"/>
              </a:rPr>
              <a:t>each </a:t>
            </a:r>
            <a:r>
              <a:rPr sz="2400" spc="40" dirty="0">
                <a:latin typeface="Garamond"/>
                <a:cs typeface="Garamond"/>
              </a:rPr>
              <a:t>port. </a:t>
            </a:r>
            <a:r>
              <a:rPr sz="2400" spc="10" dirty="0">
                <a:latin typeface="Garamond"/>
                <a:cs typeface="Garamond"/>
              </a:rPr>
              <a:t>Otherwise </a:t>
            </a:r>
            <a:r>
              <a:rPr sz="2400" dirty="0">
                <a:latin typeface="Garamond"/>
                <a:cs typeface="Garamond"/>
              </a:rPr>
              <a:t>could </a:t>
            </a:r>
            <a:r>
              <a:rPr sz="2400" spc="-5" dirty="0">
                <a:latin typeface="Garamond"/>
                <a:cs typeface="Garamond"/>
              </a:rPr>
              <a:t>drop </a:t>
            </a:r>
            <a:r>
              <a:rPr sz="2400" spc="-30" dirty="0">
                <a:latin typeface="Garamond"/>
                <a:cs typeface="Garamond"/>
              </a:rPr>
              <a:t>some  </a:t>
            </a:r>
            <a:r>
              <a:rPr sz="2400" spc="5" dirty="0">
                <a:latin typeface="Garamond"/>
                <a:cs typeface="Garamond"/>
              </a:rPr>
              <a:t>frames </a:t>
            </a:r>
            <a:r>
              <a:rPr sz="2400" spc="95" dirty="0">
                <a:latin typeface="Garamond"/>
                <a:cs typeface="Garamond"/>
              </a:rPr>
              <a:t>that </a:t>
            </a:r>
            <a:r>
              <a:rPr sz="2400" dirty="0">
                <a:latin typeface="Garamond"/>
                <a:cs typeface="Garamond"/>
              </a:rPr>
              <a:t>need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spc="20" dirty="0">
                <a:latin typeface="Garamond"/>
                <a:cs typeface="Garamond"/>
              </a:rPr>
              <a:t>be </a:t>
            </a:r>
            <a:r>
              <a:rPr sz="2400" dirty="0">
                <a:latin typeface="Garamond"/>
                <a:cs typeface="Garamond"/>
              </a:rPr>
              <a:t>forwarded </a:t>
            </a:r>
            <a:r>
              <a:rPr sz="2400" spc="20" dirty="0">
                <a:latin typeface="Garamond"/>
                <a:cs typeface="Garamond"/>
              </a:rPr>
              <a:t>while </a:t>
            </a:r>
            <a:r>
              <a:rPr sz="2400" spc="30" dirty="0">
                <a:latin typeface="Garamond"/>
                <a:cs typeface="Garamond"/>
              </a:rPr>
              <a:t>examining  </a:t>
            </a:r>
            <a:r>
              <a:rPr sz="2400" spc="10" dirty="0">
                <a:latin typeface="Garamond"/>
                <a:cs typeface="Garamond"/>
              </a:rPr>
              <a:t>others </a:t>
            </a:r>
            <a:r>
              <a:rPr sz="2400" spc="95" dirty="0">
                <a:latin typeface="Garamond"/>
                <a:cs typeface="Garamond"/>
              </a:rPr>
              <a:t>that </a:t>
            </a:r>
            <a:r>
              <a:rPr sz="2400" spc="10" dirty="0">
                <a:latin typeface="Garamond"/>
                <a:cs typeface="Garamond"/>
              </a:rPr>
              <a:t>have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spc="20" dirty="0">
                <a:latin typeface="Garamond"/>
                <a:cs typeface="Garamond"/>
              </a:rPr>
              <a:t>be</a:t>
            </a:r>
            <a:r>
              <a:rPr sz="2400" spc="370" dirty="0">
                <a:latin typeface="Garamond"/>
                <a:cs typeface="Garamond"/>
              </a:rPr>
              <a:t> </a:t>
            </a:r>
            <a:r>
              <a:rPr sz="2400" spc="20" dirty="0">
                <a:latin typeface="Garamond"/>
                <a:cs typeface="Garamond"/>
              </a:rPr>
              <a:t>filtered.</a:t>
            </a:r>
            <a:endParaRPr sz="2400" dirty="0">
              <a:latin typeface="Garamond"/>
              <a:cs typeface="Garamond"/>
            </a:endParaRPr>
          </a:p>
          <a:p>
            <a:pPr marL="212090" marR="433070" indent="-199390">
              <a:lnSpc>
                <a:spcPct val="116300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60" dirty="0">
                <a:latin typeface="Garamond"/>
                <a:cs typeface="Garamond"/>
              </a:rPr>
              <a:t>First </a:t>
            </a:r>
            <a:r>
              <a:rPr sz="2400" spc="-35" dirty="0">
                <a:latin typeface="Garamond"/>
                <a:cs typeface="Garamond"/>
              </a:rPr>
              <a:t>DEC </a:t>
            </a:r>
            <a:r>
              <a:rPr sz="2400" spc="25" dirty="0">
                <a:latin typeface="Garamond"/>
                <a:cs typeface="Garamond"/>
              </a:rPr>
              <a:t>implementation </a:t>
            </a:r>
            <a:r>
              <a:rPr sz="2400" spc="50" dirty="0">
                <a:latin typeface="Garamond"/>
                <a:cs typeface="Garamond"/>
              </a:rPr>
              <a:t>by </a:t>
            </a:r>
            <a:r>
              <a:rPr sz="2400" spc="60" dirty="0">
                <a:latin typeface="Garamond"/>
                <a:cs typeface="Garamond"/>
              </a:rPr>
              <a:t>Mark </a:t>
            </a:r>
            <a:r>
              <a:rPr sz="2400" spc="-25" dirty="0">
                <a:latin typeface="Garamond"/>
                <a:cs typeface="Garamond"/>
              </a:rPr>
              <a:t>Kempf </a:t>
            </a:r>
            <a:r>
              <a:rPr sz="2400" spc="25" dirty="0">
                <a:latin typeface="Garamond"/>
                <a:cs typeface="Garamond"/>
              </a:rPr>
              <a:t>in  </a:t>
            </a:r>
            <a:r>
              <a:rPr sz="2400" spc="-15" dirty="0">
                <a:latin typeface="Garamond"/>
                <a:cs typeface="Garamond"/>
              </a:rPr>
              <a:t>1984 </a:t>
            </a:r>
            <a:r>
              <a:rPr sz="2400" dirty="0">
                <a:latin typeface="Garamond"/>
                <a:cs typeface="Garamond"/>
              </a:rPr>
              <a:t>technology. Achieved </a:t>
            </a:r>
            <a:r>
              <a:rPr sz="2400" spc="5" dirty="0">
                <a:latin typeface="Garamond"/>
                <a:cs typeface="Garamond"/>
              </a:rPr>
              <a:t>forwarding </a:t>
            </a:r>
            <a:r>
              <a:rPr sz="2400" spc="25" dirty="0">
                <a:latin typeface="Garamond"/>
                <a:cs typeface="Garamond"/>
              </a:rPr>
              <a:t>in </a:t>
            </a:r>
            <a:r>
              <a:rPr sz="2400" spc="20" dirty="0">
                <a:latin typeface="Garamond"/>
                <a:cs typeface="Garamond"/>
              </a:rPr>
              <a:t>min  </a:t>
            </a:r>
            <a:r>
              <a:rPr sz="2400" spc="10" dirty="0">
                <a:latin typeface="Garamond"/>
                <a:cs typeface="Garamond"/>
              </a:rPr>
              <a:t>frame </a:t>
            </a:r>
            <a:r>
              <a:rPr sz="2400" spc="45" dirty="0">
                <a:latin typeface="Garamond"/>
                <a:cs typeface="Garamond"/>
              </a:rPr>
              <a:t>time </a:t>
            </a:r>
            <a:r>
              <a:rPr sz="2400" spc="50" dirty="0">
                <a:latin typeface="Garamond"/>
                <a:cs typeface="Garamond"/>
              </a:rPr>
              <a:t>with </a:t>
            </a:r>
            <a:r>
              <a:rPr sz="2400" spc="-30" dirty="0">
                <a:latin typeface="Garamond"/>
                <a:cs typeface="Garamond"/>
              </a:rPr>
              <a:t>low </a:t>
            </a:r>
            <a:r>
              <a:rPr sz="2400" dirty="0">
                <a:latin typeface="Garamond"/>
                <a:cs typeface="Garamond"/>
              </a:rPr>
              <a:t>cost </a:t>
            </a:r>
            <a:r>
              <a:rPr sz="2400" spc="15" dirty="0">
                <a:latin typeface="Garamond"/>
                <a:cs typeface="Garamond"/>
              </a:rPr>
              <a:t>(1000</a:t>
            </a:r>
            <a:r>
              <a:rPr sz="2400" spc="535" dirty="0">
                <a:latin typeface="Garamond"/>
                <a:cs typeface="Garamond"/>
              </a:rPr>
              <a:t> </a:t>
            </a:r>
            <a:r>
              <a:rPr sz="2400" spc="40" dirty="0">
                <a:latin typeface="Garamond"/>
                <a:cs typeface="Garamond"/>
              </a:rPr>
              <a:t>dollars).</a:t>
            </a:r>
            <a:endParaRPr sz="240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6322" y="1499946"/>
            <a:ext cx="2181225" cy="1960245"/>
          </a:xfrm>
          <a:custGeom>
            <a:avLst/>
            <a:gdLst/>
            <a:ahLst/>
            <a:cxnLst/>
            <a:rect l="l" t="t" r="r" b="b"/>
            <a:pathLst>
              <a:path w="2181225" h="1960245">
                <a:moveTo>
                  <a:pt x="0" y="1959686"/>
                </a:moveTo>
                <a:lnTo>
                  <a:pt x="2181123" y="1959686"/>
                </a:lnTo>
                <a:lnTo>
                  <a:pt x="2181123" y="0"/>
                </a:lnTo>
                <a:lnTo>
                  <a:pt x="0" y="0"/>
                </a:lnTo>
                <a:lnTo>
                  <a:pt x="0" y="19596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3461" y="2153167"/>
            <a:ext cx="365760" cy="465455"/>
          </a:xfrm>
          <a:custGeom>
            <a:avLst/>
            <a:gdLst/>
            <a:ahLst/>
            <a:cxnLst/>
            <a:rect l="l" t="t" r="r" b="b"/>
            <a:pathLst>
              <a:path w="365760" h="465455">
                <a:moveTo>
                  <a:pt x="0" y="465013"/>
                </a:moveTo>
                <a:lnTo>
                  <a:pt x="365363" y="465013"/>
                </a:lnTo>
                <a:lnTo>
                  <a:pt x="365363" y="0"/>
                </a:lnTo>
                <a:lnTo>
                  <a:pt x="0" y="0"/>
                </a:lnTo>
                <a:lnTo>
                  <a:pt x="0" y="4650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9190" y="2142101"/>
            <a:ext cx="354330" cy="487680"/>
          </a:xfrm>
          <a:custGeom>
            <a:avLst/>
            <a:gdLst/>
            <a:ahLst/>
            <a:cxnLst/>
            <a:rect l="l" t="t" r="r" b="b"/>
            <a:pathLst>
              <a:path w="354329" h="487680">
                <a:moveTo>
                  <a:pt x="0" y="487154"/>
                </a:moveTo>
                <a:lnTo>
                  <a:pt x="354295" y="487154"/>
                </a:lnTo>
                <a:lnTo>
                  <a:pt x="354295" y="0"/>
                </a:lnTo>
                <a:lnTo>
                  <a:pt x="0" y="0"/>
                </a:lnTo>
                <a:lnTo>
                  <a:pt x="0" y="4871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709" y="1599581"/>
            <a:ext cx="697865" cy="243840"/>
          </a:xfrm>
          <a:custGeom>
            <a:avLst/>
            <a:gdLst/>
            <a:ahLst/>
            <a:cxnLst/>
            <a:rect l="l" t="t" r="r" b="b"/>
            <a:pathLst>
              <a:path w="697864" h="243839">
                <a:moveTo>
                  <a:pt x="0" y="243582"/>
                </a:moveTo>
                <a:lnTo>
                  <a:pt x="697518" y="243582"/>
                </a:lnTo>
                <a:lnTo>
                  <a:pt x="697518" y="0"/>
                </a:lnTo>
                <a:lnTo>
                  <a:pt x="0" y="0"/>
                </a:lnTo>
                <a:lnTo>
                  <a:pt x="0" y="24358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6350" y="3149622"/>
            <a:ext cx="786130" cy="199390"/>
          </a:xfrm>
          <a:custGeom>
            <a:avLst/>
            <a:gdLst/>
            <a:ahLst/>
            <a:cxnLst/>
            <a:rect l="l" t="t" r="r" b="b"/>
            <a:pathLst>
              <a:path w="786129" h="199389">
                <a:moveTo>
                  <a:pt x="0" y="199290"/>
                </a:moveTo>
                <a:lnTo>
                  <a:pt x="786090" y="199290"/>
                </a:lnTo>
                <a:lnTo>
                  <a:pt x="786090" y="0"/>
                </a:lnTo>
                <a:lnTo>
                  <a:pt x="0" y="0"/>
                </a:lnTo>
                <a:lnTo>
                  <a:pt x="0" y="19929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1709" y="2153164"/>
            <a:ext cx="708660" cy="498475"/>
          </a:xfrm>
          <a:custGeom>
            <a:avLst/>
            <a:gdLst/>
            <a:ahLst/>
            <a:cxnLst/>
            <a:rect l="l" t="t" r="r" b="b"/>
            <a:pathLst>
              <a:path w="708660" h="498475">
                <a:moveTo>
                  <a:pt x="0" y="498227"/>
                </a:moveTo>
                <a:lnTo>
                  <a:pt x="708590" y="498227"/>
                </a:lnTo>
                <a:lnTo>
                  <a:pt x="708590" y="0"/>
                </a:lnTo>
                <a:lnTo>
                  <a:pt x="0" y="0"/>
                </a:lnTo>
                <a:lnTo>
                  <a:pt x="0" y="49822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3817" y="2795333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3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9539" y="2607106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4">
                <a:moveTo>
                  <a:pt x="0" y="0"/>
                </a:moveTo>
                <a:lnTo>
                  <a:pt x="0" y="1882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5268" y="2629255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0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0642" y="2651391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0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2079" y="2662465"/>
            <a:ext cx="0" cy="487680"/>
          </a:xfrm>
          <a:custGeom>
            <a:avLst/>
            <a:gdLst/>
            <a:ahLst/>
            <a:cxnLst/>
            <a:rect l="l" t="t" r="r" b="b"/>
            <a:pathLst>
              <a:path h="487680">
                <a:moveTo>
                  <a:pt x="0" y="0"/>
                </a:moveTo>
                <a:lnTo>
                  <a:pt x="0" y="4871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1004" y="1843163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1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07551" y="2379027"/>
            <a:ext cx="39751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Courier New"/>
                <a:cs typeface="Courier New"/>
              </a:rPr>
              <a:t>Proc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7923" y="2135450"/>
            <a:ext cx="58356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Courier New"/>
                <a:cs typeface="Courier New"/>
              </a:rPr>
              <a:t>Lookup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8991" y="2345809"/>
            <a:ext cx="58356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Courier New"/>
                <a:cs typeface="Courier New"/>
              </a:rPr>
              <a:t>Engine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1867" y="2268309"/>
            <a:ext cx="58356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Courier New"/>
                <a:cs typeface="Courier New"/>
              </a:rPr>
              <a:t>Memory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7935" y="3109855"/>
            <a:ext cx="76962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210" marR="5080" indent="-144145">
              <a:lnSpc>
                <a:spcPts val="1390"/>
              </a:lnSpc>
            </a:pPr>
            <a:r>
              <a:rPr sz="1200" spc="10" dirty="0">
                <a:latin typeface="Courier New"/>
                <a:cs typeface="Courier New"/>
              </a:rPr>
              <a:t>Ethernet  Chip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58856" y="1311719"/>
            <a:ext cx="11430" cy="288290"/>
          </a:xfrm>
          <a:custGeom>
            <a:avLst/>
            <a:gdLst/>
            <a:ahLst/>
            <a:cxnLst/>
            <a:rect l="l" t="t" r="r" b="b"/>
            <a:pathLst>
              <a:path w="11429" h="288290">
                <a:moveTo>
                  <a:pt x="11074" y="2878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36720" y="3459632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0"/>
                </a:moveTo>
                <a:lnTo>
                  <a:pt x="0" y="1550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8143" y="3614635"/>
            <a:ext cx="1229360" cy="0"/>
          </a:xfrm>
          <a:custGeom>
            <a:avLst/>
            <a:gdLst/>
            <a:ahLst/>
            <a:cxnLst/>
            <a:rect l="l" t="t" r="r" b="b"/>
            <a:pathLst>
              <a:path w="1229360">
                <a:moveTo>
                  <a:pt x="0" y="0"/>
                </a:moveTo>
                <a:lnTo>
                  <a:pt x="1228953" y="0"/>
                </a:lnTo>
              </a:path>
            </a:pathLst>
          </a:custGeom>
          <a:ln w="33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04564" y="1300657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1727187" y="0"/>
                </a:lnTo>
              </a:path>
            </a:pathLst>
          </a:custGeom>
          <a:ln w="33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95401" y="605338"/>
            <a:ext cx="4513452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65" dirty="0">
                <a:solidFill>
                  <a:srgbClr val="0070C0"/>
                </a:solidFill>
                <a:latin typeface="Century"/>
                <a:cs typeface="Century"/>
              </a:rPr>
              <a:t>Bridge</a:t>
            </a:r>
            <a:r>
              <a:rPr sz="2800" spc="175" dirty="0">
                <a:solidFill>
                  <a:srgbClr val="0070C0"/>
                </a:solidFill>
                <a:latin typeface="Century"/>
                <a:cs typeface="Century"/>
              </a:rPr>
              <a:t> </a:t>
            </a:r>
            <a:r>
              <a:rPr sz="2800" spc="50" dirty="0">
                <a:solidFill>
                  <a:srgbClr val="0070C0"/>
                </a:solidFill>
                <a:latin typeface="Century"/>
                <a:cs typeface="Century"/>
              </a:rPr>
              <a:t>Implementation</a:t>
            </a:r>
            <a:endParaRPr sz="2800" dirty="0">
              <a:solidFill>
                <a:srgbClr val="0070C0"/>
              </a:solidFill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Ethernet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  <a:p>
            <a:pPr marL="1361440" marR="1273810" algn="ctr">
              <a:lnSpc>
                <a:spcPts val="1390"/>
              </a:lnSpc>
              <a:spcBef>
                <a:spcPts val="935"/>
              </a:spcBef>
            </a:pPr>
            <a:r>
              <a:rPr sz="1200" spc="10" dirty="0">
                <a:latin typeface="Courier New"/>
                <a:cs typeface="Courier New"/>
              </a:rPr>
              <a:t>Ethernet  Chip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7922" y="8284379"/>
            <a:ext cx="18923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11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32613" y="3330981"/>
            <a:ext cx="8432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Ethernet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6367" y="4354799"/>
            <a:ext cx="4941570" cy="3620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 indent="-265430">
              <a:lnSpc>
                <a:spcPct val="100000"/>
              </a:lnSpc>
              <a:buAutoNum type="arabicParenR"/>
              <a:tabLst>
                <a:tab pos="219710" algn="l"/>
              </a:tabLst>
            </a:pPr>
            <a:r>
              <a:rPr sz="2000" spc="-5" dirty="0">
                <a:latin typeface="Arial"/>
                <a:cs typeface="Arial"/>
              </a:rPr>
              <a:t>3 bus design to avoid congestion on processor bus</a:t>
            </a:r>
            <a:endParaRPr sz="2000" dirty="0">
              <a:latin typeface="Arial"/>
              <a:cs typeface="Arial"/>
            </a:endParaRPr>
          </a:p>
          <a:p>
            <a:pPr marL="219075" indent="-206375">
              <a:lnSpc>
                <a:spcPct val="100000"/>
              </a:lnSpc>
              <a:spcBef>
                <a:spcPts val="935"/>
              </a:spcBef>
              <a:buAutoNum type="arabicParenR"/>
              <a:tabLst>
                <a:tab pos="219710" algn="l"/>
              </a:tabLst>
            </a:pPr>
            <a:r>
              <a:rPr sz="2000" spc="-5" dirty="0">
                <a:latin typeface="Arial"/>
                <a:cs typeface="Arial"/>
              </a:rPr>
              <a:t>4 ported memory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design.</a:t>
            </a:r>
            <a:endParaRPr sz="2000" dirty="0">
              <a:latin typeface="Arial"/>
              <a:cs typeface="Arial"/>
            </a:endParaRPr>
          </a:p>
          <a:p>
            <a:pPr marL="241300" indent="-207010">
              <a:lnSpc>
                <a:spcPct val="100000"/>
              </a:lnSpc>
              <a:spcBef>
                <a:spcPts val="1019"/>
              </a:spcBef>
              <a:buAutoNum type="arabicParenR"/>
              <a:tabLst>
                <a:tab pos="241935" algn="l"/>
              </a:tabLst>
            </a:pPr>
            <a:r>
              <a:rPr sz="2000" spc="-5" dirty="0">
                <a:latin typeface="Arial"/>
                <a:cs typeface="Arial"/>
              </a:rPr>
              <a:t>Hardware binary search lookup engine.</a:t>
            </a:r>
            <a:r>
              <a:rPr sz="2000" spc="3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Takes</a:t>
            </a:r>
            <a:endParaRPr sz="2000" dirty="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latin typeface="Arial"/>
                <a:cs typeface="Arial"/>
              </a:rPr>
              <a:t>log(8000) = 13 memory accesses of 100 nsec each = 1.3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usec</a:t>
            </a:r>
            <a:endParaRPr sz="2000" dirty="0">
              <a:latin typeface="Arial"/>
              <a:cs typeface="Arial"/>
            </a:endParaRPr>
          </a:p>
          <a:p>
            <a:pPr marL="278130" marR="246379" indent="-199390">
              <a:lnSpc>
                <a:spcPct val="90800"/>
              </a:lnSpc>
              <a:spcBef>
                <a:spcPts val="650"/>
              </a:spcBef>
              <a:buAutoNum type="arabicParenR" startAt="4"/>
              <a:tabLst>
                <a:tab pos="286385" algn="l"/>
              </a:tabLst>
            </a:pPr>
            <a:r>
              <a:rPr sz="2000" spc="-5" dirty="0">
                <a:latin typeface="Arial"/>
                <a:cs typeface="Arial"/>
              </a:rPr>
              <a:t>Processor stays in loop after a packet interrupt servicing  as many packets as arriive to reduce context switching  overhead.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1983697" y="1452628"/>
            <a:ext cx="510961" cy="775908"/>
          </a:xfrm>
          <a:custGeom>
            <a:avLst/>
            <a:gdLst/>
            <a:ahLst/>
            <a:cxnLst/>
            <a:rect l="l" t="t" r="r" b="b"/>
            <a:pathLst>
              <a:path w="446405" h="509905">
                <a:moveTo>
                  <a:pt x="0" y="509751"/>
                </a:moveTo>
                <a:lnTo>
                  <a:pt x="446027" y="509751"/>
                </a:lnTo>
                <a:lnTo>
                  <a:pt x="446027" y="0"/>
                </a:lnTo>
                <a:lnTo>
                  <a:pt x="0" y="0"/>
                </a:lnTo>
                <a:lnTo>
                  <a:pt x="0" y="5097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3"/>
          <p:cNvSpPr/>
          <p:nvPr/>
        </p:nvSpPr>
        <p:spPr>
          <a:xfrm>
            <a:off x="4098769" y="1420317"/>
            <a:ext cx="510961" cy="775908"/>
          </a:xfrm>
          <a:custGeom>
            <a:avLst/>
            <a:gdLst/>
            <a:ahLst/>
            <a:cxnLst/>
            <a:rect l="l" t="t" r="r" b="b"/>
            <a:pathLst>
              <a:path w="446404" h="509905">
                <a:moveTo>
                  <a:pt x="0" y="509751"/>
                </a:moveTo>
                <a:lnTo>
                  <a:pt x="446027" y="509751"/>
                </a:lnTo>
                <a:lnTo>
                  <a:pt x="446027" y="0"/>
                </a:lnTo>
                <a:lnTo>
                  <a:pt x="0" y="0"/>
                </a:lnTo>
                <a:lnTo>
                  <a:pt x="0" y="5097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2202502" y="2228304"/>
            <a:ext cx="0" cy="549803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0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1667657" y="2810051"/>
            <a:ext cx="1094604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57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2190349" y="1080944"/>
            <a:ext cx="0" cy="372011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2442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1752740" y="1032476"/>
            <a:ext cx="2942203" cy="16426"/>
          </a:xfrm>
          <a:custGeom>
            <a:avLst/>
            <a:gdLst/>
            <a:ahLst/>
            <a:cxnLst/>
            <a:rect l="l" t="t" r="r" b="b"/>
            <a:pathLst>
              <a:path w="2570479" h="10795">
                <a:moveTo>
                  <a:pt x="0" y="0"/>
                </a:moveTo>
                <a:lnTo>
                  <a:pt x="2569997" y="106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4341878" y="1064789"/>
            <a:ext cx="0" cy="372011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4037992" y="2212148"/>
            <a:ext cx="146093" cy="533377"/>
          </a:xfrm>
          <a:custGeom>
            <a:avLst/>
            <a:gdLst/>
            <a:ahLst/>
            <a:cxnLst/>
            <a:rect l="l" t="t" r="r" b="b"/>
            <a:pathLst>
              <a:path w="127635" h="350519">
                <a:moveTo>
                  <a:pt x="127431" y="0"/>
                </a:moveTo>
                <a:lnTo>
                  <a:pt x="0" y="3504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4463434" y="2195991"/>
            <a:ext cx="425922" cy="549803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0"/>
                </a:moveTo>
                <a:lnTo>
                  <a:pt x="371690" y="36106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3673312" y="2761583"/>
            <a:ext cx="61998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6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4706544" y="2761583"/>
            <a:ext cx="657053" cy="0"/>
          </a:xfrm>
          <a:custGeom>
            <a:avLst/>
            <a:gdLst/>
            <a:ahLst/>
            <a:cxnLst/>
            <a:rect l="l" t="t" r="r" b="b"/>
            <a:pathLst>
              <a:path w="574039">
                <a:moveTo>
                  <a:pt x="0" y="0"/>
                </a:moveTo>
                <a:lnTo>
                  <a:pt x="5734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 txBox="1"/>
          <p:nvPr/>
        </p:nvSpPr>
        <p:spPr>
          <a:xfrm>
            <a:off x="2078578" y="1529987"/>
            <a:ext cx="321258" cy="435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Courier New"/>
                <a:cs typeface="Courier New"/>
              </a:rPr>
              <a:t>B1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4242259" y="1497668"/>
            <a:ext cx="321258" cy="435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Courier New"/>
                <a:cs typeface="Courier New"/>
              </a:rPr>
              <a:t>B2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1677440" y="2725819"/>
            <a:ext cx="175166" cy="435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Courier New"/>
                <a:cs typeface="Courier New"/>
              </a:rPr>
              <a:t>A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2528330" y="2774298"/>
            <a:ext cx="175166" cy="435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Courier New"/>
                <a:cs typeface="Courier New"/>
              </a:rPr>
              <a:t>B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3865439" y="2693502"/>
            <a:ext cx="175166" cy="435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Courier New"/>
                <a:cs typeface="Courier New"/>
              </a:rPr>
              <a:t>C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4971594" y="2677340"/>
            <a:ext cx="175166" cy="435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Courier New"/>
                <a:cs typeface="Courier New"/>
              </a:rPr>
              <a:t>D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1667657" y="2810051"/>
            <a:ext cx="0" cy="194219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4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2506389" y="2826227"/>
            <a:ext cx="0" cy="129479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49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/>
          <p:nvPr/>
        </p:nvSpPr>
        <p:spPr>
          <a:xfrm>
            <a:off x="3843492" y="2777740"/>
            <a:ext cx="0" cy="162332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1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/>
          <p:cNvSpPr/>
          <p:nvPr/>
        </p:nvSpPr>
        <p:spPr>
          <a:xfrm>
            <a:off x="4937500" y="2777740"/>
            <a:ext cx="0" cy="145906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5"/>
          <p:cNvSpPr/>
          <p:nvPr/>
        </p:nvSpPr>
        <p:spPr>
          <a:xfrm>
            <a:off x="1187194" y="3962400"/>
            <a:ext cx="4972236" cy="0"/>
          </a:xfrm>
          <a:custGeom>
            <a:avLst/>
            <a:gdLst/>
            <a:ahLst/>
            <a:cxnLst/>
            <a:rect l="l" t="t" r="r" b="b"/>
            <a:pathLst>
              <a:path w="4344035">
                <a:moveTo>
                  <a:pt x="0" y="0"/>
                </a:moveTo>
                <a:lnTo>
                  <a:pt x="4343501" y="0"/>
                </a:lnTo>
              </a:path>
            </a:pathLst>
          </a:custGeom>
          <a:ln w="31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762262" y="1700778"/>
            <a:ext cx="0" cy="52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0170" y="2327059"/>
            <a:ext cx="1042983" cy="3719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 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88532" y="2891977"/>
            <a:ext cx="121756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 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3670" y="1464534"/>
            <a:ext cx="486374" cy="56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815946" y="1452628"/>
            <a:ext cx="0" cy="7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96425" y="494730"/>
            <a:ext cx="123451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 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07799" y="2863812"/>
            <a:ext cx="123451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 D</a:t>
            </a:r>
          </a:p>
        </p:txBody>
      </p:sp>
      <p:sp>
        <p:nvSpPr>
          <p:cNvPr id="36" name="object 23"/>
          <p:cNvSpPr/>
          <p:nvPr/>
        </p:nvSpPr>
        <p:spPr>
          <a:xfrm>
            <a:off x="1969102" y="5675383"/>
            <a:ext cx="503995" cy="739674"/>
          </a:xfrm>
          <a:custGeom>
            <a:avLst/>
            <a:gdLst/>
            <a:ahLst/>
            <a:cxnLst/>
            <a:rect l="l" t="t" r="r" b="b"/>
            <a:pathLst>
              <a:path w="446405" h="509905">
                <a:moveTo>
                  <a:pt x="0" y="509751"/>
                </a:moveTo>
                <a:lnTo>
                  <a:pt x="446027" y="509751"/>
                </a:lnTo>
                <a:lnTo>
                  <a:pt x="446027" y="0"/>
                </a:lnTo>
                <a:lnTo>
                  <a:pt x="0" y="0"/>
                </a:lnTo>
                <a:lnTo>
                  <a:pt x="0" y="5097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4"/>
          <p:cNvSpPr/>
          <p:nvPr/>
        </p:nvSpPr>
        <p:spPr>
          <a:xfrm>
            <a:off x="4055342" y="5644581"/>
            <a:ext cx="503995" cy="739674"/>
          </a:xfrm>
          <a:custGeom>
            <a:avLst/>
            <a:gdLst/>
            <a:ahLst/>
            <a:cxnLst/>
            <a:rect l="l" t="t" r="r" b="b"/>
            <a:pathLst>
              <a:path w="446404" h="509905">
                <a:moveTo>
                  <a:pt x="0" y="509751"/>
                </a:moveTo>
                <a:lnTo>
                  <a:pt x="446027" y="509751"/>
                </a:lnTo>
                <a:lnTo>
                  <a:pt x="446027" y="0"/>
                </a:lnTo>
                <a:lnTo>
                  <a:pt x="0" y="0"/>
                </a:lnTo>
                <a:lnTo>
                  <a:pt x="0" y="5097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5"/>
          <p:cNvSpPr/>
          <p:nvPr/>
        </p:nvSpPr>
        <p:spPr>
          <a:xfrm>
            <a:off x="2184924" y="6414835"/>
            <a:ext cx="0" cy="524128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0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6"/>
          <p:cNvSpPr/>
          <p:nvPr/>
        </p:nvSpPr>
        <p:spPr>
          <a:xfrm>
            <a:off x="1657370" y="6969415"/>
            <a:ext cx="1079683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57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7"/>
          <p:cNvSpPr/>
          <p:nvPr/>
        </p:nvSpPr>
        <p:spPr>
          <a:xfrm>
            <a:off x="2172922" y="5321075"/>
            <a:ext cx="0" cy="354638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24424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8"/>
          <p:cNvSpPr/>
          <p:nvPr/>
        </p:nvSpPr>
        <p:spPr>
          <a:xfrm>
            <a:off x="1741293" y="5274853"/>
            <a:ext cx="2902096" cy="15659"/>
          </a:xfrm>
          <a:custGeom>
            <a:avLst/>
            <a:gdLst/>
            <a:ahLst/>
            <a:cxnLst/>
            <a:rect l="l" t="t" r="r" b="b"/>
            <a:pathLst>
              <a:path w="2570479" h="10794">
                <a:moveTo>
                  <a:pt x="0" y="0"/>
                </a:moveTo>
                <a:lnTo>
                  <a:pt x="2569997" y="1061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9"/>
          <p:cNvSpPr/>
          <p:nvPr/>
        </p:nvSpPr>
        <p:spPr>
          <a:xfrm>
            <a:off x="4295138" y="5305655"/>
            <a:ext cx="0" cy="354638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2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0"/>
          <p:cNvSpPr/>
          <p:nvPr/>
        </p:nvSpPr>
        <p:spPr>
          <a:xfrm>
            <a:off x="3995393" y="6399434"/>
            <a:ext cx="144101" cy="508468"/>
          </a:xfrm>
          <a:custGeom>
            <a:avLst/>
            <a:gdLst/>
            <a:ahLst/>
            <a:cxnLst/>
            <a:rect l="l" t="t" r="r" b="b"/>
            <a:pathLst>
              <a:path w="127635" h="350520">
                <a:moveTo>
                  <a:pt x="127431" y="0"/>
                </a:moveTo>
                <a:lnTo>
                  <a:pt x="0" y="3504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1"/>
          <p:cNvSpPr/>
          <p:nvPr/>
        </p:nvSpPr>
        <p:spPr>
          <a:xfrm>
            <a:off x="4415036" y="6384033"/>
            <a:ext cx="420116" cy="524128"/>
          </a:xfrm>
          <a:custGeom>
            <a:avLst/>
            <a:gdLst/>
            <a:ahLst/>
            <a:cxnLst/>
            <a:rect l="l" t="t" r="r" b="b"/>
            <a:pathLst>
              <a:path w="372110" h="361314">
                <a:moveTo>
                  <a:pt x="0" y="0"/>
                </a:moveTo>
                <a:lnTo>
                  <a:pt x="371690" y="3610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2"/>
          <p:cNvSpPr/>
          <p:nvPr/>
        </p:nvSpPr>
        <p:spPr>
          <a:xfrm>
            <a:off x="3635685" y="6923210"/>
            <a:ext cx="611534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6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3"/>
          <p:cNvSpPr/>
          <p:nvPr/>
        </p:nvSpPr>
        <p:spPr>
          <a:xfrm>
            <a:off x="4654832" y="6923210"/>
            <a:ext cx="648097" cy="0"/>
          </a:xfrm>
          <a:custGeom>
            <a:avLst/>
            <a:gdLst/>
            <a:ahLst/>
            <a:cxnLst/>
            <a:rect l="l" t="t" r="r" b="b"/>
            <a:pathLst>
              <a:path w="574039">
                <a:moveTo>
                  <a:pt x="0" y="0"/>
                </a:moveTo>
                <a:lnTo>
                  <a:pt x="5734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4"/>
          <p:cNvSpPr txBox="1"/>
          <p:nvPr/>
        </p:nvSpPr>
        <p:spPr>
          <a:xfrm>
            <a:off x="2062675" y="5749147"/>
            <a:ext cx="316879" cy="41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Courier New"/>
                <a:cs typeface="Courier New"/>
              </a:rPr>
              <a:t>B1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8" name="object 35"/>
          <p:cNvSpPr txBox="1"/>
          <p:nvPr/>
        </p:nvSpPr>
        <p:spPr>
          <a:xfrm>
            <a:off x="4196863" y="5718338"/>
            <a:ext cx="316879" cy="41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Courier New"/>
                <a:cs typeface="Courier New"/>
              </a:rPr>
              <a:t>B2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9" name="object 36"/>
          <p:cNvSpPr txBox="1"/>
          <p:nvPr/>
        </p:nvSpPr>
        <p:spPr>
          <a:xfrm>
            <a:off x="1667005" y="6889136"/>
            <a:ext cx="172778" cy="41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Courier New"/>
                <a:cs typeface="Courier New"/>
              </a:rPr>
              <a:t>A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0" name="object 37"/>
          <p:cNvSpPr txBox="1"/>
          <p:nvPr/>
        </p:nvSpPr>
        <p:spPr>
          <a:xfrm>
            <a:off x="2506296" y="6935351"/>
            <a:ext cx="172778" cy="41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Courier New"/>
                <a:cs typeface="Courier New"/>
              </a:rPr>
              <a:t>B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3825179" y="6858327"/>
            <a:ext cx="172778" cy="41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Courier New"/>
                <a:cs typeface="Courier New"/>
              </a:rPr>
              <a:t>C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2" name="object 39"/>
          <p:cNvSpPr txBox="1"/>
          <p:nvPr/>
        </p:nvSpPr>
        <p:spPr>
          <a:xfrm>
            <a:off x="4916254" y="6842919"/>
            <a:ext cx="172778" cy="41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Courier New"/>
                <a:cs typeface="Courier New"/>
              </a:rPr>
              <a:t>D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3" name="object 40"/>
          <p:cNvSpPr/>
          <p:nvPr/>
        </p:nvSpPr>
        <p:spPr>
          <a:xfrm>
            <a:off x="1657370" y="6969415"/>
            <a:ext cx="0" cy="185149"/>
          </a:xfrm>
          <a:custGeom>
            <a:avLst/>
            <a:gdLst/>
            <a:ahLst/>
            <a:cxnLst/>
            <a:rect l="l" t="t" r="r" b="b"/>
            <a:pathLst>
              <a:path h="127635">
                <a:moveTo>
                  <a:pt x="0" y="0"/>
                </a:moveTo>
                <a:lnTo>
                  <a:pt x="0" y="1274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1"/>
          <p:cNvSpPr/>
          <p:nvPr/>
        </p:nvSpPr>
        <p:spPr>
          <a:xfrm>
            <a:off x="2484669" y="6984835"/>
            <a:ext cx="0" cy="123433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0"/>
                </a:moveTo>
                <a:lnTo>
                  <a:pt x="0" y="849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2"/>
          <p:cNvSpPr/>
          <p:nvPr/>
        </p:nvSpPr>
        <p:spPr>
          <a:xfrm>
            <a:off x="3803545" y="6938613"/>
            <a:ext cx="0" cy="154751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1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43"/>
          <p:cNvSpPr/>
          <p:nvPr/>
        </p:nvSpPr>
        <p:spPr>
          <a:xfrm>
            <a:off x="4882640" y="6938613"/>
            <a:ext cx="0" cy="139092"/>
          </a:xfrm>
          <a:custGeom>
            <a:avLst/>
            <a:gdLst/>
            <a:ahLst/>
            <a:cxnLst/>
            <a:rect l="l" t="t" r="r" b="b"/>
            <a:pathLst>
              <a:path h="95885">
                <a:moveTo>
                  <a:pt x="0" y="0"/>
                </a:moveTo>
                <a:lnTo>
                  <a:pt x="0" y="955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TextBox 60"/>
          <p:cNvSpPr txBox="1"/>
          <p:nvPr/>
        </p:nvSpPr>
        <p:spPr>
          <a:xfrm>
            <a:off x="5094529" y="5589111"/>
            <a:ext cx="479744" cy="5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4726768" y="5515882"/>
            <a:ext cx="0" cy="682212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55364" y="6236311"/>
            <a:ext cx="1469236" cy="3683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   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65594" y="5405024"/>
            <a:ext cx="1265346" cy="3777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   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6857" y="6405729"/>
            <a:ext cx="135209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   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43000" y="5729092"/>
            <a:ext cx="479744" cy="5357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404955" y="1757592"/>
            <a:ext cx="486374" cy="56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207151" y="5688300"/>
            <a:ext cx="0" cy="59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93398" y="5576692"/>
            <a:ext cx="479744" cy="5357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01456" y="5729092"/>
            <a:ext cx="4797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 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4707368" y="5557699"/>
            <a:ext cx="0" cy="68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852606" y="5602655"/>
            <a:ext cx="0" cy="68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363597" y="5515882"/>
            <a:ext cx="210676" cy="48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-15623" y="7903879"/>
            <a:ext cx="75594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 to A packet is not sent on the LAN to C on the return because now bridges know where A is.  </a:t>
            </a:r>
            <a:r>
              <a:rPr lang="en-US" sz="2800" dirty="0">
                <a:solidFill>
                  <a:srgbClr val="00B050"/>
                </a:solidFill>
              </a:rPr>
              <a:t>No flooding</a:t>
            </a:r>
            <a:r>
              <a:rPr lang="en-US" sz="2800" dirty="0"/>
              <a:t> on all subsequent frames</a:t>
            </a:r>
          </a:p>
        </p:txBody>
      </p:sp>
    </p:spTree>
    <p:extLst>
      <p:ext uri="{BB962C8B-B14F-4D97-AF65-F5344CB8AC3E}">
        <p14:creationId xmlns:p14="http://schemas.microsoft.com/office/powerpoint/2010/main" val="164105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61" grpId="0"/>
      <p:bldP spid="65" grpId="0" animBg="1"/>
      <p:bldP spid="66" grpId="0" animBg="1"/>
      <p:bldP spid="67" grpId="0" animBg="1"/>
      <p:bldP spid="70" grpId="0"/>
      <p:bldP spid="78" grpId="0"/>
      <p:bldP spid="79" grpId="0"/>
      <p:bldP spid="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2878" y="657956"/>
            <a:ext cx="390114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45" dirty="0">
                <a:solidFill>
                  <a:srgbClr val="0070C0"/>
                </a:solidFill>
                <a:latin typeface="Century"/>
                <a:cs typeface="Century"/>
              </a:rPr>
              <a:t>Centralized</a:t>
            </a:r>
            <a:r>
              <a:rPr sz="2800" spc="165" dirty="0">
                <a:solidFill>
                  <a:srgbClr val="0070C0"/>
                </a:solidFill>
                <a:latin typeface="Century"/>
                <a:cs typeface="Century"/>
              </a:rPr>
              <a:t> </a:t>
            </a:r>
            <a:r>
              <a:rPr sz="2800" spc="80" dirty="0">
                <a:solidFill>
                  <a:srgbClr val="0070C0"/>
                </a:solidFill>
                <a:latin typeface="Century"/>
                <a:cs typeface="Century"/>
              </a:rPr>
              <a:t>Algorithm</a:t>
            </a:r>
            <a:endParaRPr sz="2800" dirty="0">
              <a:solidFill>
                <a:srgbClr val="0070C0"/>
              </a:solidFill>
              <a:latin typeface="Century"/>
              <a:cs typeface="Century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892" y="1536039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322" y="2421165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0279" y="3204146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8591" y="2250947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7674" y="3136061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4877" y="1740307"/>
            <a:ext cx="476884" cy="374650"/>
          </a:xfrm>
          <a:custGeom>
            <a:avLst/>
            <a:gdLst/>
            <a:ahLst/>
            <a:cxnLst/>
            <a:rect l="l" t="t" r="r" b="b"/>
            <a:pathLst>
              <a:path w="476885" h="374650">
                <a:moveTo>
                  <a:pt x="0" y="374470"/>
                </a:moveTo>
                <a:lnTo>
                  <a:pt x="476601" y="374470"/>
                </a:lnTo>
                <a:lnTo>
                  <a:pt x="476601" y="0"/>
                </a:lnTo>
                <a:lnTo>
                  <a:pt x="0" y="0"/>
                </a:lnTo>
                <a:lnTo>
                  <a:pt x="0" y="374470"/>
                </a:lnTo>
                <a:close/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0841" y="2602726"/>
            <a:ext cx="476884" cy="374650"/>
          </a:xfrm>
          <a:custGeom>
            <a:avLst/>
            <a:gdLst/>
            <a:ahLst/>
            <a:cxnLst/>
            <a:rect l="l" t="t" r="r" b="b"/>
            <a:pathLst>
              <a:path w="476885" h="374650">
                <a:moveTo>
                  <a:pt x="0" y="374470"/>
                </a:moveTo>
                <a:lnTo>
                  <a:pt x="476601" y="374470"/>
                </a:lnTo>
                <a:lnTo>
                  <a:pt x="476601" y="0"/>
                </a:lnTo>
                <a:lnTo>
                  <a:pt x="0" y="0"/>
                </a:lnTo>
                <a:lnTo>
                  <a:pt x="0" y="374470"/>
                </a:lnTo>
                <a:close/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228" y="2466557"/>
            <a:ext cx="476884" cy="374650"/>
          </a:xfrm>
          <a:custGeom>
            <a:avLst/>
            <a:gdLst/>
            <a:ahLst/>
            <a:cxnLst/>
            <a:rect l="l" t="t" r="r" b="b"/>
            <a:pathLst>
              <a:path w="476885" h="374650">
                <a:moveTo>
                  <a:pt x="0" y="374470"/>
                </a:moveTo>
                <a:lnTo>
                  <a:pt x="476601" y="374470"/>
                </a:lnTo>
                <a:lnTo>
                  <a:pt x="476601" y="0"/>
                </a:lnTo>
                <a:lnTo>
                  <a:pt x="0" y="0"/>
                </a:lnTo>
                <a:lnTo>
                  <a:pt x="0" y="374470"/>
                </a:lnTo>
                <a:close/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1264" y="1558734"/>
            <a:ext cx="306705" cy="193040"/>
          </a:xfrm>
          <a:custGeom>
            <a:avLst/>
            <a:gdLst/>
            <a:ahLst/>
            <a:cxnLst/>
            <a:rect l="l" t="t" r="r" b="b"/>
            <a:pathLst>
              <a:path w="306705" h="193039">
                <a:moveTo>
                  <a:pt x="306387" y="0"/>
                </a:moveTo>
                <a:lnTo>
                  <a:pt x="0" y="192913"/>
                </a:lnTo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9143" y="2114778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28"/>
                </a:lnTo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9143" y="2432507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218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5887" y="2977197"/>
            <a:ext cx="465455" cy="215900"/>
          </a:xfrm>
          <a:custGeom>
            <a:avLst/>
            <a:gdLst/>
            <a:ahLst/>
            <a:cxnLst/>
            <a:rect l="l" t="t" r="r" b="b"/>
            <a:pathLst>
              <a:path w="465455" h="215900">
                <a:moveTo>
                  <a:pt x="0" y="0"/>
                </a:moveTo>
                <a:lnTo>
                  <a:pt x="465251" y="215607"/>
                </a:lnTo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52342" y="1558734"/>
            <a:ext cx="386080" cy="204470"/>
          </a:xfrm>
          <a:custGeom>
            <a:avLst/>
            <a:gdLst/>
            <a:ahLst/>
            <a:cxnLst/>
            <a:rect l="l" t="t" r="r" b="b"/>
            <a:pathLst>
              <a:path w="386079" h="204469">
                <a:moveTo>
                  <a:pt x="0" y="0"/>
                </a:moveTo>
                <a:lnTo>
                  <a:pt x="385813" y="204266"/>
                </a:lnTo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14039" y="2012645"/>
            <a:ext cx="737870" cy="1214755"/>
          </a:xfrm>
          <a:custGeom>
            <a:avLst/>
            <a:gdLst/>
            <a:ahLst/>
            <a:cxnLst/>
            <a:rect l="l" t="t" r="r" b="b"/>
            <a:pathLst>
              <a:path w="737870" h="1214755">
                <a:moveTo>
                  <a:pt x="737603" y="0"/>
                </a:moveTo>
                <a:lnTo>
                  <a:pt x="0" y="1214196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1286" y="2035339"/>
            <a:ext cx="295275" cy="181610"/>
          </a:xfrm>
          <a:custGeom>
            <a:avLst/>
            <a:gdLst/>
            <a:ahLst/>
            <a:cxnLst/>
            <a:rect l="l" t="t" r="r" b="b"/>
            <a:pathLst>
              <a:path w="295275" h="181610">
                <a:moveTo>
                  <a:pt x="0" y="0"/>
                </a:moveTo>
                <a:lnTo>
                  <a:pt x="295033" y="181559"/>
                </a:lnTo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26837" y="2239594"/>
            <a:ext cx="0" cy="204470"/>
          </a:xfrm>
          <a:custGeom>
            <a:avLst/>
            <a:gdLst/>
            <a:ahLst/>
            <a:cxnLst/>
            <a:rect l="l" t="t" r="r" b="b"/>
            <a:pathLst>
              <a:path h="204469">
                <a:moveTo>
                  <a:pt x="0" y="0"/>
                </a:moveTo>
                <a:lnTo>
                  <a:pt x="0" y="204266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26837" y="2852369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5033"/>
                </a:lnTo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69371" y="2250947"/>
            <a:ext cx="204470" cy="227329"/>
          </a:xfrm>
          <a:custGeom>
            <a:avLst/>
            <a:gdLst/>
            <a:ahLst/>
            <a:cxnLst/>
            <a:rect l="l" t="t" r="r" b="b"/>
            <a:pathLst>
              <a:path w="204470" h="227330">
                <a:moveTo>
                  <a:pt x="204266" y="0"/>
                </a:moveTo>
                <a:lnTo>
                  <a:pt x="0" y="226949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9865" y="2841015"/>
            <a:ext cx="658495" cy="374650"/>
          </a:xfrm>
          <a:custGeom>
            <a:avLst/>
            <a:gdLst/>
            <a:ahLst/>
            <a:cxnLst/>
            <a:rect l="l" t="t" r="r" b="b"/>
            <a:pathLst>
              <a:path w="658495" h="374650">
                <a:moveTo>
                  <a:pt x="658164" y="0"/>
                </a:moveTo>
                <a:lnTo>
                  <a:pt x="0" y="374472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63754" y="1717179"/>
            <a:ext cx="13906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37922" y="8284379"/>
            <a:ext cx="18923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72963" y="2579598"/>
            <a:ext cx="252729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6814" y="1649527"/>
            <a:ext cx="476884" cy="374650"/>
          </a:xfrm>
          <a:prstGeom prst="rect">
            <a:avLst/>
          </a:prstGeom>
          <a:ln w="11347">
            <a:solidFill>
              <a:srgbClr val="00B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1695"/>
              </a:lnSpc>
            </a:pPr>
            <a:r>
              <a:rPr sz="1600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3763" y="2477898"/>
            <a:ext cx="476884" cy="374650"/>
          </a:xfrm>
          <a:prstGeom prst="rect">
            <a:avLst/>
          </a:prstGeom>
          <a:ln w="113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1695"/>
              </a:lnSpc>
            </a:pPr>
            <a:r>
              <a:rPr sz="1600" dirty="0"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82878" y="1779096"/>
            <a:ext cx="37846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root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4947" y="1518101"/>
            <a:ext cx="24765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7214" y="2037770"/>
            <a:ext cx="31559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945">
              <a:lnSpc>
                <a:spcPct val="133000"/>
              </a:lnSpc>
            </a:pPr>
            <a:r>
              <a:rPr sz="1400" b="1" spc="10" dirty="0">
                <a:latin typeface="Arial"/>
                <a:cs typeface="Arial"/>
              </a:rPr>
              <a:t>on  </a:t>
            </a:r>
            <a:r>
              <a:rPr sz="1400" b="1" spc="15" dirty="0">
                <a:latin typeface="Arial"/>
                <a:cs typeface="Arial"/>
              </a:rPr>
              <a:t>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25455" y="1370583"/>
            <a:ext cx="24765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29712" y="2947897"/>
            <a:ext cx="24765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23346" y="2210300"/>
            <a:ext cx="36068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on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600" dirty="0">
                <a:latin typeface="Arial"/>
                <a:cs typeface="Arial"/>
              </a:rPr>
              <a:t>15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582214" y="2845772"/>
            <a:ext cx="24765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06318" y="2255693"/>
            <a:ext cx="25781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off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85030" y="2074133"/>
            <a:ext cx="25781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off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81475" y="2800379"/>
            <a:ext cx="24765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96360" y="2709599"/>
            <a:ext cx="3435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d=1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97096" y="2573426"/>
            <a:ext cx="3435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d=2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54553" y="2562080"/>
            <a:ext cx="3435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d=2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04187" y="1663310"/>
            <a:ext cx="37782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655">
              <a:lnSpc>
                <a:spcPct val="106400"/>
              </a:lnSpc>
            </a:pPr>
            <a:r>
              <a:rPr sz="1400" b="1" spc="10" dirty="0">
                <a:latin typeface="Arial"/>
                <a:cs typeface="Arial"/>
              </a:rPr>
              <a:t>d=1  </a:t>
            </a:r>
            <a:r>
              <a:rPr sz="1400" b="1" spc="15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30872" y="3668984"/>
            <a:ext cx="6236728" cy="464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31750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lang="en-US" sz="2050" dirty="0">
                <a:latin typeface="Garamond"/>
                <a:cs typeface="Garamond"/>
              </a:rPr>
              <a:t>Root is Min ID node (in this case Bridge 1)</a:t>
            </a:r>
          </a:p>
          <a:p>
            <a:pPr marL="212090" marR="31750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sz="2050" dirty="0">
                <a:latin typeface="Garamond"/>
                <a:cs typeface="Garamond"/>
              </a:rPr>
              <a:t> </a:t>
            </a:r>
            <a:r>
              <a:rPr lang="en-US" sz="2050" dirty="0">
                <a:latin typeface="Garamond"/>
                <a:cs typeface="Garamond"/>
              </a:rPr>
              <a:t>Other </a:t>
            </a:r>
            <a:r>
              <a:rPr sz="2050" spc="25" dirty="0">
                <a:latin typeface="Garamond"/>
                <a:cs typeface="Garamond"/>
              </a:rPr>
              <a:t>bridge</a:t>
            </a:r>
            <a:r>
              <a:rPr lang="en-US" sz="2050" spc="25" dirty="0">
                <a:latin typeface="Garamond"/>
                <a:cs typeface="Garamond"/>
              </a:rPr>
              <a:t>s</a:t>
            </a:r>
            <a:r>
              <a:rPr sz="2050" spc="25" dirty="0">
                <a:latin typeface="Garamond"/>
                <a:cs typeface="Garamond"/>
              </a:rPr>
              <a:t> </a:t>
            </a:r>
            <a:r>
              <a:rPr sz="2050" spc="-15" dirty="0">
                <a:latin typeface="Garamond"/>
                <a:cs typeface="Garamond"/>
              </a:rPr>
              <a:t>finds </a:t>
            </a:r>
            <a:r>
              <a:rPr sz="2050" spc="30" dirty="0">
                <a:latin typeface="Garamond"/>
                <a:cs typeface="Garamond"/>
              </a:rPr>
              <a:t>Min port</a:t>
            </a:r>
            <a:r>
              <a:rPr lang="en-US" sz="2050" spc="30" dirty="0">
                <a:latin typeface="Garamond"/>
                <a:cs typeface="Garamond"/>
              </a:rPr>
              <a:t>, </a:t>
            </a:r>
            <a:r>
              <a:rPr sz="2050" spc="30" dirty="0">
                <a:latin typeface="Garamond"/>
                <a:cs typeface="Garamond"/>
              </a:rPr>
              <a:t>port </a:t>
            </a:r>
            <a:r>
              <a:rPr sz="2050" spc="25" dirty="0">
                <a:latin typeface="Garamond"/>
                <a:cs typeface="Garamond"/>
              </a:rPr>
              <a:t>through </a:t>
            </a:r>
            <a:r>
              <a:rPr sz="2050" dirty="0">
                <a:latin typeface="Garamond"/>
                <a:cs typeface="Garamond"/>
              </a:rPr>
              <a:t>which  </a:t>
            </a:r>
            <a:r>
              <a:rPr sz="2050" spc="90" dirty="0">
                <a:latin typeface="Garamond"/>
                <a:cs typeface="Garamond"/>
              </a:rPr>
              <a:t>it </a:t>
            </a:r>
            <a:r>
              <a:rPr sz="2050" spc="35" dirty="0">
                <a:latin typeface="Garamond"/>
                <a:cs typeface="Garamond"/>
              </a:rPr>
              <a:t>has </a:t>
            </a:r>
            <a:r>
              <a:rPr sz="2050" spc="25" dirty="0">
                <a:latin typeface="Garamond"/>
                <a:cs typeface="Garamond"/>
              </a:rPr>
              <a:t>shortest </a:t>
            </a:r>
            <a:r>
              <a:rPr sz="2050" spc="65" dirty="0">
                <a:latin typeface="Garamond"/>
                <a:cs typeface="Garamond"/>
              </a:rPr>
              <a:t>path </a:t>
            </a:r>
            <a:r>
              <a:rPr sz="2050" spc="15" dirty="0">
                <a:latin typeface="Garamond"/>
                <a:cs typeface="Garamond"/>
              </a:rPr>
              <a:t>to </a:t>
            </a:r>
            <a:r>
              <a:rPr sz="2050" spc="5" dirty="0">
                <a:latin typeface="Garamond"/>
                <a:cs typeface="Garamond"/>
              </a:rPr>
              <a:t>root </a:t>
            </a:r>
            <a:r>
              <a:rPr sz="2050" spc="85" dirty="0">
                <a:latin typeface="Garamond"/>
                <a:cs typeface="Garamond"/>
              </a:rPr>
              <a:t>(</a:t>
            </a:r>
            <a:r>
              <a:rPr sz="2050" spc="55" dirty="0">
                <a:latin typeface="Garamond"/>
                <a:cs typeface="Garamond"/>
              </a:rPr>
              <a:t>parent)</a:t>
            </a:r>
            <a:r>
              <a:rPr lang="en-US" sz="2050" spc="55" dirty="0">
                <a:latin typeface="Garamond"/>
                <a:cs typeface="Garamond"/>
              </a:rPr>
              <a:t>, For 11 it is upper port.</a:t>
            </a:r>
            <a:endParaRPr sz="205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050" dirty="0">
                <a:latin typeface="Garamond"/>
                <a:cs typeface="Garamond"/>
              </a:rPr>
              <a:t>Each </a:t>
            </a:r>
            <a:r>
              <a:rPr sz="2050" spc="25" dirty="0">
                <a:latin typeface="Garamond"/>
                <a:cs typeface="Garamond"/>
              </a:rPr>
              <a:t>bridge </a:t>
            </a:r>
            <a:r>
              <a:rPr lang="en-US" sz="2050" spc="25" dirty="0">
                <a:latin typeface="Garamond"/>
                <a:cs typeface="Garamond"/>
              </a:rPr>
              <a:t>also </a:t>
            </a:r>
            <a:r>
              <a:rPr sz="2050" spc="-15" dirty="0">
                <a:latin typeface="Garamond"/>
                <a:cs typeface="Garamond"/>
              </a:rPr>
              <a:t>finds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5" dirty="0">
                <a:latin typeface="Garamond"/>
                <a:cs typeface="Garamond"/>
              </a:rPr>
              <a:t>ports </a:t>
            </a:r>
            <a:r>
              <a:rPr sz="2050" spc="-55" dirty="0">
                <a:latin typeface="Garamond"/>
                <a:cs typeface="Garamond"/>
              </a:rPr>
              <a:t>for </a:t>
            </a:r>
            <a:r>
              <a:rPr sz="2050" dirty="0">
                <a:latin typeface="Garamond"/>
                <a:cs typeface="Garamond"/>
              </a:rPr>
              <a:t>which </a:t>
            </a:r>
            <a:r>
              <a:rPr sz="2050" spc="45" dirty="0">
                <a:latin typeface="Garamond"/>
                <a:cs typeface="Garamond"/>
              </a:rPr>
              <a:t>this </a:t>
            </a:r>
            <a:r>
              <a:rPr sz="2050" spc="25" dirty="0">
                <a:latin typeface="Garamond"/>
                <a:cs typeface="Garamond"/>
              </a:rPr>
              <a:t>bridge </a:t>
            </a:r>
            <a:r>
              <a:rPr sz="2050" spc="20" dirty="0">
                <a:latin typeface="Garamond"/>
                <a:cs typeface="Garamond"/>
              </a:rPr>
              <a:t>is  </a:t>
            </a:r>
            <a:r>
              <a:rPr sz="2050" spc="-45" dirty="0">
                <a:latin typeface="Garamond"/>
                <a:cs typeface="Garamond"/>
              </a:rPr>
              <a:t>on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25" dirty="0">
                <a:latin typeface="Garamond"/>
                <a:cs typeface="Garamond"/>
              </a:rPr>
              <a:t>shortest </a:t>
            </a:r>
            <a:r>
              <a:rPr sz="2050" spc="65" dirty="0">
                <a:latin typeface="Garamond"/>
                <a:cs typeface="Garamond"/>
              </a:rPr>
              <a:t>path </a:t>
            </a:r>
            <a:r>
              <a:rPr sz="2050" spc="5" dirty="0">
                <a:latin typeface="Garamond"/>
                <a:cs typeface="Garamond"/>
              </a:rPr>
              <a:t>between root </a:t>
            </a:r>
            <a:r>
              <a:rPr sz="2050" spc="50" dirty="0">
                <a:latin typeface="Garamond"/>
                <a:cs typeface="Garamond"/>
              </a:rPr>
              <a:t>and  </a:t>
            </a:r>
            <a:r>
              <a:rPr sz="2050" dirty="0">
                <a:latin typeface="Garamond"/>
                <a:cs typeface="Garamond"/>
              </a:rPr>
              <a:t>corresponding </a:t>
            </a:r>
            <a:r>
              <a:rPr sz="2050" spc="-10" dirty="0">
                <a:latin typeface="Garamond"/>
                <a:cs typeface="Garamond"/>
              </a:rPr>
              <a:t>LAN: </a:t>
            </a:r>
            <a:r>
              <a:rPr sz="2050" spc="20" dirty="0">
                <a:latin typeface="Garamond"/>
                <a:cs typeface="Garamond"/>
              </a:rPr>
              <a:t>Designated</a:t>
            </a:r>
            <a:r>
              <a:rPr sz="2050" spc="300" dirty="0">
                <a:latin typeface="Garamond"/>
                <a:cs typeface="Garamond"/>
              </a:rPr>
              <a:t> </a:t>
            </a:r>
            <a:r>
              <a:rPr sz="2050" spc="40" dirty="0">
                <a:latin typeface="Garamond"/>
                <a:cs typeface="Garamond"/>
              </a:rPr>
              <a:t>Ports.</a:t>
            </a:r>
            <a:r>
              <a:rPr lang="en-US" sz="2050" spc="40" dirty="0">
                <a:latin typeface="Garamond"/>
                <a:cs typeface="Garamond"/>
              </a:rPr>
              <a:t> For example, 11 and 12 have d= 2 for LAN 1, so we pick shorter ID as tiebreaker, Bridge 11 is designated bridge for LAN 1, 12 for LAN 2 </a:t>
            </a:r>
            <a:endParaRPr sz="2050" dirty="0">
              <a:latin typeface="Garamond"/>
              <a:cs typeface="Garamond"/>
            </a:endParaRPr>
          </a:p>
          <a:p>
            <a:pPr marL="212090" marR="48895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050" dirty="0">
                <a:latin typeface="Garamond"/>
                <a:cs typeface="Garamond"/>
              </a:rPr>
              <a:t>Each </a:t>
            </a:r>
            <a:r>
              <a:rPr sz="2050" spc="25" dirty="0">
                <a:latin typeface="Garamond"/>
                <a:cs typeface="Garamond"/>
              </a:rPr>
              <a:t>bridge </a:t>
            </a:r>
            <a:r>
              <a:rPr sz="2050" spc="45" dirty="0">
                <a:latin typeface="Garamond"/>
                <a:cs typeface="Garamond"/>
              </a:rPr>
              <a:t>turns </a:t>
            </a:r>
            <a:r>
              <a:rPr sz="2050" spc="-135" dirty="0">
                <a:latin typeface="Garamond"/>
                <a:cs typeface="Garamond"/>
              </a:rPr>
              <a:t>ON </a:t>
            </a:r>
            <a:r>
              <a:rPr sz="2050" spc="30" dirty="0">
                <a:latin typeface="Garamond"/>
                <a:cs typeface="Garamond"/>
              </a:rPr>
              <a:t>Min port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70" dirty="0">
                <a:latin typeface="Garamond"/>
                <a:cs typeface="Garamond"/>
              </a:rPr>
              <a:t>all  </a:t>
            </a:r>
            <a:r>
              <a:rPr sz="2050" spc="20" dirty="0">
                <a:latin typeface="Garamond"/>
                <a:cs typeface="Garamond"/>
              </a:rPr>
              <a:t>Designated </a:t>
            </a:r>
            <a:r>
              <a:rPr sz="2050" spc="40" dirty="0">
                <a:latin typeface="Garamond"/>
                <a:cs typeface="Garamond"/>
              </a:rPr>
              <a:t>Ports. </a:t>
            </a:r>
            <a:r>
              <a:rPr sz="2050" spc="-25" dirty="0">
                <a:latin typeface="Garamond"/>
                <a:cs typeface="Garamond"/>
              </a:rPr>
              <a:t>ON,OFF </a:t>
            </a:r>
            <a:r>
              <a:rPr sz="2050" spc="45" dirty="0">
                <a:latin typeface="Garamond"/>
                <a:cs typeface="Garamond"/>
              </a:rPr>
              <a:t>are </a:t>
            </a:r>
            <a:r>
              <a:rPr sz="2050" spc="-5" dirty="0">
                <a:latin typeface="Garamond"/>
                <a:cs typeface="Garamond"/>
              </a:rPr>
              <a:t>software </a:t>
            </a:r>
            <a:r>
              <a:rPr sz="2050" spc="60" dirty="0">
                <a:latin typeface="Garamond"/>
                <a:cs typeface="Garamond"/>
              </a:rPr>
              <a:t>states:  </a:t>
            </a:r>
            <a:r>
              <a:rPr sz="2050" spc="50" dirty="0">
                <a:latin typeface="Garamond"/>
                <a:cs typeface="Garamond"/>
              </a:rPr>
              <a:t>always </a:t>
            </a:r>
            <a:r>
              <a:rPr sz="2050" dirty="0">
                <a:latin typeface="Garamond"/>
                <a:cs typeface="Garamond"/>
              </a:rPr>
              <a:t>receive </a:t>
            </a:r>
            <a:r>
              <a:rPr sz="2050" spc="-5" dirty="0">
                <a:latin typeface="Garamond"/>
                <a:cs typeface="Garamond"/>
              </a:rPr>
              <a:t>hello </a:t>
            </a:r>
            <a:r>
              <a:rPr sz="2050" spc="50" dirty="0">
                <a:latin typeface="Garamond"/>
                <a:cs typeface="Garamond"/>
              </a:rPr>
              <a:t>and </a:t>
            </a:r>
            <a:r>
              <a:rPr sz="2050" spc="35" dirty="0">
                <a:latin typeface="Garamond"/>
                <a:cs typeface="Garamond"/>
              </a:rPr>
              <a:t>management </a:t>
            </a:r>
            <a:r>
              <a:rPr sz="2050" spc="10" dirty="0">
                <a:latin typeface="Garamond"/>
                <a:cs typeface="Garamond"/>
              </a:rPr>
              <a:t>messages </a:t>
            </a:r>
            <a:r>
              <a:rPr sz="2050" spc="-45" dirty="0">
                <a:latin typeface="Garamond"/>
                <a:cs typeface="Garamond"/>
              </a:rPr>
              <a:t>on  </a:t>
            </a:r>
            <a:r>
              <a:rPr sz="2050" spc="70" dirty="0">
                <a:latin typeface="Garamond"/>
                <a:cs typeface="Garamond"/>
              </a:rPr>
              <a:t>all </a:t>
            </a:r>
            <a:r>
              <a:rPr sz="2050" spc="30" dirty="0">
                <a:latin typeface="Garamond"/>
                <a:cs typeface="Garamond"/>
              </a:rPr>
              <a:t>ports.  </a:t>
            </a:r>
            <a:r>
              <a:rPr sz="2050" spc="-40" dirty="0">
                <a:latin typeface="Garamond"/>
                <a:cs typeface="Garamond"/>
              </a:rPr>
              <a:t>Drop </a:t>
            </a:r>
            <a:r>
              <a:rPr sz="2050" spc="95" dirty="0">
                <a:latin typeface="Garamond"/>
                <a:cs typeface="Garamond"/>
              </a:rPr>
              <a:t>data </a:t>
            </a:r>
            <a:r>
              <a:rPr sz="2050" spc="20" dirty="0">
                <a:latin typeface="Garamond"/>
                <a:cs typeface="Garamond"/>
              </a:rPr>
              <a:t>packets </a:t>
            </a:r>
            <a:r>
              <a:rPr sz="2050" spc="-30" dirty="0">
                <a:latin typeface="Garamond"/>
                <a:cs typeface="Garamond"/>
              </a:rPr>
              <a:t>to/from </a:t>
            </a:r>
            <a:r>
              <a:rPr sz="2050" spc="20" dirty="0">
                <a:latin typeface="Garamond"/>
                <a:cs typeface="Garamond"/>
              </a:rPr>
              <a:t>OFF</a:t>
            </a:r>
            <a:r>
              <a:rPr sz="2050" spc="295" dirty="0">
                <a:latin typeface="Garamond"/>
                <a:cs typeface="Garamond"/>
              </a:rPr>
              <a:t> </a:t>
            </a:r>
            <a:r>
              <a:rPr sz="2050" spc="40" dirty="0">
                <a:latin typeface="Garamond"/>
                <a:cs typeface="Garamond"/>
              </a:rPr>
              <a:t>port.</a:t>
            </a:r>
            <a:endParaRPr sz="2050" dirty="0">
              <a:latin typeface="Garamond"/>
              <a:cs typeface="Garamon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3984" y="3275668"/>
            <a:ext cx="9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21020" y="1845489"/>
            <a:ext cx="95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 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6278" y="659130"/>
            <a:ext cx="216706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20" dirty="0">
                <a:solidFill>
                  <a:srgbClr val="0070C0"/>
                </a:solidFill>
                <a:latin typeface="Century"/>
                <a:cs typeface="Century"/>
              </a:rPr>
              <a:t>Final</a:t>
            </a:r>
            <a:r>
              <a:rPr sz="3200" spc="135" dirty="0">
                <a:solidFill>
                  <a:srgbClr val="0070C0"/>
                </a:solidFill>
                <a:latin typeface="Century"/>
                <a:cs typeface="Century"/>
              </a:rPr>
              <a:t> </a:t>
            </a:r>
            <a:r>
              <a:rPr sz="3200" spc="35" dirty="0">
                <a:solidFill>
                  <a:srgbClr val="0070C0"/>
                </a:solidFill>
                <a:latin typeface="Century"/>
                <a:cs typeface="Century"/>
              </a:rPr>
              <a:t>Tree</a:t>
            </a:r>
            <a:endParaRPr sz="3200" dirty="0">
              <a:solidFill>
                <a:srgbClr val="0070C0"/>
              </a:solidFill>
              <a:latin typeface="Century"/>
              <a:cs typeface="Century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892" y="1432940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322" y="2318054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40279" y="3101047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8591" y="2147836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7674" y="3032950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4877" y="1637196"/>
            <a:ext cx="476884" cy="374650"/>
          </a:xfrm>
          <a:custGeom>
            <a:avLst/>
            <a:gdLst/>
            <a:ahLst/>
            <a:cxnLst/>
            <a:rect l="l" t="t" r="r" b="b"/>
            <a:pathLst>
              <a:path w="476885" h="374650">
                <a:moveTo>
                  <a:pt x="0" y="374470"/>
                </a:moveTo>
                <a:lnTo>
                  <a:pt x="476601" y="374470"/>
                </a:lnTo>
                <a:lnTo>
                  <a:pt x="476601" y="0"/>
                </a:lnTo>
                <a:lnTo>
                  <a:pt x="0" y="0"/>
                </a:lnTo>
                <a:lnTo>
                  <a:pt x="0" y="374470"/>
                </a:lnTo>
                <a:close/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0841" y="2499615"/>
            <a:ext cx="476884" cy="374650"/>
          </a:xfrm>
          <a:custGeom>
            <a:avLst/>
            <a:gdLst/>
            <a:ahLst/>
            <a:cxnLst/>
            <a:rect l="l" t="t" r="r" b="b"/>
            <a:pathLst>
              <a:path w="476885" h="374650">
                <a:moveTo>
                  <a:pt x="0" y="374470"/>
                </a:moveTo>
                <a:lnTo>
                  <a:pt x="476601" y="374470"/>
                </a:lnTo>
                <a:lnTo>
                  <a:pt x="476601" y="0"/>
                </a:lnTo>
                <a:lnTo>
                  <a:pt x="0" y="0"/>
                </a:lnTo>
                <a:lnTo>
                  <a:pt x="0" y="374470"/>
                </a:lnTo>
                <a:close/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228" y="2363445"/>
            <a:ext cx="476884" cy="374650"/>
          </a:xfrm>
          <a:custGeom>
            <a:avLst/>
            <a:gdLst/>
            <a:ahLst/>
            <a:cxnLst/>
            <a:rect l="l" t="t" r="r" b="b"/>
            <a:pathLst>
              <a:path w="476885" h="374650">
                <a:moveTo>
                  <a:pt x="0" y="374470"/>
                </a:moveTo>
                <a:lnTo>
                  <a:pt x="476601" y="374470"/>
                </a:lnTo>
                <a:lnTo>
                  <a:pt x="476601" y="0"/>
                </a:lnTo>
                <a:lnTo>
                  <a:pt x="0" y="0"/>
                </a:lnTo>
                <a:lnTo>
                  <a:pt x="0" y="374470"/>
                </a:lnTo>
                <a:close/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1264" y="1455623"/>
            <a:ext cx="306705" cy="193040"/>
          </a:xfrm>
          <a:custGeom>
            <a:avLst/>
            <a:gdLst/>
            <a:ahLst/>
            <a:cxnLst/>
            <a:rect l="l" t="t" r="r" b="b"/>
            <a:pathLst>
              <a:path w="306705" h="193039">
                <a:moveTo>
                  <a:pt x="306387" y="0"/>
                </a:moveTo>
                <a:lnTo>
                  <a:pt x="0" y="192913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9143" y="2011667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28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99143" y="2329395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218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5887" y="2874086"/>
            <a:ext cx="465455" cy="215900"/>
          </a:xfrm>
          <a:custGeom>
            <a:avLst/>
            <a:gdLst/>
            <a:ahLst/>
            <a:cxnLst/>
            <a:rect l="l" t="t" r="r" b="b"/>
            <a:pathLst>
              <a:path w="465455" h="215900">
                <a:moveTo>
                  <a:pt x="0" y="0"/>
                </a:moveTo>
                <a:lnTo>
                  <a:pt x="465251" y="215607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52342" y="1455623"/>
            <a:ext cx="386080" cy="204470"/>
          </a:xfrm>
          <a:custGeom>
            <a:avLst/>
            <a:gdLst/>
            <a:ahLst/>
            <a:cxnLst/>
            <a:rect l="l" t="t" r="r" b="b"/>
            <a:pathLst>
              <a:path w="386079" h="204469">
                <a:moveTo>
                  <a:pt x="0" y="0"/>
                </a:moveTo>
                <a:lnTo>
                  <a:pt x="385813" y="204266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1286" y="1932228"/>
            <a:ext cx="295275" cy="181610"/>
          </a:xfrm>
          <a:custGeom>
            <a:avLst/>
            <a:gdLst/>
            <a:ahLst/>
            <a:cxnLst/>
            <a:rect l="l" t="t" r="r" b="b"/>
            <a:pathLst>
              <a:path w="295275" h="181610">
                <a:moveTo>
                  <a:pt x="0" y="0"/>
                </a:moveTo>
                <a:lnTo>
                  <a:pt x="295033" y="181571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26837" y="2136495"/>
            <a:ext cx="0" cy="204470"/>
          </a:xfrm>
          <a:custGeom>
            <a:avLst/>
            <a:gdLst/>
            <a:ahLst/>
            <a:cxnLst/>
            <a:rect l="l" t="t" r="r" b="b"/>
            <a:pathLst>
              <a:path h="204469">
                <a:moveTo>
                  <a:pt x="0" y="0"/>
                </a:moveTo>
                <a:lnTo>
                  <a:pt x="0" y="204254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26837" y="2749257"/>
            <a:ext cx="0" cy="295275"/>
          </a:xfrm>
          <a:custGeom>
            <a:avLst/>
            <a:gdLst/>
            <a:ahLst/>
            <a:cxnLst/>
            <a:rect l="l" t="t" r="r" b="b"/>
            <a:pathLst>
              <a:path h="295275">
                <a:moveTo>
                  <a:pt x="0" y="0"/>
                </a:moveTo>
                <a:lnTo>
                  <a:pt x="0" y="295046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99865" y="2737916"/>
            <a:ext cx="658495" cy="374650"/>
          </a:xfrm>
          <a:custGeom>
            <a:avLst/>
            <a:gdLst/>
            <a:ahLst/>
            <a:cxnLst/>
            <a:rect l="l" t="t" r="r" b="b"/>
            <a:pathLst>
              <a:path w="658495" h="374650">
                <a:moveTo>
                  <a:pt x="658164" y="0"/>
                </a:moveTo>
                <a:lnTo>
                  <a:pt x="0" y="374472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63754" y="1614081"/>
            <a:ext cx="13906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37922" y="8284379"/>
            <a:ext cx="18923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14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2963" y="2476500"/>
            <a:ext cx="252729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6814" y="1546416"/>
            <a:ext cx="476884" cy="374650"/>
          </a:xfrm>
          <a:prstGeom prst="rect">
            <a:avLst/>
          </a:prstGeom>
          <a:ln w="113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1695"/>
              </a:lnSpc>
            </a:pPr>
            <a:r>
              <a:rPr sz="1600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3763" y="2374786"/>
            <a:ext cx="476884" cy="374650"/>
          </a:xfrm>
          <a:prstGeom prst="rect">
            <a:avLst/>
          </a:prstGeom>
          <a:ln w="113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1695"/>
              </a:lnSpc>
            </a:pPr>
            <a:r>
              <a:rPr sz="1600" dirty="0"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23346" y="2340332"/>
            <a:ext cx="252729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2878" y="1675997"/>
            <a:ext cx="37846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root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29711" y="2844804"/>
            <a:ext cx="24765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6352" y="2606505"/>
            <a:ext cx="3435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d=1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38219" y="1573870"/>
            <a:ext cx="3435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d=1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7088" y="2470332"/>
            <a:ext cx="3435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d=2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54545" y="2458986"/>
            <a:ext cx="34353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d=2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8600" y="3694892"/>
            <a:ext cx="6539477" cy="3122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145415" indent="-199390">
              <a:lnSpc>
                <a:spcPct val="116599"/>
              </a:lnSpc>
              <a:buFont typeface="Arial"/>
              <a:buChar char="•"/>
              <a:tabLst>
                <a:tab pos="212725" algn="l"/>
              </a:tabLst>
            </a:pPr>
            <a:r>
              <a:rPr sz="2800" spc="-70" dirty="0">
                <a:latin typeface="Garamond"/>
                <a:cs typeface="Garamond"/>
              </a:rPr>
              <a:t>To </a:t>
            </a:r>
            <a:r>
              <a:rPr sz="2800" spc="20" dirty="0">
                <a:latin typeface="Garamond"/>
                <a:cs typeface="Garamond"/>
              </a:rPr>
              <a:t>be </a:t>
            </a:r>
            <a:r>
              <a:rPr sz="2800" spc="114" dirty="0">
                <a:latin typeface="Garamond"/>
                <a:cs typeface="Garamond"/>
              </a:rPr>
              <a:t>a </a:t>
            </a:r>
            <a:r>
              <a:rPr sz="2800" spc="40" dirty="0">
                <a:latin typeface="Garamond"/>
                <a:cs typeface="Garamond"/>
              </a:rPr>
              <a:t>tree, </a:t>
            </a:r>
            <a:r>
              <a:rPr sz="2800" spc="10" dirty="0">
                <a:latin typeface="Garamond"/>
                <a:cs typeface="Garamond"/>
              </a:rPr>
              <a:t>each </a:t>
            </a:r>
            <a:r>
              <a:rPr sz="2800" spc="-35" dirty="0">
                <a:latin typeface="Garamond"/>
                <a:cs typeface="Garamond"/>
              </a:rPr>
              <a:t>LAN </a:t>
            </a:r>
            <a:r>
              <a:rPr sz="2800" spc="35" dirty="0">
                <a:latin typeface="Garamond"/>
                <a:cs typeface="Garamond"/>
              </a:rPr>
              <a:t>must </a:t>
            </a:r>
            <a:r>
              <a:rPr sz="2800" spc="10" dirty="0">
                <a:latin typeface="Garamond"/>
                <a:cs typeface="Garamond"/>
              </a:rPr>
              <a:t>have </a:t>
            </a:r>
            <a:r>
              <a:rPr sz="2800" spc="114" dirty="0">
                <a:latin typeface="Garamond"/>
                <a:cs typeface="Garamond"/>
              </a:rPr>
              <a:t>a </a:t>
            </a:r>
            <a:r>
              <a:rPr sz="2800" spc="20" dirty="0">
                <a:latin typeface="Garamond"/>
                <a:cs typeface="Garamond"/>
              </a:rPr>
              <a:t>unique </a:t>
            </a:r>
            <a:r>
              <a:rPr sz="2800" spc="65" dirty="0">
                <a:latin typeface="Garamond"/>
                <a:cs typeface="Garamond"/>
              </a:rPr>
              <a:t>path  </a:t>
            </a:r>
            <a:r>
              <a:rPr sz="2800" spc="15" dirty="0">
                <a:latin typeface="Garamond"/>
                <a:cs typeface="Garamond"/>
              </a:rPr>
              <a:t>to </a:t>
            </a:r>
            <a:r>
              <a:rPr sz="2800" spc="30" dirty="0">
                <a:latin typeface="Garamond"/>
                <a:cs typeface="Garamond"/>
              </a:rPr>
              <a:t>every </a:t>
            </a:r>
            <a:r>
              <a:rPr sz="2800" spc="15" dirty="0">
                <a:latin typeface="Garamond"/>
                <a:cs typeface="Garamond"/>
              </a:rPr>
              <a:t>other</a:t>
            </a:r>
            <a:r>
              <a:rPr sz="2800" spc="190" dirty="0">
                <a:latin typeface="Garamond"/>
                <a:cs typeface="Garamond"/>
              </a:rPr>
              <a:t> </a:t>
            </a:r>
            <a:r>
              <a:rPr sz="2800" spc="-10" dirty="0">
                <a:latin typeface="Garamond"/>
                <a:cs typeface="Garamond"/>
              </a:rPr>
              <a:t>LAN.</a:t>
            </a:r>
            <a:endParaRPr sz="280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800" spc="30" dirty="0">
                <a:latin typeface="Garamond"/>
                <a:cs typeface="Garamond"/>
              </a:rPr>
              <a:t>Algorithm </a:t>
            </a:r>
            <a:r>
              <a:rPr sz="2800" spc="40" dirty="0">
                <a:latin typeface="Garamond"/>
                <a:cs typeface="Garamond"/>
              </a:rPr>
              <a:t>guarantees </a:t>
            </a:r>
            <a:r>
              <a:rPr sz="2800" spc="95" dirty="0">
                <a:latin typeface="Garamond"/>
                <a:cs typeface="Garamond"/>
              </a:rPr>
              <a:t>that </a:t>
            </a:r>
            <a:r>
              <a:rPr sz="2800" spc="10" dirty="0">
                <a:latin typeface="Garamond"/>
                <a:cs typeface="Garamond"/>
              </a:rPr>
              <a:t>each </a:t>
            </a:r>
            <a:r>
              <a:rPr sz="2800" spc="-35" dirty="0">
                <a:latin typeface="Garamond"/>
                <a:cs typeface="Garamond"/>
              </a:rPr>
              <a:t>LAN </a:t>
            </a:r>
            <a:r>
              <a:rPr sz="2800" spc="35" dirty="0">
                <a:latin typeface="Garamond"/>
                <a:cs typeface="Garamond"/>
              </a:rPr>
              <a:t>can </a:t>
            </a:r>
            <a:r>
              <a:rPr sz="2800" spc="45" dirty="0">
                <a:latin typeface="Garamond"/>
                <a:cs typeface="Garamond"/>
              </a:rPr>
              <a:t>get </a:t>
            </a:r>
            <a:r>
              <a:rPr sz="2800" spc="15" dirty="0">
                <a:latin typeface="Garamond"/>
                <a:cs typeface="Garamond"/>
              </a:rPr>
              <a:t>to  </a:t>
            </a:r>
            <a:r>
              <a:rPr sz="2800" spc="5" dirty="0">
                <a:latin typeface="Garamond"/>
                <a:cs typeface="Garamond"/>
              </a:rPr>
              <a:t>root </a:t>
            </a:r>
            <a:r>
              <a:rPr sz="2800" spc="25" dirty="0">
                <a:latin typeface="Garamond"/>
                <a:cs typeface="Garamond"/>
              </a:rPr>
              <a:t>only through </a:t>
            </a:r>
            <a:r>
              <a:rPr sz="2800" spc="35" dirty="0">
                <a:latin typeface="Garamond"/>
                <a:cs typeface="Garamond"/>
              </a:rPr>
              <a:t>designated </a:t>
            </a:r>
            <a:r>
              <a:rPr sz="2800" spc="25" dirty="0">
                <a:latin typeface="Garamond"/>
                <a:cs typeface="Garamond"/>
              </a:rPr>
              <a:t>bridge </a:t>
            </a:r>
            <a:r>
              <a:rPr sz="2800" spc="-55" dirty="0">
                <a:latin typeface="Garamond"/>
                <a:cs typeface="Garamond"/>
              </a:rPr>
              <a:t>for </a:t>
            </a:r>
            <a:r>
              <a:rPr sz="2800" spc="-35" dirty="0">
                <a:latin typeface="Garamond"/>
                <a:cs typeface="Garamond"/>
              </a:rPr>
              <a:t>LAN </a:t>
            </a:r>
            <a:r>
              <a:rPr sz="2800" spc="50" dirty="0">
                <a:latin typeface="Garamond"/>
                <a:cs typeface="Garamond"/>
              </a:rPr>
              <a:t>and  </a:t>
            </a:r>
            <a:r>
              <a:rPr sz="2800" spc="35" dirty="0">
                <a:latin typeface="Garamond"/>
                <a:cs typeface="Garamond"/>
              </a:rPr>
              <a:t>designated </a:t>
            </a:r>
            <a:r>
              <a:rPr sz="2800" spc="20" dirty="0">
                <a:latin typeface="Garamond"/>
                <a:cs typeface="Garamond"/>
              </a:rPr>
              <a:t>bridges </a:t>
            </a:r>
            <a:r>
              <a:rPr sz="2800" spc="10" dirty="0">
                <a:latin typeface="Garamond"/>
                <a:cs typeface="Garamond"/>
              </a:rPr>
              <a:t>have </a:t>
            </a:r>
            <a:r>
              <a:rPr sz="2800" spc="20" dirty="0">
                <a:latin typeface="Garamond"/>
                <a:cs typeface="Garamond"/>
              </a:rPr>
              <a:t>unique </a:t>
            </a:r>
            <a:r>
              <a:rPr sz="2800" spc="65" dirty="0">
                <a:latin typeface="Garamond"/>
                <a:cs typeface="Garamond"/>
              </a:rPr>
              <a:t>path </a:t>
            </a:r>
            <a:r>
              <a:rPr sz="2800" spc="25" dirty="0">
                <a:latin typeface="Garamond"/>
                <a:cs typeface="Garamond"/>
              </a:rPr>
              <a:t>through </a:t>
            </a:r>
            <a:r>
              <a:rPr sz="2800" spc="40" dirty="0">
                <a:latin typeface="Garamond"/>
                <a:cs typeface="Garamond"/>
              </a:rPr>
              <a:t>their  parent</a:t>
            </a:r>
            <a:r>
              <a:rPr sz="2800" spc="25" dirty="0">
                <a:latin typeface="Garamond"/>
                <a:cs typeface="Garamond"/>
              </a:rPr>
              <a:t> </a:t>
            </a:r>
            <a:r>
              <a:rPr sz="2800" spc="-10" dirty="0">
                <a:latin typeface="Garamond"/>
                <a:cs typeface="Garamond"/>
              </a:rPr>
              <a:t>LAN.</a:t>
            </a:r>
            <a:endParaRPr sz="280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7922" y="8284379"/>
            <a:ext cx="18923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15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4800" y="762000"/>
            <a:ext cx="7010399" cy="8490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5235">
              <a:lnSpc>
                <a:spcPct val="100000"/>
              </a:lnSpc>
            </a:pPr>
            <a:r>
              <a:rPr sz="3200" spc="65" dirty="0">
                <a:solidFill>
                  <a:srgbClr val="0070C0"/>
                </a:solidFill>
                <a:latin typeface="Century"/>
                <a:cs typeface="Century"/>
              </a:rPr>
              <a:t>Distributed</a:t>
            </a:r>
            <a:r>
              <a:rPr sz="3200" spc="155" dirty="0">
                <a:solidFill>
                  <a:srgbClr val="0070C0"/>
                </a:solidFill>
                <a:latin typeface="Century"/>
                <a:cs typeface="Century"/>
              </a:rPr>
              <a:t> </a:t>
            </a:r>
            <a:r>
              <a:rPr sz="3200" spc="80" dirty="0">
                <a:solidFill>
                  <a:srgbClr val="0070C0"/>
                </a:solidFill>
                <a:latin typeface="Century"/>
                <a:cs typeface="Century"/>
              </a:rPr>
              <a:t>Algorithm</a:t>
            </a:r>
            <a:endParaRPr sz="3200" dirty="0">
              <a:solidFill>
                <a:srgbClr val="0070C0"/>
              </a:solidFill>
              <a:latin typeface="Century"/>
              <a:cs typeface="Century"/>
            </a:endParaRPr>
          </a:p>
          <a:p>
            <a:pPr marL="212090" marR="5080" indent="-199390">
              <a:lnSpc>
                <a:spcPct val="116399"/>
              </a:lnSpc>
              <a:spcBef>
                <a:spcPts val="1789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800" spc="50" dirty="0">
                <a:latin typeface="Garamond"/>
                <a:cs typeface="Garamond"/>
              </a:rPr>
              <a:t>All nodes sends hello message saying ID and current distance to root (r, d).  Every node N keeps an estimate r(N), d(N) of its current estimate of root and distance</a:t>
            </a:r>
          </a:p>
          <a:p>
            <a:pPr marL="212090" marR="5080" indent="-199390">
              <a:lnSpc>
                <a:spcPct val="116399"/>
              </a:lnSpc>
              <a:spcBef>
                <a:spcPts val="1789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800" spc="50" dirty="0">
                <a:latin typeface="Garamond"/>
                <a:cs typeface="Garamond"/>
              </a:rPr>
              <a:t>On hearing a smaller root, adopt that root and update your distance as d + 1:</a:t>
            </a:r>
          </a:p>
          <a:p>
            <a:pPr marL="12700" marR="5080">
              <a:lnSpc>
                <a:spcPct val="116399"/>
              </a:lnSpc>
              <a:spcBef>
                <a:spcPts val="1789"/>
              </a:spcBef>
              <a:tabLst>
                <a:tab pos="212725" algn="l"/>
              </a:tabLst>
            </a:pPr>
            <a:r>
              <a:rPr lang="en-US" sz="2800" spc="50" dirty="0">
                <a:latin typeface="Garamond"/>
                <a:cs typeface="Garamond"/>
              </a:rPr>
              <a:t>    On receipt of (</a:t>
            </a:r>
            <a:r>
              <a:rPr lang="en-US" sz="2800" spc="50" dirty="0" err="1">
                <a:latin typeface="Garamond"/>
                <a:cs typeface="Garamond"/>
              </a:rPr>
              <a:t>r,d</a:t>
            </a:r>
            <a:r>
              <a:rPr lang="en-US" sz="2800" spc="50" dirty="0">
                <a:latin typeface="Garamond"/>
                <a:cs typeface="Garamond"/>
              </a:rPr>
              <a:t>) at Node N</a:t>
            </a:r>
          </a:p>
          <a:p>
            <a:pPr marL="12700" marR="5080">
              <a:lnSpc>
                <a:spcPct val="116399"/>
              </a:lnSpc>
              <a:spcBef>
                <a:spcPts val="1789"/>
              </a:spcBef>
              <a:tabLst>
                <a:tab pos="212725" algn="l"/>
              </a:tabLst>
            </a:pPr>
            <a:r>
              <a:rPr lang="en-US" sz="2800" spc="50" dirty="0">
                <a:latin typeface="Garamond"/>
                <a:cs typeface="Garamond"/>
              </a:rPr>
              <a:t>           If (r &lt; r(N)) then r(N) = r; d(N) = d+1;</a:t>
            </a:r>
          </a:p>
          <a:p>
            <a:pPr marL="12700" marR="5080">
              <a:lnSpc>
                <a:spcPct val="116399"/>
              </a:lnSpc>
              <a:spcBef>
                <a:spcPts val="1789"/>
              </a:spcBef>
              <a:tabLst>
                <a:tab pos="212725" algn="l"/>
              </a:tabLst>
            </a:pPr>
            <a:r>
              <a:rPr lang="en-US" sz="2800" spc="50" dirty="0">
                <a:latin typeface="Garamond"/>
                <a:cs typeface="Garamond"/>
              </a:rPr>
              <a:t>           Else if (r = r(N) and (d &lt; d (N)) then</a:t>
            </a:r>
          </a:p>
          <a:p>
            <a:pPr marL="12700" marR="5080">
              <a:lnSpc>
                <a:spcPct val="116399"/>
              </a:lnSpc>
              <a:spcBef>
                <a:spcPts val="1789"/>
              </a:spcBef>
              <a:tabLst>
                <a:tab pos="212725" algn="l"/>
              </a:tabLst>
            </a:pPr>
            <a:r>
              <a:rPr lang="en-US" sz="2800" spc="50" dirty="0">
                <a:latin typeface="Garamond"/>
                <a:cs typeface="Garamond"/>
              </a:rPr>
              <a:t>                                d(N) = d + 1;</a:t>
            </a:r>
            <a:endParaRPr sz="2800" dirty="0">
              <a:latin typeface="Garamond"/>
              <a:cs typeface="Garamond"/>
            </a:endParaRPr>
          </a:p>
          <a:p>
            <a:pPr marL="212090" marR="6096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800" dirty="0">
                <a:latin typeface="Garamond"/>
                <a:cs typeface="Garamond"/>
              </a:rPr>
              <a:t>Bridges must wait some </a:t>
            </a:r>
            <a:r>
              <a:rPr lang="en-US" sz="2800" dirty="0" err="1">
                <a:latin typeface="Garamond"/>
                <a:cs typeface="Garamond"/>
              </a:rPr>
              <a:t>some</a:t>
            </a:r>
            <a:r>
              <a:rPr lang="en-US" sz="2800" dirty="0">
                <a:latin typeface="Garamond"/>
                <a:cs typeface="Garamond"/>
              </a:rPr>
              <a:t> time after the estimates stabilize to turn ON ports and start </a:t>
            </a:r>
            <a:r>
              <a:rPr lang="en-US" sz="2800" spc="60" dirty="0">
                <a:latin typeface="Garamond"/>
                <a:cs typeface="Garamond"/>
              </a:rPr>
              <a:t>forwarding to avoid loops</a:t>
            </a:r>
            <a:endParaRPr lang="en-US" sz="280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9694" y="121219"/>
            <a:ext cx="687832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20" dirty="0">
                <a:solidFill>
                  <a:srgbClr val="0070C0"/>
                </a:solidFill>
                <a:latin typeface="Century"/>
                <a:cs typeface="Century"/>
              </a:rPr>
              <a:t>Spanning Tree Computation</a:t>
            </a:r>
            <a:endParaRPr sz="3200" dirty="0">
              <a:solidFill>
                <a:srgbClr val="0070C0"/>
              </a:solidFill>
              <a:latin typeface="Century"/>
              <a:cs typeface="Century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37922" y="8284379"/>
            <a:ext cx="189230" cy="16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z="1050" spc="-5" dirty="0">
                <a:latin typeface="Times New Roman"/>
                <a:cs typeface="Times New Roman"/>
              </a:rPr>
              <a:t>14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3"/>
          <p:cNvSpPr/>
          <p:nvPr/>
        </p:nvSpPr>
        <p:spPr>
          <a:xfrm>
            <a:off x="2133892" y="1432940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4"/>
          <p:cNvSpPr/>
          <p:nvPr/>
        </p:nvSpPr>
        <p:spPr>
          <a:xfrm>
            <a:off x="1691322" y="2318054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"/>
          <p:cNvSpPr/>
          <p:nvPr/>
        </p:nvSpPr>
        <p:spPr>
          <a:xfrm>
            <a:off x="2440279" y="3101047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"/>
          <p:cNvSpPr/>
          <p:nvPr/>
        </p:nvSpPr>
        <p:spPr>
          <a:xfrm>
            <a:off x="4278591" y="2147836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8"/>
          <p:cNvSpPr/>
          <p:nvPr/>
        </p:nvSpPr>
        <p:spPr>
          <a:xfrm>
            <a:off x="2394877" y="1637196"/>
            <a:ext cx="476884" cy="374650"/>
          </a:xfrm>
          <a:custGeom>
            <a:avLst/>
            <a:gdLst/>
            <a:ahLst/>
            <a:cxnLst/>
            <a:rect l="l" t="t" r="r" b="b"/>
            <a:pathLst>
              <a:path w="476885" h="374650">
                <a:moveTo>
                  <a:pt x="0" y="374470"/>
                </a:moveTo>
                <a:lnTo>
                  <a:pt x="476601" y="374470"/>
                </a:lnTo>
                <a:lnTo>
                  <a:pt x="476601" y="0"/>
                </a:lnTo>
                <a:lnTo>
                  <a:pt x="0" y="0"/>
                </a:lnTo>
                <a:lnTo>
                  <a:pt x="0" y="374470"/>
                </a:lnTo>
                <a:close/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9"/>
          <p:cNvSpPr/>
          <p:nvPr/>
        </p:nvSpPr>
        <p:spPr>
          <a:xfrm>
            <a:off x="2360841" y="2499615"/>
            <a:ext cx="476884" cy="374650"/>
          </a:xfrm>
          <a:custGeom>
            <a:avLst/>
            <a:gdLst/>
            <a:ahLst/>
            <a:cxnLst/>
            <a:rect l="l" t="t" r="r" b="b"/>
            <a:pathLst>
              <a:path w="476885" h="374650">
                <a:moveTo>
                  <a:pt x="0" y="374470"/>
                </a:moveTo>
                <a:lnTo>
                  <a:pt x="476601" y="374470"/>
                </a:lnTo>
                <a:lnTo>
                  <a:pt x="476601" y="0"/>
                </a:lnTo>
                <a:lnTo>
                  <a:pt x="0" y="0"/>
                </a:lnTo>
                <a:lnTo>
                  <a:pt x="0" y="374470"/>
                </a:lnTo>
                <a:close/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1"/>
          <p:cNvSpPr/>
          <p:nvPr/>
        </p:nvSpPr>
        <p:spPr>
          <a:xfrm>
            <a:off x="2701264" y="1455623"/>
            <a:ext cx="306705" cy="193040"/>
          </a:xfrm>
          <a:custGeom>
            <a:avLst/>
            <a:gdLst/>
            <a:ahLst/>
            <a:cxnLst/>
            <a:rect l="l" t="t" r="r" b="b"/>
            <a:pathLst>
              <a:path w="306705" h="193039">
                <a:moveTo>
                  <a:pt x="306387" y="0"/>
                </a:moveTo>
                <a:lnTo>
                  <a:pt x="0" y="192913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2"/>
          <p:cNvSpPr/>
          <p:nvPr/>
        </p:nvSpPr>
        <p:spPr>
          <a:xfrm>
            <a:off x="2599143" y="2011667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28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3"/>
          <p:cNvSpPr/>
          <p:nvPr/>
        </p:nvSpPr>
        <p:spPr>
          <a:xfrm>
            <a:off x="2599143" y="2329395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218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4"/>
          <p:cNvSpPr/>
          <p:nvPr/>
        </p:nvSpPr>
        <p:spPr>
          <a:xfrm>
            <a:off x="2655887" y="2874086"/>
            <a:ext cx="465455" cy="215900"/>
          </a:xfrm>
          <a:custGeom>
            <a:avLst/>
            <a:gdLst/>
            <a:ahLst/>
            <a:cxnLst/>
            <a:rect l="l" t="t" r="r" b="b"/>
            <a:pathLst>
              <a:path w="465455" h="215900">
                <a:moveTo>
                  <a:pt x="0" y="0"/>
                </a:moveTo>
                <a:lnTo>
                  <a:pt x="465251" y="215607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5"/>
          <p:cNvSpPr/>
          <p:nvPr/>
        </p:nvSpPr>
        <p:spPr>
          <a:xfrm>
            <a:off x="3552342" y="1455623"/>
            <a:ext cx="386080" cy="204470"/>
          </a:xfrm>
          <a:custGeom>
            <a:avLst/>
            <a:gdLst/>
            <a:ahLst/>
            <a:cxnLst/>
            <a:rect l="l" t="t" r="r" b="b"/>
            <a:pathLst>
              <a:path w="386079" h="204469">
                <a:moveTo>
                  <a:pt x="0" y="0"/>
                </a:moveTo>
                <a:lnTo>
                  <a:pt x="385813" y="204266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6"/>
          <p:cNvSpPr/>
          <p:nvPr/>
        </p:nvSpPr>
        <p:spPr>
          <a:xfrm>
            <a:off x="4301286" y="1932228"/>
            <a:ext cx="295275" cy="181610"/>
          </a:xfrm>
          <a:custGeom>
            <a:avLst/>
            <a:gdLst/>
            <a:ahLst/>
            <a:cxnLst/>
            <a:rect l="l" t="t" r="r" b="b"/>
            <a:pathLst>
              <a:path w="295275" h="181610">
                <a:moveTo>
                  <a:pt x="0" y="0"/>
                </a:moveTo>
                <a:lnTo>
                  <a:pt x="295033" y="181571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9"/>
          <p:cNvSpPr/>
          <p:nvPr/>
        </p:nvSpPr>
        <p:spPr>
          <a:xfrm>
            <a:off x="3699865" y="2737916"/>
            <a:ext cx="658495" cy="374650"/>
          </a:xfrm>
          <a:custGeom>
            <a:avLst/>
            <a:gdLst/>
            <a:ahLst/>
            <a:cxnLst/>
            <a:rect l="l" t="t" r="r" b="b"/>
            <a:pathLst>
              <a:path w="658495" h="374650">
                <a:moveTo>
                  <a:pt x="658164" y="0"/>
                </a:moveTo>
                <a:lnTo>
                  <a:pt x="0" y="374472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20"/>
          <p:cNvSpPr txBox="1"/>
          <p:nvPr/>
        </p:nvSpPr>
        <p:spPr>
          <a:xfrm>
            <a:off x="2563754" y="1614081"/>
            <a:ext cx="13906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21"/>
          <p:cNvSpPr txBox="1"/>
          <p:nvPr/>
        </p:nvSpPr>
        <p:spPr>
          <a:xfrm>
            <a:off x="2472963" y="2476500"/>
            <a:ext cx="252729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1" name="object 22"/>
          <p:cNvSpPr txBox="1"/>
          <p:nvPr/>
        </p:nvSpPr>
        <p:spPr>
          <a:xfrm>
            <a:off x="3926814" y="1546416"/>
            <a:ext cx="476884" cy="374650"/>
          </a:xfrm>
          <a:prstGeom prst="rect">
            <a:avLst/>
          </a:prstGeom>
          <a:ln w="113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1695"/>
              </a:lnSpc>
            </a:pPr>
            <a:r>
              <a:rPr sz="1600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23"/>
          <p:cNvSpPr txBox="1"/>
          <p:nvPr/>
        </p:nvSpPr>
        <p:spPr>
          <a:xfrm>
            <a:off x="4153763" y="2374786"/>
            <a:ext cx="476884" cy="374650"/>
          </a:xfrm>
          <a:prstGeom prst="rect">
            <a:avLst/>
          </a:prstGeom>
          <a:ln w="113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1695"/>
              </a:lnSpc>
            </a:pPr>
            <a:r>
              <a:rPr sz="1600" dirty="0"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4538219" y="2147836"/>
            <a:ext cx="0" cy="22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781768" y="1546416"/>
            <a:ext cx="70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1, 0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81580" y="1446395"/>
            <a:ext cx="92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12, 0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52753" y="2597886"/>
            <a:ext cx="92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11, 0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28361" y="2608507"/>
            <a:ext cx="92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13, 0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931029" y="2811669"/>
            <a:ext cx="10961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2"/>
          </p:cNvCxnSpPr>
          <p:nvPr/>
        </p:nvCxnSpPr>
        <p:spPr>
          <a:xfrm>
            <a:off x="2133867" y="2008081"/>
            <a:ext cx="0" cy="468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691322" y="2466676"/>
            <a:ext cx="0" cy="53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888614" y="1143000"/>
            <a:ext cx="8112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65565" y="365760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17965" y="7010400"/>
            <a:ext cx="6019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bject 3"/>
          <p:cNvSpPr/>
          <p:nvPr/>
        </p:nvSpPr>
        <p:spPr>
          <a:xfrm>
            <a:off x="2286292" y="4480940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4"/>
          <p:cNvSpPr/>
          <p:nvPr/>
        </p:nvSpPr>
        <p:spPr>
          <a:xfrm>
            <a:off x="1843722" y="5366054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5"/>
          <p:cNvSpPr/>
          <p:nvPr/>
        </p:nvSpPr>
        <p:spPr>
          <a:xfrm>
            <a:off x="2592679" y="6149047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6"/>
          <p:cNvSpPr/>
          <p:nvPr/>
        </p:nvSpPr>
        <p:spPr>
          <a:xfrm>
            <a:off x="4430991" y="5195836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8"/>
          <p:cNvSpPr/>
          <p:nvPr/>
        </p:nvSpPr>
        <p:spPr>
          <a:xfrm>
            <a:off x="2547277" y="4685196"/>
            <a:ext cx="476884" cy="374650"/>
          </a:xfrm>
          <a:custGeom>
            <a:avLst/>
            <a:gdLst/>
            <a:ahLst/>
            <a:cxnLst/>
            <a:rect l="l" t="t" r="r" b="b"/>
            <a:pathLst>
              <a:path w="476885" h="374650">
                <a:moveTo>
                  <a:pt x="0" y="374470"/>
                </a:moveTo>
                <a:lnTo>
                  <a:pt x="476601" y="374470"/>
                </a:lnTo>
                <a:lnTo>
                  <a:pt x="476601" y="0"/>
                </a:lnTo>
                <a:lnTo>
                  <a:pt x="0" y="0"/>
                </a:lnTo>
                <a:lnTo>
                  <a:pt x="0" y="374470"/>
                </a:lnTo>
                <a:close/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9"/>
          <p:cNvSpPr/>
          <p:nvPr/>
        </p:nvSpPr>
        <p:spPr>
          <a:xfrm>
            <a:off x="2513241" y="5547615"/>
            <a:ext cx="476884" cy="374650"/>
          </a:xfrm>
          <a:custGeom>
            <a:avLst/>
            <a:gdLst/>
            <a:ahLst/>
            <a:cxnLst/>
            <a:rect l="l" t="t" r="r" b="b"/>
            <a:pathLst>
              <a:path w="476885" h="374650">
                <a:moveTo>
                  <a:pt x="0" y="374470"/>
                </a:moveTo>
                <a:lnTo>
                  <a:pt x="476601" y="374470"/>
                </a:lnTo>
                <a:lnTo>
                  <a:pt x="476601" y="0"/>
                </a:lnTo>
                <a:lnTo>
                  <a:pt x="0" y="0"/>
                </a:lnTo>
                <a:lnTo>
                  <a:pt x="0" y="374470"/>
                </a:lnTo>
                <a:close/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1"/>
          <p:cNvSpPr/>
          <p:nvPr/>
        </p:nvSpPr>
        <p:spPr>
          <a:xfrm>
            <a:off x="2853664" y="4503623"/>
            <a:ext cx="306705" cy="193040"/>
          </a:xfrm>
          <a:custGeom>
            <a:avLst/>
            <a:gdLst/>
            <a:ahLst/>
            <a:cxnLst/>
            <a:rect l="l" t="t" r="r" b="b"/>
            <a:pathLst>
              <a:path w="306705" h="193039">
                <a:moveTo>
                  <a:pt x="306387" y="0"/>
                </a:moveTo>
                <a:lnTo>
                  <a:pt x="0" y="192913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"/>
          <p:cNvSpPr/>
          <p:nvPr/>
        </p:nvSpPr>
        <p:spPr>
          <a:xfrm>
            <a:off x="2751543" y="5059667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28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3"/>
          <p:cNvSpPr/>
          <p:nvPr/>
        </p:nvSpPr>
        <p:spPr>
          <a:xfrm>
            <a:off x="2751543" y="5377395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218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4"/>
          <p:cNvSpPr/>
          <p:nvPr/>
        </p:nvSpPr>
        <p:spPr>
          <a:xfrm>
            <a:off x="2808287" y="5922086"/>
            <a:ext cx="465455" cy="215900"/>
          </a:xfrm>
          <a:custGeom>
            <a:avLst/>
            <a:gdLst/>
            <a:ahLst/>
            <a:cxnLst/>
            <a:rect l="l" t="t" r="r" b="b"/>
            <a:pathLst>
              <a:path w="465455" h="215900">
                <a:moveTo>
                  <a:pt x="0" y="0"/>
                </a:moveTo>
                <a:lnTo>
                  <a:pt x="465251" y="215607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5"/>
          <p:cNvSpPr/>
          <p:nvPr/>
        </p:nvSpPr>
        <p:spPr>
          <a:xfrm>
            <a:off x="3704742" y="4503623"/>
            <a:ext cx="386080" cy="204470"/>
          </a:xfrm>
          <a:custGeom>
            <a:avLst/>
            <a:gdLst/>
            <a:ahLst/>
            <a:cxnLst/>
            <a:rect l="l" t="t" r="r" b="b"/>
            <a:pathLst>
              <a:path w="386079" h="204469">
                <a:moveTo>
                  <a:pt x="0" y="0"/>
                </a:moveTo>
                <a:lnTo>
                  <a:pt x="385813" y="204266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6"/>
          <p:cNvSpPr/>
          <p:nvPr/>
        </p:nvSpPr>
        <p:spPr>
          <a:xfrm>
            <a:off x="4453686" y="4980228"/>
            <a:ext cx="295275" cy="181610"/>
          </a:xfrm>
          <a:custGeom>
            <a:avLst/>
            <a:gdLst/>
            <a:ahLst/>
            <a:cxnLst/>
            <a:rect l="l" t="t" r="r" b="b"/>
            <a:pathLst>
              <a:path w="295275" h="181610">
                <a:moveTo>
                  <a:pt x="0" y="0"/>
                </a:moveTo>
                <a:lnTo>
                  <a:pt x="295033" y="181571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9"/>
          <p:cNvSpPr/>
          <p:nvPr/>
        </p:nvSpPr>
        <p:spPr>
          <a:xfrm>
            <a:off x="3852265" y="5785916"/>
            <a:ext cx="658495" cy="374650"/>
          </a:xfrm>
          <a:custGeom>
            <a:avLst/>
            <a:gdLst/>
            <a:ahLst/>
            <a:cxnLst/>
            <a:rect l="l" t="t" r="r" b="b"/>
            <a:pathLst>
              <a:path w="658495" h="374650">
                <a:moveTo>
                  <a:pt x="658164" y="0"/>
                </a:moveTo>
                <a:lnTo>
                  <a:pt x="0" y="374472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20"/>
          <p:cNvSpPr txBox="1"/>
          <p:nvPr/>
        </p:nvSpPr>
        <p:spPr>
          <a:xfrm>
            <a:off x="2716154" y="4662081"/>
            <a:ext cx="13906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2" name="object 21"/>
          <p:cNvSpPr txBox="1"/>
          <p:nvPr/>
        </p:nvSpPr>
        <p:spPr>
          <a:xfrm>
            <a:off x="2625363" y="5524500"/>
            <a:ext cx="252729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3" name="object 22"/>
          <p:cNvSpPr txBox="1"/>
          <p:nvPr/>
        </p:nvSpPr>
        <p:spPr>
          <a:xfrm>
            <a:off x="4079214" y="4594416"/>
            <a:ext cx="476884" cy="374650"/>
          </a:xfrm>
          <a:prstGeom prst="rect">
            <a:avLst/>
          </a:prstGeom>
          <a:ln w="113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1695"/>
              </a:lnSpc>
            </a:pPr>
            <a:r>
              <a:rPr sz="1600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4" name="object 23"/>
          <p:cNvSpPr txBox="1"/>
          <p:nvPr/>
        </p:nvSpPr>
        <p:spPr>
          <a:xfrm>
            <a:off x="4306163" y="5422786"/>
            <a:ext cx="476884" cy="374650"/>
          </a:xfrm>
          <a:prstGeom prst="rect">
            <a:avLst/>
          </a:prstGeom>
          <a:ln w="113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1695"/>
              </a:lnSpc>
            </a:pPr>
            <a:r>
              <a:rPr sz="1600" dirty="0"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5" name="object 26"/>
          <p:cNvSpPr txBox="1"/>
          <p:nvPr/>
        </p:nvSpPr>
        <p:spPr>
          <a:xfrm>
            <a:off x="5314950" y="8686165"/>
            <a:ext cx="2476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o</a:t>
            </a:r>
            <a:r>
              <a:rPr lang="en-US" sz="1400" b="1" spc="15" dirty="0">
                <a:latin typeface="Arial"/>
                <a:cs typeface="Arial"/>
              </a:rPr>
              <a:t>ff</a:t>
            </a:r>
            <a:endParaRPr sz="1400" dirty="0">
              <a:latin typeface="Arial"/>
              <a:cs typeface="Arial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4690619" y="5195836"/>
            <a:ext cx="0" cy="22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934168" y="4594416"/>
            <a:ext cx="70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1, 0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33980" y="4494395"/>
            <a:ext cx="92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1, 1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805153" y="5645886"/>
            <a:ext cx="92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1, 1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980761" y="5656507"/>
            <a:ext cx="92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11, 1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2827889" y="6324600"/>
            <a:ext cx="10961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8" idx="2"/>
          </p:cNvCxnSpPr>
          <p:nvPr/>
        </p:nvCxnSpPr>
        <p:spPr>
          <a:xfrm>
            <a:off x="5097011" y="4956060"/>
            <a:ext cx="0" cy="568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bject 3"/>
          <p:cNvSpPr/>
          <p:nvPr/>
        </p:nvSpPr>
        <p:spPr>
          <a:xfrm>
            <a:off x="2438692" y="7909940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4"/>
          <p:cNvSpPr/>
          <p:nvPr/>
        </p:nvSpPr>
        <p:spPr>
          <a:xfrm>
            <a:off x="1996122" y="8795054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5"/>
          <p:cNvSpPr/>
          <p:nvPr/>
        </p:nvSpPr>
        <p:spPr>
          <a:xfrm>
            <a:off x="2745079" y="9578047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6"/>
          <p:cNvSpPr/>
          <p:nvPr/>
        </p:nvSpPr>
        <p:spPr>
          <a:xfrm>
            <a:off x="4583391" y="8624836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>
                <a:moveTo>
                  <a:pt x="0" y="0"/>
                </a:moveTo>
                <a:lnTo>
                  <a:pt x="1565973" y="0"/>
                </a:lnTo>
              </a:path>
            </a:pathLst>
          </a:custGeom>
          <a:ln w="3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8"/>
          <p:cNvSpPr/>
          <p:nvPr/>
        </p:nvSpPr>
        <p:spPr>
          <a:xfrm>
            <a:off x="2699677" y="8114196"/>
            <a:ext cx="476884" cy="374650"/>
          </a:xfrm>
          <a:custGeom>
            <a:avLst/>
            <a:gdLst/>
            <a:ahLst/>
            <a:cxnLst/>
            <a:rect l="l" t="t" r="r" b="b"/>
            <a:pathLst>
              <a:path w="476885" h="374650">
                <a:moveTo>
                  <a:pt x="0" y="374470"/>
                </a:moveTo>
                <a:lnTo>
                  <a:pt x="476601" y="374470"/>
                </a:lnTo>
                <a:lnTo>
                  <a:pt x="476601" y="0"/>
                </a:lnTo>
                <a:lnTo>
                  <a:pt x="0" y="0"/>
                </a:lnTo>
                <a:lnTo>
                  <a:pt x="0" y="374470"/>
                </a:lnTo>
                <a:close/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9"/>
          <p:cNvSpPr/>
          <p:nvPr/>
        </p:nvSpPr>
        <p:spPr>
          <a:xfrm>
            <a:off x="2665641" y="8976615"/>
            <a:ext cx="476884" cy="374650"/>
          </a:xfrm>
          <a:custGeom>
            <a:avLst/>
            <a:gdLst/>
            <a:ahLst/>
            <a:cxnLst/>
            <a:rect l="l" t="t" r="r" b="b"/>
            <a:pathLst>
              <a:path w="476885" h="374650">
                <a:moveTo>
                  <a:pt x="0" y="374470"/>
                </a:moveTo>
                <a:lnTo>
                  <a:pt x="476601" y="374470"/>
                </a:lnTo>
                <a:lnTo>
                  <a:pt x="476601" y="0"/>
                </a:lnTo>
                <a:lnTo>
                  <a:pt x="0" y="0"/>
                </a:lnTo>
                <a:lnTo>
                  <a:pt x="0" y="374470"/>
                </a:lnTo>
                <a:close/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1"/>
          <p:cNvSpPr/>
          <p:nvPr/>
        </p:nvSpPr>
        <p:spPr>
          <a:xfrm>
            <a:off x="3006064" y="7932623"/>
            <a:ext cx="306705" cy="193040"/>
          </a:xfrm>
          <a:custGeom>
            <a:avLst/>
            <a:gdLst/>
            <a:ahLst/>
            <a:cxnLst/>
            <a:rect l="l" t="t" r="r" b="b"/>
            <a:pathLst>
              <a:path w="306705" h="193039">
                <a:moveTo>
                  <a:pt x="306387" y="0"/>
                </a:moveTo>
                <a:lnTo>
                  <a:pt x="0" y="192913"/>
                </a:lnTo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2"/>
          <p:cNvSpPr/>
          <p:nvPr/>
        </p:nvSpPr>
        <p:spPr>
          <a:xfrm>
            <a:off x="2903943" y="8488667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28"/>
                </a:lnTo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3"/>
          <p:cNvSpPr/>
          <p:nvPr/>
        </p:nvSpPr>
        <p:spPr>
          <a:xfrm>
            <a:off x="2903943" y="8806395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218"/>
                </a:lnTo>
              </a:path>
            </a:pathLst>
          </a:custGeom>
          <a:ln w="11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4"/>
          <p:cNvSpPr/>
          <p:nvPr/>
        </p:nvSpPr>
        <p:spPr>
          <a:xfrm>
            <a:off x="2960687" y="9351086"/>
            <a:ext cx="465455" cy="215900"/>
          </a:xfrm>
          <a:custGeom>
            <a:avLst/>
            <a:gdLst/>
            <a:ahLst/>
            <a:cxnLst/>
            <a:rect l="l" t="t" r="r" b="b"/>
            <a:pathLst>
              <a:path w="465455" h="215900">
                <a:moveTo>
                  <a:pt x="0" y="0"/>
                </a:moveTo>
                <a:lnTo>
                  <a:pt x="465251" y="215607"/>
                </a:lnTo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"/>
          <p:cNvSpPr/>
          <p:nvPr/>
        </p:nvSpPr>
        <p:spPr>
          <a:xfrm>
            <a:off x="3857142" y="7932623"/>
            <a:ext cx="386080" cy="204470"/>
          </a:xfrm>
          <a:custGeom>
            <a:avLst/>
            <a:gdLst/>
            <a:ahLst/>
            <a:cxnLst/>
            <a:rect l="l" t="t" r="r" b="b"/>
            <a:pathLst>
              <a:path w="386079" h="204469">
                <a:moveTo>
                  <a:pt x="0" y="0"/>
                </a:moveTo>
                <a:lnTo>
                  <a:pt x="385813" y="204266"/>
                </a:lnTo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6"/>
          <p:cNvSpPr/>
          <p:nvPr/>
        </p:nvSpPr>
        <p:spPr>
          <a:xfrm>
            <a:off x="4606086" y="8409228"/>
            <a:ext cx="295275" cy="181610"/>
          </a:xfrm>
          <a:custGeom>
            <a:avLst/>
            <a:gdLst/>
            <a:ahLst/>
            <a:cxnLst/>
            <a:rect l="l" t="t" r="r" b="b"/>
            <a:pathLst>
              <a:path w="295275" h="181610">
                <a:moveTo>
                  <a:pt x="0" y="0"/>
                </a:moveTo>
                <a:lnTo>
                  <a:pt x="295033" y="181571"/>
                </a:lnTo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9"/>
          <p:cNvSpPr/>
          <p:nvPr/>
        </p:nvSpPr>
        <p:spPr>
          <a:xfrm>
            <a:off x="4004665" y="9214916"/>
            <a:ext cx="658495" cy="374650"/>
          </a:xfrm>
          <a:custGeom>
            <a:avLst/>
            <a:gdLst/>
            <a:ahLst/>
            <a:cxnLst/>
            <a:rect l="l" t="t" r="r" b="b"/>
            <a:pathLst>
              <a:path w="658495" h="374650">
                <a:moveTo>
                  <a:pt x="658164" y="0"/>
                </a:moveTo>
                <a:lnTo>
                  <a:pt x="0" y="374472"/>
                </a:lnTo>
              </a:path>
            </a:pathLst>
          </a:custGeom>
          <a:ln w="11347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20"/>
          <p:cNvSpPr txBox="1"/>
          <p:nvPr/>
        </p:nvSpPr>
        <p:spPr>
          <a:xfrm>
            <a:off x="2868554" y="8091081"/>
            <a:ext cx="13906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7" name="object 21"/>
          <p:cNvSpPr txBox="1"/>
          <p:nvPr/>
        </p:nvSpPr>
        <p:spPr>
          <a:xfrm>
            <a:off x="2777763" y="8953500"/>
            <a:ext cx="252729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8" name="object 22"/>
          <p:cNvSpPr txBox="1"/>
          <p:nvPr/>
        </p:nvSpPr>
        <p:spPr>
          <a:xfrm>
            <a:off x="4231614" y="8023416"/>
            <a:ext cx="476884" cy="374650"/>
          </a:xfrm>
          <a:prstGeom prst="rect">
            <a:avLst/>
          </a:prstGeom>
          <a:ln w="113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1695"/>
              </a:lnSpc>
            </a:pPr>
            <a:r>
              <a:rPr sz="1600" dirty="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9" name="object 23"/>
          <p:cNvSpPr txBox="1"/>
          <p:nvPr/>
        </p:nvSpPr>
        <p:spPr>
          <a:xfrm>
            <a:off x="4458563" y="8851786"/>
            <a:ext cx="476884" cy="374650"/>
          </a:xfrm>
          <a:prstGeom prst="rect">
            <a:avLst/>
          </a:prstGeom>
          <a:ln w="1134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1695"/>
              </a:lnSpc>
            </a:pPr>
            <a:r>
              <a:rPr sz="1600" dirty="0"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0" name="object 26"/>
          <p:cNvSpPr txBox="1"/>
          <p:nvPr/>
        </p:nvSpPr>
        <p:spPr>
          <a:xfrm>
            <a:off x="4434511" y="9321804"/>
            <a:ext cx="24765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latin typeface="Arial"/>
                <a:cs typeface="Arial"/>
              </a:rPr>
              <a:t>on</a:t>
            </a:r>
            <a:endParaRPr sz="1400" dirty="0">
              <a:latin typeface="Arial"/>
              <a:cs typeface="Arial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4843019" y="8624836"/>
            <a:ext cx="0" cy="22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086568" y="8023416"/>
            <a:ext cx="704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1, 0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957553" y="9074886"/>
            <a:ext cx="92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1, 1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68855" y="8933107"/>
            <a:ext cx="218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1, 2, parent =11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682161" y="7963004"/>
            <a:ext cx="92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1, 1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917164" y="9586515"/>
            <a:ext cx="145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11 is </a:t>
            </a:r>
            <a:r>
              <a:rPr lang="en-US" sz="2400" dirty="0" err="1">
                <a:solidFill>
                  <a:srgbClr val="FF0000"/>
                </a:solidFill>
              </a:rPr>
              <a:t>db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799744" y="8272363"/>
            <a:ext cx="145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12 is </a:t>
            </a:r>
            <a:r>
              <a:rPr lang="en-US" sz="2400" dirty="0" err="1">
                <a:solidFill>
                  <a:srgbClr val="FF0000"/>
                </a:solidFill>
              </a:rPr>
              <a:t>db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 animBg="1"/>
      <p:bldP spid="134" grpId="0" animBg="1"/>
      <p:bldP spid="135" grpId="0"/>
      <p:bldP spid="137" grpId="0"/>
      <p:bldP spid="138" grpId="0"/>
      <p:bldP spid="139" grpId="0"/>
      <p:bldP spid="140" grpId="0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/>
      <p:bldP spid="157" grpId="0"/>
      <p:bldP spid="158" grpId="0" animBg="1"/>
      <p:bldP spid="159" grpId="0" animBg="1"/>
      <p:bldP spid="160" grpId="0"/>
      <p:bldP spid="162" grpId="0"/>
      <p:bldP spid="164" grpId="0"/>
      <p:bldP spid="165" grpId="0"/>
      <p:bldP spid="168" grpId="0"/>
      <p:bldP spid="170" grpId="0"/>
      <p:bldP spid="1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659130"/>
            <a:ext cx="7010399" cy="5001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en-US" sz="2800" spc="65" dirty="0">
                <a:solidFill>
                  <a:srgbClr val="0070C0"/>
                </a:solidFill>
                <a:latin typeface="Century"/>
                <a:cs typeface="Century"/>
              </a:rPr>
              <a:t>             Conclusion</a:t>
            </a:r>
            <a:endParaRPr sz="2800" dirty="0">
              <a:solidFill>
                <a:srgbClr val="0070C0"/>
              </a:solidFill>
              <a:latin typeface="Century"/>
              <a:cs typeface="Century"/>
            </a:endParaRPr>
          </a:p>
          <a:p>
            <a:pPr marL="212090" marR="96520" indent="-199390">
              <a:lnSpc>
                <a:spcPct val="116300"/>
              </a:lnSpc>
              <a:spcBef>
                <a:spcPts val="179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65" dirty="0">
                <a:latin typeface="Garamond"/>
                <a:cs typeface="Garamond"/>
              </a:rPr>
              <a:t>Necessity is the mother of invention.</a:t>
            </a:r>
            <a:endParaRPr lang="en-US" sz="2400" dirty="0">
              <a:latin typeface="Garamond"/>
              <a:cs typeface="Garamond"/>
            </a:endParaRPr>
          </a:p>
          <a:p>
            <a:pPr marL="212090" marR="96520" indent="-199390">
              <a:lnSpc>
                <a:spcPct val="116300"/>
              </a:lnSpc>
              <a:spcBef>
                <a:spcPts val="179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dirty="0">
                <a:latin typeface="Garamond"/>
                <a:cs typeface="Garamond"/>
              </a:rPr>
              <a:t>Find new problems that matter and find creative solutions.  Challenge the dogma (wire-speed)</a:t>
            </a:r>
            <a:endParaRPr sz="2400" dirty="0">
              <a:latin typeface="Garamond"/>
              <a:cs typeface="Garamond"/>
            </a:endParaRPr>
          </a:p>
          <a:p>
            <a:pPr marL="212090" marR="295910" indent="-199390" algn="just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25" dirty="0">
                <a:latin typeface="Garamond"/>
                <a:cs typeface="Garamond"/>
              </a:rPr>
              <a:t>The big ideas: auto-configuration, filtering, flooding, wire speed forwarding, spanning tree, designated bridges</a:t>
            </a:r>
          </a:p>
          <a:p>
            <a:pPr marL="212090" marR="295910" indent="-199390" algn="just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25" dirty="0">
                <a:latin typeface="Garamond"/>
                <a:cs typeface="Garamond"/>
              </a:rPr>
              <a:t>Link layer relays versus physical layer relays.  Next lecture: routing layer relays aka Internet routers!  Why so many concepts.  Will discuss next time.</a:t>
            </a:r>
            <a:endParaRPr lang="en-US" sz="2400" spc="45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879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659130"/>
            <a:ext cx="7010399" cy="334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lang="en-US" sz="2800" spc="65" dirty="0">
                <a:solidFill>
                  <a:srgbClr val="0070C0"/>
                </a:solidFill>
                <a:latin typeface="Century"/>
                <a:cs typeface="Century"/>
              </a:rPr>
              <a:t>Plan of Lecture</a:t>
            </a:r>
            <a:endParaRPr sz="2800" dirty="0">
              <a:solidFill>
                <a:srgbClr val="0070C0"/>
              </a:solidFill>
              <a:latin typeface="Century"/>
              <a:cs typeface="Century"/>
            </a:endParaRPr>
          </a:p>
          <a:p>
            <a:pPr marL="212090" marR="5080" indent="-199390">
              <a:lnSpc>
                <a:spcPct val="116399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-15" dirty="0">
                <a:latin typeface="Garamond"/>
                <a:cs typeface="Garamond"/>
              </a:rPr>
              <a:t>Review what Gigabit Ethernet is and 802.11</a:t>
            </a:r>
          </a:p>
          <a:p>
            <a:pPr marL="212090" marR="5080" indent="-199390">
              <a:lnSpc>
                <a:spcPct val="116399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-15" dirty="0">
                <a:latin typeface="Garamond"/>
                <a:cs typeface="Garamond"/>
              </a:rPr>
              <a:t>Understand the structure of Ethernet addresses (</a:t>
            </a:r>
            <a:r>
              <a:rPr lang="en-US" sz="2400" spc="-15" dirty="0" err="1">
                <a:latin typeface="Garamond"/>
                <a:cs typeface="Garamond"/>
              </a:rPr>
              <a:t>srill</a:t>
            </a:r>
            <a:r>
              <a:rPr lang="en-US" sz="2400" spc="-15" dirty="0">
                <a:latin typeface="Garamond"/>
                <a:cs typeface="Garamond"/>
              </a:rPr>
              <a:t> used today when you have a MAC address)</a:t>
            </a:r>
          </a:p>
          <a:p>
            <a:pPr marL="212090" marR="5080" indent="-199390">
              <a:lnSpc>
                <a:spcPct val="116399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-15" dirty="0">
                <a:latin typeface="Garamond"/>
                <a:cs typeface="Garamond"/>
              </a:rPr>
              <a:t>Then move on to how to interconnect Ethernets at the Data Link level (same as switches in Gigabit Ethernet).  Not a router.  Something in between!  What is it?</a:t>
            </a:r>
            <a:endParaRPr lang="en-US" sz="2400" spc="45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5956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19" y="402336"/>
            <a:ext cx="7279375" cy="66446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EPILOG: TOYNBEE ON CHALLENGES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3C8815A-B8E5-8A4F-B8B8-69B5FF478331}" type="slidenum">
              <a:rPr lang="en-US" smtClean="0"/>
              <a:pPr/>
              <a:t>30</a:t>
            </a:fld>
            <a:endParaRPr lang="en-US" sz="850" b="1"/>
          </a:p>
        </p:txBody>
      </p:sp>
      <p:sp>
        <p:nvSpPr>
          <p:cNvPr id="5" name="Rectangle 4"/>
          <p:cNvSpPr/>
          <p:nvPr/>
        </p:nvSpPr>
        <p:spPr>
          <a:xfrm>
            <a:off x="76201" y="2743200"/>
            <a:ext cx="7591794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4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320" y="5090454"/>
            <a:ext cx="7315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sz="2400" dirty="0"/>
              <a:t>   Challenge-and-response' is a formula</a:t>
            </a:r>
          </a:p>
          <a:p>
            <a:r>
              <a:rPr lang="en-US" sz="2400" dirty="0"/>
              <a:t>describing the free play of forces that provokes</a:t>
            </a:r>
          </a:p>
          <a:p>
            <a:r>
              <a:rPr lang="en-US" sz="2400" dirty="0"/>
              <a:t>new departures in individual and social life.</a:t>
            </a:r>
          </a:p>
          <a:p>
            <a:r>
              <a:rPr lang="en-US" sz="2400" dirty="0"/>
              <a:t>An effective challenge stimulates men to</a:t>
            </a:r>
          </a:p>
          <a:p>
            <a:r>
              <a:rPr lang="en-US" sz="2400" dirty="0"/>
              <a:t>creative action . . .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― </a:t>
            </a:r>
            <a:r>
              <a:rPr lang="en-US" sz="2800" dirty="0">
                <a:solidFill>
                  <a:srgbClr val="00B050"/>
                </a:solidFill>
              </a:rPr>
              <a:t>Arnold Toynbee.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http://www.gstatic.com/hostedimg/65a1d541ef3b796b_la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02789"/>
            <a:ext cx="301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433" y="488250"/>
            <a:ext cx="676465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370" dirty="0">
                <a:solidFill>
                  <a:srgbClr val="0070C0"/>
                </a:solidFill>
                <a:latin typeface="PMingLiU"/>
                <a:cs typeface="PMingLiU"/>
              </a:rPr>
              <a:t>From hubs to bridges/switches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11</a:t>
            </a:r>
          </a:p>
        </p:txBody>
      </p:sp>
      <p:sp>
        <p:nvSpPr>
          <p:cNvPr id="99" name="object 28"/>
          <p:cNvSpPr txBox="1"/>
          <p:nvPr/>
        </p:nvSpPr>
        <p:spPr>
          <a:xfrm>
            <a:off x="1023687" y="3731488"/>
            <a:ext cx="364036" cy="764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315" dirty="0">
                <a:latin typeface="Times New Roman"/>
                <a:cs typeface="Times New Roman"/>
              </a:rPr>
              <a:t>•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  <a:spcBef>
                <a:spcPts val="1305"/>
              </a:spcBef>
            </a:pPr>
            <a:r>
              <a:rPr sz="2050" spc="315" dirty="0">
                <a:latin typeface="Times New Roman"/>
                <a:cs typeface="Times New Roman"/>
              </a:rPr>
              <a:t>•</a:t>
            </a:r>
            <a:endParaRPr sz="2050" dirty="0">
              <a:latin typeface="Times New Roman"/>
              <a:cs typeface="Times New Roman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746026" y="1805691"/>
            <a:ext cx="1066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09600" y="3350488"/>
            <a:ext cx="1219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581400" y="281346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828800" y="2169388"/>
            <a:ext cx="1752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469524" y="2169388"/>
            <a:ext cx="1752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6222124" y="1902688"/>
            <a:ext cx="712076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03" idx="0"/>
          </p:cNvCxnSpPr>
          <p:nvPr/>
        </p:nvCxnSpPr>
        <p:spPr>
          <a:xfrm>
            <a:off x="2705100" y="1705119"/>
            <a:ext cx="0" cy="46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34421" y="1428227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34421" y="384483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723245" y="122091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494145" y="1224044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631324" y="2529957"/>
            <a:ext cx="990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4621924" y="2311389"/>
            <a:ext cx="1600200" cy="24939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799897" y="2210693"/>
            <a:ext cx="876300" cy="16970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828800" y="2529957"/>
            <a:ext cx="1752600" cy="8205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bject 28"/>
          <p:cNvSpPr txBox="1"/>
          <p:nvPr/>
        </p:nvSpPr>
        <p:spPr>
          <a:xfrm>
            <a:off x="1176087" y="7922488"/>
            <a:ext cx="364036" cy="764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315" dirty="0">
                <a:latin typeface="Times New Roman"/>
                <a:cs typeface="Times New Roman"/>
              </a:rPr>
              <a:t>•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  <a:spcBef>
                <a:spcPts val="1305"/>
              </a:spcBef>
            </a:pPr>
            <a:r>
              <a:rPr sz="2050" spc="315" dirty="0">
                <a:latin typeface="Times New Roman"/>
                <a:cs typeface="Times New Roman"/>
              </a:rPr>
              <a:t>•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981200" y="6360388"/>
            <a:ext cx="1752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122671" y="61096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45823" y="763010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01351" y="3622900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HUB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722546" y="3579146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HUB</a:t>
            </a:r>
            <a:r>
              <a:rPr lang="en-US" dirty="0"/>
              <a:t>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828800" y="7900402"/>
            <a:ext cx="332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BRIDGE/SWITCH</a:t>
            </a:r>
            <a:r>
              <a:rPr lang="en-US" dirty="0"/>
              <a:t>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90563" y="4480662"/>
            <a:ext cx="7298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A talks to R at same time as B talks to S there is</a:t>
            </a:r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collision.  </a:t>
            </a:r>
            <a:r>
              <a:rPr lang="en-US" sz="2800" dirty="0"/>
              <a:t>True for </a:t>
            </a:r>
            <a:r>
              <a:rPr lang="en-US" sz="2800" dirty="0">
                <a:solidFill>
                  <a:srgbClr val="0070C0"/>
                </a:solidFill>
              </a:rPr>
              <a:t>10 and 100 M Ethernet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38011" y="8486317"/>
            <a:ext cx="71272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can talk to B at same time as S talks to T with</a:t>
            </a:r>
          </a:p>
          <a:p>
            <a:r>
              <a:rPr lang="en-US" sz="2800" dirty="0">
                <a:solidFill>
                  <a:srgbClr val="00B050"/>
                </a:solidFill>
              </a:rPr>
              <a:t>no collision</a:t>
            </a:r>
            <a:r>
              <a:rPr lang="en-US" sz="2800" dirty="0">
                <a:solidFill>
                  <a:srgbClr val="FF0000"/>
                </a:solidFill>
              </a:rPr>
              <a:t>.  </a:t>
            </a:r>
            <a:r>
              <a:rPr lang="en-US" sz="2800" dirty="0"/>
              <a:t>Bridge buffers and allows A to talk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to S after contending on two Ethernets.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977259" y="6798212"/>
            <a:ext cx="381000" cy="19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348859" y="6694430"/>
            <a:ext cx="381000" cy="190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774324" y="7131222"/>
            <a:ext cx="484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67185" y="591455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76803" y="6883364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4774324" y="5801300"/>
            <a:ext cx="0" cy="1930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95141" y="6165878"/>
            <a:ext cx="0" cy="1930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48251" y="6834590"/>
            <a:ext cx="990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95141" y="6893645"/>
            <a:ext cx="990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51793" y="6374443"/>
            <a:ext cx="3903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876800" y="6206937"/>
            <a:ext cx="3903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83663" y="7967115"/>
            <a:ext cx="3903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14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3193" y="2088748"/>
            <a:ext cx="316230" cy="281940"/>
          </a:xfrm>
          <a:custGeom>
            <a:avLst/>
            <a:gdLst/>
            <a:ahLst/>
            <a:cxnLst/>
            <a:rect l="l" t="t" r="r" b="b"/>
            <a:pathLst>
              <a:path w="316229" h="281939">
                <a:moveTo>
                  <a:pt x="0" y="281934"/>
                </a:moveTo>
                <a:lnTo>
                  <a:pt x="315768" y="281934"/>
                </a:lnTo>
                <a:lnTo>
                  <a:pt x="315768" y="0"/>
                </a:lnTo>
                <a:lnTo>
                  <a:pt x="0" y="0"/>
                </a:lnTo>
                <a:lnTo>
                  <a:pt x="0" y="2819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26038" y="2562409"/>
            <a:ext cx="271145" cy="248285"/>
          </a:xfrm>
          <a:custGeom>
            <a:avLst/>
            <a:gdLst/>
            <a:ahLst/>
            <a:cxnLst/>
            <a:rect l="l" t="t" r="r" b="b"/>
            <a:pathLst>
              <a:path w="271145" h="248285">
                <a:moveTo>
                  <a:pt x="0" y="248100"/>
                </a:moveTo>
                <a:lnTo>
                  <a:pt x="270658" y="248100"/>
                </a:lnTo>
                <a:lnTo>
                  <a:pt x="270658" y="0"/>
                </a:lnTo>
                <a:lnTo>
                  <a:pt x="0" y="0"/>
                </a:lnTo>
                <a:lnTo>
                  <a:pt x="0" y="2481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2252" y="2573686"/>
            <a:ext cx="271145" cy="248285"/>
          </a:xfrm>
          <a:custGeom>
            <a:avLst/>
            <a:gdLst/>
            <a:ahLst/>
            <a:cxnLst/>
            <a:rect l="l" t="t" r="r" b="b"/>
            <a:pathLst>
              <a:path w="271145" h="248285">
                <a:moveTo>
                  <a:pt x="0" y="248100"/>
                </a:moveTo>
                <a:lnTo>
                  <a:pt x="270658" y="248100"/>
                </a:lnTo>
                <a:lnTo>
                  <a:pt x="270658" y="0"/>
                </a:lnTo>
                <a:lnTo>
                  <a:pt x="0" y="0"/>
                </a:lnTo>
                <a:lnTo>
                  <a:pt x="0" y="2481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87026" y="2506014"/>
            <a:ext cx="1962785" cy="0"/>
          </a:xfrm>
          <a:custGeom>
            <a:avLst/>
            <a:gdLst/>
            <a:ahLst/>
            <a:cxnLst/>
            <a:rect l="l" t="t" r="r" b="b"/>
            <a:pathLst>
              <a:path w="1962785">
                <a:moveTo>
                  <a:pt x="0" y="0"/>
                </a:moveTo>
                <a:lnTo>
                  <a:pt x="19622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7247" y="2370683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3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1369" y="2494737"/>
            <a:ext cx="0" cy="67945"/>
          </a:xfrm>
          <a:custGeom>
            <a:avLst/>
            <a:gdLst/>
            <a:ahLst/>
            <a:cxnLst/>
            <a:rect l="l" t="t" r="r" b="b"/>
            <a:pathLst>
              <a:path h="67944">
                <a:moveTo>
                  <a:pt x="0" y="0"/>
                </a:moveTo>
                <a:lnTo>
                  <a:pt x="0" y="676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68848" y="2494737"/>
            <a:ext cx="0" cy="113030"/>
          </a:xfrm>
          <a:custGeom>
            <a:avLst/>
            <a:gdLst/>
            <a:ahLst/>
            <a:cxnLst/>
            <a:rect l="l" t="t" r="r" b="b"/>
            <a:pathLst>
              <a:path h="113030">
                <a:moveTo>
                  <a:pt x="0" y="0"/>
                </a:moveTo>
                <a:lnTo>
                  <a:pt x="0" y="1127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2357" y="3532256"/>
            <a:ext cx="316230" cy="281940"/>
          </a:xfrm>
          <a:custGeom>
            <a:avLst/>
            <a:gdLst/>
            <a:ahLst/>
            <a:cxnLst/>
            <a:rect l="l" t="t" r="r" b="b"/>
            <a:pathLst>
              <a:path w="316229" h="281939">
                <a:moveTo>
                  <a:pt x="0" y="281934"/>
                </a:moveTo>
                <a:lnTo>
                  <a:pt x="315768" y="281934"/>
                </a:lnTo>
                <a:lnTo>
                  <a:pt x="315768" y="0"/>
                </a:lnTo>
                <a:lnTo>
                  <a:pt x="0" y="0"/>
                </a:lnTo>
                <a:lnTo>
                  <a:pt x="0" y="2819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5202" y="4005903"/>
            <a:ext cx="271145" cy="248285"/>
          </a:xfrm>
          <a:custGeom>
            <a:avLst/>
            <a:gdLst/>
            <a:ahLst/>
            <a:cxnLst/>
            <a:rect l="l" t="t" r="r" b="b"/>
            <a:pathLst>
              <a:path w="271145" h="248285">
                <a:moveTo>
                  <a:pt x="0" y="248100"/>
                </a:moveTo>
                <a:lnTo>
                  <a:pt x="270658" y="248100"/>
                </a:lnTo>
                <a:lnTo>
                  <a:pt x="270658" y="0"/>
                </a:lnTo>
                <a:lnTo>
                  <a:pt x="0" y="0"/>
                </a:lnTo>
                <a:lnTo>
                  <a:pt x="0" y="2481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56190" y="3949522"/>
            <a:ext cx="1962785" cy="0"/>
          </a:xfrm>
          <a:custGeom>
            <a:avLst/>
            <a:gdLst/>
            <a:ahLst/>
            <a:cxnLst/>
            <a:rect l="l" t="t" r="r" b="b"/>
            <a:pathLst>
              <a:path w="1962785">
                <a:moveTo>
                  <a:pt x="0" y="0"/>
                </a:moveTo>
                <a:lnTo>
                  <a:pt x="19622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6411" y="3814190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3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0533" y="3938244"/>
            <a:ext cx="0" cy="67945"/>
          </a:xfrm>
          <a:custGeom>
            <a:avLst/>
            <a:gdLst/>
            <a:ahLst/>
            <a:cxnLst/>
            <a:rect l="l" t="t" r="r" b="b"/>
            <a:pathLst>
              <a:path h="67945">
                <a:moveTo>
                  <a:pt x="0" y="0"/>
                </a:moveTo>
                <a:lnTo>
                  <a:pt x="0" y="676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65969" y="5054693"/>
            <a:ext cx="316230" cy="281940"/>
          </a:xfrm>
          <a:custGeom>
            <a:avLst/>
            <a:gdLst/>
            <a:ahLst/>
            <a:cxnLst/>
            <a:rect l="l" t="t" r="r" b="b"/>
            <a:pathLst>
              <a:path w="316229" h="281939">
                <a:moveTo>
                  <a:pt x="0" y="281934"/>
                </a:moveTo>
                <a:lnTo>
                  <a:pt x="315768" y="281934"/>
                </a:lnTo>
                <a:lnTo>
                  <a:pt x="315768" y="0"/>
                </a:lnTo>
                <a:lnTo>
                  <a:pt x="0" y="0"/>
                </a:lnTo>
                <a:lnTo>
                  <a:pt x="0" y="28193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38814" y="5528354"/>
            <a:ext cx="271145" cy="248285"/>
          </a:xfrm>
          <a:custGeom>
            <a:avLst/>
            <a:gdLst/>
            <a:ahLst/>
            <a:cxnLst/>
            <a:rect l="l" t="t" r="r" b="b"/>
            <a:pathLst>
              <a:path w="271145" h="248285">
                <a:moveTo>
                  <a:pt x="0" y="248100"/>
                </a:moveTo>
                <a:lnTo>
                  <a:pt x="270658" y="248100"/>
                </a:lnTo>
                <a:lnTo>
                  <a:pt x="270658" y="0"/>
                </a:lnTo>
                <a:lnTo>
                  <a:pt x="0" y="0"/>
                </a:lnTo>
                <a:lnTo>
                  <a:pt x="0" y="2481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35016" y="5539632"/>
            <a:ext cx="271145" cy="248285"/>
          </a:xfrm>
          <a:custGeom>
            <a:avLst/>
            <a:gdLst/>
            <a:ahLst/>
            <a:cxnLst/>
            <a:rect l="l" t="t" r="r" b="b"/>
            <a:pathLst>
              <a:path w="271145" h="248285">
                <a:moveTo>
                  <a:pt x="0" y="248100"/>
                </a:moveTo>
                <a:lnTo>
                  <a:pt x="270658" y="248100"/>
                </a:lnTo>
                <a:lnTo>
                  <a:pt x="270658" y="0"/>
                </a:lnTo>
                <a:lnTo>
                  <a:pt x="0" y="0"/>
                </a:lnTo>
                <a:lnTo>
                  <a:pt x="0" y="2481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9802" y="5471960"/>
            <a:ext cx="1962785" cy="0"/>
          </a:xfrm>
          <a:custGeom>
            <a:avLst/>
            <a:gdLst/>
            <a:ahLst/>
            <a:cxnLst/>
            <a:rect l="l" t="t" r="r" b="b"/>
            <a:pathLst>
              <a:path w="1962785">
                <a:moveTo>
                  <a:pt x="0" y="0"/>
                </a:moveTo>
                <a:lnTo>
                  <a:pt x="19622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0023" y="5336628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3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4145" y="5460682"/>
            <a:ext cx="0" cy="67945"/>
          </a:xfrm>
          <a:custGeom>
            <a:avLst/>
            <a:gdLst/>
            <a:ahLst/>
            <a:cxnLst/>
            <a:rect l="l" t="t" r="r" b="b"/>
            <a:pathLst>
              <a:path h="67945">
                <a:moveTo>
                  <a:pt x="0" y="0"/>
                </a:moveTo>
                <a:lnTo>
                  <a:pt x="0" y="6766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1625" y="5460682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7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17061" y="3611193"/>
            <a:ext cx="654685" cy="113030"/>
          </a:xfrm>
          <a:custGeom>
            <a:avLst/>
            <a:gdLst/>
            <a:ahLst/>
            <a:cxnLst/>
            <a:rect l="l" t="t" r="r" b="b"/>
            <a:pathLst>
              <a:path w="654685" h="113029">
                <a:moveTo>
                  <a:pt x="0" y="0"/>
                </a:moveTo>
                <a:lnTo>
                  <a:pt x="654088" y="1127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55235" y="3677030"/>
            <a:ext cx="116205" cy="55880"/>
          </a:xfrm>
          <a:custGeom>
            <a:avLst/>
            <a:gdLst/>
            <a:ahLst/>
            <a:cxnLst/>
            <a:rect l="l" t="t" r="r" b="b"/>
            <a:pathLst>
              <a:path w="116204" h="55879">
                <a:moveTo>
                  <a:pt x="9575" y="0"/>
                </a:moveTo>
                <a:lnTo>
                  <a:pt x="0" y="55562"/>
                </a:lnTo>
                <a:lnTo>
                  <a:pt x="115912" y="46939"/>
                </a:lnTo>
                <a:lnTo>
                  <a:pt x="95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55235" y="3677030"/>
            <a:ext cx="116205" cy="55880"/>
          </a:xfrm>
          <a:custGeom>
            <a:avLst/>
            <a:gdLst/>
            <a:ahLst/>
            <a:cxnLst/>
            <a:rect l="l" t="t" r="r" b="b"/>
            <a:pathLst>
              <a:path w="116204" h="55879">
                <a:moveTo>
                  <a:pt x="9575" y="0"/>
                </a:moveTo>
                <a:lnTo>
                  <a:pt x="115912" y="46939"/>
                </a:lnTo>
                <a:lnTo>
                  <a:pt x="0" y="555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81729" y="2257920"/>
            <a:ext cx="620395" cy="113030"/>
          </a:xfrm>
          <a:custGeom>
            <a:avLst/>
            <a:gdLst/>
            <a:ahLst/>
            <a:cxnLst/>
            <a:rect l="l" t="t" r="r" b="b"/>
            <a:pathLst>
              <a:path w="620395" h="113030">
                <a:moveTo>
                  <a:pt x="620268" y="112763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1742" y="2250351"/>
            <a:ext cx="116205" cy="55880"/>
          </a:xfrm>
          <a:custGeom>
            <a:avLst/>
            <a:gdLst/>
            <a:ahLst/>
            <a:cxnLst/>
            <a:rect l="l" t="t" r="r" b="b"/>
            <a:pathLst>
              <a:path w="116204" h="55880">
                <a:moveTo>
                  <a:pt x="115989" y="0"/>
                </a:moveTo>
                <a:lnTo>
                  <a:pt x="0" y="7556"/>
                </a:lnTo>
                <a:lnTo>
                  <a:pt x="105905" y="55473"/>
                </a:lnTo>
                <a:lnTo>
                  <a:pt x="115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81742" y="2250351"/>
            <a:ext cx="116205" cy="55880"/>
          </a:xfrm>
          <a:custGeom>
            <a:avLst/>
            <a:gdLst/>
            <a:ahLst/>
            <a:cxnLst/>
            <a:rect l="l" t="t" r="r" b="b"/>
            <a:pathLst>
              <a:path w="116204" h="55880">
                <a:moveTo>
                  <a:pt x="105905" y="55473"/>
                </a:moveTo>
                <a:lnTo>
                  <a:pt x="0" y="7556"/>
                </a:lnTo>
                <a:lnTo>
                  <a:pt x="115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71950" y="5167477"/>
            <a:ext cx="654685" cy="113030"/>
          </a:xfrm>
          <a:custGeom>
            <a:avLst/>
            <a:gdLst/>
            <a:ahLst/>
            <a:cxnLst/>
            <a:rect l="l" t="t" r="r" b="b"/>
            <a:pathLst>
              <a:path w="654685" h="113029">
                <a:moveTo>
                  <a:pt x="0" y="0"/>
                </a:moveTo>
                <a:lnTo>
                  <a:pt x="654088" y="1127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10125" y="5233301"/>
            <a:ext cx="116205" cy="55880"/>
          </a:xfrm>
          <a:custGeom>
            <a:avLst/>
            <a:gdLst/>
            <a:ahLst/>
            <a:cxnLst/>
            <a:rect l="l" t="t" r="r" b="b"/>
            <a:pathLst>
              <a:path w="116204" h="55879">
                <a:moveTo>
                  <a:pt x="9575" y="0"/>
                </a:moveTo>
                <a:lnTo>
                  <a:pt x="0" y="55562"/>
                </a:lnTo>
                <a:lnTo>
                  <a:pt x="115912" y="46951"/>
                </a:lnTo>
                <a:lnTo>
                  <a:pt x="95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10125" y="5233301"/>
            <a:ext cx="116205" cy="55880"/>
          </a:xfrm>
          <a:custGeom>
            <a:avLst/>
            <a:gdLst/>
            <a:ahLst/>
            <a:cxnLst/>
            <a:rect l="l" t="t" r="r" b="b"/>
            <a:pathLst>
              <a:path w="116204" h="55879">
                <a:moveTo>
                  <a:pt x="9575" y="0"/>
                </a:moveTo>
                <a:lnTo>
                  <a:pt x="115912" y="46951"/>
                </a:lnTo>
                <a:lnTo>
                  <a:pt x="0" y="5556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04800" y="722718"/>
            <a:ext cx="6781800" cy="4562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z="2400" i="1" spc="-5" dirty="0">
                <a:solidFill>
                  <a:srgbClr val="0070C0"/>
                </a:solidFill>
                <a:latin typeface="Arial"/>
                <a:cs typeface="Arial"/>
              </a:rPr>
              <a:t>WHY MULTICAST  :</a:t>
            </a:r>
            <a:r>
              <a:rPr sz="2400" i="1" spc="7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70C0"/>
                </a:solidFill>
                <a:latin typeface="Arial"/>
                <a:cs typeface="Arial"/>
              </a:rPr>
              <a:t>Autoconfiguration,Efficiency</a:t>
            </a:r>
            <a:endParaRPr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R="206375" algn="r">
              <a:lnSpc>
                <a:spcPct val="100000"/>
              </a:lnSpc>
              <a:spcBef>
                <a:spcPts val="1385"/>
              </a:spcBef>
            </a:pPr>
            <a:r>
              <a:rPr spc="-5" dirty="0">
                <a:latin typeface="Courier New"/>
                <a:cs typeface="Courier New"/>
              </a:rPr>
              <a:t>High−order bit of DA = 1 for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multicast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05435" indent="-292735">
              <a:lnSpc>
                <a:spcPct val="100000"/>
              </a:lnSpc>
              <a:buAutoNum type="arabicParenR"/>
              <a:tabLst>
                <a:tab pos="250190" algn="l"/>
              </a:tabLst>
            </a:pPr>
            <a:r>
              <a:rPr sz="2000" i="1" spc="-5" dirty="0">
                <a:latin typeface="Arial"/>
                <a:cs typeface="Arial"/>
              </a:rPr>
              <a:t>SOLICITATION</a:t>
            </a:r>
            <a:endParaRPr sz="2000" dirty="0">
              <a:latin typeface="Arial"/>
              <a:cs typeface="Arial"/>
            </a:endParaRPr>
          </a:p>
          <a:p>
            <a:pPr marR="440055" algn="ctr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Courier New"/>
                <a:cs typeface="Courier New"/>
              </a:rPr>
              <a:t>Server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R="786765" algn="r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Clients</a:t>
            </a:r>
            <a:endParaRPr sz="1600" dirty="0">
              <a:latin typeface="Courier New"/>
              <a:cs typeface="Courier New"/>
            </a:endParaRPr>
          </a:p>
          <a:p>
            <a:pPr marL="271780" indent="-236854">
              <a:lnSpc>
                <a:spcPct val="100000"/>
              </a:lnSpc>
              <a:spcBef>
                <a:spcPts val="165"/>
              </a:spcBef>
              <a:buAutoNum type="arabicParenR" startAt="2"/>
              <a:tabLst>
                <a:tab pos="272415" algn="l"/>
              </a:tabLst>
            </a:pPr>
            <a:r>
              <a:rPr sz="2000" i="1" spc="-5" dirty="0">
                <a:latin typeface="Arial"/>
                <a:cs typeface="Arial"/>
              </a:rPr>
              <a:t>ADVERTISEMENT</a:t>
            </a:r>
            <a:endParaRPr sz="2000" dirty="0">
              <a:latin typeface="Arial"/>
              <a:cs typeface="Arial"/>
            </a:endParaRPr>
          </a:p>
          <a:p>
            <a:pPr marR="281940" algn="ctr">
              <a:lnSpc>
                <a:spcPct val="100000"/>
              </a:lnSpc>
              <a:spcBef>
                <a:spcPts val="50"/>
              </a:spcBef>
            </a:pPr>
            <a:r>
              <a:rPr sz="1600" spc="-5" dirty="0">
                <a:latin typeface="Courier New"/>
                <a:cs typeface="Courier New"/>
              </a:rPr>
              <a:t>Server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 dirty="0">
              <a:latin typeface="Times New Roman"/>
              <a:cs typeface="Times New Roman"/>
            </a:endParaRPr>
          </a:p>
          <a:p>
            <a:pPr marL="301244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Clients</a:t>
            </a:r>
            <a:endParaRPr sz="1600" dirty="0">
              <a:latin typeface="Courier New"/>
              <a:cs typeface="Courier New"/>
            </a:endParaRPr>
          </a:p>
          <a:p>
            <a:pPr marL="305435" marR="2903855" indent="-281940">
              <a:lnSpc>
                <a:spcPts val="1780"/>
              </a:lnSpc>
              <a:spcBef>
                <a:spcPts val="1050"/>
              </a:spcBef>
              <a:buAutoNum type="arabicParenR" startAt="3"/>
              <a:tabLst>
                <a:tab pos="260985" algn="l"/>
              </a:tabLst>
            </a:pPr>
            <a:r>
              <a:rPr sz="2000" i="1" spc="-5" dirty="0">
                <a:latin typeface="Arial"/>
                <a:cs typeface="Arial"/>
              </a:rPr>
              <a:t>FREE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COPIES  (a</a:t>
            </a:r>
            <a:r>
              <a:rPr sz="2000" i="1" spc="-7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drug!)</a:t>
            </a:r>
            <a:endParaRPr sz="2000" dirty="0">
              <a:latin typeface="Arial"/>
              <a:cs typeface="Arial"/>
            </a:endParaRPr>
          </a:p>
          <a:p>
            <a:pPr marR="100965" algn="r">
              <a:lnSpc>
                <a:spcPct val="100000"/>
              </a:lnSpc>
              <a:spcBef>
                <a:spcPts val="815"/>
              </a:spcBef>
            </a:pPr>
            <a:endParaRPr sz="2000" dirty="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90923" y="1930359"/>
            <a:ext cx="1816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TO ANY SERVER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3074" y="3453686"/>
            <a:ext cx="1749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TO ANY CLIENT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65172" y="4857496"/>
            <a:ext cx="1791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TO ALL CLIENTS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7208" y="6524491"/>
            <a:ext cx="7168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Multicast generalizes broadcasting (sending to all) by sending to a </a:t>
            </a:r>
            <a:r>
              <a:rPr lang="en-US" sz="2800" i="1" dirty="0">
                <a:solidFill>
                  <a:srgbClr val="FF0000"/>
                </a:solidFill>
              </a:rPr>
              <a:t>subset </a:t>
            </a:r>
            <a:r>
              <a:rPr lang="en-US" sz="2800" dirty="0">
                <a:solidFill>
                  <a:srgbClr val="FF0000"/>
                </a:solidFill>
              </a:rPr>
              <a:t>of stations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2400" y="659131"/>
            <a:ext cx="7391400" cy="708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1920">
              <a:lnSpc>
                <a:spcPct val="100000"/>
              </a:lnSpc>
            </a:pPr>
            <a:r>
              <a:rPr lang="en-US" sz="2050" spc="65" dirty="0">
                <a:solidFill>
                  <a:srgbClr val="0070C0"/>
                </a:solidFill>
                <a:latin typeface="Century"/>
                <a:cs typeface="Century"/>
              </a:rPr>
              <a:t>      </a:t>
            </a:r>
            <a:r>
              <a:rPr sz="2800" spc="65" dirty="0">
                <a:solidFill>
                  <a:srgbClr val="0070C0"/>
                </a:solidFill>
                <a:latin typeface="Century"/>
                <a:cs typeface="Century"/>
              </a:rPr>
              <a:t>M</a:t>
            </a:r>
            <a:r>
              <a:rPr lang="en-US" sz="2800" spc="65" dirty="0">
                <a:solidFill>
                  <a:srgbClr val="0070C0"/>
                </a:solidFill>
                <a:latin typeface="Century"/>
                <a:cs typeface="Century"/>
              </a:rPr>
              <a:t>AC or Physical </a:t>
            </a:r>
            <a:r>
              <a:rPr sz="2800" spc="50" dirty="0">
                <a:solidFill>
                  <a:srgbClr val="0070C0"/>
                </a:solidFill>
                <a:latin typeface="Century"/>
                <a:cs typeface="Century"/>
              </a:rPr>
              <a:t>Addresses</a:t>
            </a:r>
            <a:endParaRPr sz="2800" dirty="0">
              <a:solidFill>
                <a:srgbClr val="0070C0"/>
              </a:solidFill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12090" marR="41910" indent="-199390">
              <a:lnSpc>
                <a:spcPct val="116500"/>
              </a:lnSpc>
              <a:buFont typeface="Arial"/>
              <a:buChar char="•"/>
              <a:tabLst>
                <a:tab pos="212725" algn="l"/>
              </a:tabLst>
            </a:pPr>
            <a:r>
              <a:rPr sz="2400" spc="-15" dirty="0">
                <a:latin typeface="Garamond"/>
                <a:cs typeface="Garamond"/>
              </a:rPr>
              <a:t>6 </a:t>
            </a:r>
            <a:r>
              <a:rPr sz="2400" spc="50" dirty="0">
                <a:latin typeface="Garamond"/>
                <a:cs typeface="Garamond"/>
              </a:rPr>
              <a:t>byte </a:t>
            </a:r>
            <a:r>
              <a:rPr sz="2400" spc="30" dirty="0">
                <a:latin typeface="Garamond"/>
                <a:cs typeface="Garamond"/>
              </a:rPr>
              <a:t>Ethernet </a:t>
            </a:r>
            <a:r>
              <a:rPr sz="2400" spc="10" dirty="0">
                <a:latin typeface="Garamond"/>
                <a:cs typeface="Garamond"/>
              </a:rPr>
              <a:t>Addresses </a:t>
            </a:r>
            <a:r>
              <a:rPr sz="2400" spc="25" dirty="0">
                <a:latin typeface="Garamond"/>
                <a:cs typeface="Garamond"/>
              </a:rPr>
              <a:t>assigned </a:t>
            </a:r>
            <a:r>
              <a:rPr sz="2400" spc="50" dirty="0">
                <a:latin typeface="Garamond"/>
                <a:cs typeface="Garamond"/>
              </a:rPr>
              <a:t>by </a:t>
            </a:r>
            <a:r>
              <a:rPr sz="2400" spc="-15" dirty="0">
                <a:latin typeface="Garamond"/>
                <a:cs typeface="Garamond"/>
              </a:rPr>
              <a:t>802  </a:t>
            </a:r>
            <a:r>
              <a:rPr sz="2400" spc="25" dirty="0">
                <a:latin typeface="Garamond"/>
                <a:cs typeface="Garamond"/>
              </a:rPr>
              <a:t>committee. </a:t>
            </a:r>
            <a:r>
              <a:rPr sz="2400" spc="-25" dirty="0">
                <a:latin typeface="Garamond"/>
                <a:cs typeface="Garamond"/>
              </a:rPr>
              <a:t>Vendors </a:t>
            </a:r>
            <a:r>
              <a:rPr sz="2400" spc="70" dirty="0">
                <a:latin typeface="Garamond"/>
                <a:cs typeface="Garamond"/>
              </a:rPr>
              <a:t>buy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-10" dirty="0">
                <a:latin typeface="Garamond"/>
                <a:cs typeface="Garamond"/>
              </a:rPr>
              <a:t>fixed </a:t>
            </a:r>
            <a:r>
              <a:rPr sz="2400" spc="-15" dirty="0">
                <a:latin typeface="Garamond"/>
                <a:cs typeface="Garamond"/>
              </a:rPr>
              <a:t>3 </a:t>
            </a:r>
            <a:r>
              <a:rPr sz="2400" spc="50" dirty="0">
                <a:latin typeface="Garamond"/>
                <a:cs typeface="Garamond"/>
              </a:rPr>
              <a:t>byte </a:t>
            </a:r>
            <a:r>
              <a:rPr sz="2400" dirty="0">
                <a:latin typeface="Garamond"/>
                <a:cs typeface="Garamond"/>
              </a:rPr>
              <a:t>code.  </a:t>
            </a:r>
            <a:r>
              <a:rPr sz="2400" spc="65" dirty="0">
                <a:latin typeface="Garamond"/>
                <a:cs typeface="Garamond"/>
              </a:rPr>
              <a:t>They </a:t>
            </a:r>
            <a:r>
              <a:rPr sz="2400" spc="35" dirty="0">
                <a:latin typeface="Garamond"/>
                <a:cs typeface="Garamond"/>
              </a:rPr>
              <a:t>can </a:t>
            </a:r>
            <a:r>
              <a:rPr sz="2400" spc="30" dirty="0">
                <a:latin typeface="Garamond"/>
                <a:cs typeface="Garamond"/>
              </a:rPr>
              <a:t>then assign remaining </a:t>
            </a:r>
            <a:r>
              <a:rPr sz="2400" spc="-15" dirty="0">
                <a:latin typeface="Garamond"/>
                <a:cs typeface="Garamond"/>
              </a:rPr>
              <a:t>3 </a:t>
            </a:r>
            <a:r>
              <a:rPr sz="2400" spc="40" dirty="0">
                <a:latin typeface="Garamond"/>
                <a:cs typeface="Garamond"/>
              </a:rPr>
              <a:t>bytes </a:t>
            </a:r>
            <a:r>
              <a:rPr sz="2400" spc="-5" dirty="0">
                <a:latin typeface="Garamond"/>
                <a:cs typeface="Garamond"/>
              </a:rPr>
              <a:t>(for Dest  </a:t>
            </a:r>
            <a:r>
              <a:rPr sz="2400" spc="20" dirty="0">
                <a:latin typeface="Garamond"/>
                <a:cs typeface="Garamond"/>
              </a:rPr>
              <a:t>Addresses) </a:t>
            </a:r>
            <a:r>
              <a:rPr sz="2400" spc="-25" dirty="0">
                <a:latin typeface="Garamond"/>
                <a:cs typeface="Garamond"/>
              </a:rPr>
              <a:t>or </a:t>
            </a:r>
            <a:r>
              <a:rPr sz="2400" spc="-15" dirty="0">
                <a:latin typeface="Garamond"/>
                <a:cs typeface="Garamond"/>
              </a:rPr>
              <a:t>2 </a:t>
            </a:r>
            <a:r>
              <a:rPr sz="2400" spc="40" dirty="0">
                <a:latin typeface="Garamond"/>
                <a:cs typeface="Garamond"/>
              </a:rPr>
              <a:t>bytes </a:t>
            </a:r>
            <a:r>
              <a:rPr sz="2400" spc="-5" dirty="0">
                <a:latin typeface="Garamond"/>
                <a:cs typeface="Garamond"/>
              </a:rPr>
              <a:t>(for </a:t>
            </a:r>
            <a:r>
              <a:rPr sz="2400" spc="30" dirty="0">
                <a:latin typeface="Garamond"/>
                <a:cs typeface="Garamond"/>
              </a:rPr>
              <a:t>5-byte </a:t>
            </a:r>
            <a:r>
              <a:rPr sz="2400" spc="65" dirty="0">
                <a:latin typeface="Garamond"/>
                <a:cs typeface="Garamond"/>
              </a:rPr>
              <a:t>type </a:t>
            </a:r>
            <a:r>
              <a:rPr sz="2400" spc="15" dirty="0">
                <a:latin typeface="Garamond"/>
                <a:cs typeface="Garamond"/>
              </a:rPr>
              <a:t>fields). </a:t>
            </a:r>
            <a:r>
              <a:rPr sz="2400" spc="65" dirty="0">
                <a:latin typeface="Garamond"/>
                <a:cs typeface="Garamond"/>
              </a:rPr>
              <a:t>Can  </a:t>
            </a:r>
            <a:r>
              <a:rPr sz="2400" spc="70" dirty="0">
                <a:latin typeface="Garamond"/>
                <a:cs typeface="Garamond"/>
              </a:rPr>
              <a:t>buy </a:t>
            </a:r>
            <a:r>
              <a:rPr sz="2400" spc="-15" dirty="0">
                <a:latin typeface="Garamond"/>
                <a:cs typeface="Garamond"/>
              </a:rPr>
              <a:t>more</a:t>
            </a:r>
            <a:r>
              <a:rPr sz="2400" spc="60" dirty="0">
                <a:latin typeface="Garamond"/>
                <a:cs typeface="Garamond"/>
              </a:rPr>
              <a:t> </a:t>
            </a:r>
            <a:r>
              <a:rPr sz="2400" dirty="0">
                <a:latin typeface="Garamond"/>
                <a:cs typeface="Garamond"/>
              </a:rPr>
              <a:t>codes.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lang="en-US" sz="2400" b="1" dirty="0">
                <a:latin typeface="Garamond"/>
                <a:cs typeface="Garamond"/>
              </a:rPr>
              <a:t>Bottom line</a:t>
            </a:r>
            <a:r>
              <a:rPr lang="en-US" sz="2400" dirty="0">
                <a:latin typeface="Garamond"/>
                <a:cs typeface="Garamond"/>
              </a:rPr>
              <a:t>: </a:t>
            </a:r>
            <a:r>
              <a:rPr lang="en-US" sz="2400" i="1" dirty="0">
                <a:latin typeface="Garamond"/>
                <a:cs typeface="Garamond"/>
              </a:rPr>
              <a:t>every Ethernet interface has a unique MAC address, unlike IP address</a:t>
            </a:r>
            <a:endParaRPr sz="2400" i="1" dirty="0">
              <a:latin typeface="Garamond"/>
              <a:cs typeface="Garamond"/>
            </a:endParaRPr>
          </a:p>
          <a:p>
            <a:pPr marL="212090" marR="12065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60" dirty="0">
                <a:latin typeface="Garamond"/>
                <a:cs typeface="Garamond"/>
              </a:rPr>
              <a:t>Multicast </a:t>
            </a:r>
            <a:r>
              <a:rPr sz="2400" spc="25" dirty="0">
                <a:latin typeface="Garamond"/>
                <a:cs typeface="Garamond"/>
              </a:rPr>
              <a:t>address </a:t>
            </a:r>
            <a:r>
              <a:rPr sz="2400" spc="10" dirty="0">
                <a:latin typeface="Garamond"/>
                <a:cs typeface="Garamond"/>
              </a:rPr>
              <a:t>denoted </a:t>
            </a:r>
            <a:r>
              <a:rPr sz="2400" spc="50" dirty="0">
                <a:latin typeface="Garamond"/>
                <a:cs typeface="Garamond"/>
              </a:rPr>
              <a:t>by </a:t>
            </a:r>
            <a:r>
              <a:rPr sz="2400" spc="15" dirty="0">
                <a:latin typeface="Garamond"/>
                <a:cs typeface="Garamond"/>
              </a:rPr>
              <a:t>Most </a:t>
            </a:r>
            <a:r>
              <a:rPr sz="2400" spc="25" dirty="0">
                <a:latin typeface="Garamond"/>
                <a:cs typeface="Garamond"/>
              </a:rPr>
              <a:t>Significant  </a:t>
            </a:r>
            <a:r>
              <a:rPr sz="2400" spc="85" dirty="0">
                <a:latin typeface="Garamond"/>
                <a:cs typeface="Garamond"/>
              </a:rPr>
              <a:t>Bit. </a:t>
            </a:r>
            <a:r>
              <a:rPr sz="2400" spc="10" dirty="0">
                <a:latin typeface="Garamond"/>
                <a:cs typeface="Garamond"/>
              </a:rPr>
              <a:t>Get </a:t>
            </a:r>
            <a:r>
              <a:rPr sz="2400" spc="5" dirty="0">
                <a:latin typeface="Garamond"/>
                <a:cs typeface="Garamond"/>
              </a:rPr>
              <a:t>2</a:t>
            </a:r>
            <a:r>
              <a:rPr sz="2400" spc="7" baseline="29761" dirty="0">
                <a:latin typeface="Tw Cen MT Condensed Extra Bold"/>
                <a:cs typeface="Tw Cen MT Condensed Extra Bold"/>
              </a:rPr>
              <a:t>24 </a:t>
            </a:r>
            <a:r>
              <a:rPr sz="2400" spc="50" dirty="0">
                <a:latin typeface="Garamond"/>
                <a:cs typeface="Garamond"/>
              </a:rPr>
              <a:t>multicast and </a:t>
            </a:r>
            <a:r>
              <a:rPr sz="2400" spc="45" dirty="0">
                <a:latin typeface="Garamond"/>
                <a:cs typeface="Garamond"/>
              </a:rPr>
              <a:t>unicast </a:t>
            </a:r>
            <a:r>
              <a:rPr sz="2400" spc="25" dirty="0">
                <a:latin typeface="Garamond"/>
                <a:cs typeface="Garamond"/>
              </a:rPr>
              <a:t>address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5" dirty="0">
                <a:latin typeface="Garamond"/>
                <a:cs typeface="Garamond"/>
              </a:rPr>
              <a:t>2</a:t>
            </a:r>
            <a:r>
              <a:rPr sz="2400" spc="7" baseline="29761" dirty="0">
                <a:latin typeface="Tw Cen MT Condensed Extra Bold"/>
                <a:cs typeface="Tw Cen MT Condensed Extra Bold"/>
              </a:rPr>
              <a:t>16  </a:t>
            </a:r>
            <a:r>
              <a:rPr sz="2400" spc="15" dirty="0">
                <a:latin typeface="Garamond"/>
                <a:cs typeface="Garamond"/>
              </a:rPr>
              <a:t>types/block.</a:t>
            </a:r>
            <a:endParaRPr sz="2400" dirty="0">
              <a:latin typeface="Garamond"/>
              <a:cs typeface="Garamond"/>
            </a:endParaRPr>
          </a:p>
          <a:p>
            <a:pPr marL="212090" marR="6350" indent="-199390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-15" dirty="0">
                <a:latin typeface="Garamond"/>
                <a:cs typeface="Garamond"/>
              </a:rPr>
              <a:t>Common </a:t>
            </a:r>
            <a:r>
              <a:rPr sz="2400" spc="50" dirty="0">
                <a:latin typeface="Garamond"/>
                <a:cs typeface="Garamond"/>
              </a:rPr>
              <a:t>multicast </a:t>
            </a:r>
            <a:r>
              <a:rPr sz="2400" spc="15" dirty="0">
                <a:latin typeface="Garamond"/>
                <a:cs typeface="Garamond"/>
              </a:rPr>
              <a:t>addresses </a:t>
            </a:r>
            <a:r>
              <a:rPr sz="2400" spc="60" dirty="0">
                <a:latin typeface="Garamond"/>
                <a:cs typeface="Garamond"/>
              </a:rPr>
              <a:t>(i.e., </a:t>
            </a:r>
            <a:r>
              <a:rPr sz="2400" spc="70" dirty="0">
                <a:latin typeface="Garamond"/>
                <a:cs typeface="Garamond"/>
              </a:rPr>
              <a:t>all </a:t>
            </a:r>
            <a:r>
              <a:rPr sz="2400" spc="45" dirty="0">
                <a:latin typeface="Garamond"/>
                <a:cs typeface="Garamond"/>
              </a:rPr>
              <a:t>IP </a:t>
            </a:r>
            <a:r>
              <a:rPr sz="2400" spc="5" dirty="0">
                <a:latin typeface="Garamond"/>
                <a:cs typeface="Garamond"/>
              </a:rPr>
              <a:t>endnodes,  </a:t>
            </a:r>
            <a:r>
              <a:rPr sz="2400" spc="70" dirty="0">
                <a:latin typeface="Garamond"/>
                <a:cs typeface="Garamond"/>
              </a:rPr>
              <a:t>all </a:t>
            </a:r>
            <a:r>
              <a:rPr sz="2400" spc="45" dirty="0">
                <a:latin typeface="Garamond"/>
                <a:cs typeface="Garamond"/>
              </a:rPr>
              <a:t>IP </a:t>
            </a:r>
            <a:r>
              <a:rPr sz="2400" spc="35" dirty="0">
                <a:latin typeface="Garamond"/>
                <a:cs typeface="Garamond"/>
              </a:rPr>
              <a:t>routers)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65" dirty="0">
                <a:latin typeface="Garamond"/>
                <a:cs typeface="Garamond"/>
              </a:rPr>
              <a:t>type </a:t>
            </a:r>
            <a:r>
              <a:rPr sz="2400" spc="-10" dirty="0">
                <a:latin typeface="Garamond"/>
                <a:cs typeface="Garamond"/>
              </a:rPr>
              <a:t>fields </a:t>
            </a:r>
            <a:r>
              <a:rPr sz="2400" spc="45" dirty="0">
                <a:latin typeface="Garamond"/>
                <a:cs typeface="Garamond"/>
              </a:rPr>
              <a:t>are</a:t>
            </a:r>
            <a:r>
              <a:rPr sz="2400" spc="515" dirty="0">
                <a:latin typeface="Garamond"/>
                <a:cs typeface="Garamond"/>
              </a:rPr>
              <a:t> </a:t>
            </a:r>
            <a:r>
              <a:rPr sz="2400" spc="40" dirty="0">
                <a:latin typeface="Garamond"/>
                <a:cs typeface="Garamond"/>
              </a:rPr>
              <a:t>standardized.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399"/>
              </a:lnSpc>
              <a:spcBef>
                <a:spcPts val="890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45" dirty="0">
                <a:latin typeface="Garamond"/>
                <a:cs typeface="Garamond"/>
              </a:rPr>
              <a:t>Broadcast </a:t>
            </a:r>
            <a:r>
              <a:rPr sz="2400" spc="25" dirty="0">
                <a:latin typeface="Garamond"/>
                <a:cs typeface="Garamond"/>
              </a:rPr>
              <a:t>address </a:t>
            </a:r>
            <a:r>
              <a:rPr sz="2400" spc="20" dirty="0">
                <a:latin typeface="Garamond"/>
                <a:cs typeface="Garamond"/>
              </a:rPr>
              <a:t>is </a:t>
            </a:r>
            <a:r>
              <a:rPr sz="2400" spc="70" dirty="0">
                <a:latin typeface="Garamond"/>
                <a:cs typeface="Garamond"/>
              </a:rPr>
              <a:t>all </a:t>
            </a:r>
            <a:r>
              <a:rPr sz="2400" spc="25" dirty="0">
                <a:latin typeface="Garamond"/>
                <a:cs typeface="Garamond"/>
              </a:rPr>
              <a:t>1’s. </a:t>
            </a:r>
            <a:r>
              <a:rPr sz="2400" spc="60" dirty="0">
                <a:latin typeface="Garamond"/>
                <a:cs typeface="Garamond"/>
              </a:rPr>
              <a:t>Multicast </a:t>
            </a:r>
            <a:r>
              <a:rPr sz="2400" spc="55" dirty="0">
                <a:latin typeface="Garamond"/>
                <a:cs typeface="Garamond"/>
              </a:rPr>
              <a:t>better.  </a:t>
            </a:r>
            <a:r>
              <a:rPr sz="2400" spc="30" dirty="0">
                <a:latin typeface="Garamond"/>
                <a:cs typeface="Garamond"/>
              </a:rPr>
              <a:t>Ethernet </a:t>
            </a:r>
            <a:r>
              <a:rPr sz="2400" spc="35" dirty="0">
                <a:latin typeface="Garamond"/>
                <a:cs typeface="Garamond"/>
              </a:rPr>
              <a:t>hardware </a:t>
            </a:r>
            <a:r>
              <a:rPr sz="2400" spc="5" dirty="0">
                <a:latin typeface="Garamond"/>
                <a:cs typeface="Garamond"/>
              </a:rPr>
              <a:t>should </a:t>
            </a:r>
            <a:r>
              <a:rPr sz="2400" spc="25" dirty="0">
                <a:latin typeface="Garamond"/>
                <a:cs typeface="Garamond"/>
              </a:rPr>
              <a:t>only pass </a:t>
            </a:r>
            <a:r>
              <a:rPr sz="2400" spc="30" dirty="0">
                <a:latin typeface="Garamond"/>
                <a:cs typeface="Garamond"/>
              </a:rPr>
              <a:t>up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spc="-5" dirty="0">
                <a:latin typeface="Garamond"/>
                <a:cs typeface="Garamond"/>
              </a:rPr>
              <a:t>software  </a:t>
            </a:r>
            <a:r>
              <a:rPr sz="2400" spc="20" dirty="0">
                <a:latin typeface="Garamond"/>
                <a:cs typeface="Garamond"/>
              </a:rPr>
              <a:t>packets </a:t>
            </a:r>
            <a:r>
              <a:rPr sz="2400" spc="50" dirty="0">
                <a:latin typeface="Garamond"/>
                <a:cs typeface="Garamond"/>
              </a:rPr>
              <a:t>with </a:t>
            </a:r>
            <a:r>
              <a:rPr sz="2400" spc="-65" dirty="0">
                <a:latin typeface="Garamond"/>
                <a:cs typeface="Garamond"/>
              </a:rPr>
              <a:t>DA </a:t>
            </a:r>
            <a:r>
              <a:rPr sz="2400" spc="120" dirty="0">
                <a:latin typeface="Garamond"/>
                <a:cs typeface="Garamond"/>
              </a:rPr>
              <a:t>= </a:t>
            </a:r>
            <a:r>
              <a:rPr sz="2400" spc="95" dirty="0">
                <a:latin typeface="Garamond"/>
                <a:cs typeface="Garamond"/>
              </a:rPr>
              <a:t>My </a:t>
            </a:r>
            <a:r>
              <a:rPr sz="2400" spc="25" dirty="0">
                <a:latin typeface="Garamond"/>
                <a:cs typeface="Garamond"/>
              </a:rPr>
              <a:t>address </a:t>
            </a:r>
            <a:r>
              <a:rPr sz="2400" spc="-25" dirty="0">
                <a:latin typeface="Garamond"/>
                <a:cs typeface="Garamond"/>
              </a:rPr>
              <a:t>or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50" dirty="0">
                <a:latin typeface="Garamond"/>
                <a:cs typeface="Garamond"/>
              </a:rPr>
              <a:t>multicast </a:t>
            </a:r>
            <a:r>
              <a:rPr sz="2400" spc="95" dirty="0">
                <a:latin typeface="Garamond"/>
                <a:cs typeface="Garamond"/>
              </a:rPr>
              <a:t>that  </a:t>
            </a:r>
            <a:r>
              <a:rPr sz="2400" spc="45" dirty="0">
                <a:latin typeface="Garamond"/>
                <a:cs typeface="Garamond"/>
              </a:rPr>
              <a:t>station </a:t>
            </a:r>
            <a:r>
              <a:rPr sz="2400" spc="30" dirty="0">
                <a:latin typeface="Garamond"/>
                <a:cs typeface="Garamond"/>
              </a:rPr>
              <a:t>listens to.  </a:t>
            </a:r>
            <a:r>
              <a:rPr sz="2400" spc="10" dirty="0">
                <a:latin typeface="Garamond"/>
                <a:cs typeface="Garamond"/>
              </a:rPr>
              <a:t>Hashing </a:t>
            </a:r>
            <a:r>
              <a:rPr sz="2400" spc="-25" dirty="0">
                <a:latin typeface="Garamond"/>
                <a:cs typeface="Garamond"/>
              </a:rPr>
              <a:t>or </a:t>
            </a:r>
            <a:r>
              <a:rPr sz="2400" spc="40" dirty="0">
                <a:latin typeface="Garamond"/>
                <a:cs typeface="Garamond"/>
              </a:rPr>
              <a:t>CAMs. .</a:t>
            </a:r>
            <a:endParaRPr lang="en-US" sz="2400" spc="4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659130"/>
            <a:ext cx="7010399" cy="659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800" spc="65" dirty="0">
                <a:solidFill>
                  <a:srgbClr val="0070C0"/>
                </a:solidFill>
                <a:latin typeface="Century"/>
                <a:cs typeface="Century"/>
              </a:rPr>
              <a:t>Local </a:t>
            </a:r>
            <a:r>
              <a:rPr sz="2800" spc="80" dirty="0">
                <a:solidFill>
                  <a:srgbClr val="0070C0"/>
                </a:solidFill>
                <a:latin typeface="Century"/>
                <a:cs typeface="Century"/>
              </a:rPr>
              <a:t>Area </a:t>
            </a:r>
            <a:r>
              <a:rPr sz="2800" spc="45" dirty="0">
                <a:solidFill>
                  <a:srgbClr val="0070C0"/>
                </a:solidFill>
                <a:latin typeface="Century"/>
                <a:cs typeface="Century"/>
              </a:rPr>
              <a:t>Networks</a:t>
            </a:r>
            <a:r>
              <a:rPr sz="2800" spc="420" dirty="0">
                <a:solidFill>
                  <a:srgbClr val="0070C0"/>
                </a:solidFill>
                <a:latin typeface="Century"/>
                <a:cs typeface="Century"/>
              </a:rPr>
              <a:t> </a:t>
            </a:r>
            <a:r>
              <a:rPr sz="2800" spc="85" dirty="0">
                <a:solidFill>
                  <a:srgbClr val="0070C0"/>
                </a:solidFill>
                <a:latin typeface="Century"/>
                <a:cs typeface="Century"/>
              </a:rPr>
              <a:t>Review</a:t>
            </a:r>
            <a:endParaRPr sz="2800" dirty="0">
              <a:solidFill>
                <a:srgbClr val="0070C0"/>
              </a:solidFill>
              <a:latin typeface="Century"/>
              <a:cs typeface="Century"/>
            </a:endParaRPr>
          </a:p>
          <a:p>
            <a:pPr marL="212090" marR="96520" indent="-199390">
              <a:lnSpc>
                <a:spcPct val="116300"/>
              </a:lnSpc>
              <a:spcBef>
                <a:spcPts val="179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65" dirty="0">
                <a:latin typeface="Garamond"/>
                <a:cs typeface="Garamond"/>
              </a:rPr>
              <a:t>Till </a:t>
            </a:r>
            <a:r>
              <a:rPr sz="2400" spc="70" dirty="0">
                <a:latin typeface="Garamond"/>
                <a:cs typeface="Garamond"/>
              </a:rPr>
              <a:t>last </a:t>
            </a:r>
            <a:r>
              <a:rPr sz="2400" spc="35" dirty="0">
                <a:latin typeface="Garamond"/>
                <a:cs typeface="Garamond"/>
              </a:rPr>
              <a:t>lecture, </a:t>
            </a:r>
            <a:r>
              <a:rPr sz="2400" spc="70" dirty="0">
                <a:latin typeface="Garamond"/>
                <a:cs typeface="Garamond"/>
              </a:rPr>
              <a:t>all </a:t>
            </a:r>
            <a:r>
              <a:rPr sz="2400" spc="40" dirty="0">
                <a:latin typeface="Garamond"/>
                <a:cs typeface="Garamond"/>
              </a:rPr>
              <a:t>the </a:t>
            </a:r>
            <a:r>
              <a:rPr sz="2400" spc="35" dirty="0">
                <a:latin typeface="Garamond"/>
                <a:cs typeface="Garamond"/>
              </a:rPr>
              <a:t>physical </a:t>
            </a:r>
            <a:r>
              <a:rPr sz="2400" spc="25" dirty="0">
                <a:latin typeface="Garamond"/>
                <a:cs typeface="Garamond"/>
              </a:rPr>
              <a:t>links </a:t>
            </a:r>
            <a:r>
              <a:rPr sz="2400" spc="-30" dirty="0">
                <a:latin typeface="Garamond"/>
                <a:cs typeface="Garamond"/>
              </a:rPr>
              <a:t>we </a:t>
            </a:r>
            <a:r>
              <a:rPr sz="2400" spc="35" dirty="0">
                <a:latin typeface="Garamond"/>
                <a:cs typeface="Garamond"/>
              </a:rPr>
              <a:t>studied  </a:t>
            </a:r>
            <a:r>
              <a:rPr sz="2400" spc="-5" dirty="0">
                <a:latin typeface="Garamond"/>
                <a:cs typeface="Garamond"/>
              </a:rPr>
              <a:t>were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15" dirty="0">
                <a:latin typeface="Garamond"/>
                <a:cs typeface="Garamond"/>
              </a:rPr>
              <a:t>single </a:t>
            </a:r>
            <a:r>
              <a:rPr sz="2400" spc="20" dirty="0">
                <a:latin typeface="Garamond"/>
                <a:cs typeface="Garamond"/>
              </a:rPr>
              <a:t>wire </a:t>
            </a:r>
            <a:r>
              <a:rPr sz="2400" spc="50" dirty="0">
                <a:latin typeface="Garamond"/>
                <a:cs typeface="Garamond"/>
              </a:rPr>
              <a:t>with </a:t>
            </a:r>
            <a:r>
              <a:rPr sz="2400" spc="-35" dirty="0">
                <a:latin typeface="Garamond"/>
                <a:cs typeface="Garamond"/>
              </a:rPr>
              <a:t>one </a:t>
            </a:r>
            <a:r>
              <a:rPr sz="2400" spc="5" dirty="0">
                <a:latin typeface="Garamond"/>
                <a:cs typeface="Garamond"/>
              </a:rPr>
              <a:t>sender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-35" dirty="0">
                <a:latin typeface="Garamond"/>
                <a:cs typeface="Garamond"/>
              </a:rPr>
              <a:t>one  </a:t>
            </a:r>
            <a:r>
              <a:rPr sz="2400" spc="15" dirty="0">
                <a:latin typeface="Garamond"/>
                <a:cs typeface="Garamond"/>
              </a:rPr>
              <a:t>receiver. </a:t>
            </a:r>
            <a:r>
              <a:rPr sz="2400" spc="40" dirty="0">
                <a:latin typeface="Garamond"/>
                <a:cs typeface="Garamond"/>
              </a:rPr>
              <a:t>A </a:t>
            </a:r>
            <a:r>
              <a:rPr sz="2400" spc="25" dirty="0">
                <a:latin typeface="Garamond"/>
                <a:cs typeface="Garamond"/>
              </a:rPr>
              <a:t>local </a:t>
            </a:r>
            <a:r>
              <a:rPr sz="2400" spc="65" dirty="0">
                <a:latin typeface="Garamond"/>
                <a:cs typeface="Garamond"/>
              </a:rPr>
              <a:t>area </a:t>
            </a:r>
            <a:r>
              <a:rPr sz="2400" dirty="0">
                <a:latin typeface="Garamond"/>
                <a:cs typeface="Garamond"/>
              </a:rPr>
              <a:t>network </a:t>
            </a:r>
            <a:r>
              <a:rPr sz="2400" spc="30" dirty="0">
                <a:latin typeface="Garamond"/>
                <a:cs typeface="Garamond"/>
              </a:rPr>
              <a:t>(LAN) </a:t>
            </a:r>
            <a:r>
              <a:rPr sz="2400" spc="20" dirty="0">
                <a:latin typeface="Garamond"/>
                <a:cs typeface="Garamond"/>
              </a:rPr>
              <a:t>is </a:t>
            </a:r>
            <a:r>
              <a:rPr sz="2400" spc="15" dirty="0">
                <a:latin typeface="Garamond"/>
                <a:cs typeface="Garamond"/>
              </a:rPr>
              <a:t>like </a:t>
            </a:r>
            <a:r>
              <a:rPr sz="2400" spc="114" dirty="0">
                <a:latin typeface="Garamond"/>
                <a:cs typeface="Garamond"/>
              </a:rPr>
              <a:t>a  </a:t>
            </a:r>
            <a:r>
              <a:rPr sz="2400" spc="30" dirty="0">
                <a:latin typeface="Garamond"/>
                <a:cs typeface="Garamond"/>
              </a:rPr>
              <a:t>shared </a:t>
            </a:r>
            <a:r>
              <a:rPr sz="2400" spc="20" dirty="0">
                <a:latin typeface="Garamond"/>
                <a:cs typeface="Garamond"/>
              </a:rPr>
              <a:t>wire </a:t>
            </a:r>
            <a:r>
              <a:rPr sz="2400" spc="50" dirty="0">
                <a:latin typeface="Garamond"/>
                <a:cs typeface="Garamond"/>
              </a:rPr>
              <a:t>with </a:t>
            </a:r>
            <a:r>
              <a:rPr sz="2400" spc="35" dirty="0">
                <a:latin typeface="Garamond"/>
                <a:cs typeface="Garamond"/>
              </a:rPr>
              <a:t>multiple </a:t>
            </a:r>
            <a:r>
              <a:rPr sz="2400" spc="5" dirty="0">
                <a:latin typeface="Garamond"/>
                <a:cs typeface="Garamond"/>
              </a:rPr>
              <a:t>senders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35" dirty="0">
                <a:latin typeface="Garamond"/>
                <a:cs typeface="Garamond"/>
              </a:rPr>
              <a:t>multiple  </a:t>
            </a:r>
            <a:r>
              <a:rPr sz="2400" spc="10" dirty="0">
                <a:latin typeface="Garamond"/>
                <a:cs typeface="Garamond"/>
              </a:rPr>
              <a:t>receivers.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399"/>
              </a:lnSpc>
              <a:spcBef>
                <a:spcPts val="90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-15" dirty="0">
                <a:latin typeface="Garamond"/>
                <a:cs typeface="Garamond"/>
              </a:rPr>
              <a:t>Common </a:t>
            </a:r>
            <a:r>
              <a:rPr sz="2400" spc="-30" dirty="0">
                <a:latin typeface="Garamond"/>
                <a:cs typeface="Garamond"/>
              </a:rPr>
              <a:t>LANs </a:t>
            </a:r>
            <a:r>
              <a:rPr sz="2400" spc="45" dirty="0">
                <a:latin typeface="Garamond"/>
                <a:cs typeface="Garamond"/>
              </a:rPr>
              <a:t>are </a:t>
            </a:r>
            <a:r>
              <a:rPr sz="2400" spc="30" dirty="0">
                <a:latin typeface="Garamond"/>
                <a:cs typeface="Garamond"/>
              </a:rPr>
              <a:t>Ethernet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dirty="0">
                <a:latin typeface="Garamond"/>
                <a:cs typeface="Garamond"/>
              </a:rPr>
              <a:t>token </a:t>
            </a:r>
            <a:r>
              <a:rPr sz="2400" spc="40" dirty="0">
                <a:latin typeface="Garamond"/>
                <a:cs typeface="Garamond"/>
              </a:rPr>
              <a:t>ring. </a:t>
            </a:r>
            <a:r>
              <a:rPr sz="2400" spc="-25" dirty="0">
                <a:latin typeface="Garamond"/>
                <a:cs typeface="Garamond"/>
              </a:rPr>
              <a:t>In  </a:t>
            </a:r>
            <a:r>
              <a:rPr sz="2400" spc="35" dirty="0">
                <a:latin typeface="Garamond"/>
                <a:cs typeface="Garamond"/>
              </a:rPr>
              <a:t>Ethernet, </a:t>
            </a:r>
            <a:r>
              <a:rPr sz="2400" spc="40" dirty="0">
                <a:latin typeface="Garamond"/>
                <a:cs typeface="Garamond"/>
              </a:rPr>
              <a:t>stations </a:t>
            </a:r>
            <a:r>
              <a:rPr sz="2400" spc="60" dirty="0">
                <a:latin typeface="Garamond"/>
                <a:cs typeface="Garamond"/>
              </a:rPr>
              <a:t>transmit </a:t>
            </a:r>
            <a:r>
              <a:rPr sz="2400" dirty="0">
                <a:latin typeface="Garamond"/>
                <a:cs typeface="Garamond"/>
              </a:rPr>
              <a:t>when </a:t>
            </a:r>
            <a:r>
              <a:rPr sz="2400" spc="65" dirty="0">
                <a:latin typeface="Garamond"/>
                <a:cs typeface="Garamond"/>
              </a:rPr>
              <a:t>they </a:t>
            </a:r>
            <a:r>
              <a:rPr sz="2400" spc="40" dirty="0">
                <a:latin typeface="Garamond"/>
                <a:cs typeface="Garamond"/>
              </a:rPr>
              <a:t>want </a:t>
            </a:r>
            <a:r>
              <a:rPr sz="2400" spc="30" dirty="0">
                <a:latin typeface="Garamond"/>
                <a:cs typeface="Garamond"/>
              </a:rPr>
              <a:t>to; </a:t>
            </a:r>
            <a:r>
              <a:rPr sz="2400" spc="-25" dirty="0">
                <a:latin typeface="Garamond"/>
                <a:cs typeface="Garamond"/>
              </a:rPr>
              <a:t>if  </a:t>
            </a:r>
            <a:r>
              <a:rPr sz="2400" spc="-20" dirty="0">
                <a:latin typeface="Garamond"/>
                <a:cs typeface="Garamond"/>
              </a:rPr>
              <a:t>two </a:t>
            </a:r>
            <a:r>
              <a:rPr sz="2400" spc="-25" dirty="0">
                <a:latin typeface="Garamond"/>
                <a:cs typeface="Garamond"/>
              </a:rPr>
              <a:t>or </a:t>
            </a:r>
            <a:r>
              <a:rPr sz="2400" spc="-15" dirty="0">
                <a:latin typeface="Garamond"/>
                <a:cs typeface="Garamond"/>
              </a:rPr>
              <a:t>more </a:t>
            </a:r>
            <a:r>
              <a:rPr sz="2400" spc="60" dirty="0">
                <a:latin typeface="Garamond"/>
                <a:cs typeface="Garamond"/>
              </a:rPr>
              <a:t>transmit </a:t>
            </a:r>
            <a:r>
              <a:rPr sz="2400" spc="120" dirty="0">
                <a:latin typeface="Garamond"/>
                <a:cs typeface="Garamond"/>
              </a:rPr>
              <a:t>at </a:t>
            </a:r>
            <a:r>
              <a:rPr sz="2400" spc="25" dirty="0">
                <a:latin typeface="Garamond"/>
                <a:cs typeface="Garamond"/>
              </a:rPr>
              <a:t>same </a:t>
            </a:r>
            <a:r>
              <a:rPr sz="2400" spc="45" dirty="0">
                <a:latin typeface="Garamond"/>
                <a:cs typeface="Garamond"/>
              </a:rPr>
              <a:t>time, </a:t>
            </a:r>
            <a:r>
              <a:rPr sz="2400" spc="30" dirty="0">
                <a:latin typeface="Garamond"/>
                <a:cs typeface="Garamond"/>
              </a:rPr>
              <a:t>there </a:t>
            </a:r>
            <a:r>
              <a:rPr sz="2400" spc="20" dirty="0">
                <a:latin typeface="Garamond"/>
                <a:cs typeface="Garamond"/>
              </a:rPr>
              <a:t>is </a:t>
            </a:r>
            <a:r>
              <a:rPr sz="2400" spc="114" dirty="0">
                <a:latin typeface="Garamond"/>
                <a:cs typeface="Garamond"/>
              </a:rPr>
              <a:t>a  </a:t>
            </a:r>
            <a:r>
              <a:rPr sz="2400" spc="-5" dirty="0">
                <a:latin typeface="Garamond"/>
                <a:cs typeface="Garamond"/>
              </a:rPr>
              <a:t>collision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65" dirty="0">
                <a:latin typeface="Garamond"/>
                <a:cs typeface="Garamond"/>
              </a:rPr>
              <a:t>they</a:t>
            </a:r>
            <a:r>
              <a:rPr sz="2400" spc="275" dirty="0">
                <a:latin typeface="Garamond"/>
                <a:cs typeface="Garamond"/>
              </a:rPr>
              <a:t> </a:t>
            </a:r>
            <a:r>
              <a:rPr sz="2400" spc="50" dirty="0">
                <a:latin typeface="Garamond"/>
                <a:cs typeface="Garamond"/>
              </a:rPr>
              <a:t>retransmit.</a:t>
            </a:r>
            <a:r>
              <a:rPr lang="en-US" sz="2400" spc="50" dirty="0">
                <a:latin typeface="Garamond"/>
                <a:cs typeface="Garamond"/>
              </a:rPr>
              <a:t> Token rings when station has token</a:t>
            </a:r>
            <a:endParaRPr sz="2400" dirty="0">
              <a:latin typeface="Garamond"/>
              <a:cs typeface="Garamond"/>
            </a:endParaRPr>
          </a:p>
          <a:p>
            <a:pPr marL="212090" marR="295910" indent="-199390" algn="just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sz="2400" spc="25" dirty="0">
                <a:latin typeface="Garamond"/>
                <a:cs typeface="Garamond"/>
              </a:rPr>
              <a:t>Ethernets </a:t>
            </a:r>
            <a:r>
              <a:rPr sz="2400" spc="-5" dirty="0">
                <a:latin typeface="Garamond"/>
                <a:cs typeface="Garamond"/>
              </a:rPr>
              <a:t>were successful </a:t>
            </a:r>
            <a:r>
              <a:rPr sz="2400" spc="65" dirty="0">
                <a:latin typeface="Garamond"/>
                <a:cs typeface="Garamond"/>
              </a:rPr>
              <a:t>but </a:t>
            </a:r>
            <a:r>
              <a:rPr sz="2400" spc="50" dirty="0">
                <a:latin typeface="Garamond"/>
                <a:cs typeface="Garamond"/>
              </a:rPr>
              <a:t>had </a:t>
            </a:r>
            <a:r>
              <a:rPr sz="2400" spc="45" dirty="0">
                <a:latin typeface="Garamond"/>
                <a:cs typeface="Garamond"/>
              </a:rPr>
              <a:t>limitations.  </a:t>
            </a:r>
            <a:r>
              <a:rPr sz="2400" spc="-35" dirty="0">
                <a:latin typeface="Garamond"/>
                <a:cs typeface="Garamond"/>
              </a:rPr>
              <a:t>Hence </a:t>
            </a:r>
            <a:r>
              <a:rPr sz="2400" spc="40" dirty="0">
                <a:latin typeface="Garamond"/>
                <a:cs typeface="Garamond"/>
              </a:rPr>
              <a:t>the </a:t>
            </a:r>
            <a:r>
              <a:rPr sz="2400" dirty="0">
                <a:latin typeface="Garamond"/>
                <a:cs typeface="Garamond"/>
              </a:rPr>
              <a:t>need </a:t>
            </a:r>
            <a:r>
              <a:rPr sz="2400" spc="-55" dirty="0">
                <a:latin typeface="Garamond"/>
                <a:cs typeface="Garamond"/>
              </a:rPr>
              <a:t>for </a:t>
            </a:r>
            <a:r>
              <a:rPr sz="2400" spc="35" dirty="0">
                <a:latin typeface="Garamond"/>
                <a:cs typeface="Garamond"/>
              </a:rPr>
              <a:t>bridging</a:t>
            </a:r>
            <a:r>
              <a:rPr lang="en-US" sz="2400" spc="35" dirty="0">
                <a:latin typeface="Garamond"/>
                <a:cs typeface="Garamond"/>
              </a:rPr>
              <a:t> to “extend” LANs</a:t>
            </a:r>
            <a:r>
              <a:rPr sz="2400" spc="35" dirty="0">
                <a:latin typeface="Garamond"/>
                <a:cs typeface="Garamond"/>
              </a:rPr>
              <a:t>. </a:t>
            </a:r>
            <a:endParaRPr lang="en-US" sz="2400" spc="45" dirty="0">
              <a:latin typeface="Garamond"/>
              <a:cs typeface="Garamond"/>
            </a:endParaRPr>
          </a:p>
          <a:p>
            <a:pPr marL="212090" marR="295910" indent="-199390" algn="just">
              <a:lnSpc>
                <a:spcPct val="116599"/>
              </a:lnSpc>
              <a:spcBef>
                <a:spcPts val="885"/>
              </a:spcBef>
              <a:buFont typeface="Arial"/>
              <a:buChar char="•"/>
              <a:tabLst>
                <a:tab pos="212725" algn="l"/>
              </a:tabLst>
            </a:pPr>
            <a:r>
              <a:rPr lang="en-US" sz="2400" spc="45" dirty="0">
                <a:latin typeface="Garamond"/>
                <a:cs typeface="Garamond"/>
              </a:rPr>
              <a:t>Bridges/switches are different from hubs because they are data link relays, </a:t>
            </a:r>
            <a:r>
              <a:rPr lang="en-US" sz="2400" b="1" spc="45" dirty="0">
                <a:latin typeface="Garamond"/>
                <a:cs typeface="Garamond"/>
              </a:rPr>
              <a:t>they store and buffer frames and relay frames, not bits</a:t>
            </a:r>
            <a:r>
              <a:rPr lang="en-US" sz="2400" spc="45" dirty="0">
                <a:latin typeface="Garamond"/>
                <a:cs typeface="Garamond"/>
              </a:rPr>
              <a:t>..</a:t>
            </a:r>
            <a:endParaRPr sz="2400" dirty="0">
              <a:latin typeface="Garamond"/>
              <a:cs typeface="Garamon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441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04800" y="533401"/>
            <a:ext cx="7467599" cy="3913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1802130" algn="l"/>
              </a:tabLst>
            </a:pPr>
            <a:r>
              <a:rPr sz="3200" spc="60" dirty="0" err="1">
                <a:solidFill>
                  <a:srgbClr val="0070C0"/>
                </a:solidFill>
                <a:latin typeface="Century"/>
                <a:cs typeface="Century"/>
              </a:rPr>
              <a:t>Bridging:</a:t>
            </a:r>
            <a:r>
              <a:rPr sz="3200" spc="10" dirty="0" err="1">
                <a:solidFill>
                  <a:srgbClr val="0070C0"/>
                </a:solidFill>
                <a:latin typeface="Century"/>
                <a:cs typeface="Century"/>
              </a:rPr>
              <a:t>an</a:t>
            </a:r>
            <a:r>
              <a:rPr sz="3200" spc="10" dirty="0">
                <a:solidFill>
                  <a:srgbClr val="0070C0"/>
                </a:solidFill>
                <a:latin typeface="Century"/>
                <a:cs typeface="Century"/>
              </a:rPr>
              <a:t> </a:t>
            </a:r>
            <a:r>
              <a:rPr sz="3200" spc="40" dirty="0">
                <a:solidFill>
                  <a:srgbClr val="0070C0"/>
                </a:solidFill>
                <a:latin typeface="Century"/>
                <a:cs typeface="Century"/>
              </a:rPr>
              <a:t>Exercise </a:t>
            </a:r>
            <a:r>
              <a:rPr sz="3200" spc="20" dirty="0">
                <a:solidFill>
                  <a:srgbClr val="0070C0"/>
                </a:solidFill>
                <a:latin typeface="Century"/>
                <a:cs typeface="Century"/>
              </a:rPr>
              <a:t>in</a:t>
            </a:r>
            <a:r>
              <a:rPr sz="3200" spc="530" dirty="0">
                <a:solidFill>
                  <a:srgbClr val="0070C0"/>
                </a:solidFill>
                <a:latin typeface="Century"/>
                <a:cs typeface="Century"/>
              </a:rPr>
              <a:t> </a:t>
            </a:r>
            <a:r>
              <a:rPr sz="3200" spc="35" dirty="0">
                <a:solidFill>
                  <a:srgbClr val="0070C0"/>
                </a:solidFill>
                <a:latin typeface="Century"/>
                <a:cs typeface="Century"/>
              </a:rPr>
              <a:t>Invention</a:t>
            </a:r>
            <a:endParaRPr sz="3200" dirty="0">
              <a:solidFill>
                <a:srgbClr val="0070C0"/>
              </a:solidFill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212090" indent="-199390">
              <a:lnSpc>
                <a:spcPct val="100000"/>
              </a:lnSpc>
              <a:buFont typeface="Arial"/>
              <a:buChar char="•"/>
              <a:tabLst>
                <a:tab pos="212725" algn="l"/>
              </a:tabLst>
            </a:pPr>
            <a:r>
              <a:rPr sz="3200" spc="20" dirty="0">
                <a:latin typeface="Garamond"/>
                <a:cs typeface="Garamond"/>
              </a:rPr>
              <a:t>Problem</a:t>
            </a:r>
            <a:r>
              <a:rPr sz="3200" spc="30" dirty="0">
                <a:latin typeface="Garamond"/>
                <a:cs typeface="Garamond"/>
              </a:rPr>
              <a:t> </a:t>
            </a:r>
            <a:r>
              <a:rPr sz="3200" spc="-10" dirty="0">
                <a:latin typeface="Garamond"/>
                <a:cs typeface="Garamond"/>
              </a:rPr>
              <a:t>Definition</a:t>
            </a:r>
            <a:endParaRPr sz="3200" dirty="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45" dirty="0">
                <a:latin typeface="Garamond"/>
                <a:cs typeface="Garamond"/>
              </a:rPr>
              <a:t>Initial</a:t>
            </a:r>
            <a:r>
              <a:rPr sz="3200" spc="60" dirty="0">
                <a:latin typeface="Garamond"/>
                <a:cs typeface="Garamond"/>
              </a:rPr>
              <a:t> </a:t>
            </a:r>
            <a:r>
              <a:rPr sz="3200" spc="20" dirty="0">
                <a:latin typeface="Garamond"/>
                <a:cs typeface="Garamond"/>
              </a:rPr>
              <a:t>Solution</a:t>
            </a:r>
            <a:endParaRPr sz="3200" dirty="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5" dirty="0">
                <a:latin typeface="Garamond"/>
                <a:cs typeface="Garamond"/>
              </a:rPr>
              <a:t>Refinements </a:t>
            </a:r>
            <a:r>
              <a:rPr sz="3200" spc="-55" dirty="0">
                <a:latin typeface="Garamond"/>
                <a:cs typeface="Garamond"/>
              </a:rPr>
              <a:t>for </a:t>
            </a:r>
            <a:r>
              <a:rPr sz="3200" spc="-15" dirty="0">
                <a:latin typeface="Garamond"/>
                <a:cs typeface="Garamond"/>
              </a:rPr>
              <a:t>Efficiency </a:t>
            </a:r>
            <a:r>
              <a:rPr sz="3200" spc="50" dirty="0">
                <a:latin typeface="Garamond"/>
                <a:cs typeface="Garamond"/>
              </a:rPr>
              <a:t>and</a:t>
            </a:r>
            <a:r>
              <a:rPr sz="3200" spc="509" dirty="0">
                <a:latin typeface="Garamond"/>
                <a:cs typeface="Garamond"/>
              </a:rPr>
              <a:t> </a:t>
            </a:r>
            <a:r>
              <a:rPr sz="3200" spc="15" dirty="0">
                <a:latin typeface="Garamond"/>
                <a:cs typeface="Garamond"/>
              </a:rPr>
              <a:t>Correctness.</a:t>
            </a:r>
            <a:endParaRPr sz="3200" dirty="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25" dirty="0">
                <a:latin typeface="Garamond"/>
                <a:cs typeface="Garamond"/>
              </a:rPr>
              <a:t>Generalization.</a:t>
            </a:r>
            <a:endParaRPr sz="3200" dirty="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212725" algn="l"/>
              </a:tabLst>
            </a:pPr>
            <a:r>
              <a:rPr sz="3200" spc="45" dirty="0">
                <a:latin typeface="Garamond"/>
                <a:cs typeface="Garamond"/>
              </a:rPr>
              <a:t>Realization.</a:t>
            </a:r>
            <a:endParaRPr sz="320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6882" y="685800"/>
            <a:ext cx="7009130" cy="826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8135">
              <a:lnSpc>
                <a:spcPct val="100000"/>
              </a:lnSpc>
            </a:pPr>
            <a:r>
              <a:rPr sz="2800" spc="95" dirty="0">
                <a:solidFill>
                  <a:srgbClr val="0070C0"/>
                </a:solidFill>
                <a:latin typeface="Century"/>
                <a:cs typeface="Century"/>
              </a:rPr>
              <a:t>Problem</a:t>
            </a:r>
            <a:r>
              <a:rPr sz="2800" spc="160" dirty="0">
                <a:solidFill>
                  <a:srgbClr val="0070C0"/>
                </a:solidFill>
                <a:latin typeface="Century"/>
                <a:cs typeface="Century"/>
              </a:rPr>
              <a:t> </a:t>
            </a:r>
            <a:r>
              <a:rPr sz="2800" spc="45" dirty="0">
                <a:solidFill>
                  <a:srgbClr val="0070C0"/>
                </a:solidFill>
                <a:latin typeface="Century"/>
                <a:cs typeface="Century"/>
              </a:rPr>
              <a:t>Statement</a:t>
            </a:r>
            <a:endParaRPr sz="2800" dirty="0">
              <a:solidFill>
                <a:srgbClr val="0070C0"/>
              </a:solidFill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spc="50" dirty="0">
                <a:latin typeface="Garamond"/>
                <a:cs typeface="Garamond"/>
              </a:rPr>
              <a:t>Circa </a:t>
            </a:r>
            <a:r>
              <a:rPr sz="2400" spc="-15" dirty="0">
                <a:latin typeface="Garamond"/>
                <a:cs typeface="Garamond"/>
              </a:rPr>
              <a:t>1980 </a:t>
            </a:r>
            <a:r>
              <a:rPr sz="2400" spc="120" dirty="0">
                <a:latin typeface="Garamond"/>
                <a:cs typeface="Garamond"/>
              </a:rPr>
              <a:t>at </a:t>
            </a:r>
            <a:r>
              <a:rPr sz="2400" spc="45" dirty="0">
                <a:latin typeface="Garamond"/>
                <a:cs typeface="Garamond"/>
              </a:rPr>
              <a:t>Digital: </a:t>
            </a:r>
            <a:r>
              <a:rPr sz="2400" spc="25" dirty="0">
                <a:latin typeface="Garamond"/>
                <a:cs typeface="Garamond"/>
              </a:rPr>
              <a:t>Ethernets under </a:t>
            </a:r>
            <a:r>
              <a:rPr sz="2400" spc="95" dirty="0">
                <a:latin typeface="Garamond"/>
                <a:cs typeface="Garamond"/>
              </a:rPr>
              <a:t> </a:t>
            </a:r>
            <a:r>
              <a:rPr sz="2400" spc="75" dirty="0">
                <a:latin typeface="Garamond"/>
                <a:cs typeface="Garamond"/>
              </a:rPr>
              <a:t>attack</a:t>
            </a:r>
            <a:endParaRPr sz="2400" dirty="0">
              <a:latin typeface="Garamond"/>
              <a:cs typeface="Garamond"/>
            </a:endParaRPr>
          </a:p>
          <a:p>
            <a:pPr marL="358140" marR="5080" indent="-199390" algn="just">
              <a:lnSpc>
                <a:spcPct val="116300"/>
              </a:lnSpc>
              <a:spcBef>
                <a:spcPts val="880"/>
              </a:spcBef>
              <a:buFont typeface="Arial"/>
              <a:buChar char="•"/>
              <a:tabLst>
                <a:tab pos="358775" algn="l"/>
              </a:tabLst>
            </a:pPr>
            <a:r>
              <a:rPr sz="2400" spc="30" dirty="0">
                <a:latin typeface="Garamond"/>
                <a:cs typeface="Garamond"/>
              </a:rPr>
              <a:t>Ethernet </a:t>
            </a:r>
            <a:r>
              <a:rPr sz="2400" spc="50" dirty="0">
                <a:latin typeface="Garamond"/>
                <a:cs typeface="Garamond"/>
              </a:rPr>
              <a:t>had </a:t>
            </a:r>
            <a:r>
              <a:rPr sz="2400" spc="45" dirty="0">
                <a:latin typeface="Garamond"/>
                <a:cs typeface="Garamond"/>
              </a:rPr>
              <a:t>limite </a:t>
            </a:r>
            <a:r>
              <a:rPr sz="2400" spc="35" dirty="0">
                <a:latin typeface="Garamond"/>
                <a:cs typeface="Garamond"/>
              </a:rPr>
              <a:t>distance </a:t>
            </a:r>
            <a:r>
              <a:rPr sz="2400" spc="40" dirty="0">
                <a:latin typeface="Garamond"/>
                <a:cs typeface="Garamond"/>
              </a:rPr>
              <a:t>(2.5 </a:t>
            </a:r>
            <a:r>
              <a:rPr sz="2400" spc="55" dirty="0">
                <a:latin typeface="Garamond"/>
                <a:cs typeface="Garamond"/>
              </a:rPr>
              <a:t>km)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40" dirty="0">
                <a:latin typeface="Garamond"/>
                <a:cs typeface="Garamond"/>
              </a:rPr>
              <a:t>stations  (8000). </a:t>
            </a:r>
            <a:r>
              <a:rPr sz="2400" spc="-5" dirty="0">
                <a:latin typeface="Garamond"/>
                <a:cs typeface="Garamond"/>
              </a:rPr>
              <a:t>Also </a:t>
            </a:r>
            <a:r>
              <a:rPr sz="2400" spc="15" dirty="0">
                <a:latin typeface="Garamond"/>
                <a:cs typeface="Garamond"/>
              </a:rPr>
              <a:t>perception </a:t>
            </a:r>
            <a:r>
              <a:rPr sz="2400" spc="95" dirty="0">
                <a:latin typeface="Garamond"/>
                <a:cs typeface="Garamond"/>
              </a:rPr>
              <a:t>that </a:t>
            </a:r>
            <a:r>
              <a:rPr sz="2400" spc="30" dirty="0">
                <a:latin typeface="Garamond"/>
                <a:cs typeface="Garamond"/>
              </a:rPr>
              <a:t>Ethernet </a:t>
            </a:r>
            <a:r>
              <a:rPr sz="2400" spc="10" dirty="0">
                <a:latin typeface="Garamond"/>
                <a:cs typeface="Garamond"/>
              </a:rPr>
              <a:t>collapsed </a:t>
            </a:r>
            <a:r>
              <a:rPr sz="2400" spc="120" dirty="0">
                <a:latin typeface="Garamond"/>
                <a:cs typeface="Garamond"/>
              </a:rPr>
              <a:t>at  </a:t>
            </a:r>
            <a:r>
              <a:rPr sz="2400" spc="20" dirty="0">
                <a:latin typeface="Garamond"/>
                <a:cs typeface="Garamond"/>
              </a:rPr>
              <a:t>high </a:t>
            </a:r>
            <a:r>
              <a:rPr sz="2400" spc="25" dirty="0">
                <a:latin typeface="Garamond"/>
                <a:cs typeface="Garamond"/>
              </a:rPr>
              <a:t>loads.  </a:t>
            </a:r>
            <a:r>
              <a:rPr sz="2400" spc="-35" dirty="0">
                <a:latin typeface="Garamond"/>
                <a:cs typeface="Garamond"/>
              </a:rPr>
              <a:t>Token </a:t>
            </a:r>
            <a:r>
              <a:rPr sz="2400" spc="30" dirty="0">
                <a:latin typeface="Garamond"/>
                <a:cs typeface="Garamond"/>
              </a:rPr>
              <a:t>ring</a:t>
            </a:r>
            <a:r>
              <a:rPr sz="2400" spc="95" dirty="0">
                <a:latin typeface="Garamond"/>
                <a:cs typeface="Garamond"/>
              </a:rPr>
              <a:t> </a:t>
            </a:r>
            <a:r>
              <a:rPr sz="2400" spc="20" dirty="0">
                <a:latin typeface="Garamond"/>
                <a:cs typeface="Garamond"/>
              </a:rPr>
              <a:t>emerging.</a:t>
            </a:r>
            <a:endParaRPr sz="2400" dirty="0">
              <a:latin typeface="Garamond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720"/>
              </a:spcBef>
              <a:buFont typeface="Arial"/>
              <a:buChar char="•"/>
              <a:tabLst>
                <a:tab pos="358775" algn="l"/>
              </a:tabLst>
            </a:pPr>
            <a:r>
              <a:rPr sz="2400" spc="10" dirty="0">
                <a:latin typeface="Garamond"/>
                <a:cs typeface="Garamond"/>
              </a:rPr>
              <a:t>Question: </a:t>
            </a:r>
            <a:r>
              <a:rPr sz="2400" spc="-45" dirty="0">
                <a:latin typeface="Garamond"/>
                <a:cs typeface="Garamond"/>
              </a:rPr>
              <a:t>how </a:t>
            </a:r>
            <a:r>
              <a:rPr sz="2400" spc="35" dirty="0">
                <a:latin typeface="Garamond"/>
                <a:cs typeface="Garamond"/>
              </a:rPr>
              <a:t>can </a:t>
            </a:r>
            <a:r>
              <a:rPr sz="2400" spc="-30" dirty="0">
                <a:latin typeface="Garamond"/>
                <a:cs typeface="Garamond"/>
              </a:rPr>
              <a:t>we </a:t>
            </a:r>
            <a:r>
              <a:rPr sz="2400" spc="30" dirty="0">
                <a:latin typeface="Garamond"/>
                <a:cs typeface="Garamond"/>
              </a:rPr>
              <a:t>extend </a:t>
            </a:r>
            <a:r>
              <a:rPr sz="2400" spc="-15" dirty="0">
                <a:latin typeface="Garamond"/>
                <a:cs typeface="Garamond"/>
              </a:rPr>
              <a:t>2 </a:t>
            </a:r>
            <a:r>
              <a:rPr sz="2400" spc="25" dirty="0">
                <a:latin typeface="Garamond"/>
                <a:cs typeface="Garamond"/>
              </a:rPr>
              <a:t>Ethernets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spc="25" dirty="0">
                <a:latin typeface="Garamond"/>
                <a:cs typeface="Garamond"/>
              </a:rPr>
              <a:t>make 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45" dirty="0">
                <a:latin typeface="Garamond"/>
                <a:cs typeface="Garamond"/>
              </a:rPr>
              <a:t>larger </a:t>
            </a:r>
            <a:r>
              <a:rPr sz="2400" spc="30" dirty="0">
                <a:latin typeface="Garamond"/>
                <a:cs typeface="Garamond"/>
              </a:rPr>
              <a:t>Ethernet </a:t>
            </a:r>
            <a:r>
              <a:rPr sz="2400" spc="95" dirty="0">
                <a:latin typeface="Garamond"/>
                <a:cs typeface="Garamond"/>
              </a:rPr>
              <a:t>that </a:t>
            </a:r>
            <a:r>
              <a:rPr sz="2400" spc="35" dirty="0">
                <a:latin typeface="Garamond"/>
                <a:cs typeface="Garamond"/>
              </a:rPr>
              <a:t>has </a:t>
            </a:r>
            <a:r>
              <a:rPr sz="2400" spc="20" dirty="0">
                <a:latin typeface="Garamond"/>
                <a:cs typeface="Garamond"/>
              </a:rPr>
              <a:t>twice </a:t>
            </a:r>
            <a:r>
              <a:rPr sz="2400" spc="40" dirty="0">
                <a:latin typeface="Garamond"/>
                <a:cs typeface="Garamond"/>
              </a:rPr>
              <a:t>the distance,  </a:t>
            </a:r>
            <a:r>
              <a:rPr sz="2400" spc="20" dirty="0">
                <a:latin typeface="Garamond"/>
                <a:cs typeface="Garamond"/>
              </a:rPr>
              <a:t>twice </a:t>
            </a:r>
            <a:r>
              <a:rPr sz="2400" spc="40" dirty="0">
                <a:latin typeface="Garamond"/>
                <a:cs typeface="Garamond"/>
              </a:rPr>
              <a:t>the bandwidth </a:t>
            </a:r>
            <a:r>
              <a:rPr sz="2400" spc="50" dirty="0">
                <a:latin typeface="Garamond"/>
                <a:cs typeface="Garamond"/>
              </a:rPr>
              <a:t>and </a:t>
            </a:r>
            <a:r>
              <a:rPr sz="2400" spc="20" dirty="0">
                <a:latin typeface="Garamond"/>
                <a:cs typeface="Garamond"/>
              </a:rPr>
              <a:t>twice </a:t>
            </a:r>
            <a:r>
              <a:rPr sz="2400" spc="40" dirty="0">
                <a:latin typeface="Garamond"/>
                <a:cs typeface="Garamond"/>
              </a:rPr>
              <a:t>the </a:t>
            </a:r>
            <a:r>
              <a:rPr sz="2400" spc="10" dirty="0">
                <a:latin typeface="Garamond"/>
                <a:cs typeface="Garamond"/>
              </a:rPr>
              <a:t>number </a:t>
            </a:r>
            <a:r>
              <a:rPr sz="2400" spc="-95" dirty="0">
                <a:latin typeface="Garamond"/>
                <a:cs typeface="Garamond"/>
              </a:rPr>
              <a:t>of  </a:t>
            </a:r>
            <a:r>
              <a:rPr sz="2400" spc="50" dirty="0">
                <a:latin typeface="Garamond"/>
                <a:cs typeface="Garamond"/>
              </a:rPr>
              <a:t>stations?</a:t>
            </a:r>
            <a:endParaRPr sz="2400" dirty="0">
              <a:latin typeface="Garamond"/>
              <a:cs typeface="Garamond"/>
            </a:endParaRPr>
          </a:p>
          <a:p>
            <a:pPr marL="358140" marR="50800" indent="-199390">
              <a:lnSpc>
                <a:spcPct val="116500"/>
              </a:lnSpc>
              <a:spcBef>
                <a:spcPts val="720"/>
              </a:spcBef>
              <a:buFont typeface="Arial"/>
              <a:buChar char="•"/>
              <a:tabLst>
                <a:tab pos="358775" algn="l"/>
              </a:tabLst>
            </a:pPr>
            <a:r>
              <a:rPr sz="2400" spc="45" dirty="0">
                <a:latin typeface="Garamond"/>
                <a:cs typeface="Garamond"/>
              </a:rPr>
              <a:t>Repeaters </a:t>
            </a:r>
            <a:r>
              <a:rPr sz="2400" spc="25" dirty="0">
                <a:latin typeface="Garamond"/>
                <a:cs typeface="Garamond"/>
              </a:rPr>
              <a:t>don’t </a:t>
            </a:r>
            <a:r>
              <a:rPr sz="2400" spc="-15" dirty="0">
                <a:latin typeface="Garamond"/>
                <a:cs typeface="Garamond"/>
              </a:rPr>
              <a:t>work </a:t>
            </a:r>
            <a:r>
              <a:rPr sz="2400" spc="50" dirty="0">
                <a:latin typeface="Garamond"/>
                <a:cs typeface="Garamond"/>
              </a:rPr>
              <a:t>as </a:t>
            </a:r>
            <a:r>
              <a:rPr sz="2400" spc="65" dirty="0">
                <a:latin typeface="Garamond"/>
                <a:cs typeface="Garamond"/>
              </a:rPr>
              <a:t>they </a:t>
            </a:r>
            <a:r>
              <a:rPr sz="2400" spc="50" dirty="0">
                <a:latin typeface="Garamond"/>
                <a:cs typeface="Garamond"/>
              </a:rPr>
              <a:t>repeat </a:t>
            </a:r>
            <a:r>
              <a:rPr sz="2400" spc="70" dirty="0">
                <a:latin typeface="Garamond"/>
                <a:cs typeface="Garamond"/>
              </a:rPr>
              <a:t>all </a:t>
            </a:r>
            <a:r>
              <a:rPr sz="2400" spc="45" dirty="0">
                <a:latin typeface="Garamond"/>
                <a:cs typeface="Garamond"/>
              </a:rPr>
              <a:t>bits  </a:t>
            </a:r>
            <a:r>
              <a:rPr sz="2400" spc="20" dirty="0">
                <a:latin typeface="Garamond"/>
                <a:cs typeface="Garamond"/>
              </a:rPr>
              <a:t>everywhere. </a:t>
            </a:r>
            <a:r>
              <a:rPr sz="2400" spc="-15" dirty="0">
                <a:latin typeface="Garamond"/>
                <a:cs typeface="Garamond"/>
              </a:rPr>
              <a:t>So </a:t>
            </a:r>
            <a:r>
              <a:rPr sz="2400" spc="40" dirty="0">
                <a:latin typeface="Garamond"/>
                <a:cs typeface="Garamond"/>
              </a:rPr>
              <a:t>bandwidth </a:t>
            </a:r>
            <a:r>
              <a:rPr sz="2400" spc="35" dirty="0">
                <a:latin typeface="Garamond"/>
                <a:cs typeface="Garamond"/>
              </a:rPr>
              <a:t>will </a:t>
            </a:r>
            <a:r>
              <a:rPr sz="2400" spc="15" dirty="0">
                <a:latin typeface="Garamond"/>
                <a:cs typeface="Garamond"/>
              </a:rPr>
              <a:t>not </a:t>
            </a:r>
            <a:r>
              <a:rPr sz="2400" spc="20" dirty="0">
                <a:latin typeface="Garamond"/>
                <a:cs typeface="Garamond"/>
              </a:rPr>
              <a:t>be </a:t>
            </a:r>
            <a:r>
              <a:rPr sz="2400" spc="30" dirty="0">
                <a:latin typeface="Garamond"/>
                <a:cs typeface="Garamond"/>
              </a:rPr>
              <a:t>twice.  Routers </a:t>
            </a:r>
            <a:r>
              <a:rPr sz="2400" dirty="0">
                <a:latin typeface="Garamond"/>
                <a:cs typeface="Garamond"/>
              </a:rPr>
              <a:t>work, </a:t>
            </a:r>
            <a:r>
              <a:rPr sz="2400" spc="65" dirty="0">
                <a:latin typeface="Garamond"/>
                <a:cs typeface="Garamond"/>
              </a:rPr>
              <a:t>but </a:t>
            </a:r>
            <a:r>
              <a:rPr sz="2400" spc="45" dirty="0">
                <a:latin typeface="Garamond"/>
                <a:cs typeface="Garamond"/>
              </a:rPr>
              <a:t>are </a:t>
            </a:r>
            <a:r>
              <a:rPr sz="2400" spc="10" dirty="0">
                <a:latin typeface="Garamond"/>
                <a:cs typeface="Garamond"/>
              </a:rPr>
              <a:t>expensive </a:t>
            </a:r>
            <a:r>
              <a:rPr sz="2400" spc="20" dirty="0">
                <a:latin typeface="Garamond"/>
                <a:cs typeface="Garamond"/>
              </a:rPr>
              <a:t>because </a:t>
            </a:r>
            <a:r>
              <a:rPr sz="2400" spc="-30" dirty="0">
                <a:latin typeface="Garamond"/>
                <a:cs typeface="Garamond"/>
              </a:rPr>
              <a:t>we </a:t>
            </a:r>
            <a:r>
              <a:rPr sz="2400" dirty="0">
                <a:latin typeface="Garamond"/>
                <a:cs typeface="Garamond"/>
              </a:rPr>
              <a:t>need  </a:t>
            </a:r>
            <a:r>
              <a:rPr sz="2400" spc="-10" dirty="0">
                <a:latin typeface="Garamond"/>
                <a:cs typeface="Garamond"/>
              </a:rPr>
              <a:t>different </a:t>
            </a:r>
            <a:r>
              <a:rPr sz="2400" spc="20" dirty="0">
                <a:latin typeface="Garamond"/>
                <a:cs typeface="Garamond"/>
              </a:rPr>
              <a:t>routers </a:t>
            </a:r>
            <a:r>
              <a:rPr sz="2400" spc="-55" dirty="0">
                <a:latin typeface="Garamond"/>
                <a:cs typeface="Garamond"/>
              </a:rPr>
              <a:t>for </a:t>
            </a:r>
            <a:r>
              <a:rPr sz="2400" spc="10" dirty="0">
                <a:latin typeface="Garamond"/>
                <a:cs typeface="Garamond"/>
              </a:rPr>
              <a:t>each high-level </a:t>
            </a:r>
            <a:r>
              <a:rPr sz="2400" spc="30" dirty="0">
                <a:latin typeface="Garamond"/>
                <a:cs typeface="Garamond"/>
              </a:rPr>
              <a:t>routing  </a:t>
            </a:r>
            <a:r>
              <a:rPr sz="2400" spc="-5" dirty="0">
                <a:latin typeface="Garamond"/>
                <a:cs typeface="Garamond"/>
              </a:rPr>
              <a:t>protocol </a:t>
            </a:r>
            <a:r>
              <a:rPr sz="2400" spc="-45" dirty="0">
                <a:latin typeface="Garamond"/>
                <a:cs typeface="Garamond"/>
              </a:rPr>
              <a:t>on </a:t>
            </a:r>
            <a:r>
              <a:rPr sz="2400" spc="40" dirty="0">
                <a:latin typeface="Garamond"/>
                <a:cs typeface="Garamond"/>
              </a:rPr>
              <a:t>the </a:t>
            </a:r>
            <a:r>
              <a:rPr sz="2400" spc="30" dirty="0">
                <a:latin typeface="Garamond"/>
                <a:cs typeface="Garamond"/>
              </a:rPr>
              <a:t>Ethernet (In </a:t>
            </a:r>
            <a:r>
              <a:rPr sz="2400" spc="45" dirty="0">
                <a:latin typeface="Garamond"/>
                <a:cs typeface="Garamond"/>
              </a:rPr>
              <a:t>next </a:t>
            </a:r>
            <a:r>
              <a:rPr sz="2400" spc="35" dirty="0">
                <a:latin typeface="Garamond"/>
                <a:cs typeface="Garamond"/>
              </a:rPr>
              <a:t>page </a:t>
            </a:r>
            <a:r>
              <a:rPr sz="2400" spc="10" dirty="0">
                <a:latin typeface="Garamond"/>
                <a:cs typeface="Garamond"/>
              </a:rPr>
              <a:t>figure, </a:t>
            </a:r>
            <a:r>
              <a:rPr sz="2400" spc="195" dirty="0">
                <a:latin typeface="Garamond"/>
                <a:cs typeface="Garamond"/>
              </a:rPr>
              <a:t> </a:t>
            </a:r>
            <a:r>
              <a:rPr sz="2400" dirty="0">
                <a:latin typeface="Garamond"/>
                <a:cs typeface="Garamond"/>
              </a:rPr>
              <a:t>DR</a:t>
            </a:r>
          </a:p>
          <a:p>
            <a:pPr marL="358140" marR="5080">
              <a:lnSpc>
                <a:spcPct val="116100"/>
              </a:lnSpc>
              <a:spcBef>
                <a:spcPts val="10"/>
              </a:spcBef>
            </a:pPr>
            <a:r>
              <a:rPr sz="2400" spc="120" dirty="0">
                <a:latin typeface="Garamond"/>
                <a:cs typeface="Garamond"/>
              </a:rPr>
              <a:t>= </a:t>
            </a:r>
            <a:r>
              <a:rPr sz="2400" spc="-35" dirty="0">
                <a:latin typeface="Garamond"/>
                <a:cs typeface="Garamond"/>
              </a:rPr>
              <a:t>DEC </a:t>
            </a:r>
            <a:r>
              <a:rPr sz="2400" spc="40" dirty="0">
                <a:latin typeface="Garamond"/>
                <a:cs typeface="Garamond"/>
              </a:rPr>
              <a:t>Router, </a:t>
            </a:r>
            <a:r>
              <a:rPr sz="2400" spc="60" dirty="0">
                <a:latin typeface="Garamond"/>
                <a:cs typeface="Garamond"/>
              </a:rPr>
              <a:t>XR </a:t>
            </a:r>
            <a:r>
              <a:rPr sz="2400" spc="120" dirty="0">
                <a:latin typeface="Garamond"/>
                <a:cs typeface="Garamond"/>
              </a:rPr>
              <a:t>= </a:t>
            </a:r>
            <a:r>
              <a:rPr sz="2400" spc="-15" dirty="0">
                <a:latin typeface="Garamond"/>
                <a:cs typeface="Garamond"/>
              </a:rPr>
              <a:t>Xerox </a:t>
            </a:r>
            <a:r>
              <a:rPr sz="2400" spc="40" dirty="0">
                <a:latin typeface="Garamond"/>
                <a:cs typeface="Garamond"/>
              </a:rPr>
              <a:t>Router. </a:t>
            </a:r>
            <a:r>
              <a:rPr sz="2400" spc="-25" dirty="0">
                <a:latin typeface="Garamond"/>
                <a:cs typeface="Garamond"/>
              </a:rPr>
              <a:t>D1, D2, D3,  </a:t>
            </a:r>
            <a:r>
              <a:rPr sz="2400" spc="-70" dirty="0">
                <a:latin typeface="Garamond"/>
                <a:cs typeface="Garamond"/>
              </a:rPr>
              <a:t>D4 </a:t>
            </a:r>
            <a:r>
              <a:rPr sz="2400" spc="45" dirty="0">
                <a:latin typeface="Garamond"/>
                <a:cs typeface="Garamond"/>
              </a:rPr>
              <a:t>are </a:t>
            </a:r>
            <a:r>
              <a:rPr sz="2400" spc="-35" dirty="0">
                <a:latin typeface="Garamond"/>
                <a:cs typeface="Garamond"/>
              </a:rPr>
              <a:t>DEC </a:t>
            </a:r>
            <a:r>
              <a:rPr sz="2400" spc="40" dirty="0">
                <a:latin typeface="Garamond"/>
                <a:cs typeface="Garamond"/>
              </a:rPr>
              <a:t>stations.  </a:t>
            </a:r>
            <a:r>
              <a:rPr sz="2400" spc="15" dirty="0">
                <a:latin typeface="Garamond"/>
                <a:cs typeface="Garamond"/>
              </a:rPr>
              <a:t>X1, X2, X3, </a:t>
            </a:r>
            <a:r>
              <a:rPr sz="2400" spc="-10" dirty="0">
                <a:latin typeface="Garamond"/>
                <a:cs typeface="Garamond"/>
              </a:rPr>
              <a:t>X4 </a:t>
            </a:r>
            <a:r>
              <a:rPr sz="2400" spc="45" dirty="0">
                <a:latin typeface="Garamond"/>
                <a:cs typeface="Garamond"/>
              </a:rPr>
              <a:t>are </a:t>
            </a:r>
            <a:r>
              <a:rPr sz="2400" spc="114" dirty="0">
                <a:latin typeface="Garamond"/>
                <a:cs typeface="Garamond"/>
              </a:rPr>
              <a:t> </a:t>
            </a:r>
            <a:r>
              <a:rPr sz="2400" spc="15" dirty="0">
                <a:latin typeface="Garamond"/>
                <a:cs typeface="Garamond"/>
              </a:rPr>
              <a:t>Xerox).</a:t>
            </a:r>
            <a:endParaRPr sz="2400" dirty="0">
              <a:latin typeface="Garamond"/>
              <a:cs typeface="Garamond"/>
            </a:endParaRPr>
          </a:p>
          <a:p>
            <a:pPr marL="358140" marR="84455" indent="-199390">
              <a:lnSpc>
                <a:spcPct val="116599"/>
              </a:lnSpc>
              <a:spcBef>
                <a:spcPts val="715"/>
              </a:spcBef>
              <a:buFont typeface="Arial"/>
              <a:buChar char="•"/>
              <a:tabLst>
                <a:tab pos="358775" algn="l"/>
              </a:tabLst>
            </a:pPr>
            <a:r>
              <a:rPr sz="2400" spc="-90" dirty="0">
                <a:latin typeface="Garamond"/>
                <a:cs typeface="Garamond"/>
              </a:rPr>
              <a:t>How </a:t>
            </a:r>
            <a:r>
              <a:rPr sz="2400" spc="35" dirty="0">
                <a:latin typeface="Garamond"/>
                <a:cs typeface="Garamond"/>
              </a:rPr>
              <a:t>can </a:t>
            </a:r>
            <a:r>
              <a:rPr sz="2400" spc="-30" dirty="0">
                <a:latin typeface="Garamond"/>
                <a:cs typeface="Garamond"/>
              </a:rPr>
              <a:t>we </a:t>
            </a:r>
            <a:r>
              <a:rPr sz="2400" spc="30" dirty="0">
                <a:latin typeface="Garamond"/>
                <a:cs typeface="Garamond"/>
              </a:rPr>
              <a:t>extend </a:t>
            </a:r>
            <a:r>
              <a:rPr sz="2400" spc="-30" dirty="0">
                <a:latin typeface="Garamond"/>
                <a:cs typeface="Garamond"/>
              </a:rPr>
              <a:t>LANs </a:t>
            </a:r>
            <a:r>
              <a:rPr sz="2400" i="1" spc="10" dirty="0">
                <a:latin typeface="Calibri"/>
                <a:cs typeface="Calibri"/>
              </a:rPr>
              <a:t>transparently</a:t>
            </a:r>
            <a:r>
              <a:rPr sz="2400" spc="10" dirty="0">
                <a:latin typeface="Garamond"/>
                <a:cs typeface="Garamond"/>
              </a:rPr>
              <a:t>: </a:t>
            </a:r>
            <a:r>
              <a:rPr sz="2400" spc="40" dirty="0">
                <a:latin typeface="Garamond"/>
                <a:cs typeface="Garamond"/>
              </a:rPr>
              <a:t>without  </a:t>
            </a:r>
            <a:r>
              <a:rPr sz="2400" spc="25" dirty="0">
                <a:latin typeface="Garamond"/>
                <a:cs typeface="Garamond"/>
              </a:rPr>
              <a:t>end-stations </a:t>
            </a:r>
            <a:r>
              <a:rPr sz="2400" spc="-5" dirty="0">
                <a:latin typeface="Garamond"/>
                <a:cs typeface="Garamond"/>
              </a:rPr>
              <a:t>knowing </a:t>
            </a:r>
            <a:r>
              <a:rPr sz="2400" spc="95" dirty="0">
                <a:latin typeface="Garamond"/>
                <a:cs typeface="Garamond"/>
              </a:rPr>
              <a:t>that </a:t>
            </a:r>
            <a:r>
              <a:rPr sz="2400" spc="65" dirty="0">
                <a:latin typeface="Garamond"/>
                <a:cs typeface="Garamond"/>
              </a:rPr>
              <a:t>they </a:t>
            </a:r>
            <a:r>
              <a:rPr sz="2400" spc="45" dirty="0">
                <a:latin typeface="Garamond"/>
                <a:cs typeface="Garamond"/>
              </a:rPr>
              <a:t>are </a:t>
            </a:r>
            <a:r>
              <a:rPr sz="2400" spc="-45" dirty="0">
                <a:latin typeface="Garamond"/>
                <a:cs typeface="Garamond"/>
              </a:rPr>
              <a:t>on </a:t>
            </a:r>
            <a:r>
              <a:rPr sz="2400" spc="60" dirty="0">
                <a:latin typeface="Garamond"/>
                <a:cs typeface="Garamond"/>
              </a:rPr>
              <a:t>an </a:t>
            </a:r>
            <a:r>
              <a:rPr sz="2400" spc="25" dirty="0">
                <a:latin typeface="Garamond"/>
                <a:cs typeface="Garamond"/>
              </a:rPr>
              <a:t>extended</a:t>
            </a:r>
            <a:r>
              <a:rPr sz="2400" spc="35" dirty="0">
                <a:latin typeface="Garamond"/>
                <a:cs typeface="Garamond"/>
              </a:rPr>
              <a:t> </a:t>
            </a:r>
            <a:r>
              <a:rPr sz="2400" spc="-10" dirty="0">
                <a:latin typeface="Garamond"/>
                <a:cs typeface="Garamond"/>
              </a:rPr>
              <a:t>LAN.</a:t>
            </a:r>
            <a:endParaRPr sz="240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</TotalTime>
  <Words>1923</Words>
  <Application>Microsoft Macintosh PowerPoint</Application>
  <PresentationFormat>Custom</PresentationFormat>
  <Paragraphs>342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PMingLiU</vt:lpstr>
      <vt:lpstr>Arial</vt:lpstr>
      <vt:lpstr>Calibri</vt:lpstr>
      <vt:lpstr>Century</vt:lpstr>
      <vt:lpstr>Courier New</vt:lpstr>
      <vt:lpstr>Garamond</vt:lpstr>
      <vt:lpstr>Times New Roman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EPILOG: TOYNBEE ON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Varghese</dc:creator>
  <cp:lastModifiedBy>Tejas Kamtam</cp:lastModifiedBy>
  <cp:revision>31</cp:revision>
  <dcterms:created xsi:type="dcterms:W3CDTF">2017-10-31T08:17:59Z</dcterms:created>
  <dcterms:modified xsi:type="dcterms:W3CDTF">2024-10-17T21:07:31Z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2009-05-06T00:00:00Z</vt:filetime>
  </property>
  <property fmtid="{D5CDD505-2E9C-101B-9397-08002B2CF9AE}" pid="3" name="LastSaved">
    <vt:filetime>2017-10-31T00:00:00Z</vt:filetime>
  </property>
</Properties>
</file>