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Lst>
  <p:sldSz cx="9144000" cy="5143500" type="screen16x9"/>
  <p:notesSz cx="6858000" cy="9144000"/>
  <p:embeddedFontLst>
    <p:embeddedFont>
      <p:font typeface="Georgia" panose="02040502050405020303" pitchFamily="18" charset="0"/>
      <p:regular r:id="rId104"/>
      <p:bold r:id="rId105"/>
      <p:italic r:id="rId106"/>
      <p:boldItalic r:id="rId107"/>
    </p:embeddedFont>
    <p:embeddedFont>
      <p:font typeface="Playfair Display"/>
      <p:regular r:id="rId108"/>
      <p:bold r:id="rId109"/>
      <p:italic r:id="rId110"/>
      <p:boldItalic r:id="rId111"/>
    </p:embeddedFont>
    <p:embeddedFont>
      <p:font typeface="Roboto" panose="02000000000000000000" pitchFamily="2" charset="0"/>
      <p:regular r:id="rId112"/>
      <p:bold r:id="rId113"/>
      <p:italic r:id="rId114"/>
      <p:boldItalic r:id="rId115"/>
    </p:embeddedFont>
    <p:embeddedFont>
      <p:font typeface="Verdana" panose="020B0604030504040204"/>
      <p:regular r:id="rId116"/>
      <p:bold r:id="rId117"/>
      <p:italic r:id="rId118"/>
      <p:boldItalic r:id="rId1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1" roundtripDataSignature="AMtx7mho7RmyrmXF72QZpD/afH6BqfqE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0F4A3A-1081-4CCC-9BC1-FA13270848EF}">
  <a:tblStyle styleId="{CB0F4A3A-1081-4CCC-9BC1-FA13270848E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0D52CD4-086F-41DF-81AE-535220CCF42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snapToGrid="0">
      <p:cViewPr varScale="1">
        <p:scale>
          <a:sx n="115" d="100"/>
          <a:sy n="115" d="100"/>
        </p:scale>
        <p:origin x="-68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font" Target="fonts/font14.fntdata"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font" Target="fonts/font9.fntdata" /><Relationship Id="rId16" Type="http://schemas.openxmlformats.org/officeDocument/2006/relationships/slide" Target="slides/slide15.xml" /><Relationship Id="rId107" Type="http://schemas.openxmlformats.org/officeDocument/2006/relationships/font" Target="fonts/font4.fntdata"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viewProps" Target="view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font" Target="fonts/font2.fntdata" /><Relationship Id="rId113" Type="http://schemas.openxmlformats.org/officeDocument/2006/relationships/font" Target="fonts/font10.fntdata" /><Relationship Id="rId118" Type="http://schemas.openxmlformats.org/officeDocument/2006/relationships/font" Target="fonts/font15.fntdata"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customschemas.google.com/relationships/presentationmetadata" Target="metadata"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notesMaster" Target="notesMasters/notesMaster1.xml" /><Relationship Id="rId108" Type="http://schemas.openxmlformats.org/officeDocument/2006/relationships/font" Target="fonts/font5.fntdata" /><Relationship Id="rId116" Type="http://schemas.openxmlformats.org/officeDocument/2006/relationships/font" Target="fonts/font13.fntdata" /><Relationship Id="rId124" Type="http://schemas.openxmlformats.org/officeDocument/2006/relationships/theme" Target="theme/theme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font" Target="fonts/font8.fntdata"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font" Target="fonts/font3.fntdata" /><Relationship Id="rId114" Type="http://schemas.openxmlformats.org/officeDocument/2006/relationships/font" Target="fonts/font11.fntdata" /><Relationship Id="rId119" Type="http://schemas.openxmlformats.org/officeDocument/2006/relationships/font" Target="fonts/font16.fntdata"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font" Target="fonts/font6.fntdata"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font" Target="fonts/font1.fntdata" /><Relationship Id="rId125" Type="http://schemas.openxmlformats.org/officeDocument/2006/relationships/tableStyles" Target="tableStyle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font" Target="fonts/font7.fntdata" /><Relationship Id="rId115" Type="http://schemas.openxmlformats.org/officeDocument/2006/relationships/font" Target="fonts/font1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232022e34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232022e34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15e8daf7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15e8daf7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1aa2bdc84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1aa2bdc8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1aa2bdc841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1aa2bdc84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aa2bdc841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aa2bdc84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aa2bdc841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1aa2bdc84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1aa2bdc841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1aa2bdc84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1aa2bdc841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1aa2bdc84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1aa2bdc841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1aa2bdc84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1aa2bdc841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1aa2bdc84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1aa2bdc841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1aa2bdc841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1f965374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1f965374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1f965374e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1f965374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20dbf03c2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20dbf03c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20dbf03c2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20dbf03c2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20dbf03c2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20dbf03c2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20dbf03c2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20dbf03c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20dbf03c2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20dbf03c2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22f75668d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22f75668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22f75668d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22f75668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22f75668d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22f75668d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22f75668d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22f75668d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22f75668da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22f75668d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22f75668d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22f75668d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22f75668d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22f75668d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22f75668d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22f75668d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22f75668da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22f75668d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22f75668d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22f75668d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232022e3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232022e3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2327e5ba0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12327e5ba0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2327e5ba0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2327e5ba0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8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8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8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7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7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7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7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7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8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8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8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100.xml" /><Relationship Id="rId1" Type="http://schemas.openxmlformats.org/officeDocument/2006/relationships/slideLayout" Target="../slideLayouts/slideLayout3.xml" /><Relationship Id="rId4" Type="http://schemas.openxmlformats.org/officeDocument/2006/relationships/image" Target="../media/image39.png" /></Relationships>
</file>

<file path=ppt/slides/_rels/slide101.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notesSlide" Target="../notesSlides/notesSlide101.xml" /><Relationship Id="rId1" Type="http://schemas.openxmlformats.org/officeDocument/2006/relationships/slideLayout" Target="../slideLayouts/slideLayout3.xml" /><Relationship Id="rId4" Type="http://schemas.openxmlformats.org/officeDocument/2006/relationships/image" Target="../media/image41.pn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9.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33.xml" /><Relationship Id="rId1" Type="http://schemas.openxmlformats.org/officeDocument/2006/relationships/slideLayout" Target="../slideLayouts/slideLayout3.xml" /><Relationship Id="rId4" Type="http://schemas.openxmlformats.org/officeDocument/2006/relationships/image" Target="../media/image10.png" /></Relationships>
</file>

<file path=ppt/slides/_rels/slide3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4.xml"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40.xml"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Relationship Id="rId3" Type="http://schemas.openxmlformats.org/officeDocument/2006/relationships/hyperlink" Target="http://www.mysqltutorial.org/mysql-date/" TargetMode="External" /><Relationship Id="rId2" Type="http://schemas.openxmlformats.org/officeDocument/2006/relationships/notesSlide" Target="../notesSlides/notesSlide53.xml"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57.xml" /><Relationship Id="rId1" Type="http://schemas.openxmlformats.org/officeDocument/2006/relationships/slideLayout" Target="../slideLayouts/slideLayout3.xml" /><Relationship Id="rId4" Type="http://schemas.openxmlformats.org/officeDocument/2006/relationships/image" Target="../media/image14.png"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60.xml" /><Relationship Id="rId1" Type="http://schemas.openxmlformats.org/officeDocument/2006/relationships/slideLayout" Target="../slideLayouts/slideLayout3.xml" /><Relationship Id="rId4" Type="http://schemas.openxmlformats.org/officeDocument/2006/relationships/image" Target="../media/image16.png" /></Relationships>
</file>

<file path=ppt/slides/_rels/slide61.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61.xml" /><Relationship Id="rId1" Type="http://schemas.openxmlformats.org/officeDocument/2006/relationships/slideLayout" Target="../slideLayouts/slideLayout3.xml" /><Relationship Id="rId4" Type="http://schemas.openxmlformats.org/officeDocument/2006/relationships/image" Target="../media/image18.png"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63.xml"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88.xml"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89.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90.xml" /><Relationship Id="rId1" Type="http://schemas.openxmlformats.org/officeDocument/2006/relationships/slideLayout" Target="../slideLayouts/slideLayout3.xml" /><Relationship Id="rId4" Type="http://schemas.openxmlformats.org/officeDocument/2006/relationships/image" Target="../media/image23.png" /></Relationships>
</file>

<file path=ppt/slides/_rels/slide91.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notesSlide" Target="../notesSlides/notesSlide91.xml" /><Relationship Id="rId1" Type="http://schemas.openxmlformats.org/officeDocument/2006/relationships/slideLayout" Target="../slideLayouts/slideLayout3.xml" /><Relationship Id="rId4" Type="http://schemas.openxmlformats.org/officeDocument/2006/relationships/image" Target="../media/image25.png" /></Relationships>
</file>

<file path=ppt/slides/_rels/slide92.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92.xml" /><Relationship Id="rId1" Type="http://schemas.openxmlformats.org/officeDocument/2006/relationships/slideLayout" Target="../slideLayouts/slideLayout3.xml" /><Relationship Id="rId4" Type="http://schemas.openxmlformats.org/officeDocument/2006/relationships/image" Target="../media/image27.png" /></Relationships>
</file>

<file path=ppt/slides/_rels/slide93.xml.rels><?xml version="1.0" encoding="UTF-8" standalone="yes"?>
<Relationships xmlns="http://schemas.openxmlformats.org/package/2006/relationships"><Relationship Id="rId3" Type="http://schemas.openxmlformats.org/officeDocument/2006/relationships/hyperlink" Target="https://mysqlcode.com/mysql-union/" TargetMode="External" /><Relationship Id="rId2" Type="http://schemas.openxmlformats.org/officeDocument/2006/relationships/notesSlide" Target="../notesSlides/notesSlide93.xml" /><Relationship Id="rId1" Type="http://schemas.openxmlformats.org/officeDocument/2006/relationships/slideLayout" Target="../slideLayouts/slideLayout3.xml" /><Relationship Id="rId5" Type="http://schemas.openxmlformats.org/officeDocument/2006/relationships/image" Target="../media/image29.png" /><Relationship Id="rId4" Type="http://schemas.openxmlformats.org/officeDocument/2006/relationships/image" Target="../media/image28.png" /></Relationships>
</file>

<file path=ppt/slides/_rels/slide94.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94.xml"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notesSlide" Target="../notesSlides/notesSlide95.xml" /><Relationship Id="rId1" Type="http://schemas.openxmlformats.org/officeDocument/2006/relationships/slideLayout" Target="../slideLayouts/slideLayout3.xml" /><Relationship Id="rId4" Type="http://schemas.openxmlformats.org/officeDocument/2006/relationships/image" Target="../media/image32.png" /></Relationships>
</file>

<file path=ppt/slides/_rels/slide96.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96.xml"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notesSlide" Target="../notesSlides/notesSlide98.xml" /><Relationship Id="rId1" Type="http://schemas.openxmlformats.org/officeDocument/2006/relationships/slideLayout" Target="../slideLayouts/slideLayout3.xml" /><Relationship Id="rId4" Type="http://schemas.openxmlformats.org/officeDocument/2006/relationships/image" Target="../media/image35.png" /></Relationships>
</file>

<file path=ppt/slides/_rels/slide99.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notesSlide" Target="../notesSlides/notesSlide99.xml" /><Relationship Id="rId1" Type="http://schemas.openxmlformats.org/officeDocument/2006/relationships/slideLayout" Target="../slideLayouts/slideLayout3.xml" /><Relationship Id="rId5" Type="http://schemas.openxmlformats.org/officeDocument/2006/relationships/image" Target="../media/image37.png" /><Relationship Id="rId4" Type="http://schemas.openxmlformats.org/officeDocument/2006/relationships/image" Target="../media/image3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body" idx="1"/>
          </p:nvPr>
        </p:nvSpPr>
        <p:spPr>
          <a:xfrm>
            <a:off x="160725" y="120550"/>
            <a:ext cx="8800200" cy="4922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800"/>
              <a:buNone/>
            </a:pPr>
            <a:endParaRPr sz="1400" b="1" u="sng">
              <a:solidFill>
                <a:schemeClr val="dk1"/>
              </a:solidFill>
            </a:endParaRPr>
          </a:p>
          <a:p>
            <a:pPr marL="457200" lvl="0" indent="-317500" algn="l" rtl="0">
              <a:lnSpc>
                <a:spcPct val="115000"/>
              </a:lnSpc>
              <a:spcBef>
                <a:spcPts val="1200"/>
              </a:spcBef>
              <a:spcAft>
                <a:spcPts val="0"/>
              </a:spcAft>
              <a:buClr>
                <a:schemeClr val="dk1"/>
              </a:buClr>
              <a:buSzPts val="1400"/>
              <a:buAutoNum type="arabicPeriod"/>
            </a:pPr>
            <a:r>
              <a:rPr lang="en" sz="1400" b="1" u="sng">
                <a:solidFill>
                  <a:schemeClr val="dk1"/>
                </a:solidFill>
              </a:rPr>
              <a:t>Data:</a:t>
            </a:r>
            <a:endParaRPr sz="1400" b="1" u="sng">
              <a:solidFill>
                <a:schemeClr val="dk1"/>
              </a:solidFill>
            </a:endParaRPr>
          </a:p>
          <a:p>
            <a:pPr marL="0" lvl="0" indent="0" algn="l" rtl="0">
              <a:lnSpc>
                <a:spcPct val="132692"/>
              </a:lnSpc>
              <a:spcBef>
                <a:spcPts val="1200"/>
              </a:spcBef>
              <a:spcAft>
                <a:spcPts val="0"/>
              </a:spcAft>
              <a:buSzPts val="1800"/>
              <a:buNone/>
            </a:pPr>
            <a:r>
              <a:rPr lang="en" sz="1400">
                <a:solidFill>
                  <a:schemeClr val="dk1"/>
                </a:solidFill>
              </a:rPr>
              <a:t>Data is defined as facts or figures, or information that's stored in or used by a computer.</a:t>
            </a:r>
            <a:endParaRPr sz="1400">
              <a:solidFill>
                <a:schemeClr val="dk1"/>
              </a:solidFill>
            </a:endParaRPr>
          </a:p>
          <a:p>
            <a:pPr marL="0" lvl="0" indent="0" algn="l" rtl="0">
              <a:lnSpc>
                <a:spcPct val="135714"/>
              </a:lnSpc>
              <a:spcBef>
                <a:spcPts val="500"/>
              </a:spcBef>
              <a:spcAft>
                <a:spcPts val="0"/>
              </a:spcAft>
              <a:buSzPts val="1800"/>
              <a:buNone/>
            </a:pPr>
            <a:r>
              <a:rPr lang="en" sz="1400">
                <a:solidFill>
                  <a:schemeClr val="dk1"/>
                </a:solidFill>
              </a:rPr>
              <a:t>Ex: Information collected for a research paper, an Email,etc.</a:t>
            </a:r>
            <a:endParaRPr sz="1400">
              <a:solidFill>
                <a:schemeClr val="dk1"/>
              </a:solidFill>
            </a:endParaRPr>
          </a:p>
          <a:p>
            <a:pPr marL="0" lvl="0" indent="0" algn="l" rtl="0">
              <a:lnSpc>
                <a:spcPct val="135714"/>
              </a:lnSpc>
              <a:spcBef>
                <a:spcPts val="500"/>
              </a:spcBef>
              <a:spcAft>
                <a:spcPts val="0"/>
              </a:spcAft>
              <a:buSzPts val="1800"/>
              <a:buNone/>
            </a:pPr>
            <a:r>
              <a:rPr lang="en" sz="1400">
                <a:solidFill>
                  <a:schemeClr val="dk1"/>
                </a:solidFill>
              </a:rPr>
              <a:t>2.   </a:t>
            </a:r>
            <a:r>
              <a:rPr lang="en" sz="1400" b="1" u="sng">
                <a:solidFill>
                  <a:schemeClr val="dk1"/>
                </a:solidFill>
              </a:rPr>
              <a:t>Database:</a:t>
            </a:r>
            <a:endParaRPr sz="1400" b="1" u="sng">
              <a:solidFill>
                <a:schemeClr val="dk1"/>
              </a:solidFill>
            </a:endParaRPr>
          </a:p>
          <a:p>
            <a:pPr marL="2374" marR="10814" lvl="0" indent="10337" algn="l" rtl="0">
              <a:lnSpc>
                <a:spcPct val="113590"/>
              </a:lnSpc>
              <a:spcBef>
                <a:spcPts val="1716"/>
              </a:spcBef>
              <a:spcAft>
                <a:spcPts val="0"/>
              </a:spcAft>
              <a:buSzPts val="1800"/>
              <a:buNone/>
            </a:pPr>
            <a:r>
              <a:rPr lang="en" sz="1400">
                <a:solidFill>
                  <a:schemeClr val="dk1"/>
                </a:solidFill>
              </a:rPr>
              <a:t>Database is nothing but an organized form of data for easy access, storing, retrieval and managing of data. This is also known as structured form of data which can be accessed in many ways. </a:t>
            </a:r>
            <a:endParaRPr sz="1400">
              <a:solidFill>
                <a:schemeClr val="dk1"/>
              </a:solidFill>
            </a:endParaRPr>
          </a:p>
          <a:p>
            <a:pPr marL="12992" lvl="0" indent="0" algn="l" rtl="0">
              <a:lnSpc>
                <a:spcPct val="100000"/>
              </a:lnSpc>
              <a:spcBef>
                <a:spcPts val="1567"/>
              </a:spcBef>
              <a:spcAft>
                <a:spcPts val="0"/>
              </a:spcAft>
              <a:buSzPts val="1800"/>
              <a:buNone/>
            </a:pPr>
            <a:r>
              <a:rPr lang="en" sz="1400">
                <a:solidFill>
                  <a:schemeClr val="dk1"/>
                </a:solidFill>
              </a:rPr>
              <a:t>Example: School Management Database, Bank Management Database. </a:t>
            </a:r>
            <a:endParaRPr sz="1400">
              <a:solidFill>
                <a:schemeClr val="dk1"/>
              </a:solidFill>
            </a:endParaRPr>
          </a:p>
          <a:p>
            <a:pPr marL="0" lvl="0" indent="0" algn="l" rtl="0">
              <a:lnSpc>
                <a:spcPct val="100000"/>
              </a:lnSpc>
              <a:spcBef>
                <a:spcPts val="1567"/>
              </a:spcBef>
              <a:spcAft>
                <a:spcPts val="0"/>
              </a:spcAft>
              <a:buNone/>
            </a:pPr>
            <a:r>
              <a:rPr lang="en" sz="1400">
                <a:solidFill>
                  <a:schemeClr val="dk1"/>
                </a:solidFill>
              </a:rPr>
              <a:t>3. </a:t>
            </a:r>
            <a:r>
              <a:rPr lang="en" sz="1400" b="1" u="sng">
                <a:solidFill>
                  <a:schemeClr val="dk1"/>
                </a:solidFill>
              </a:rPr>
              <a:t>DBMS:</a:t>
            </a:r>
            <a:endParaRPr sz="1400" b="1" u="sng">
              <a:solidFill>
                <a:schemeClr val="dk1"/>
              </a:solidFill>
            </a:endParaRPr>
          </a:p>
          <a:p>
            <a:pPr marL="10896" marR="23967" lvl="0" indent="-8940" algn="l" rtl="0">
              <a:lnSpc>
                <a:spcPct val="113590"/>
              </a:lnSpc>
              <a:spcBef>
                <a:spcPts val="1716"/>
              </a:spcBef>
              <a:spcAft>
                <a:spcPts val="0"/>
              </a:spcAft>
              <a:buSzPts val="1800"/>
              <a:buNone/>
            </a:pPr>
            <a:r>
              <a:rPr lang="en" sz="1400">
                <a:solidFill>
                  <a:schemeClr val="dk1"/>
                </a:solidFill>
              </a:rPr>
              <a:t>A Database Management System (DBMS) is a program that controls creation, maintenance and use of a database. DBMS can be termed as File Manager that manages data in a database rather than saving it in file systems. </a:t>
            </a:r>
            <a:endParaRPr sz="1400">
              <a:solidFill>
                <a:schemeClr val="dk1"/>
              </a:solidFill>
            </a:endParaRPr>
          </a:p>
          <a:p>
            <a:pPr marL="0" lvl="0" indent="0" algn="l" rtl="0">
              <a:lnSpc>
                <a:spcPct val="100000"/>
              </a:lnSpc>
              <a:spcBef>
                <a:spcPts val="1567"/>
              </a:spcBef>
              <a:spcAft>
                <a:spcPts val="0"/>
              </a:spcAft>
              <a:buSzPts val="1800"/>
              <a:buNone/>
            </a:pPr>
            <a:endParaRPr sz="1400">
              <a:solidFill>
                <a:schemeClr val="dk1"/>
              </a:solidFill>
            </a:endParaRPr>
          </a:p>
          <a:p>
            <a:pPr marL="0" lvl="0" indent="0" algn="l" rtl="0">
              <a:lnSpc>
                <a:spcPct val="135714"/>
              </a:lnSpc>
              <a:spcBef>
                <a:spcPts val="500"/>
              </a:spcBef>
              <a:spcAft>
                <a:spcPts val="0"/>
              </a:spcAft>
              <a:buSzPts val="1800"/>
              <a:buNone/>
            </a:pPr>
            <a:endParaRPr sz="1400">
              <a:solidFill>
                <a:schemeClr val="dk1"/>
              </a:solidFill>
            </a:endParaRPr>
          </a:p>
          <a:p>
            <a:pPr marL="457200" lvl="0" indent="0" algn="l" rtl="0">
              <a:lnSpc>
                <a:spcPct val="115000"/>
              </a:lnSpc>
              <a:spcBef>
                <a:spcPts val="0"/>
              </a:spcBef>
              <a:spcAft>
                <a:spcPts val="1200"/>
              </a:spcAft>
              <a:buSzPts val="1800"/>
              <a:buNone/>
            </a:pPr>
            <a:endParaRPr sz="1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1"/>
          <p:cNvPicPr preferRelativeResize="0"/>
          <p:nvPr/>
        </p:nvPicPr>
        <p:blipFill rotWithShape="1">
          <a:blip r:embed="rId3">
            <a:alphaModFix/>
          </a:blip>
          <a:srcRect/>
          <a:stretch/>
        </p:blipFill>
        <p:spPr>
          <a:xfrm>
            <a:off x="1074900" y="582650"/>
            <a:ext cx="7444024" cy="4277851"/>
          </a:xfrm>
          <a:prstGeom prst="rect">
            <a:avLst/>
          </a:prstGeom>
          <a:noFill/>
          <a:ln w="28575" cap="flat" cmpd="sng">
            <a:solidFill>
              <a:schemeClr val="dk2"/>
            </a:solidFill>
            <a:prstDash val="solid"/>
            <a:round/>
            <a:headEnd type="none" w="sm" len="sm"/>
            <a:tailEnd type="none" w="sm" len="sm"/>
          </a:ln>
        </p:spPr>
      </p:pic>
      <p:sp>
        <p:nvSpPr>
          <p:cNvPr id="113" name="Google Shape;113;p11"/>
          <p:cNvSpPr txBox="1"/>
          <p:nvPr/>
        </p:nvSpPr>
        <p:spPr>
          <a:xfrm>
            <a:off x="190875" y="100450"/>
            <a:ext cx="8719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3.) String:</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g1232022e345_0_8"/>
          <p:cNvSpPr txBox="1"/>
          <p:nvPr/>
        </p:nvSpPr>
        <p:spPr>
          <a:xfrm>
            <a:off x="121650" y="130600"/>
            <a:ext cx="89007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UPDATING A VIEW:</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sz="1600">
                <a:solidFill>
                  <a:schemeClr val="dk1"/>
                </a:solidFill>
                <a:highlight>
                  <a:schemeClr val="lt1"/>
                </a:highlight>
              </a:rPr>
              <a:t>   update emp_view </a:t>
            </a:r>
            <a:endParaRPr sz="1600">
              <a:solidFill>
                <a:schemeClr val="dk1"/>
              </a:solidFill>
              <a:highlight>
                <a:schemeClr val="lt1"/>
              </a:highlight>
            </a:endParaRPr>
          </a:p>
          <a:p>
            <a:pPr marL="0" lvl="0" indent="0" algn="l" rtl="0">
              <a:spcBef>
                <a:spcPts val="0"/>
              </a:spcBef>
              <a:spcAft>
                <a:spcPts val="0"/>
              </a:spcAft>
              <a:buNone/>
            </a:pPr>
            <a:r>
              <a:rPr lang="en" sz="1600">
                <a:solidFill>
                  <a:schemeClr val="dk1"/>
                </a:solidFill>
                <a:highlight>
                  <a:schemeClr val="lt1"/>
                </a:highlight>
              </a:rPr>
              <a:t>   set name='prachi' </a:t>
            </a:r>
            <a:endParaRPr sz="1600">
              <a:solidFill>
                <a:schemeClr val="dk1"/>
              </a:solidFill>
              <a:highlight>
                <a:schemeClr val="lt1"/>
              </a:highlight>
            </a:endParaRPr>
          </a:p>
          <a:p>
            <a:pPr marL="0" lvl="0" indent="0" algn="l" rtl="0">
              <a:spcBef>
                <a:spcPts val="0"/>
              </a:spcBef>
              <a:spcAft>
                <a:spcPts val="0"/>
              </a:spcAft>
              <a:buNone/>
            </a:pPr>
            <a:r>
              <a:rPr lang="en" sz="1600">
                <a:solidFill>
                  <a:schemeClr val="dk1"/>
                </a:solidFill>
                <a:highlight>
                  <a:schemeClr val="lt1"/>
                </a:highlight>
              </a:rPr>
              <a:t>   where manager_id=4;</a:t>
            </a:r>
            <a:endParaRPr sz="1600">
              <a:solidFill>
                <a:schemeClr val="dk1"/>
              </a:solidFill>
              <a:highlight>
                <a:schemeClr val="lt1"/>
              </a:highlight>
            </a:endParaRPr>
          </a:p>
          <a:p>
            <a:pPr marL="0" lvl="0" indent="0" algn="l" rtl="0">
              <a:spcBef>
                <a:spcPts val="0"/>
              </a:spcBef>
              <a:spcAft>
                <a:spcPts val="0"/>
              </a:spcAft>
              <a:buNone/>
            </a:pPr>
            <a:endParaRPr/>
          </a:p>
        </p:txBody>
      </p:sp>
      <p:pic>
        <p:nvPicPr>
          <p:cNvPr id="652" name="Google Shape;652;g1232022e345_0_8"/>
          <p:cNvPicPr preferRelativeResize="0"/>
          <p:nvPr/>
        </p:nvPicPr>
        <p:blipFill>
          <a:blip r:embed="rId3">
            <a:alphaModFix/>
          </a:blip>
          <a:stretch>
            <a:fillRect/>
          </a:stretch>
        </p:blipFill>
        <p:spPr>
          <a:xfrm>
            <a:off x="5727850" y="577225"/>
            <a:ext cx="1905000" cy="1200150"/>
          </a:xfrm>
          <a:prstGeom prst="rect">
            <a:avLst/>
          </a:prstGeom>
          <a:noFill/>
          <a:ln>
            <a:noFill/>
          </a:ln>
        </p:spPr>
      </p:pic>
      <p:pic>
        <p:nvPicPr>
          <p:cNvPr id="653" name="Google Shape;653;g1232022e345_0_8"/>
          <p:cNvPicPr preferRelativeResize="0"/>
          <p:nvPr/>
        </p:nvPicPr>
        <p:blipFill>
          <a:blip r:embed="rId4">
            <a:alphaModFix/>
          </a:blip>
          <a:stretch>
            <a:fillRect/>
          </a:stretch>
        </p:blipFill>
        <p:spPr>
          <a:xfrm>
            <a:off x="5704038" y="2738075"/>
            <a:ext cx="1952625" cy="11525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g1215e8daf72_1_0"/>
          <p:cNvSpPr txBox="1"/>
          <p:nvPr/>
        </p:nvSpPr>
        <p:spPr>
          <a:xfrm>
            <a:off x="110500" y="100450"/>
            <a:ext cx="8850600" cy="403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Deleting from a view:</a:t>
            </a:r>
            <a:endParaRPr sz="1600" b="1" u="sng">
              <a:solidFill>
                <a:srgbClr val="C4591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600"/>
              <a:t>Delete from view1 </a:t>
            </a:r>
            <a:endParaRPr sz="1600"/>
          </a:p>
          <a:p>
            <a:pPr marL="0" lvl="0" indent="0" algn="l" rtl="0">
              <a:spcBef>
                <a:spcPts val="0"/>
              </a:spcBef>
              <a:spcAft>
                <a:spcPts val="0"/>
              </a:spcAft>
              <a:buNone/>
            </a:pPr>
            <a:r>
              <a:rPr lang="en" sz="1600"/>
              <a:t>where name='nisha';</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b="1" u="sng">
                <a:solidFill>
                  <a:srgbClr val="C45911"/>
                </a:solidFill>
              </a:rPr>
              <a:t>Drop a View:</a:t>
            </a:r>
            <a:endParaRPr sz="1600" b="1" u="sng">
              <a:solidFill>
                <a:srgbClr val="C45911"/>
              </a:solidFill>
            </a:endParaRPr>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Drop view view_name;</a:t>
            </a:r>
            <a:endParaRPr sz="1600"/>
          </a:p>
          <a:p>
            <a:pPr marL="0" lvl="0" indent="0" algn="l" rtl="0">
              <a:spcBef>
                <a:spcPts val="0"/>
              </a:spcBef>
              <a:spcAft>
                <a:spcPts val="0"/>
              </a:spcAft>
              <a:buNone/>
            </a:pPr>
            <a:endParaRPr/>
          </a:p>
        </p:txBody>
      </p:sp>
      <p:pic>
        <p:nvPicPr>
          <p:cNvPr id="659" name="Google Shape;659;g1215e8daf72_1_0"/>
          <p:cNvPicPr preferRelativeResize="0"/>
          <p:nvPr/>
        </p:nvPicPr>
        <p:blipFill>
          <a:blip r:embed="rId3">
            <a:alphaModFix/>
          </a:blip>
          <a:stretch>
            <a:fillRect/>
          </a:stretch>
        </p:blipFill>
        <p:spPr>
          <a:xfrm>
            <a:off x="5581150" y="722500"/>
            <a:ext cx="2809875" cy="1666875"/>
          </a:xfrm>
          <a:prstGeom prst="rect">
            <a:avLst/>
          </a:prstGeom>
          <a:noFill/>
          <a:ln>
            <a:noFill/>
          </a:ln>
        </p:spPr>
      </p:pic>
      <p:pic>
        <p:nvPicPr>
          <p:cNvPr id="660" name="Google Shape;660;g1215e8daf72_1_0"/>
          <p:cNvPicPr preferRelativeResize="0"/>
          <p:nvPr/>
        </p:nvPicPr>
        <p:blipFill>
          <a:blip r:embed="rId4">
            <a:alphaModFix/>
          </a:blip>
          <a:stretch>
            <a:fillRect/>
          </a:stretch>
        </p:blipFill>
        <p:spPr>
          <a:xfrm>
            <a:off x="5676400" y="3113425"/>
            <a:ext cx="2714625" cy="144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2"/>
          <p:cNvSpPr txBox="1"/>
          <p:nvPr/>
        </p:nvSpPr>
        <p:spPr>
          <a:xfrm>
            <a:off x="50" y="60275"/>
            <a:ext cx="9144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45911"/>
                </a:solidFill>
                <a:latin typeface="Arial"/>
                <a:ea typeface="Arial"/>
                <a:cs typeface="Arial"/>
                <a:sym typeface="Arial"/>
              </a:rPr>
              <a:t>Constraints in SQL</a:t>
            </a:r>
            <a:endParaRPr sz="1800" b="1" i="0" u="none" strike="noStrike" cap="none">
              <a:solidFill>
                <a:srgbClr val="C45911"/>
              </a:solidFill>
              <a:latin typeface="Arial"/>
              <a:ea typeface="Arial"/>
              <a:cs typeface="Arial"/>
              <a:sym typeface="Arial"/>
            </a:endParaRPr>
          </a:p>
        </p:txBody>
      </p:sp>
      <p:sp>
        <p:nvSpPr>
          <p:cNvPr id="119" name="Google Shape;119;p12"/>
          <p:cNvSpPr txBox="1"/>
          <p:nvPr/>
        </p:nvSpPr>
        <p:spPr>
          <a:xfrm>
            <a:off x="146850" y="521975"/>
            <a:ext cx="8850300" cy="41250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Constraints are certain conditions,rules or restrictions we apply on the database.</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Constraints could be either on a column level or a table level.</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 The column level constraints are applied only to one column, whereas the table level constraints are applied to the whole table.</a:t>
            </a:r>
            <a:endParaRPr sz="14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AutoNum type="arabicPeriod"/>
            </a:pPr>
            <a:r>
              <a:rPr lang="en" sz="1400" b="1" i="0" u="none" strike="noStrike" cap="none">
                <a:solidFill>
                  <a:schemeClr val="dk1"/>
                </a:solidFill>
                <a:highlight>
                  <a:srgbClr val="FFFFFF"/>
                </a:highlight>
                <a:latin typeface="Arial"/>
                <a:ea typeface="Arial"/>
                <a:cs typeface="Arial"/>
                <a:sym typeface="Arial"/>
              </a:rPr>
              <a:t>NOT NULL:</a:t>
            </a:r>
            <a:endParaRPr sz="1400" b="1"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NULL means empty, i.e., the value is not available.</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Whenever a table's column is declared as NOT NULL, then the value for that column cannot be empty for any of the table's records.</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Syntax:</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TableName (ColumnName1 datatype NOT NULL, ColumnName2 datatype,…., ColumnNameN datatype); </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E.g: </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1200"/>
              </a:spcAft>
              <a:buClr>
                <a:srgbClr val="000000"/>
              </a:buClr>
              <a:buSzPts val="1200"/>
              <a:buFont typeface="Arial"/>
              <a:buNone/>
            </a:pPr>
            <a:r>
              <a:rPr lang="en" sz="1200" b="1" i="0" u="none" strike="noStrike" cap="none">
                <a:solidFill>
                  <a:schemeClr val="dk1"/>
                </a:solidFill>
                <a:latin typeface="Roboto"/>
                <a:ea typeface="Roboto"/>
                <a:cs typeface="Roboto"/>
                <a:sym typeface="Roboto"/>
              </a:rPr>
              <a:t>CREATE</a:t>
            </a:r>
            <a:r>
              <a:rPr lang="en" sz="1200" b="0" i="0" u="none" strike="noStrike" cap="none">
                <a:solidFill>
                  <a:schemeClr val="dk1"/>
                </a:solidFill>
                <a:latin typeface="Roboto"/>
                <a:ea typeface="Roboto"/>
                <a:cs typeface="Roboto"/>
                <a:sym typeface="Roboto"/>
              </a:rPr>
              <a:t> </a:t>
            </a:r>
            <a:r>
              <a:rPr lang="en" sz="1200" b="1" i="0" u="none" strike="noStrike" cap="none">
                <a:solidFill>
                  <a:schemeClr val="dk1"/>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student(StudentID </a:t>
            </a:r>
            <a:r>
              <a:rPr lang="en" sz="1200" b="1" i="0" u="none" strike="noStrike" cap="none">
                <a:solidFill>
                  <a:schemeClr val="dk1"/>
                </a:solidFill>
                <a:latin typeface="Roboto"/>
                <a:ea typeface="Roboto"/>
                <a:cs typeface="Roboto"/>
                <a:sym typeface="Roboto"/>
              </a:rPr>
              <a:t>INT</a:t>
            </a:r>
            <a:r>
              <a:rPr lang="en" sz="1200" b="0" i="0" u="none" strike="noStrike" cap="none">
                <a:solidFill>
                  <a:schemeClr val="dk1"/>
                </a:solidFill>
                <a:latin typeface="Roboto"/>
                <a:ea typeface="Roboto"/>
                <a:cs typeface="Roboto"/>
                <a:sym typeface="Roboto"/>
              </a:rPr>
              <a:t> NOT NULL, Student_FirstName </a:t>
            </a:r>
            <a:r>
              <a:rPr lang="en" sz="1200" b="1" i="0" u="none" strike="noStrike" cap="none">
                <a:solidFill>
                  <a:schemeClr val="dk1"/>
                </a:solidFill>
                <a:latin typeface="Roboto"/>
                <a:ea typeface="Roboto"/>
                <a:cs typeface="Roboto"/>
                <a:sym typeface="Roboto"/>
              </a:rPr>
              <a:t>VARCHAR</a:t>
            </a:r>
            <a:r>
              <a:rPr lang="en" sz="1200" b="0" i="0" u="none" strike="noStrike" cap="none">
                <a:solidFill>
                  <a:schemeClr val="dk1"/>
                </a:solidFill>
                <a:latin typeface="Roboto"/>
                <a:ea typeface="Roboto"/>
                <a:cs typeface="Roboto"/>
                <a:sym typeface="Roboto"/>
              </a:rPr>
              <a:t>(20), Student_LastName    </a:t>
            </a:r>
            <a:r>
              <a:rPr lang="en" sz="1200" b="1" i="0" u="none" strike="noStrike" cap="none">
                <a:solidFill>
                  <a:schemeClr val="dk1"/>
                </a:solidFill>
                <a:latin typeface="Roboto"/>
                <a:ea typeface="Roboto"/>
                <a:cs typeface="Roboto"/>
                <a:sym typeface="Roboto"/>
              </a:rPr>
              <a:t>VARCHAR</a:t>
            </a:r>
            <a:r>
              <a:rPr lang="en" sz="1200" b="0" i="0" u="none" strike="noStrike" cap="none">
                <a:solidFill>
                  <a:schemeClr val="dk1"/>
                </a:solidFill>
                <a:latin typeface="Roboto"/>
                <a:ea typeface="Roboto"/>
                <a:cs typeface="Roboto"/>
                <a:sym typeface="Roboto"/>
              </a:rPr>
              <a:t>(20));</a:t>
            </a:r>
            <a:endParaRPr sz="12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3"/>
          <p:cNvSpPr txBox="1"/>
          <p:nvPr/>
        </p:nvSpPr>
        <p:spPr>
          <a:xfrm>
            <a:off x="101975" y="67975"/>
            <a:ext cx="8927400" cy="4314600"/>
          </a:xfrm>
          <a:prstGeom prst="rect">
            <a:avLst/>
          </a:prstGeom>
          <a:noFill/>
          <a:ln>
            <a:noFill/>
          </a:ln>
        </p:spPr>
        <p:txBody>
          <a:bodyPr spcFirstLastPara="1" wrap="square" lIns="91425" tIns="91425" rIns="91425" bIns="91425" anchor="t" anchorCtr="0">
            <a:spAutoFit/>
          </a:bodyPr>
          <a:lstStyle/>
          <a:p>
            <a:pPr marL="0" marR="25400" lvl="0" indent="0" algn="l" rtl="0">
              <a:lnSpc>
                <a:spcPct val="156250"/>
              </a:lnSpc>
              <a:spcBef>
                <a:spcPts val="150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500"/>
              <a:buFont typeface="Arial"/>
              <a:buNone/>
            </a:pPr>
            <a:r>
              <a:rPr lang="en" sz="1500" b="1" i="0" u="none" strike="noStrike" cap="none">
                <a:solidFill>
                  <a:schemeClr val="dk1"/>
                </a:solidFill>
                <a:highlight>
                  <a:srgbClr val="FFFFFF"/>
                </a:highlight>
                <a:latin typeface="Arial"/>
                <a:ea typeface="Arial"/>
                <a:cs typeface="Arial"/>
                <a:sym typeface="Arial"/>
              </a:rPr>
              <a:t>2.) UNIQUE:</a:t>
            </a:r>
            <a:endParaRPr sz="1500" b="1"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15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Duplicate values are not allowed in the columns to which the UNIQUE constraint is applied.</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The column with the unique constraint will always contain a unique value.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This constraint can be applied to one or more than one column of a table, which means more than one unique constraint can exist on a single table.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Using the UNIQUE constraint, you can also modify the already created tables.</a:t>
            </a: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  Syntax:</a:t>
            </a: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  </a:t>
            </a:r>
            <a:r>
              <a:rPr lang="en" sz="1200" b="1" i="0" u="none" strike="noStrike" cap="none">
                <a:solidFill>
                  <a:schemeClr val="dk1"/>
                </a:solidFill>
                <a:latin typeface="Arial"/>
                <a:ea typeface="Arial"/>
                <a:cs typeface="Arial"/>
                <a:sym typeface="Arial"/>
              </a:rPr>
              <a:t>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TableName (ColumnName1 datatype </a:t>
            </a:r>
            <a:r>
              <a:rPr lang="en" sz="1200" b="1" i="0" u="none" strike="noStrike" cap="none">
                <a:solidFill>
                  <a:schemeClr val="dk1"/>
                </a:solidFill>
                <a:latin typeface="Arial"/>
                <a:ea typeface="Arial"/>
                <a:cs typeface="Arial"/>
                <a:sym typeface="Arial"/>
              </a:rPr>
              <a:t>UNIQUE</a:t>
            </a:r>
            <a:r>
              <a:rPr lang="en" sz="1200" b="0" i="0" u="none" strike="noStrike" cap="none">
                <a:solidFill>
                  <a:schemeClr val="dk1"/>
                </a:solidFill>
                <a:latin typeface="Arial"/>
                <a:ea typeface="Arial"/>
                <a:cs typeface="Arial"/>
                <a:sym typeface="Arial"/>
              </a:rPr>
              <a:t>, ColumnName2 datatype,…., ColumnNameN datatype);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120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   E.g: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  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student(StudentID </a:t>
            </a:r>
            <a:r>
              <a:rPr lang="en" sz="1200" b="1" i="0" u="none" strike="noStrike" cap="none">
                <a:solidFill>
                  <a:schemeClr val="dk1"/>
                </a:solidFill>
                <a:latin typeface="Arial"/>
                <a:ea typeface="Arial"/>
                <a:cs typeface="Arial"/>
                <a:sym typeface="Arial"/>
              </a:rPr>
              <a:t>INT</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UNIQUE</a:t>
            </a:r>
            <a:r>
              <a:rPr lang="en" sz="1200" b="0" i="0" u="none" strike="noStrike" cap="none">
                <a:solidFill>
                  <a:schemeClr val="dk1"/>
                </a:solidFill>
                <a:latin typeface="Arial"/>
                <a:ea typeface="Arial"/>
                <a:cs typeface="Arial"/>
                <a:sym typeface="Arial"/>
              </a:rPr>
              <a:t>, Student_FirstName </a:t>
            </a:r>
            <a:r>
              <a:rPr lang="en" sz="1200" b="1" i="0" u="none" strike="noStrike" cap="none">
                <a:solidFill>
                  <a:schemeClr val="dk1"/>
                </a:solidFill>
                <a:latin typeface="Arial"/>
                <a:ea typeface="Arial"/>
                <a:cs typeface="Arial"/>
                <a:sym typeface="Arial"/>
              </a:rPr>
              <a:t>VARCHAR</a:t>
            </a:r>
            <a:r>
              <a:rPr lang="en" sz="1200" b="0" i="0" u="none" strike="noStrike" cap="none">
                <a:solidFill>
                  <a:schemeClr val="dk1"/>
                </a:solidFill>
                <a:latin typeface="Arial"/>
                <a:ea typeface="Arial"/>
                <a:cs typeface="Arial"/>
                <a:sym typeface="Arial"/>
              </a:rPr>
              <a:t>(20), Student_LastName </a:t>
            </a:r>
            <a:r>
              <a:rPr lang="en" sz="1200" b="1" i="0" u="none" strike="noStrike" cap="none">
                <a:solidFill>
                  <a:schemeClr val="dk1"/>
                </a:solidFill>
                <a:latin typeface="Arial"/>
                <a:ea typeface="Arial"/>
                <a:cs typeface="Arial"/>
                <a:sym typeface="Arial"/>
              </a:rPr>
              <a:t>VARCHAR</a:t>
            </a:r>
            <a:r>
              <a:rPr lang="en" sz="1200" b="0" i="0" u="none" strike="noStrike" cap="none">
                <a:solidFill>
                  <a:schemeClr val="dk1"/>
                </a:solidFill>
                <a:latin typeface="Arial"/>
                <a:ea typeface="Arial"/>
                <a:cs typeface="Arial"/>
                <a:sym typeface="Arial"/>
              </a:rPr>
              <a:t>(20));</a:t>
            </a:r>
            <a:endParaRPr sz="13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4"/>
          <p:cNvSpPr txBox="1"/>
          <p:nvPr/>
        </p:nvSpPr>
        <p:spPr>
          <a:xfrm>
            <a:off x="119550" y="169925"/>
            <a:ext cx="8904900" cy="432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 </a:t>
            </a:r>
            <a:r>
              <a:rPr lang="en" sz="1600" b="1" i="0" u="none" strike="noStrike" cap="none">
                <a:solidFill>
                  <a:schemeClr val="dk1"/>
                </a:solidFill>
                <a:highlight>
                  <a:srgbClr val="FFFFFF"/>
                </a:highlight>
                <a:latin typeface="Arial"/>
                <a:ea typeface="Arial"/>
                <a:cs typeface="Arial"/>
                <a:sym typeface="Arial"/>
              </a:rPr>
              <a:t>3. PRIMARY KEY: </a:t>
            </a:r>
            <a:endParaRPr sz="1600" b="1"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15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PRIMARY KEY Constraint is a combination of NOT NULL and Unique constraints.</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NOT NULL constraint and a UNIQUE constraint together forms a PRIMARY constraint.</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The column to which we have applied the primary constraint will always contain a unique value and will not allow null values.</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Primary keys cannot be NULL, unique keys can be. There can be more UNIQUE columns, but only one primary key in a table.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Roboto"/>
              <a:buChar char="●"/>
            </a:pPr>
            <a:r>
              <a:rPr lang="en" sz="1300" b="0" i="0" u="none" strike="noStrike" cap="none">
                <a:solidFill>
                  <a:schemeClr val="dk1"/>
                </a:solidFill>
                <a:highlight>
                  <a:srgbClr val="FFFFFF"/>
                </a:highlight>
                <a:latin typeface="Arial"/>
                <a:ea typeface="Arial"/>
                <a:cs typeface="Arial"/>
                <a:sym typeface="Arial"/>
              </a:rPr>
              <a:t>Primary keys become foreign keys in other tables, when creating relations among tables.</a:t>
            </a:r>
            <a:endParaRPr sz="13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Syntax: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6699"/>
                </a:solidFill>
                <a:latin typeface="Roboto"/>
                <a:ea typeface="Roboto"/>
                <a:cs typeface="Roboto"/>
                <a:sym typeface="Roboto"/>
              </a:rPr>
              <a:t>CREATE</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TableName (ColumnName1 datatype </a:t>
            </a:r>
            <a:r>
              <a:rPr lang="en" sz="1200" b="1" i="0" u="none" strike="noStrike" cap="none">
                <a:solidFill>
                  <a:srgbClr val="006699"/>
                </a:solidFill>
                <a:latin typeface="Roboto"/>
                <a:ea typeface="Roboto"/>
                <a:cs typeface="Roboto"/>
                <a:sym typeface="Roboto"/>
              </a:rPr>
              <a:t>PRIMARY</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KEY</a:t>
            </a:r>
            <a:r>
              <a:rPr lang="en" sz="1200" b="0" i="0" u="none" strike="noStrike" cap="none">
                <a:solidFill>
                  <a:schemeClr val="dk1"/>
                </a:solidFill>
                <a:latin typeface="Roboto"/>
                <a:ea typeface="Roboto"/>
                <a:cs typeface="Roboto"/>
                <a:sym typeface="Roboto"/>
              </a:rPr>
              <a:t>, ColumnName2 datatype,…., ColumnNameN datatype);</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E.g:</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6699"/>
                </a:solidFill>
                <a:latin typeface="Roboto"/>
                <a:ea typeface="Roboto"/>
                <a:cs typeface="Roboto"/>
                <a:sym typeface="Roboto"/>
              </a:rPr>
              <a:t>CREATE</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student(StudentID </a:t>
            </a:r>
            <a:r>
              <a:rPr lang="en" sz="1200" b="1" i="0" u="none" strike="noStrike" cap="none">
                <a:solidFill>
                  <a:srgbClr val="006699"/>
                </a:solidFill>
                <a:latin typeface="Roboto"/>
                <a:ea typeface="Roboto"/>
                <a:cs typeface="Roboto"/>
                <a:sym typeface="Roboto"/>
              </a:rPr>
              <a:t>INT</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PRIMARY</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KEY</a:t>
            </a:r>
            <a:r>
              <a:rPr lang="en" sz="1200" b="0" i="0" u="none" strike="noStrike" cap="none">
                <a:solidFill>
                  <a:schemeClr val="dk1"/>
                </a:solidFill>
                <a:latin typeface="Roboto"/>
                <a:ea typeface="Roboto"/>
                <a:cs typeface="Roboto"/>
                <a:sym typeface="Roboto"/>
              </a:rPr>
              <a:t>, Student_FirstName </a:t>
            </a:r>
            <a:r>
              <a:rPr lang="en" sz="1200" b="1" i="0" u="none" strike="noStrike" cap="none">
                <a:solidFill>
                  <a:srgbClr val="006699"/>
                </a:solidFill>
                <a:latin typeface="Roboto"/>
                <a:ea typeface="Roboto"/>
                <a:cs typeface="Roboto"/>
                <a:sym typeface="Roboto"/>
              </a:rPr>
              <a:t>VARCHAR</a:t>
            </a:r>
            <a:r>
              <a:rPr lang="en" sz="1200" b="0" i="0" u="none" strike="noStrike" cap="none">
                <a:solidFill>
                  <a:schemeClr val="dk1"/>
                </a:solidFill>
                <a:latin typeface="Roboto"/>
                <a:ea typeface="Roboto"/>
                <a:cs typeface="Roboto"/>
                <a:sym typeface="Roboto"/>
              </a:rPr>
              <a:t>(20), Student_LastName </a:t>
            </a:r>
            <a:r>
              <a:rPr lang="en" sz="1200" b="1" i="0" u="none" strike="noStrike" cap="none">
                <a:solidFill>
                  <a:srgbClr val="006699"/>
                </a:solidFill>
                <a:latin typeface="Roboto"/>
                <a:ea typeface="Roboto"/>
                <a:cs typeface="Roboto"/>
                <a:sym typeface="Roboto"/>
              </a:rPr>
              <a:t>VARCHAR</a:t>
            </a:r>
            <a:r>
              <a:rPr lang="en" sz="1200" b="0" i="0" u="none" strike="noStrike" cap="none">
                <a:solidFill>
                  <a:schemeClr val="dk1"/>
                </a:solidFill>
                <a:latin typeface="Roboto"/>
                <a:ea typeface="Roboto"/>
                <a:cs typeface="Roboto"/>
                <a:sym typeface="Roboto"/>
              </a:rPr>
              <a:t>(20));</a:t>
            </a:r>
            <a:endParaRPr sz="12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56650" y="45325"/>
            <a:ext cx="8972700" cy="45945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a:solidFill>
                  <a:schemeClr val="dk1"/>
                </a:solidFill>
                <a:highlight>
                  <a:srgbClr val="FFFFFF"/>
                </a:highlight>
                <a:latin typeface="Arial"/>
                <a:ea typeface="Arial"/>
                <a:cs typeface="Arial"/>
                <a:sym typeface="Arial"/>
              </a:rPr>
              <a:t>4. FOREIGN KEY</a:t>
            </a:r>
            <a:endParaRPr sz="1600" b="1"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15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 FOREIGN KEY in one table points to a PRIMARY KEY in another table. It is a referential constraint between two tables.</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When we have two tables, and one table takes reference from another table, i.e., the same column is present in both the tables and that column acts as a primary key in one table. That particular column will act as a foreign key in another table.</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Syntax:</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tablename(ColumnName1 Datatype(</a:t>
            </a:r>
            <a:r>
              <a:rPr lang="en" sz="1300" b="1" i="0" u="none" strike="noStrike" cap="none">
                <a:solidFill>
                  <a:schemeClr val="dk1"/>
                </a:solidFill>
                <a:latin typeface="Arial"/>
                <a:ea typeface="Arial"/>
                <a:cs typeface="Arial"/>
                <a:sym typeface="Arial"/>
              </a:rPr>
              <a:t>SIZE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PRIMARY</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KEY</a:t>
            </a:r>
            <a:r>
              <a:rPr lang="en" sz="1300" b="0" i="0" u="none" strike="noStrike" cap="none">
                <a:solidFill>
                  <a:schemeClr val="dk1"/>
                </a:solidFill>
                <a:latin typeface="Arial"/>
                <a:ea typeface="Arial"/>
                <a:cs typeface="Arial"/>
                <a:sym typeface="Arial"/>
              </a:rPr>
              <a:t>, ColumnNameN Datatype(</a:t>
            </a:r>
            <a:r>
              <a:rPr lang="en" sz="1300" b="1" i="0" u="none" strike="noStrike" cap="none">
                <a:solidFill>
                  <a:schemeClr val="dk1"/>
                </a:solidFill>
                <a:latin typeface="Arial"/>
                <a:ea typeface="Arial"/>
                <a:cs typeface="Arial"/>
                <a:sym typeface="Arial"/>
              </a:rPr>
              <a:t>SIZE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FOREIGN</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KEY</a:t>
            </a:r>
            <a:r>
              <a:rPr lang="en" sz="1300" b="0" i="0" u="none" strike="noStrike" cap="none">
                <a:solidFill>
                  <a:schemeClr val="dk1"/>
                </a:solidFill>
                <a:latin typeface="Arial"/>
                <a:ea typeface="Arial"/>
                <a:cs typeface="Arial"/>
                <a:sym typeface="Arial"/>
              </a:rPr>
              <a:t>( ColumnName ) </a:t>
            </a:r>
            <a:r>
              <a:rPr lang="en" sz="1300" b="1" i="0" u="none" strike="noStrike" cap="none">
                <a:solidFill>
                  <a:schemeClr val="dk1"/>
                </a:solidFill>
                <a:latin typeface="Arial"/>
                <a:ea typeface="Arial"/>
                <a:cs typeface="Arial"/>
                <a:sym typeface="Arial"/>
              </a:rPr>
              <a:t>REFERENCES</a:t>
            </a:r>
            <a:r>
              <a:rPr lang="en" sz="1300" b="0" i="0" u="none" strike="noStrike" cap="none">
                <a:solidFill>
                  <a:schemeClr val="dk1"/>
                </a:solidFill>
                <a:latin typeface="Arial"/>
                <a:ea typeface="Arial"/>
                <a:cs typeface="Arial"/>
                <a:sym typeface="Arial"/>
              </a:rPr>
              <a:t> PARENT_TABLE_NAME(Primary_Key_ColumnName)); </a:t>
            </a:r>
            <a:endParaRPr sz="1300" b="0" i="0" u="none" strike="noStrike" cap="none">
              <a:solidFill>
                <a:schemeClr val="dk1"/>
              </a:solidFill>
              <a:latin typeface="Arial"/>
              <a:ea typeface="Arial"/>
              <a:cs typeface="Arial"/>
              <a:sym typeface="Arial"/>
            </a:endParaRPr>
          </a:p>
          <a:p>
            <a:pPr marL="0" marR="25400" lvl="0" indent="0" algn="l" rtl="0">
              <a:lnSpc>
                <a:spcPct val="156250"/>
              </a:lnSpc>
              <a:spcBef>
                <a:spcPts val="15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E.g.: </a:t>
            </a:r>
            <a:endParaRPr sz="1300" b="0" i="0" u="none" strike="noStrike" cap="none">
              <a:solidFill>
                <a:schemeClr val="dk1"/>
              </a:solidFill>
              <a:latin typeface="Arial"/>
              <a:ea typeface="Arial"/>
              <a:cs typeface="Arial"/>
              <a:sym typeface="Arial"/>
            </a:endParaRPr>
          </a:p>
          <a:p>
            <a:pPr marL="0" marR="25400" lvl="0" indent="0" algn="l" rtl="0">
              <a:lnSpc>
                <a:spcPct val="156250"/>
              </a:lnSpc>
              <a:spcBef>
                <a:spcPts val="1500"/>
              </a:spcBef>
              <a:spcAft>
                <a:spcPts val="1200"/>
              </a:spcAft>
              <a:buClr>
                <a:srgbClr val="000000"/>
              </a:buClr>
              <a:buSzPts val="1100"/>
              <a:buFont typeface="Arial"/>
              <a:buNone/>
            </a:pPr>
            <a:r>
              <a:rPr lang="en" sz="1100" b="1" i="0" u="none" strike="noStrike" cap="none">
                <a:solidFill>
                  <a:schemeClr val="dk1"/>
                </a:solidFill>
                <a:latin typeface="Arial"/>
                <a:ea typeface="Arial"/>
                <a:cs typeface="Arial"/>
                <a:sym typeface="Arial"/>
              </a:rPr>
              <a:t>CREATE</a:t>
            </a:r>
            <a:r>
              <a:rPr lang="en" sz="1100" b="0" i="0" u="none" strike="noStrike" cap="none">
                <a:solidFill>
                  <a:schemeClr val="dk1"/>
                </a:solidFill>
                <a:latin typeface="Arial"/>
                <a:ea typeface="Arial"/>
                <a:cs typeface="Arial"/>
                <a:sym typeface="Arial"/>
              </a:rPr>
              <a:t> </a:t>
            </a:r>
            <a:r>
              <a:rPr lang="en" sz="1100" b="1" i="0" u="none" strike="noStrike" cap="none">
                <a:solidFill>
                  <a:schemeClr val="dk1"/>
                </a:solidFill>
                <a:latin typeface="Arial"/>
                <a:ea typeface="Arial"/>
                <a:cs typeface="Arial"/>
                <a:sym typeface="Arial"/>
              </a:rPr>
              <a:t>TABLE</a:t>
            </a:r>
            <a:r>
              <a:rPr lang="en" sz="1100" b="0" i="0" u="none" strike="noStrike" cap="none">
                <a:solidFill>
                  <a:schemeClr val="dk1"/>
                </a:solidFill>
                <a:latin typeface="Arial"/>
                <a:ea typeface="Arial"/>
                <a:cs typeface="Arial"/>
                <a:sym typeface="Arial"/>
              </a:rPr>
              <a:t> employee (Emp_ID </a:t>
            </a:r>
            <a:r>
              <a:rPr lang="en" sz="1100" b="1" i="0" u="none" strike="noStrike" cap="none">
                <a:solidFill>
                  <a:schemeClr val="dk1"/>
                </a:solidFill>
                <a:latin typeface="Arial"/>
                <a:ea typeface="Arial"/>
                <a:cs typeface="Arial"/>
                <a:sym typeface="Arial"/>
              </a:rPr>
              <a:t>INT</a:t>
            </a:r>
            <a:r>
              <a:rPr lang="en" sz="1100" b="0" i="0" u="none" strike="noStrike" cap="none">
                <a:solidFill>
                  <a:schemeClr val="dk1"/>
                </a:solidFill>
                <a:latin typeface="Arial"/>
                <a:ea typeface="Arial"/>
                <a:cs typeface="Arial"/>
                <a:sym typeface="Arial"/>
              </a:rPr>
              <a:t> NOT NULL </a:t>
            </a:r>
            <a:r>
              <a:rPr lang="en" sz="1100" b="1" i="0" u="none" strike="noStrike" cap="none">
                <a:solidFill>
                  <a:schemeClr val="dk1"/>
                </a:solidFill>
                <a:latin typeface="Arial"/>
                <a:ea typeface="Arial"/>
                <a:cs typeface="Arial"/>
                <a:sym typeface="Arial"/>
              </a:rPr>
              <a:t>PRIMARY</a:t>
            </a:r>
            <a:r>
              <a:rPr lang="en" sz="1100" b="0" i="0" u="none" strike="noStrike" cap="none">
                <a:solidFill>
                  <a:schemeClr val="dk1"/>
                </a:solidFill>
                <a:latin typeface="Arial"/>
                <a:ea typeface="Arial"/>
                <a:cs typeface="Arial"/>
                <a:sym typeface="Arial"/>
              </a:rPr>
              <a:t> </a:t>
            </a:r>
            <a:r>
              <a:rPr lang="en" sz="1100" b="1" i="0" u="none" strike="noStrike" cap="none">
                <a:solidFill>
                  <a:schemeClr val="dk1"/>
                </a:solidFill>
                <a:latin typeface="Arial"/>
                <a:ea typeface="Arial"/>
                <a:cs typeface="Arial"/>
                <a:sym typeface="Arial"/>
              </a:rPr>
              <a:t>KEY</a:t>
            </a:r>
            <a:r>
              <a:rPr lang="en" sz="1100" b="0" i="0" u="none" strike="noStrike" cap="none">
                <a:solidFill>
                  <a:schemeClr val="dk1"/>
                </a:solidFill>
                <a:latin typeface="Arial"/>
                <a:ea typeface="Arial"/>
                <a:cs typeface="Arial"/>
                <a:sym typeface="Arial"/>
              </a:rPr>
              <a:t>, Emp_Name </a:t>
            </a:r>
            <a:r>
              <a:rPr lang="en" sz="1100" b="1" i="0" u="none" strike="noStrike" cap="none">
                <a:solidFill>
                  <a:schemeClr val="dk1"/>
                </a:solidFill>
                <a:latin typeface="Arial"/>
                <a:ea typeface="Arial"/>
                <a:cs typeface="Arial"/>
                <a:sym typeface="Arial"/>
              </a:rPr>
              <a:t>VARCHAR</a:t>
            </a:r>
            <a:r>
              <a:rPr lang="en" sz="1100" b="0" i="0" u="none" strike="noStrike" cap="none">
                <a:solidFill>
                  <a:schemeClr val="dk1"/>
                </a:solidFill>
                <a:latin typeface="Arial"/>
                <a:ea typeface="Arial"/>
                <a:cs typeface="Arial"/>
                <a:sym typeface="Arial"/>
              </a:rPr>
              <a:t> (40), Emp_Salary </a:t>
            </a:r>
            <a:r>
              <a:rPr lang="en" sz="1100" b="1" i="0" u="none" strike="noStrike" cap="none">
                <a:solidFill>
                  <a:schemeClr val="dk1"/>
                </a:solidFill>
                <a:latin typeface="Arial"/>
                <a:ea typeface="Arial"/>
                <a:cs typeface="Arial"/>
                <a:sym typeface="Arial"/>
              </a:rPr>
              <a:t>VARCHAR</a:t>
            </a:r>
            <a:r>
              <a:rPr lang="en" sz="1100" b="0" i="0" u="none" strike="noStrike" cap="none">
                <a:solidFill>
                  <a:schemeClr val="dk1"/>
                </a:solidFill>
                <a:latin typeface="Arial"/>
                <a:ea typeface="Arial"/>
                <a:cs typeface="Arial"/>
                <a:sym typeface="Arial"/>
              </a:rPr>
              <a:t> (40));</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p:nvPr/>
        </p:nvSpPr>
        <p:spPr>
          <a:xfrm>
            <a:off x="101975" y="90625"/>
            <a:ext cx="8927400" cy="45414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a:solidFill>
                  <a:schemeClr val="dk1"/>
                </a:solidFill>
                <a:highlight>
                  <a:srgbClr val="FFFFFF"/>
                </a:highlight>
                <a:latin typeface="Arial"/>
                <a:ea typeface="Arial"/>
                <a:cs typeface="Arial"/>
                <a:sym typeface="Arial"/>
              </a:rPr>
              <a:t>5. CHECK</a:t>
            </a:r>
            <a:endParaRPr sz="1600" b="1"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15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Whenever a check constraint is applied to the table's column, and the user wants to insert the value in it, then the value will first be checked for certain conditions before inserting the value into that column.</a:t>
            </a: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Syntax:</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CREATE</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TABLE</a:t>
            </a:r>
            <a:r>
              <a:rPr lang="en" sz="1400" b="0" i="0" u="none" strike="noStrike" cap="none">
                <a:solidFill>
                  <a:schemeClr val="dk1"/>
                </a:solidFill>
                <a:latin typeface="Arial"/>
                <a:ea typeface="Arial"/>
                <a:cs typeface="Arial"/>
                <a:sym typeface="Arial"/>
              </a:rPr>
              <a:t> TableName (ColumnName1 datatype </a:t>
            </a:r>
            <a:r>
              <a:rPr lang="en" sz="1400" b="1" i="0" u="none" strike="noStrike" cap="none">
                <a:solidFill>
                  <a:schemeClr val="dk1"/>
                </a:solidFill>
                <a:latin typeface="Arial"/>
                <a:ea typeface="Arial"/>
                <a:cs typeface="Arial"/>
                <a:sym typeface="Arial"/>
              </a:rPr>
              <a:t>CHECK</a:t>
            </a:r>
            <a:r>
              <a:rPr lang="en" sz="1400" b="0" i="0" u="none" strike="noStrike" cap="none">
                <a:solidFill>
                  <a:schemeClr val="dk1"/>
                </a:solidFill>
                <a:latin typeface="Arial"/>
                <a:ea typeface="Arial"/>
                <a:cs typeface="Arial"/>
                <a:sym typeface="Arial"/>
              </a:rPr>
              <a:t> (ColumnName1 Condition), ColumnName2 datatype,…., ColumnNameN datatype);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E.g.:</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CREATE</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TABLE</a:t>
            </a:r>
            <a:r>
              <a:rPr lang="en" sz="1400" b="0" i="0" u="none" strike="noStrike" cap="none">
                <a:solidFill>
                  <a:schemeClr val="dk1"/>
                </a:solidFill>
                <a:latin typeface="Arial"/>
                <a:ea typeface="Arial"/>
                <a:cs typeface="Arial"/>
                <a:sym typeface="Arial"/>
              </a:rPr>
              <a:t> student(</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StudentID </a:t>
            </a:r>
            <a:r>
              <a:rPr lang="en" sz="1400" b="1" i="0" u="none" strike="noStrike" cap="none">
                <a:solidFill>
                  <a:schemeClr val="dk1"/>
                </a:solidFill>
                <a:latin typeface="Arial"/>
                <a:ea typeface="Arial"/>
                <a:cs typeface="Arial"/>
                <a:sym typeface="Arial"/>
              </a:rPr>
              <a:t>INT</a:t>
            </a:r>
            <a:r>
              <a:rPr lang="en" sz="1400" b="0" i="0" u="none" strike="noStrike" cap="none">
                <a:solidFill>
                  <a:schemeClr val="dk1"/>
                </a:solidFill>
                <a:latin typeface="Arial"/>
                <a:ea typeface="Arial"/>
                <a:cs typeface="Arial"/>
                <a:sym typeface="Arial"/>
              </a:rPr>
              <a:t>, Student_FirstName </a:t>
            </a:r>
            <a:r>
              <a:rPr lang="en" sz="1400" b="1" i="0" u="none" strike="noStrike" cap="none">
                <a:solidFill>
                  <a:schemeClr val="dk1"/>
                </a:solidFill>
                <a:latin typeface="Arial"/>
                <a:ea typeface="Arial"/>
                <a:cs typeface="Arial"/>
                <a:sym typeface="Arial"/>
              </a:rPr>
              <a:t>VARCHAR</a:t>
            </a:r>
            <a:r>
              <a:rPr lang="en" sz="1400" b="0" i="0" u="none" strike="noStrike" cap="none">
                <a:solidFill>
                  <a:schemeClr val="dk1"/>
                </a:solidFill>
                <a:latin typeface="Arial"/>
                <a:ea typeface="Arial"/>
                <a:cs typeface="Arial"/>
                <a:sym typeface="Arial"/>
              </a:rPr>
              <a:t>(20),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Student_LastName </a:t>
            </a:r>
            <a:r>
              <a:rPr lang="en" sz="1400" b="1" i="0" u="none" strike="noStrike" cap="none">
                <a:solidFill>
                  <a:schemeClr val="dk1"/>
                </a:solidFill>
                <a:latin typeface="Arial"/>
                <a:ea typeface="Arial"/>
                <a:cs typeface="Arial"/>
                <a:sym typeface="Arial"/>
              </a:rPr>
              <a:t>VARCHAR</a:t>
            </a:r>
            <a:r>
              <a:rPr lang="en" sz="1400" b="0" i="0" u="none" strike="noStrike" cap="none">
                <a:solidFill>
                  <a:schemeClr val="dk1"/>
                </a:solidFill>
                <a:latin typeface="Arial"/>
                <a:ea typeface="Arial"/>
                <a:cs typeface="Arial"/>
                <a:sym typeface="Arial"/>
              </a:rPr>
              <a:t>(20),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Student_PhoneNumber </a:t>
            </a:r>
            <a:r>
              <a:rPr lang="en" sz="1400" b="1" i="0" u="none" strike="noStrike" cap="none">
                <a:solidFill>
                  <a:schemeClr val="dk1"/>
                </a:solidFill>
                <a:latin typeface="Arial"/>
                <a:ea typeface="Arial"/>
                <a:cs typeface="Arial"/>
                <a:sym typeface="Arial"/>
              </a:rPr>
              <a:t>VARCHAR</a:t>
            </a:r>
            <a:r>
              <a:rPr lang="en" sz="1400" b="0" i="0" u="none" strike="noStrike" cap="none">
                <a:solidFill>
                  <a:schemeClr val="dk1"/>
                </a:solidFill>
                <a:latin typeface="Arial"/>
                <a:ea typeface="Arial"/>
                <a:cs typeface="Arial"/>
                <a:sym typeface="Arial"/>
              </a:rPr>
              <a:t>(20),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Student_Email_ID </a:t>
            </a:r>
            <a:r>
              <a:rPr lang="en" sz="1400" b="1" i="0" u="none" strike="noStrike" cap="none">
                <a:solidFill>
                  <a:schemeClr val="dk1"/>
                </a:solidFill>
                <a:latin typeface="Arial"/>
                <a:ea typeface="Arial"/>
                <a:cs typeface="Arial"/>
                <a:sym typeface="Arial"/>
              </a:rPr>
              <a:t>VARCHAR</a:t>
            </a:r>
            <a:r>
              <a:rPr lang="en" sz="1400" b="0" i="0" u="none" strike="noStrike" cap="none">
                <a:solidFill>
                  <a:schemeClr val="dk1"/>
                </a:solidFill>
                <a:latin typeface="Arial"/>
                <a:ea typeface="Arial"/>
                <a:cs typeface="Arial"/>
                <a:sym typeface="Arial"/>
              </a:rPr>
              <a:t>(40),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Age </a:t>
            </a:r>
            <a:r>
              <a:rPr lang="en" sz="1400" b="1" i="0" u="none" strike="noStrike" cap="none">
                <a:solidFill>
                  <a:schemeClr val="dk1"/>
                </a:solidFill>
                <a:latin typeface="Arial"/>
                <a:ea typeface="Arial"/>
                <a:cs typeface="Arial"/>
                <a:sym typeface="Arial"/>
              </a:rPr>
              <a:t>INT</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CHECK</a:t>
            </a:r>
            <a:r>
              <a:rPr lang="en" sz="1400" b="0" i="0" u="none" strike="noStrike" cap="none">
                <a:solidFill>
                  <a:schemeClr val="dk1"/>
                </a:solidFill>
                <a:latin typeface="Arial"/>
                <a:ea typeface="Arial"/>
                <a:cs typeface="Arial"/>
                <a:sym typeface="Arial"/>
              </a:rPr>
              <a:t>( Age &lt;= 15)); </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p:nvPr/>
        </p:nvSpPr>
        <p:spPr>
          <a:xfrm>
            <a:off x="147275" y="67975"/>
            <a:ext cx="8836800" cy="52248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a:solidFill>
                  <a:schemeClr val="dk1"/>
                </a:solidFill>
                <a:highlight>
                  <a:srgbClr val="FFFFFF"/>
                </a:highlight>
                <a:latin typeface="Arial"/>
                <a:ea typeface="Arial"/>
                <a:cs typeface="Arial"/>
                <a:sym typeface="Arial"/>
              </a:rPr>
              <a:t>6. DEFAULT</a:t>
            </a:r>
            <a:endParaRPr sz="1600" b="1" i="0" u="none" strike="noStrike" cap="none">
              <a:solidFill>
                <a:schemeClr val="dk1"/>
              </a:solidFill>
              <a:highlight>
                <a:srgbClr val="FFFFFF"/>
              </a:highlight>
              <a:latin typeface="Arial"/>
              <a:ea typeface="Arial"/>
              <a:cs typeface="Arial"/>
              <a:sym typeface="Arial"/>
            </a:endParaRPr>
          </a:p>
          <a:p>
            <a:pPr marL="457200" marR="0" lvl="0" indent="-311150" algn="just" rtl="0">
              <a:lnSpc>
                <a:spcPct val="115000"/>
              </a:lnSpc>
              <a:spcBef>
                <a:spcPts val="12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Whenever a default constraint is applied to the table's column, and the user has not specified the value to be inserted in it, then the default value which was specified while applying the default constraint will be inserted into that particular column.</a:t>
            </a:r>
            <a:endParaRPr sz="1300" b="0" i="0" u="none" strike="noStrike" cap="none">
              <a:solidFill>
                <a:schemeClr val="dk1"/>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Syntax:</a:t>
            </a:r>
            <a:endParaRPr sz="1300" b="0" i="0" u="none" strike="noStrike" cap="none">
              <a:solidFill>
                <a:schemeClr val="dk1"/>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TableName (ColumnName1 datatype </a:t>
            </a:r>
            <a:r>
              <a:rPr lang="en" sz="1300" b="1" i="0" u="none" strike="noStrike" cap="none">
                <a:solidFill>
                  <a:schemeClr val="dk1"/>
                </a:solidFill>
                <a:latin typeface="Arial"/>
                <a:ea typeface="Arial"/>
                <a:cs typeface="Arial"/>
                <a:sym typeface="Arial"/>
              </a:rPr>
              <a:t>DEFAULT</a:t>
            </a:r>
            <a:r>
              <a:rPr lang="en" sz="1300" b="0" i="0" u="none" strike="noStrike" cap="none">
                <a:solidFill>
                  <a:schemeClr val="dk1"/>
                </a:solidFill>
                <a:latin typeface="Arial"/>
                <a:ea typeface="Arial"/>
                <a:cs typeface="Arial"/>
                <a:sym typeface="Arial"/>
              </a:rPr>
              <a:t> Value, ColumnName2 datatype,…., ColumnNameN datatype);</a:t>
            </a:r>
            <a:endParaRPr sz="1300" b="0" i="0" u="none" strike="noStrike" cap="none">
              <a:solidFill>
                <a:schemeClr val="dk1"/>
              </a:solidFill>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E.g:</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student(</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StudentID </a:t>
            </a:r>
            <a:r>
              <a:rPr lang="en" sz="1300" b="1" i="0" u="none" strike="noStrike" cap="none">
                <a:solidFill>
                  <a:schemeClr val="dk1"/>
                </a:solidFill>
                <a:latin typeface="Arial"/>
                <a:ea typeface="Arial"/>
                <a:cs typeface="Arial"/>
                <a:sym typeface="Arial"/>
              </a:rPr>
              <a:t>INT</a:t>
            </a:r>
            <a:r>
              <a:rPr lang="en" sz="1300" b="0" i="0" u="none" strike="noStrike" cap="none">
                <a:solidFill>
                  <a:schemeClr val="dk1"/>
                </a:solidFill>
                <a:latin typeface="Arial"/>
                <a:ea typeface="Arial"/>
                <a:cs typeface="Arial"/>
                <a:sym typeface="Arial"/>
              </a:rPr>
              <a:t>,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Student_FirstName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 Student_LastName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Student_PhoneNumber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chemeClr val="dk1"/>
              </a:buClr>
              <a:buSzPts val="1100"/>
              <a:buFont typeface="Arial"/>
              <a:buNone/>
            </a:pPr>
            <a:r>
              <a:rPr lang="en" sz="1300" b="0" i="0" u="none" strike="noStrike" cap="none">
                <a:solidFill>
                  <a:schemeClr val="dk1"/>
                </a:solidFill>
                <a:latin typeface="Arial"/>
                <a:ea typeface="Arial"/>
                <a:cs typeface="Arial"/>
                <a:sym typeface="Arial"/>
              </a:rPr>
              <a:t>Student_Email_ID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(40) </a:t>
            </a:r>
            <a:r>
              <a:rPr lang="en" sz="1300" b="1" i="0" u="none" strike="noStrike" cap="none">
                <a:solidFill>
                  <a:schemeClr val="dk1"/>
                </a:solidFill>
                <a:latin typeface="Arial"/>
                <a:ea typeface="Arial"/>
                <a:cs typeface="Arial"/>
                <a:sym typeface="Arial"/>
              </a:rPr>
              <a:t>DEFAULT</a:t>
            </a:r>
            <a:r>
              <a:rPr lang="en" sz="1300" b="0" i="0" u="none" strike="noStrike" cap="none">
                <a:solidFill>
                  <a:schemeClr val="dk1"/>
                </a:solidFill>
                <a:latin typeface="Arial"/>
                <a:ea typeface="Arial"/>
                <a:cs typeface="Arial"/>
                <a:sym typeface="Arial"/>
              </a:rPr>
              <a:t> ‘xyz8@gmail.com’);</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p:nvPr/>
        </p:nvSpPr>
        <p:spPr>
          <a:xfrm>
            <a:off x="135950" y="124625"/>
            <a:ext cx="8871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DATA DEFINITION LANGUAGE (DDL)</a:t>
            </a:r>
            <a:endParaRPr sz="1400" b="1" i="0" u="sng" strike="noStrike" cap="none">
              <a:solidFill>
                <a:srgbClr val="C45911"/>
              </a:solidFill>
              <a:latin typeface="Arial"/>
              <a:ea typeface="Arial"/>
              <a:cs typeface="Arial"/>
              <a:sym typeface="Arial"/>
            </a:endParaRPr>
          </a:p>
        </p:txBody>
      </p:sp>
      <p:sp>
        <p:nvSpPr>
          <p:cNvPr id="150" name="Google Shape;150;p18"/>
          <p:cNvSpPr txBox="1"/>
          <p:nvPr/>
        </p:nvSpPr>
        <p:spPr>
          <a:xfrm>
            <a:off x="147275" y="611775"/>
            <a:ext cx="8848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8"/>
          <p:cNvSpPr txBox="1"/>
          <p:nvPr/>
        </p:nvSpPr>
        <p:spPr>
          <a:xfrm>
            <a:off x="135950" y="693175"/>
            <a:ext cx="8764800" cy="9852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Data Definition Language consists of the SQL commands that can be used to define the database schema.</a:t>
            </a: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It is a set of SQL commands used to create, modify, and delete database structures but not data.</a:t>
            </a: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273239"/>
                </a:solidFill>
                <a:highlight>
                  <a:srgbClr val="FFFFFF"/>
                </a:highlight>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52" name="Google Shape;152;p18"/>
          <p:cNvPicPr preferRelativeResize="0"/>
          <p:nvPr/>
        </p:nvPicPr>
        <p:blipFill rotWithShape="1">
          <a:blip r:embed="rId3">
            <a:alphaModFix/>
          </a:blip>
          <a:srcRect/>
          <a:stretch/>
        </p:blipFill>
        <p:spPr>
          <a:xfrm>
            <a:off x="152400" y="1539450"/>
            <a:ext cx="8839201" cy="296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p:nvPr/>
        </p:nvSpPr>
        <p:spPr>
          <a:xfrm>
            <a:off x="231050" y="80375"/>
            <a:ext cx="8760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Creating a Database</a:t>
            </a:r>
            <a:endParaRPr sz="1800" b="1" i="0" u="sng" strike="noStrike" cap="none">
              <a:solidFill>
                <a:srgbClr val="C45911"/>
              </a:solidFill>
              <a:latin typeface="Arial"/>
              <a:ea typeface="Arial"/>
              <a:cs typeface="Arial"/>
              <a:sym typeface="Arial"/>
            </a:endParaRPr>
          </a:p>
        </p:txBody>
      </p:sp>
      <p:sp>
        <p:nvSpPr>
          <p:cNvPr id="158" name="Google Shape;158;p19"/>
          <p:cNvSpPr txBox="1"/>
          <p:nvPr/>
        </p:nvSpPr>
        <p:spPr>
          <a:xfrm>
            <a:off x="190875" y="572625"/>
            <a:ext cx="8840400" cy="4236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Creating a database:</a:t>
            </a:r>
            <a:r>
              <a:rPr lang="en" sz="1400" b="0" i="0" u="sng" strike="noStrike" cap="none">
                <a:solidFill>
                  <a:schemeClr val="dk1"/>
                </a:solidFill>
                <a:highlight>
                  <a:schemeClr val="lt1"/>
                </a:highlight>
                <a:latin typeface="Arial"/>
                <a:ea typeface="Arial"/>
                <a:cs typeface="Arial"/>
                <a:sym typeface="Arial"/>
              </a:rPr>
              <a:t> </a:t>
            </a:r>
            <a:endParaRPr sz="1400" b="0" i="0" u="sng"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Syntax:  </a:t>
            </a: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DATABASE</a:t>
            </a:r>
            <a:r>
              <a:rPr lang="en" sz="1200" b="0" i="0" u="none" strike="noStrike" cap="none">
                <a:solidFill>
                  <a:schemeClr val="dk1"/>
                </a:solidFill>
                <a:highlight>
                  <a:schemeClr val="lt1"/>
                </a:highlight>
                <a:latin typeface="Arial"/>
                <a:ea typeface="Arial"/>
                <a:cs typeface="Arial"/>
                <a:sym typeface="Arial"/>
              </a:rPr>
              <a:t> Database_Name;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DATABASE</a:t>
            </a:r>
            <a:r>
              <a:rPr lang="en" sz="1200" b="0" i="0" u="none" strike="noStrike" cap="none">
                <a:solidFill>
                  <a:schemeClr val="dk1"/>
                </a:solidFill>
                <a:highlight>
                  <a:schemeClr val="lt1"/>
                </a:highlight>
                <a:latin typeface="Arial"/>
                <a:ea typeface="Arial"/>
                <a:cs typeface="Arial"/>
                <a:sym typeface="Arial"/>
              </a:rPr>
              <a:t> Student ;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56250"/>
              </a:lnSpc>
              <a:spcBef>
                <a:spcPts val="3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To check that your database is created in SQL:</a:t>
            </a:r>
            <a:endParaRPr sz="1400" b="1"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SHOW </a:t>
            </a:r>
            <a:r>
              <a:rPr lang="en" sz="1200" b="1" i="0" u="none" strike="noStrike" cap="none">
                <a:solidFill>
                  <a:schemeClr val="dk1"/>
                </a:solidFill>
                <a:highlight>
                  <a:schemeClr val="lt1"/>
                </a:highlight>
                <a:latin typeface="Arial"/>
                <a:ea typeface="Arial"/>
                <a:cs typeface="Arial"/>
                <a:sym typeface="Arial"/>
              </a:rPr>
              <a:t>DATABASES</a:t>
            </a:r>
            <a:r>
              <a:rPr lang="en" sz="1200" b="0" i="0" u="none" strike="noStrike" cap="none">
                <a:solidFill>
                  <a:schemeClr val="dk1"/>
                </a:solidFill>
                <a:highlight>
                  <a:schemeClr val="lt1"/>
                </a:highlight>
                <a:latin typeface="Arial"/>
                <a:ea typeface="Arial"/>
                <a:cs typeface="Arial"/>
                <a:sym typeface="Arial"/>
              </a:rPr>
              <a:t> ;  </a:t>
            </a: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56250"/>
              </a:lnSpc>
              <a:spcBef>
                <a:spcPts val="9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Selecting a MySQL Database:</a:t>
            </a:r>
            <a:r>
              <a:rPr lang="en" sz="1400" b="0" i="0" u="sng" strike="noStrike" cap="none">
                <a:solidFill>
                  <a:schemeClr val="dk1"/>
                </a:solidFill>
                <a:highlight>
                  <a:schemeClr val="lt1"/>
                </a:highlight>
                <a:latin typeface="Arial"/>
                <a:ea typeface="Arial"/>
                <a:cs typeface="Arial"/>
                <a:sym typeface="Arial"/>
              </a:rPr>
              <a:t> </a:t>
            </a:r>
            <a:endParaRPr sz="1400" b="0"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9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USE database_name;</a:t>
            </a: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56250"/>
              </a:lnSpc>
              <a:spcBef>
                <a:spcPts val="900"/>
              </a:spcBef>
              <a:spcAft>
                <a:spcPts val="0"/>
              </a:spcAft>
              <a:buClr>
                <a:schemeClr val="dk1"/>
              </a:buClr>
              <a:buSzPts val="1200"/>
              <a:buFont typeface="Arial"/>
              <a:buChar char="●"/>
            </a:pPr>
            <a:r>
              <a:rPr lang="en" sz="1200" b="1" i="0" u="sng" strike="noStrike" cap="none">
                <a:solidFill>
                  <a:schemeClr val="dk1"/>
                </a:solidFill>
                <a:highlight>
                  <a:schemeClr val="lt1"/>
                </a:highlight>
                <a:latin typeface="Arial"/>
                <a:ea typeface="Arial"/>
                <a:cs typeface="Arial"/>
                <a:sym typeface="Arial"/>
              </a:rPr>
              <a:t>Removing Databases: </a:t>
            </a:r>
            <a:endParaRPr sz="1200" b="1"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9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DROP DATABASE  database_name;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p:nvPr/>
        </p:nvSpPr>
        <p:spPr>
          <a:xfrm>
            <a:off x="140650" y="80375"/>
            <a:ext cx="891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What is a Table?</a:t>
            </a:r>
            <a:endParaRPr sz="1800" b="1" i="0" u="sng" strike="noStrike" cap="none">
              <a:solidFill>
                <a:srgbClr val="C45911"/>
              </a:solidFill>
              <a:latin typeface="Arial"/>
              <a:ea typeface="Arial"/>
              <a:cs typeface="Arial"/>
              <a:sym typeface="Arial"/>
            </a:endParaRPr>
          </a:p>
        </p:txBody>
      </p:sp>
      <p:sp>
        <p:nvSpPr>
          <p:cNvPr id="164" name="Google Shape;164;p20"/>
          <p:cNvSpPr txBox="1"/>
          <p:nvPr/>
        </p:nvSpPr>
        <p:spPr>
          <a:xfrm>
            <a:off x="145600" y="713250"/>
            <a:ext cx="8900700" cy="12120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120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Table is a collection of data, organized in terms of rows and columns. </a:t>
            </a:r>
            <a:endParaRPr sz="1500" b="0" i="0" u="none" strike="noStrike" cap="none">
              <a:solidFill>
                <a:srgbClr val="333333"/>
              </a:solidFill>
              <a:highlight>
                <a:srgbClr val="FFFFFF"/>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In DBMS term, table is known as relation, columns as fields and row as a record or tuple.</a:t>
            </a:r>
            <a:endParaRPr sz="1500" b="0" i="0" u="none" strike="noStrike" cap="none">
              <a:solidFill>
                <a:srgbClr val="333333"/>
              </a:solidFill>
              <a:highlight>
                <a:srgbClr val="FFFFFF"/>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chemeClr val="lt1"/>
                </a:highlight>
                <a:latin typeface="Arial"/>
                <a:ea typeface="Arial"/>
                <a:cs typeface="Arial"/>
                <a:sym typeface="Arial"/>
              </a:rPr>
              <a:t> A table has a specified number of columns, but can have any number of rows.</a:t>
            </a:r>
            <a:endParaRPr sz="1500" b="0" i="0" u="none" strike="noStrike" cap="none">
              <a:solidFill>
                <a:srgbClr val="333333"/>
              </a:solidFill>
              <a:highlight>
                <a:schemeClr val="lt1"/>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It is a simple form of data storage.</a:t>
            </a:r>
            <a:endParaRPr sz="1500" b="0" i="0" u="none" strike="noStrike" cap="none">
              <a:solidFill>
                <a:srgbClr val="000000"/>
              </a:solidFill>
              <a:latin typeface="Arial"/>
              <a:ea typeface="Arial"/>
              <a:cs typeface="Arial"/>
              <a:sym typeface="Arial"/>
            </a:endParaRPr>
          </a:p>
        </p:txBody>
      </p:sp>
      <p:pic>
        <p:nvPicPr>
          <p:cNvPr id="165" name="Google Shape;165;p20"/>
          <p:cNvPicPr preferRelativeResize="0"/>
          <p:nvPr/>
        </p:nvPicPr>
        <p:blipFill rotWithShape="1">
          <a:blip r:embed="rId3">
            <a:alphaModFix/>
          </a:blip>
          <a:srcRect/>
          <a:stretch/>
        </p:blipFill>
        <p:spPr>
          <a:xfrm>
            <a:off x="152400" y="2258550"/>
            <a:ext cx="8839201" cy="19771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p:nvPr/>
        </p:nvSpPr>
        <p:spPr>
          <a:xfrm>
            <a:off x="140650" y="140650"/>
            <a:ext cx="8820300" cy="505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567"/>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4.)</a:t>
            </a:r>
            <a:r>
              <a:rPr lang="en" sz="1400" b="0" i="0" u="none" strike="noStrike" cap="none">
                <a:solidFill>
                  <a:schemeClr val="dk1"/>
                </a:solidFill>
                <a:latin typeface="Arial"/>
                <a:ea typeface="Arial"/>
                <a:cs typeface="Arial"/>
                <a:sym typeface="Arial"/>
              </a:rPr>
              <a:t> </a:t>
            </a:r>
            <a:r>
              <a:rPr lang="en" sz="1400" b="1" i="0" u="sng" strike="noStrike" cap="none">
                <a:solidFill>
                  <a:schemeClr val="dk1"/>
                </a:solidFill>
                <a:latin typeface="Arial"/>
                <a:ea typeface="Arial"/>
                <a:cs typeface="Arial"/>
                <a:sym typeface="Arial"/>
              </a:rPr>
              <a:t>RDBMS:</a:t>
            </a:r>
            <a:endParaRPr sz="1400" b="1" i="0" u="sng" strike="noStrike" cap="none">
              <a:solidFill>
                <a:schemeClr val="dk1"/>
              </a:solidFill>
              <a:latin typeface="Arial"/>
              <a:ea typeface="Arial"/>
              <a:cs typeface="Arial"/>
              <a:sym typeface="Arial"/>
            </a:endParaRPr>
          </a:p>
          <a:p>
            <a:pPr marL="7404" marR="93494" lvl="0" indent="5588" algn="l" rtl="0">
              <a:lnSpc>
                <a:spcPct val="113590"/>
              </a:lnSpc>
              <a:spcBef>
                <a:spcPts val="1716"/>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RDBMS stands for Relational Database Management System. RDBMS store the data into the collection of tables, which is related by common fields between the columns of the table. It also provides relational operators to manipulate the data stored into the tables. </a:t>
            </a:r>
            <a:endParaRPr sz="1400" b="0" i="0" u="none" strike="noStrike" cap="none">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Example: SQL Server. </a:t>
            </a:r>
            <a:endParaRPr sz="1400" b="0" i="0" u="none" strike="noStrike" cap="none">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5.) </a:t>
            </a:r>
            <a:r>
              <a:rPr lang="en" sz="1400" b="1" i="0" u="sng" strike="noStrike" cap="none">
                <a:solidFill>
                  <a:schemeClr val="dk1"/>
                </a:solidFill>
                <a:latin typeface="Arial"/>
                <a:ea typeface="Arial"/>
                <a:cs typeface="Arial"/>
                <a:sym typeface="Arial"/>
              </a:rPr>
              <a:t>Tables &amp; Fields:</a:t>
            </a:r>
            <a:endParaRPr sz="1400" b="1" i="0" u="sng" strike="noStrike" cap="none">
              <a:solidFill>
                <a:schemeClr val="dk1"/>
              </a:solidFill>
              <a:latin typeface="Arial"/>
              <a:ea typeface="Arial"/>
              <a:cs typeface="Arial"/>
              <a:sym typeface="Arial"/>
            </a:endParaRPr>
          </a:p>
          <a:p>
            <a:pPr marL="1955" marR="54646" lvl="0" indent="-1257" algn="l" rtl="0">
              <a:lnSpc>
                <a:spcPct val="113590"/>
              </a:lnSpc>
              <a:spcBef>
                <a:spcPts val="1716"/>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A table is a set of data that are organized in Columns and Rows. Columns can be categorized as vertical, and Rows are horizontal. A table has specified number of column called fields but can have any number of rows which is called record. </a:t>
            </a:r>
            <a:endParaRPr sz="1400" b="0" i="0" u="none" strike="noStrike" cap="none">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Example:.</a:t>
            </a:r>
            <a:endParaRPr sz="1400" b="0" i="0" u="none" strike="noStrike" cap="none">
              <a:solidFill>
                <a:schemeClr val="dk1"/>
              </a:solidFill>
              <a:latin typeface="Arial"/>
              <a:ea typeface="Arial"/>
              <a:cs typeface="Arial"/>
              <a:sym typeface="Arial"/>
            </a:endParaRPr>
          </a:p>
          <a:p>
            <a:pPr marL="5168"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Table Name : Employee. </a:t>
            </a:r>
            <a:endParaRPr sz="1400" b="0" i="0" u="none" strike="noStrike" cap="none">
              <a:solidFill>
                <a:schemeClr val="dk1"/>
              </a:solidFill>
              <a:latin typeface="Arial"/>
              <a:ea typeface="Arial"/>
              <a:cs typeface="Arial"/>
              <a:sym typeface="Arial"/>
            </a:endParaRPr>
          </a:p>
          <a:p>
            <a:pPr marL="13411" marR="0" lvl="0" indent="0" algn="l" rtl="0">
              <a:lnSpc>
                <a:spcPct val="100000"/>
              </a:lnSpc>
              <a:spcBef>
                <a:spcPts val="3216"/>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Fields: Emp ID, Emp Name, Date of Birth. </a:t>
            </a:r>
            <a:endParaRPr sz="1400" b="0" i="0" u="none" strike="noStrike" cap="none">
              <a:solidFill>
                <a:schemeClr val="dk1"/>
              </a:solidFill>
              <a:latin typeface="Arial"/>
              <a:ea typeface="Arial"/>
              <a:cs typeface="Arial"/>
              <a:sym typeface="Arial"/>
            </a:endParaRPr>
          </a:p>
          <a:p>
            <a:pPr marL="12712" marR="0" lvl="0" indent="0" algn="l" rtl="0">
              <a:lnSpc>
                <a:spcPct val="100000"/>
              </a:lnSpc>
              <a:spcBef>
                <a:spcPts val="1716"/>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Data: 201456, David, 11/15/1960.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180825" y="80375"/>
            <a:ext cx="87903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1.Creating a Table</a:t>
            </a:r>
            <a:endParaRPr sz="1800" b="1" i="0" u="sng" strike="noStrike" cap="none">
              <a:solidFill>
                <a:srgbClr val="C45911"/>
              </a:solidFill>
              <a:latin typeface="Arial"/>
              <a:ea typeface="Arial"/>
              <a:cs typeface="Arial"/>
              <a:sym typeface="Arial"/>
            </a:endParaRPr>
          </a:p>
        </p:txBody>
      </p:sp>
      <p:sp>
        <p:nvSpPr>
          <p:cNvPr id="171" name="Google Shape;171;p21"/>
          <p:cNvSpPr txBox="1"/>
          <p:nvPr/>
        </p:nvSpPr>
        <p:spPr>
          <a:xfrm>
            <a:off x="221000" y="622850"/>
            <a:ext cx="8790300" cy="4379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SQL CREATE TABLE statement is used to create table in a database.</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rgbClr val="333333"/>
                </a:solidFill>
                <a:highlight>
                  <a:srgbClr val="FFFFFF"/>
                </a:highlight>
                <a:latin typeface="Arial"/>
                <a:ea typeface="Arial"/>
                <a:cs typeface="Arial"/>
                <a:sym typeface="Arial"/>
              </a:rPr>
              <a:t>Syntax:</a:t>
            </a:r>
            <a:endParaRPr sz="1200" b="1" i="0" u="sng"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sng"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Roboto"/>
                <a:ea typeface="Roboto"/>
                <a:cs typeface="Roboto"/>
                <a:sym typeface="Roboto"/>
              </a:rPr>
              <a:t>create</a:t>
            </a:r>
            <a:r>
              <a:rPr lang="en" sz="1200" b="0" i="0" u="none" strike="noStrike" cap="none">
                <a:solidFill>
                  <a:schemeClr val="dk1"/>
                </a:solidFill>
                <a:highlight>
                  <a:schemeClr val="lt1"/>
                </a:highlight>
                <a:latin typeface="Roboto"/>
                <a:ea typeface="Roboto"/>
                <a:cs typeface="Roboto"/>
                <a:sym typeface="Roboto"/>
              </a:rPr>
              <a:t> </a:t>
            </a:r>
            <a:r>
              <a:rPr lang="en" sz="1200" b="1" i="0" u="none" strike="noStrike" cap="none">
                <a:solidFill>
                  <a:schemeClr val="dk1"/>
                </a:solidFill>
                <a:highlight>
                  <a:schemeClr val="lt1"/>
                </a:highlight>
                <a:latin typeface="Roboto"/>
                <a:ea typeface="Roboto"/>
                <a:cs typeface="Roboto"/>
                <a:sym typeface="Roboto"/>
              </a:rPr>
              <a:t>table</a:t>
            </a:r>
            <a:r>
              <a:rPr lang="en" sz="1200" b="0" i="0" u="none" strike="noStrike" cap="none">
                <a:solidFill>
                  <a:schemeClr val="dk1"/>
                </a:solidFill>
                <a:highlight>
                  <a:schemeClr val="lt1"/>
                </a:highlight>
                <a:latin typeface="Roboto"/>
                <a:ea typeface="Roboto"/>
                <a:cs typeface="Roboto"/>
                <a:sym typeface="Roboto"/>
              </a:rPr>
              <a:t> "tablename"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("column1"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"column2"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"column3"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"columnN"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TABLE</a:t>
            </a:r>
            <a:r>
              <a:rPr lang="en" sz="1200" b="0" i="0" u="none" strike="noStrike" cap="none">
                <a:solidFill>
                  <a:schemeClr val="dk1"/>
                </a:solidFill>
                <a:highlight>
                  <a:schemeClr val="lt1"/>
                </a:highlight>
                <a:latin typeface="Arial"/>
                <a:ea typeface="Arial"/>
                <a:cs typeface="Arial"/>
                <a:sym typeface="Arial"/>
              </a:rPr>
              <a:t> STUDENTS (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ID </a:t>
            </a:r>
            <a:r>
              <a:rPr lang="en" sz="1200" b="1" i="0" u="none" strike="noStrike" cap="none">
                <a:solidFill>
                  <a:schemeClr val="dk1"/>
                </a:solidFill>
                <a:highlight>
                  <a:schemeClr val="lt1"/>
                </a:highlight>
                <a:latin typeface="Arial"/>
                <a:ea typeface="Arial"/>
                <a:cs typeface="Arial"/>
                <a:sym typeface="Arial"/>
              </a:rPr>
              <a:t>INT</a:t>
            </a:r>
            <a:r>
              <a:rPr lang="en" sz="1200" b="0" i="0" u="none" strike="noStrike" cap="none">
                <a:solidFill>
                  <a:schemeClr val="dk1"/>
                </a:solidFill>
                <a:highlight>
                  <a:schemeClr val="lt1"/>
                </a:highlight>
                <a:latin typeface="Arial"/>
                <a:ea typeface="Arial"/>
                <a:cs typeface="Arial"/>
                <a:sym typeface="Arial"/>
              </a:rPr>
              <a:t>                           NOT NULL,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NAME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VARCHAR</a:t>
            </a:r>
            <a:r>
              <a:rPr lang="en" sz="1200" b="0" i="0" u="none" strike="noStrike" cap="none">
                <a:solidFill>
                  <a:schemeClr val="dk1"/>
                </a:solidFill>
                <a:highlight>
                  <a:schemeClr val="lt1"/>
                </a:highlight>
                <a:latin typeface="Arial"/>
                <a:ea typeface="Arial"/>
                <a:cs typeface="Arial"/>
                <a:sym typeface="Arial"/>
              </a:rPr>
              <a:t> (20) NOT NULL,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AGE </a:t>
            </a:r>
            <a:r>
              <a:rPr lang="en" sz="1200" b="1" i="0" u="none" strike="noStrike" cap="none">
                <a:solidFill>
                  <a:schemeClr val="dk1"/>
                </a:solidFill>
                <a:highlight>
                  <a:schemeClr val="lt1"/>
                </a:highlight>
                <a:latin typeface="Arial"/>
                <a:ea typeface="Arial"/>
                <a:cs typeface="Arial"/>
                <a:sym typeface="Arial"/>
              </a:rPr>
              <a:t>INT</a:t>
            </a:r>
            <a:r>
              <a:rPr lang="en" sz="1200" b="0" i="0" u="none" strike="noStrike" cap="none">
                <a:solidFill>
                  <a:schemeClr val="dk1"/>
                </a:solidFill>
                <a:highlight>
                  <a:schemeClr val="lt1"/>
                </a:highlight>
                <a:latin typeface="Arial"/>
                <a:ea typeface="Arial"/>
                <a:cs typeface="Arial"/>
                <a:sym typeface="Arial"/>
              </a:rPr>
              <a:t>                        NOT NULL,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ADDRESS </a:t>
            </a:r>
            <a:r>
              <a:rPr lang="en" sz="1200" b="1" i="0" u="none" strike="noStrike" cap="none">
                <a:solidFill>
                  <a:schemeClr val="dk1"/>
                </a:solidFill>
                <a:highlight>
                  <a:schemeClr val="lt1"/>
                </a:highlight>
                <a:latin typeface="Arial"/>
                <a:ea typeface="Arial"/>
                <a:cs typeface="Arial"/>
                <a:sym typeface="Arial"/>
              </a:rPr>
              <a:t>CHAR</a:t>
            </a:r>
            <a:r>
              <a:rPr lang="en" sz="1200" b="0" i="0" u="none" strike="noStrike" cap="none">
                <a:solidFill>
                  <a:schemeClr val="dk1"/>
                </a:solidFill>
                <a:highlight>
                  <a:schemeClr val="lt1"/>
                </a:highlight>
                <a:latin typeface="Arial"/>
                <a:ea typeface="Arial"/>
                <a:cs typeface="Arial"/>
                <a:sym typeface="Arial"/>
              </a:rPr>
              <a:t> (25),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PRIMARY</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KEY</a:t>
            </a:r>
            <a:r>
              <a:rPr lang="en" sz="1200" b="0" i="0" u="none" strike="noStrike" cap="none">
                <a:solidFill>
                  <a:schemeClr val="dk1"/>
                </a:solidFill>
                <a:highlight>
                  <a:schemeClr val="lt1"/>
                </a:highlight>
                <a:latin typeface="Arial"/>
                <a:ea typeface="Arial"/>
                <a:cs typeface="Arial"/>
                <a:sym typeface="Arial"/>
              </a:rPr>
              <a:t> (ID)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rgbClr val="333333"/>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86550" y="60275"/>
            <a:ext cx="89709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C45911"/>
                </a:solidFill>
                <a:latin typeface="Arial"/>
                <a:ea typeface="Arial"/>
                <a:cs typeface="Arial"/>
                <a:sym typeface="Arial"/>
              </a:rPr>
              <a:t>2. ALTER TABLE COMMAND</a:t>
            </a:r>
            <a:endParaRPr sz="1600" b="1" i="0" u="none" strike="noStrike" cap="none">
              <a:solidFill>
                <a:srgbClr val="C45911"/>
              </a:solidFill>
              <a:latin typeface="Arial"/>
              <a:ea typeface="Arial"/>
              <a:cs typeface="Arial"/>
              <a:sym typeface="Arial"/>
            </a:endParaRPr>
          </a:p>
        </p:txBody>
      </p:sp>
      <p:sp>
        <p:nvSpPr>
          <p:cNvPr id="177" name="Google Shape;177;p22"/>
          <p:cNvSpPr txBox="1"/>
          <p:nvPr/>
        </p:nvSpPr>
        <p:spPr>
          <a:xfrm>
            <a:off x="140650" y="663025"/>
            <a:ext cx="891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2"/>
          <p:cNvSpPr txBox="1"/>
          <p:nvPr/>
        </p:nvSpPr>
        <p:spPr>
          <a:xfrm>
            <a:off x="190900" y="400200"/>
            <a:ext cx="8910600" cy="46530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15000"/>
              </a:lnSpc>
              <a:spcBef>
                <a:spcPts val="12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The ALTER TABLE command allows you to add, modify, and delete columns of an existing table. </a:t>
            </a:r>
            <a:endParaRPr sz="1400" b="0" i="0" u="none" strike="noStrike" cap="none">
              <a:solidFill>
                <a:schemeClr val="dk1"/>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This statement also allows database users to add and remove various SQL constraints on the existing tables.</a:t>
            </a:r>
            <a:endParaRPr sz="1400" b="0" i="0" u="none" strike="noStrike" cap="none">
              <a:solidFill>
                <a:schemeClr val="dk1"/>
              </a:solidFill>
              <a:highlight>
                <a:srgbClr val="FFFFFF"/>
              </a:highlight>
              <a:latin typeface="Arial"/>
              <a:ea typeface="Arial"/>
              <a:cs typeface="Arial"/>
              <a:sym typeface="Arial"/>
            </a:endParaRPr>
          </a:p>
          <a:p>
            <a:pPr marL="457200" marR="0" lvl="0" indent="-317500" algn="just"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Any user can also change the name of the table using this statement.</a:t>
            </a:r>
            <a:endParaRPr sz="14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317500" algn="just" rtl="0">
              <a:lnSpc>
                <a:spcPct val="50000"/>
              </a:lnSpc>
              <a:spcBef>
                <a:spcPts val="1200"/>
              </a:spcBef>
              <a:spcAft>
                <a:spcPts val="0"/>
              </a:spcAft>
              <a:buClr>
                <a:schemeClr val="dk1"/>
              </a:buClr>
              <a:buSzPts val="1400"/>
              <a:buFont typeface="Arial"/>
              <a:buAutoNum type="arabicPeriod"/>
            </a:pPr>
            <a:r>
              <a:rPr lang="en" sz="1400" b="1" i="0" u="sng" strike="noStrike" cap="none">
                <a:solidFill>
                  <a:schemeClr val="dk1"/>
                </a:solidFill>
                <a:highlight>
                  <a:srgbClr val="FFFFFF"/>
                </a:highlight>
                <a:latin typeface="Arial"/>
                <a:ea typeface="Arial"/>
                <a:cs typeface="Arial"/>
                <a:sym typeface="Arial"/>
              </a:rPr>
              <a:t>ALTER TABLE ADD Column:</a:t>
            </a:r>
            <a:endParaRPr sz="1400" b="1" i="0" u="sng" strike="noStrike" cap="none">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Syntax: </a:t>
            </a:r>
            <a:r>
              <a:rPr lang="en" sz="1200" b="0" i="0" u="none" strike="noStrike" cap="none">
                <a:solidFill>
                  <a:schemeClr val="dk1"/>
                </a:solidFill>
                <a:latin typeface="Roboto"/>
                <a:ea typeface="Roboto"/>
                <a:cs typeface="Roboto"/>
                <a:sym typeface="Roboto"/>
              </a:rPr>
              <a:t>ALTER TABLE table_name ADD column_name column-definition;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E.g: ALTER TABLE student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        ADD marks INT;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Note: </a:t>
            </a:r>
            <a:r>
              <a:rPr lang="en" sz="1200" b="0" i="0" u="none" strike="noStrike" cap="none">
                <a:solidFill>
                  <a:schemeClr val="dk1"/>
                </a:solidFill>
                <a:latin typeface="Roboto"/>
                <a:ea typeface="Roboto"/>
                <a:cs typeface="Roboto"/>
                <a:sym typeface="Roboto"/>
              </a:rPr>
              <a:t>To add multiple columns:</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            </a:t>
            </a:r>
            <a:r>
              <a:rPr lang="en" sz="1200" b="0" i="0" u="none" strike="noStrike" cap="none">
                <a:solidFill>
                  <a:schemeClr val="dk1"/>
                </a:solidFill>
                <a:latin typeface="Arial"/>
                <a:ea typeface="Arial"/>
                <a:cs typeface="Arial"/>
                <a:sym typeface="Arial"/>
              </a:rPr>
              <a:t>Alter table table_name </a:t>
            </a:r>
            <a:endParaRPr sz="1200" b="0" i="0" u="none" strike="noStrike" cap="none">
              <a:solidFill>
                <a:schemeClr val="dk1"/>
              </a:solidFill>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ADD column_name,ADD column_name;</a:t>
            </a:r>
            <a:endParaRPr sz="1200" b="0" i="0" u="none" strike="noStrike" cap="none">
              <a:solidFill>
                <a:schemeClr val="dk1"/>
              </a:solidFill>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457200" marR="0" lvl="0" indent="-317500" algn="just" rtl="0">
              <a:lnSpc>
                <a:spcPct val="50000"/>
              </a:lnSpc>
              <a:spcBef>
                <a:spcPts val="1200"/>
              </a:spcBef>
              <a:spcAft>
                <a:spcPts val="0"/>
              </a:spcAft>
              <a:buClr>
                <a:schemeClr val="dk1"/>
              </a:buClr>
              <a:buSzPts val="1400"/>
              <a:buFont typeface="Arial"/>
              <a:buAutoNum type="arabicPeriod"/>
            </a:pPr>
            <a:r>
              <a:rPr lang="en" sz="1400" b="1" i="0" u="sng" strike="noStrike" cap="none">
                <a:solidFill>
                  <a:schemeClr val="dk1"/>
                </a:solidFill>
                <a:highlight>
                  <a:srgbClr val="FFFFFF"/>
                </a:highlight>
                <a:latin typeface="Arial"/>
                <a:ea typeface="Arial"/>
                <a:cs typeface="Arial"/>
                <a:sym typeface="Arial"/>
              </a:rPr>
              <a:t>ALTER TABLE MODIFY Column:</a:t>
            </a:r>
            <a:endParaRPr sz="1400" b="1" i="0" u="sng" strike="noStrike" cap="none">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Syntax: </a:t>
            </a:r>
            <a:r>
              <a:rPr lang="en" sz="1200" b="0" i="0" u="none" strike="noStrike" cap="none">
                <a:solidFill>
                  <a:schemeClr val="dk1"/>
                </a:solidFill>
                <a:latin typeface="Roboto"/>
                <a:ea typeface="Roboto"/>
                <a:cs typeface="Roboto"/>
                <a:sym typeface="Roboto"/>
              </a:rPr>
              <a:t>ALTER TABLE table_name MODIFY column_name column-definition;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E.g: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chemeClr val="dk1"/>
              </a:buClr>
              <a:buSzPts val="1100"/>
              <a:buFont typeface="Arial"/>
              <a:buNone/>
            </a:pPr>
            <a:r>
              <a:rPr lang="en" sz="1200" b="0" i="0" u="none" strike="noStrike" cap="none">
                <a:solidFill>
                  <a:schemeClr val="dk1"/>
                </a:solidFill>
                <a:latin typeface="Roboto"/>
                <a:ea typeface="Roboto"/>
                <a:cs typeface="Roboto"/>
                <a:sym typeface="Roboto"/>
              </a:rPr>
              <a:t>        ALTER TABLE student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1200"/>
              </a:spcAft>
              <a:buClr>
                <a:schemeClr val="dk1"/>
              </a:buClr>
              <a:buSzPts val="1100"/>
              <a:buFont typeface="Arial"/>
              <a:buNone/>
            </a:pPr>
            <a:r>
              <a:rPr lang="en" sz="1200" b="0" i="0" u="none" strike="noStrike" cap="none">
                <a:solidFill>
                  <a:schemeClr val="dk1"/>
                </a:solidFill>
                <a:latin typeface="Roboto"/>
                <a:ea typeface="Roboto"/>
                <a:cs typeface="Roboto"/>
                <a:sym typeface="Roboto"/>
              </a:rPr>
              <a:t>        MODIFY NAME varchar(40);</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p:nvPr/>
        </p:nvSpPr>
        <p:spPr>
          <a:xfrm>
            <a:off x="176850" y="186000"/>
            <a:ext cx="8790300" cy="4771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 </a:t>
            </a:r>
            <a:r>
              <a:rPr lang="en" sz="1200" b="0" i="0" u="none" strike="noStrike" cap="none">
                <a:solidFill>
                  <a:schemeClr val="dk1"/>
                </a:solidFill>
                <a:latin typeface="Arial"/>
                <a:ea typeface="Arial"/>
                <a:cs typeface="Arial"/>
                <a:sym typeface="Arial"/>
              </a:rPr>
              <a:t> </a:t>
            </a:r>
            <a:r>
              <a:rPr lang="en" sz="1500" b="1" i="0" u="sng" strike="noStrike" cap="none">
                <a:solidFill>
                  <a:schemeClr val="dk1"/>
                </a:solidFill>
                <a:highlight>
                  <a:schemeClr val="lt1"/>
                </a:highlight>
                <a:latin typeface="Arial"/>
                <a:ea typeface="Arial"/>
                <a:cs typeface="Arial"/>
                <a:sym typeface="Arial"/>
              </a:rPr>
              <a:t>ALTER TABLE RENAME Column: </a:t>
            </a:r>
            <a:endParaRPr sz="1500" b="1" i="0" u="sng"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610B38"/>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Syntax:</a:t>
            </a:r>
            <a:r>
              <a:rPr lang="en" sz="1200" b="0" i="0" u="none" strike="noStrike" cap="none">
                <a:solidFill>
                  <a:schemeClr val="dk1"/>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ALTER TABLE table_name change COLUMN old_name new_name datatype;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E.g:  ALTER TABLE STUDENTS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Change </a:t>
            </a:r>
            <a:r>
              <a:rPr lang="en" sz="1200">
                <a:solidFill>
                  <a:schemeClr val="dk1"/>
                </a:solidFill>
              </a:rPr>
              <a:t>column</a:t>
            </a:r>
            <a:r>
              <a:rPr lang="en" sz="1200" b="0" i="0" u="none" strike="noStrike" cap="none">
                <a:solidFill>
                  <a:schemeClr val="dk1"/>
                </a:solidFill>
                <a:latin typeface="Arial"/>
                <a:ea typeface="Arial"/>
                <a:cs typeface="Arial"/>
                <a:sym typeface="Arial"/>
              </a:rPr>
              <a:t> First_NAME Stud_Name varchar(20);</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4.)</a:t>
            </a:r>
            <a:r>
              <a:rPr lang="en" sz="1500" b="1" i="0" u="sng" strike="noStrike" cap="none">
                <a:solidFill>
                  <a:schemeClr val="dk1"/>
                </a:solidFill>
                <a:highlight>
                  <a:schemeClr val="lt1"/>
                </a:highlight>
                <a:latin typeface="Arial"/>
                <a:ea typeface="Arial"/>
                <a:cs typeface="Arial"/>
                <a:sym typeface="Arial"/>
              </a:rPr>
              <a:t>ALTER TABLE DROP Column:</a:t>
            </a:r>
            <a:endParaRPr sz="1500" b="1" i="0" u="sng"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Syntax: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ALTER TABLE table_name DROP column_name ;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E.g:     ALTER TABLE students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DROP ADDRESS;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Note</a:t>
            </a:r>
            <a:r>
              <a:rPr lang="en" sz="1200" b="0" i="0" u="none" strike="noStrike" cap="none">
                <a:solidFill>
                  <a:schemeClr val="dk1"/>
                </a:solidFill>
                <a:latin typeface="Arial"/>
                <a:ea typeface="Arial"/>
                <a:cs typeface="Arial"/>
                <a:sym typeface="Arial"/>
              </a:rPr>
              <a:t>: For Dropping Multiple columns: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Alter table table_name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DROP column_name,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DROP column_name;</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p:nvPr/>
        </p:nvSpPr>
        <p:spPr>
          <a:xfrm>
            <a:off x="180825" y="100450"/>
            <a:ext cx="8739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3. RENAME TABLE COMMAND</a:t>
            </a:r>
            <a:endParaRPr sz="1400" b="1" i="0" u="sng" strike="noStrike" cap="none">
              <a:solidFill>
                <a:srgbClr val="C45911"/>
              </a:solidFill>
              <a:latin typeface="Arial"/>
              <a:ea typeface="Arial"/>
              <a:cs typeface="Arial"/>
              <a:sym typeface="Arial"/>
            </a:endParaRPr>
          </a:p>
        </p:txBody>
      </p:sp>
      <p:sp>
        <p:nvSpPr>
          <p:cNvPr id="189" name="Google Shape;189;p24"/>
          <p:cNvSpPr txBox="1"/>
          <p:nvPr/>
        </p:nvSpPr>
        <p:spPr>
          <a:xfrm>
            <a:off x="180825" y="984500"/>
            <a:ext cx="8739900" cy="227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The RENAME TABLE and ALTER TABLE syntax helps us to change the name of the table.</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rgbClr val="333333"/>
                </a:solidFill>
                <a:highlight>
                  <a:srgbClr val="FFFFFF"/>
                </a:highlight>
                <a:latin typeface="Arial"/>
                <a:ea typeface="Arial"/>
                <a:cs typeface="Arial"/>
                <a:sym typeface="Arial"/>
              </a:rPr>
              <a:t>Syntax:</a:t>
            </a:r>
            <a:r>
              <a:rPr lang="en" sz="1200" b="0" i="0" u="none" strike="noStrike" cap="none">
                <a:solidFill>
                  <a:srgbClr val="333333"/>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ALTER TABLE old_table_name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RENAME TO new_table_name;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dk1"/>
                </a:solidFill>
                <a:latin typeface="Arial"/>
                <a:ea typeface="Arial"/>
                <a:cs typeface="Arial"/>
                <a:sym typeface="Arial"/>
              </a:rPr>
              <a:t>E.g:</a:t>
            </a:r>
            <a:r>
              <a:rPr lang="en" sz="1200" b="0" i="0" u="none" strike="noStrike" cap="none">
                <a:solidFill>
                  <a:schemeClr val="dk1"/>
                </a:solidFill>
                <a:latin typeface="Arial"/>
                <a:ea typeface="Arial"/>
                <a:cs typeface="Arial"/>
                <a:sym typeface="Arial"/>
              </a:rPr>
              <a:t>    ALTER TABLE STUDENTS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RENAME TO STUDENT_DETAILS;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p:nvPr/>
        </p:nvSpPr>
        <p:spPr>
          <a:xfrm>
            <a:off x="130600" y="110500"/>
            <a:ext cx="8790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4. TRUNCATE TABLE COMMAND</a:t>
            </a:r>
            <a:endParaRPr sz="1400" b="1" i="0" u="sng" strike="noStrike" cap="none">
              <a:solidFill>
                <a:srgbClr val="C45911"/>
              </a:solidFill>
              <a:latin typeface="Arial"/>
              <a:ea typeface="Arial"/>
              <a:cs typeface="Arial"/>
              <a:sym typeface="Arial"/>
            </a:endParaRPr>
          </a:p>
        </p:txBody>
      </p:sp>
      <p:sp>
        <p:nvSpPr>
          <p:cNvPr id="195" name="Google Shape;195;p25"/>
          <p:cNvSpPr txBox="1"/>
          <p:nvPr/>
        </p:nvSpPr>
        <p:spPr>
          <a:xfrm>
            <a:off x="150700" y="582650"/>
            <a:ext cx="8880600" cy="21948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15000"/>
              </a:lnSpc>
              <a:spcBef>
                <a:spcPts val="120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A truncate SQL statement is used to remove all rows (complete data) from a table.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It is similar to the DELETE statement without WHERE clause.</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Truncate table is faster and uses less resources than DELETE TABLE command.</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Drop table command can also be used to delete complete table but it deletes table structure too.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TRUNCATE TABLE doesn't delete the structure of the table.</a:t>
            </a:r>
            <a:endParaRPr sz="1400" b="0" i="0" u="none" strike="noStrike" cap="none">
              <a:solidFill>
                <a:srgbClr val="333333"/>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400"/>
              <a:buFont typeface="Arial"/>
              <a:buNone/>
            </a:pPr>
            <a:r>
              <a:rPr lang="en" sz="1400" b="0" i="0" u="none" strike="noStrike" cap="none">
                <a:solidFill>
                  <a:srgbClr val="333333"/>
                </a:solidFill>
                <a:highlight>
                  <a:srgbClr val="FFFFFF"/>
                </a:highlight>
                <a:latin typeface="Arial"/>
                <a:ea typeface="Arial"/>
                <a:cs typeface="Arial"/>
                <a:sym typeface="Arial"/>
              </a:rPr>
              <a:t>Syntax: </a:t>
            </a:r>
            <a:r>
              <a:rPr lang="en" sz="1400" b="1" i="0" u="none" strike="noStrike" cap="none">
                <a:solidFill>
                  <a:schemeClr val="dk1"/>
                </a:solidFill>
                <a:latin typeface="Arial"/>
                <a:ea typeface="Arial"/>
                <a:cs typeface="Arial"/>
                <a:sym typeface="Arial"/>
              </a:rPr>
              <a:t>TRUNCATE</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TABLE</a:t>
            </a:r>
            <a:r>
              <a:rPr lang="en" sz="1400" b="0" i="0" u="none" strike="noStrike" cap="none">
                <a:solidFill>
                  <a:schemeClr val="dk1"/>
                </a:solidFill>
                <a:latin typeface="Arial"/>
                <a:ea typeface="Arial"/>
                <a:cs typeface="Arial"/>
                <a:sym typeface="Arial"/>
              </a:rPr>
              <a:t> table_name;  </a:t>
            </a:r>
            <a:endParaRPr sz="1400" b="0" i="0" u="none" strike="noStrike" cap="none">
              <a:solidFill>
                <a:schemeClr val="dk1"/>
              </a:solidFill>
              <a:latin typeface="Arial"/>
              <a:ea typeface="Arial"/>
              <a:cs typeface="Arial"/>
              <a:sym typeface="Arial"/>
            </a:endParaRPr>
          </a:p>
          <a:p>
            <a:pPr marL="0" marR="0" lvl="0" indent="0" algn="just" rtl="0">
              <a:lnSpc>
                <a:spcPct val="115000"/>
              </a:lnSpc>
              <a:spcBef>
                <a:spcPts val="1200"/>
              </a:spcBef>
              <a:spcAft>
                <a:spcPts val="1200"/>
              </a:spcAft>
              <a:buClr>
                <a:srgbClr val="000000"/>
              </a:buClr>
              <a:buSzPts val="1400"/>
              <a:buFont typeface="Arial"/>
              <a:buNone/>
            </a:pPr>
            <a:r>
              <a:rPr lang="en" sz="1400" b="0" i="0" u="none" strike="noStrike" cap="none">
                <a:solidFill>
                  <a:srgbClr val="333333"/>
                </a:solidFill>
                <a:highlight>
                  <a:srgbClr val="FFFFFF"/>
                </a:highlight>
                <a:latin typeface="Arial"/>
                <a:ea typeface="Arial"/>
                <a:cs typeface="Arial"/>
                <a:sym typeface="Arial"/>
              </a:rPr>
              <a:t>E.g:   TRUNCATE TABLE STUDENTS;</a:t>
            </a:r>
            <a:endParaRPr sz="1400" b="0" i="0" u="none" strike="noStrike" cap="none">
              <a:solidFill>
                <a:srgbClr val="000000"/>
              </a:solidFill>
              <a:latin typeface="Arial"/>
              <a:ea typeface="Arial"/>
              <a:cs typeface="Arial"/>
              <a:sym typeface="Arial"/>
            </a:endParaRPr>
          </a:p>
        </p:txBody>
      </p:sp>
      <p:sp>
        <p:nvSpPr>
          <p:cNvPr id="196" name="Google Shape;196;p25"/>
          <p:cNvSpPr txBox="1"/>
          <p:nvPr/>
        </p:nvSpPr>
        <p:spPr>
          <a:xfrm>
            <a:off x="150700" y="2873125"/>
            <a:ext cx="8930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sng" strike="noStrike" cap="none">
                <a:solidFill>
                  <a:srgbClr val="C45911"/>
                </a:solidFill>
                <a:latin typeface="Arial"/>
                <a:ea typeface="Arial"/>
                <a:cs typeface="Arial"/>
                <a:sym typeface="Arial"/>
              </a:rPr>
              <a:t>5. DROP TABLE COMMAND</a:t>
            </a:r>
            <a:endParaRPr sz="1500" b="1" i="0" u="sng" strike="noStrike" cap="none">
              <a:solidFill>
                <a:srgbClr val="C45911"/>
              </a:solidFill>
              <a:latin typeface="Arial"/>
              <a:ea typeface="Arial"/>
              <a:cs typeface="Arial"/>
              <a:sym typeface="Arial"/>
            </a:endParaRPr>
          </a:p>
        </p:txBody>
      </p:sp>
      <p:sp>
        <p:nvSpPr>
          <p:cNvPr id="197" name="Google Shape;197;p25"/>
          <p:cNvSpPr txBox="1"/>
          <p:nvPr/>
        </p:nvSpPr>
        <p:spPr>
          <a:xfrm>
            <a:off x="231050" y="3375425"/>
            <a:ext cx="8739900" cy="1477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DROP TABLE statement is used to delete a table definition and all data from a table.</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1" i="0" u="none" strike="noStrike" cap="none">
                <a:solidFill>
                  <a:schemeClr val="dk1"/>
                </a:solidFill>
                <a:latin typeface="Roboto"/>
                <a:ea typeface="Roboto"/>
                <a:cs typeface="Roboto"/>
                <a:sym typeface="Roboto"/>
              </a:rPr>
              <a:t>DROP</a:t>
            </a:r>
            <a:r>
              <a:rPr lang="en" sz="1200" b="0" i="0" u="none" strike="noStrike" cap="none">
                <a:solidFill>
                  <a:schemeClr val="dk1"/>
                </a:solidFill>
                <a:latin typeface="Roboto"/>
                <a:ea typeface="Roboto"/>
                <a:cs typeface="Roboto"/>
                <a:sym typeface="Roboto"/>
              </a:rPr>
              <a:t> </a:t>
            </a:r>
            <a:r>
              <a:rPr lang="en" sz="1200" b="1" i="0" u="none" strike="noStrike" cap="none">
                <a:solidFill>
                  <a:schemeClr val="dk1"/>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"table_name";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 DROP TABLE STUDENTS;</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p:nvPr/>
        </p:nvSpPr>
        <p:spPr>
          <a:xfrm>
            <a:off x="160725" y="60275"/>
            <a:ext cx="8830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C4125"/>
                </a:solidFill>
                <a:latin typeface="Arial"/>
                <a:ea typeface="Arial"/>
                <a:cs typeface="Arial"/>
                <a:sym typeface="Arial"/>
              </a:rPr>
              <a:t>DATA MODIFICATION LANGUAGE (DML)</a:t>
            </a:r>
            <a:endParaRPr sz="1400" b="1" i="0" u="sng" strike="noStrike" cap="none">
              <a:solidFill>
                <a:srgbClr val="CC4125"/>
              </a:solidFill>
              <a:latin typeface="Arial"/>
              <a:ea typeface="Arial"/>
              <a:cs typeface="Arial"/>
              <a:sym typeface="Arial"/>
            </a:endParaRPr>
          </a:p>
        </p:txBody>
      </p:sp>
      <p:sp>
        <p:nvSpPr>
          <p:cNvPr id="203" name="Google Shape;203;p26"/>
          <p:cNvSpPr txBox="1"/>
          <p:nvPr/>
        </p:nvSpPr>
        <p:spPr>
          <a:xfrm>
            <a:off x="190875" y="542475"/>
            <a:ext cx="8790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E06092"/>
                </a:solidFill>
                <a:highlight>
                  <a:srgbClr val="FFFFFF"/>
                </a:highlight>
                <a:latin typeface="Roboto"/>
                <a:ea typeface="Roboto"/>
                <a:cs typeface="Roboto"/>
                <a:sym typeface="Roboto"/>
              </a:rPr>
              <a:t>Once the tables are created and database is generated using DDL commands, manipulation inside those tables and databases is done using DML commands.</a:t>
            </a:r>
            <a:endParaRPr sz="1400" b="0" i="0" u="none" strike="noStrike" cap="none">
              <a:solidFill>
                <a:srgbClr val="000000"/>
              </a:solidFill>
              <a:latin typeface="Arial"/>
              <a:ea typeface="Arial"/>
              <a:cs typeface="Arial"/>
              <a:sym typeface="Arial"/>
            </a:endParaRPr>
          </a:p>
        </p:txBody>
      </p:sp>
      <p:pic>
        <p:nvPicPr>
          <p:cNvPr id="204" name="Google Shape;204;p26"/>
          <p:cNvPicPr preferRelativeResize="0"/>
          <p:nvPr/>
        </p:nvPicPr>
        <p:blipFill rotWithShape="1">
          <a:blip r:embed="rId3">
            <a:alphaModFix/>
          </a:blip>
          <a:srcRect/>
          <a:stretch/>
        </p:blipFill>
        <p:spPr>
          <a:xfrm>
            <a:off x="102175" y="1640750"/>
            <a:ext cx="8801100" cy="2647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p:nvPr/>
        </p:nvSpPr>
        <p:spPr>
          <a:xfrm>
            <a:off x="241100" y="100450"/>
            <a:ext cx="8579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C4125"/>
                </a:solidFill>
                <a:latin typeface="Arial"/>
                <a:ea typeface="Arial"/>
                <a:cs typeface="Arial"/>
                <a:sym typeface="Arial"/>
              </a:rPr>
              <a:t>INSERT COMMAND</a:t>
            </a:r>
            <a:endParaRPr sz="1600" b="1" i="0" u="sng" strike="noStrike" cap="none">
              <a:solidFill>
                <a:srgbClr val="CC4125"/>
              </a:solidFill>
              <a:latin typeface="Arial"/>
              <a:ea typeface="Arial"/>
              <a:cs typeface="Arial"/>
              <a:sym typeface="Arial"/>
            </a:endParaRPr>
          </a:p>
        </p:txBody>
      </p:sp>
      <p:sp>
        <p:nvSpPr>
          <p:cNvPr id="210" name="Google Shape;210;p27"/>
          <p:cNvSpPr txBox="1"/>
          <p:nvPr/>
        </p:nvSpPr>
        <p:spPr>
          <a:xfrm>
            <a:off x="241100" y="813000"/>
            <a:ext cx="8750100" cy="351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It is used to insert a single or a multiple records in a table.</a:t>
            </a:r>
            <a:endParaRPr sz="1400" b="0" i="0" u="none" strike="noStrike" cap="none">
              <a:solidFill>
                <a:schemeClr val="dk1"/>
              </a:solidFill>
              <a:highlight>
                <a:schemeClr val="lt1"/>
              </a:highlight>
              <a:latin typeface="Arial"/>
              <a:ea typeface="Arial"/>
              <a:cs typeface="Arial"/>
              <a:sym typeface="Arial"/>
            </a:endParaRPr>
          </a:p>
          <a:p>
            <a:pPr marL="457200" marR="25400" lvl="0" indent="-317500" algn="just"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There are two basic syntaxes of the INSERT INTO statement which are shown below:</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r>
              <a:rPr lang="en" sz="1400" b="0" i="0" u="sng" strike="noStrike" cap="none">
                <a:solidFill>
                  <a:schemeClr val="dk1"/>
                </a:solidFill>
                <a:highlight>
                  <a:schemeClr val="lt1"/>
                </a:highlight>
                <a:latin typeface="Arial"/>
                <a:ea typeface="Arial"/>
                <a:cs typeface="Arial"/>
                <a:sym typeface="Arial"/>
              </a:rPr>
              <a:t>Syntax 1: </a:t>
            </a:r>
            <a:r>
              <a:rPr lang="en" sz="1400" b="0" i="0" u="none" strike="noStrike" cap="none">
                <a:solidFill>
                  <a:schemeClr val="dk1"/>
                </a:solidFill>
                <a:highlight>
                  <a:schemeClr val="lt1"/>
                </a:highlight>
                <a:latin typeface="Arial"/>
                <a:ea typeface="Arial"/>
                <a:cs typeface="Arial"/>
                <a:sym typeface="Arial"/>
              </a:rPr>
              <a:t>INSERT INTO TABLE_NAME (column1, column2, column3,...column N)  </a:t>
            </a: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VALUES (value1, value2, value3,...valueN);</a:t>
            </a: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E.g: INSERT INTO STUDENTS (ID,NAME,AGE,ADDRESS)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VALUES (101,’PRACHITI’,25,’THANE’);</a:t>
            </a: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sng" strike="noStrike" cap="none">
                <a:solidFill>
                  <a:schemeClr val="dk1"/>
                </a:solidFill>
                <a:highlight>
                  <a:schemeClr val="lt1"/>
                </a:highlight>
                <a:latin typeface="Arial"/>
                <a:ea typeface="Arial"/>
                <a:cs typeface="Arial"/>
                <a:sym typeface="Arial"/>
              </a:rPr>
              <a:t>Syntax 2:</a:t>
            </a:r>
            <a:r>
              <a:rPr lang="en" sz="1400" b="0" i="0" u="none" strike="noStrike" cap="none">
                <a:solidFill>
                  <a:schemeClr val="dk1"/>
                </a:solidFill>
                <a:highlight>
                  <a:schemeClr val="lt1"/>
                </a:highlight>
                <a:latin typeface="Arial"/>
                <a:ea typeface="Arial"/>
                <a:cs typeface="Arial"/>
                <a:sym typeface="Arial"/>
              </a:rPr>
              <a:t> INSERT INTO TABLE_NAME VALUES (value1,value2,value3,...valueN);</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INSERT INTO STUDENTS VALUES (101,’PRACHITI’,25,’THANE’);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p:nvPr/>
        </p:nvSpPr>
        <p:spPr>
          <a:xfrm>
            <a:off x="110500" y="70325"/>
            <a:ext cx="89007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C4125"/>
                </a:solidFill>
                <a:latin typeface="Arial"/>
                <a:ea typeface="Arial"/>
                <a:cs typeface="Arial"/>
                <a:sym typeface="Arial"/>
              </a:rPr>
              <a:t>UPDATE COMMAND</a:t>
            </a:r>
            <a:endParaRPr sz="1400" b="1" i="0" u="sng" strike="noStrike" cap="none">
              <a:solidFill>
                <a:srgbClr val="CC4125"/>
              </a:solidFill>
              <a:latin typeface="Arial"/>
              <a:ea typeface="Arial"/>
              <a:cs typeface="Arial"/>
              <a:sym typeface="Arial"/>
            </a:endParaRPr>
          </a:p>
        </p:txBody>
      </p:sp>
      <p:sp>
        <p:nvSpPr>
          <p:cNvPr id="216" name="Google Shape;216;p28"/>
          <p:cNvSpPr txBox="1"/>
          <p:nvPr/>
        </p:nvSpPr>
        <p:spPr>
          <a:xfrm>
            <a:off x="145750" y="411900"/>
            <a:ext cx="8830200" cy="50268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a:solidFill>
                  <a:schemeClr val="dk1"/>
                </a:solidFill>
                <a:highlight>
                  <a:schemeClr val="lt1"/>
                </a:highlight>
                <a:latin typeface="Arial"/>
                <a:ea typeface="Arial"/>
                <a:cs typeface="Arial"/>
                <a:sym typeface="Arial"/>
              </a:rPr>
              <a:t>We use the UPDATE statement to update existing data in a table. </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a:solidFill>
                  <a:schemeClr val="dk1"/>
                </a:solidFill>
                <a:highlight>
                  <a:schemeClr val="lt1"/>
                </a:highlight>
                <a:latin typeface="Arial"/>
                <a:ea typeface="Arial"/>
                <a:cs typeface="Arial"/>
                <a:sym typeface="Arial"/>
              </a:rPr>
              <a:t>We can use the UPDATE statement to change column values of a single row, a group of rows, or all rows in a table. </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a:solidFill>
                  <a:schemeClr val="dk1"/>
                </a:solidFill>
                <a:highlight>
                  <a:schemeClr val="lt1"/>
                </a:highlight>
                <a:latin typeface="Arial"/>
                <a:ea typeface="Arial"/>
                <a:cs typeface="Arial"/>
                <a:sym typeface="Arial"/>
              </a:rPr>
              <a:t>Following is syntax to </a:t>
            </a:r>
            <a:r>
              <a:rPr lang="en" sz="1300" b="1" i="0" u="none" strike="noStrike" cap="none">
                <a:solidFill>
                  <a:schemeClr val="dk1"/>
                </a:solidFill>
                <a:highlight>
                  <a:schemeClr val="lt1"/>
                </a:highlight>
                <a:latin typeface="Arial"/>
                <a:ea typeface="Arial"/>
                <a:cs typeface="Arial"/>
                <a:sym typeface="Arial"/>
              </a:rPr>
              <a:t>update all rows in a table</a:t>
            </a:r>
            <a:r>
              <a:rPr lang="en" sz="1300" b="0" i="0" u="none" strike="noStrike" cap="none">
                <a:solidFill>
                  <a:schemeClr val="dk1"/>
                </a:solidFill>
                <a:highlight>
                  <a:schemeClr val="lt1"/>
                </a:highlight>
                <a:latin typeface="Arial"/>
                <a:ea typeface="Arial"/>
                <a:cs typeface="Arial"/>
                <a:sym typeface="Arial"/>
              </a:rPr>
              <a:t>:</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Syntax:   </a:t>
            </a:r>
            <a:r>
              <a:rPr lang="en" sz="1200" b="0" i="0" u="none" strike="noStrike" cap="none">
                <a:solidFill>
                  <a:schemeClr val="dk1"/>
                </a:solidFill>
                <a:highlight>
                  <a:schemeClr val="lt1"/>
                </a:highlight>
                <a:latin typeface="Arial"/>
                <a:ea typeface="Arial"/>
                <a:cs typeface="Arial"/>
                <a:sym typeface="Arial"/>
              </a:rPr>
              <a:t>UPDATE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SET</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column_name1 = expr1,</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column_name2 = expr2,</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UPDATE STUDENTS</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SET CITY=’THANE’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11150" algn="just" rtl="0">
              <a:lnSpc>
                <a:spcPct val="138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Following the syntax to </a:t>
            </a:r>
            <a:r>
              <a:rPr lang="en" sz="1300" b="1" i="0" u="none" strike="noStrike" cap="none">
                <a:solidFill>
                  <a:schemeClr val="dk1"/>
                </a:solidFill>
                <a:highlight>
                  <a:schemeClr val="lt1"/>
                </a:highlight>
                <a:latin typeface="Arial"/>
                <a:ea typeface="Arial"/>
                <a:cs typeface="Arial"/>
                <a:sym typeface="Arial"/>
              </a:rPr>
              <a:t>update a particular record/row</a:t>
            </a:r>
            <a:r>
              <a:rPr lang="en" sz="1300" b="0" i="0" u="none" strike="noStrike" cap="none">
                <a:solidFill>
                  <a:schemeClr val="dk1"/>
                </a:solidFill>
                <a:highlight>
                  <a:schemeClr val="lt1"/>
                </a:highlight>
                <a:latin typeface="Arial"/>
                <a:ea typeface="Arial"/>
                <a:cs typeface="Arial"/>
                <a:sym typeface="Arial"/>
              </a:rPr>
              <a:t>:</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Syntax: UPDATE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SET</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column_name1 = expr1,column_name2 = expr2,</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WHERE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Condition;</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E.g: UPDATE STUDENTS</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SET MARKS=50</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WHERE ID=104;</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p:nvPr/>
        </p:nvSpPr>
        <p:spPr>
          <a:xfrm>
            <a:off x="100450" y="90425"/>
            <a:ext cx="8961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DELETE COMMAND</a:t>
            </a:r>
            <a:endParaRPr sz="1400" b="1" i="0" u="sng" strike="noStrike" cap="none">
              <a:solidFill>
                <a:srgbClr val="C45911"/>
              </a:solidFill>
              <a:latin typeface="Arial"/>
              <a:ea typeface="Arial"/>
              <a:cs typeface="Arial"/>
              <a:sym typeface="Arial"/>
            </a:endParaRPr>
          </a:p>
        </p:txBody>
      </p:sp>
      <p:sp>
        <p:nvSpPr>
          <p:cNvPr id="222" name="Google Shape;222;p29"/>
          <p:cNvSpPr txBox="1"/>
          <p:nvPr/>
        </p:nvSpPr>
        <p:spPr>
          <a:xfrm>
            <a:off x="100450" y="582650"/>
            <a:ext cx="8961000" cy="4013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highlight>
                  <a:schemeClr val="lt1"/>
                </a:highlight>
                <a:latin typeface="Arial"/>
                <a:ea typeface="Arial"/>
                <a:cs typeface="Arial"/>
                <a:sym typeface="Arial"/>
              </a:rPr>
              <a:t>The </a:t>
            </a:r>
            <a:r>
              <a:rPr lang="en" sz="1400" b="1" i="0" u="none" strike="noStrike" cap="none">
                <a:solidFill>
                  <a:schemeClr val="dk1"/>
                </a:solidFill>
                <a:highlight>
                  <a:schemeClr val="lt1"/>
                </a:highlight>
                <a:latin typeface="Arial"/>
                <a:ea typeface="Arial"/>
                <a:cs typeface="Arial"/>
                <a:sym typeface="Arial"/>
              </a:rPr>
              <a:t>DELETE statement</a:t>
            </a:r>
            <a:r>
              <a:rPr lang="en" sz="1400" b="0" i="0" u="none" strike="noStrike" cap="none">
                <a:solidFill>
                  <a:schemeClr val="dk1"/>
                </a:solidFill>
                <a:highlight>
                  <a:schemeClr val="lt1"/>
                </a:highlight>
                <a:latin typeface="Arial"/>
                <a:ea typeface="Arial"/>
                <a:cs typeface="Arial"/>
                <a:sym typeface="Arial"/>
              </a:rPr>
              <a:t> is used to delete rows from a table.</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Generally DELETE statement removes one or more records from a table.</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Syntax:   </a:t>
            </a:r>
            <a:r>
              <a:rPr lang="en" sz="1400" b="1" i="0" u="none" strike="noStrike" cap="none">
                <a:solidFill>
                  <a:schemeClr val="dk1"/>
                </a:solidFill>
                <a:highlight>
                  <a:schemeClr val="lt1"/>
                </a:highlight>
                <a:latin typeface="Arial"/>
                <a:ea typeface="Arial"/>
                <a:cs typeface="Arial"/>
                <a:sym typeface="Arial"/>
              </a:rPr>
              <a:t>DELETE</a:t>
            </a: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 </a:t>
            </a: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WHERE</a:t>
            </a:r>
            <a:r>
              <a:rPr lang="en" sz="1400" b="0" i="0" u="none" strike="noStrike" cap="none">
                <a:solidFill>
                  <a:schemeClr val="dk1"/>
                </a:solidFill>
                <a:highlight>
                  <a:schemeClr val="lt1"/>
                </a:highlight>
                <a:latin typeface="Arial"/>
                <a:ea typeface="Arial"/>
                <a:cs typeface="Arial"/>
                <a:sym typeface="Arial"/>
              </a:rPr>
              <a:t> condition];  </a:t>
            </a: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a:t>
            </a:r>
            <a:r>
              <a:rPr lang="en" sz="1400" b="1" i="0" u="none" strike="noStrike" cap="none">
                <a:solidFill>
                  <a:schemeClr val="dk1"/>
                </a:solidFill>
                <a:highlight>
                  <a:schemeClr val="lt1"/>
                </a:highlight>
                <a:latin typeface="Arial"/>
                <a:ea typeface="Arial"/>
                <a:cs typeface="Arial"/>
                <a:sym typeface="Arial"/>
              </a:rPr>
              <a:t>DELETE</a:t>
            </a: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students </a:t>
            </a: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              WHERE</a:t>
            </a:r>
            <a:r>
              <a:rPr lang="en" sz="1400" b="0" i="0" u="none" strike="noStrike" cap="none">
                <a:solidFill>
                  <a:schemeClr val="dk1"/>
                </a:solidFill>
                <a:highlight>
                  <a:schemeClr val="lt1"/>
                </a:highlight>
                <a:latin typeface="Arial"/>
                <a:ea typeface="Arial"/>
                <a:cs typeface="Arial"/>
                <a:sym typeface="Arial"/>
              </a:rPr>
              <a:t> ID=101;  </a:t>
            </a:r>
            <a:endParaRPr sz="1400" b="0" i="0" u="none" strike="noStrike" cap="none">
              <a:solidFill>
                <a:schemeClr val="dk1"/>
              </a:solidFill>
              <a:highlight>
                <a:schemeClr val="lt1"/>
              </a:highlight>
              <a:latin typeface="Arial"/>
              <a:ea typeface="Arial"/>
              <a:cs typeface="Arial"/>
              <a:sym typeface="Arial"/>
            </a:endParaRPr>
          </a:p>
          <a:p>
            <a:pPr marL="457200" marR="0" lvl="0" indent="-317500" algn="just" rtl="0">
              <a:lnSpc>
                <a:spcPct val="100000"/>
              </a:lnSpc>
              <a:spcBef>
                <a:spcPts val="120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To delete all the records from the table:</a:t>
            </a:r>
            <a:endParaRPr sz="1400" b="0" i="0" u="none" strike="noStrike" cap="none">
              <a:solidFill>
                <a:schemeClr val="dk1"/>
              </a:solidFill>
              <a:highlight>
                <a:schemeClr val="lt1"/>
              </a:highlight>
              <a:latin typeface="Arial"/>
              <a:ea typeface="Arial"/>
              <a:cs typeface="Arial"/>
              <a:sym typeface="Arial"/>
            </a:endParaRPr>
          </a:p>
          <a:p>
            <a:pPr marL="457200" marR="0" lvl="0" indent="0" algn="just" rtl="0">
              <a:lnSpc>
                <a:spcPct val="100000"/>
              </a:lnSpc>
              <a:spcBef>
                <a:spcPts val="12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Syntax:   </a:t>
            </a:r>
            <a:r>
              <a:rPr lang="en" sz="1400" b="1" i="0" u="none" strike="noStrike" cap="none">
                <a:solidFill>
                  <a:schemeClr val="dk1"/>
                </a:solidFill>
                <a:highlight>
                  <a:schemeClr val="lt1"/>
                </a:highlight>
                <a:latin typeface="Arial"/>
                <a:ea typeface="Arial"/>
                <a:cs typeface="Arial"/>
                <a:sym typeface="Arial"/>
              </a:rPr>
              <a:t>DELETE</a:t>
            </a: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DELETE FROM students;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p:nvPr/>
        </p:nvSpPr>
        <p:spPr>
          <a:xfrm>
            <a:off x="150700" y="683125"/>
            <a:ext cx="8649600" cy="27582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800"/>
              </a:spcBef>
              <a:spcAft>
                <a:spcPts val="0"/>
              </a:spcAft>
              <a:buClr>
                <a:schemeClr val="dk1"/>
              </a:buClr>
              <a:buSzPts val="1100"/>
              <a:buFont typeface="Arial"/>
              <a:buNone/>
            </a:pPr>
            <a:r>
              <a:rPr lang="en" sz="1600" b="1" i="0" u="sng" strike="noStrike" cap="none">
                <a:solidFill>
                  <a:schemeClr val="dk1"/>
                </a:solidFill>
                <a:highlight>
                  <a:schemeClr val="lt1"/>
                </a:highlight>
                <a:latin typeface="Arial"/>
                <a:ea typeface="Arial"/>
                <a:cs typeface="Arial"/>
                <a:sym typeface="Arial"/>
              </a:rPr>
              <a:t>Difference between DELETE and TRUNCATE statements:</a:t>
            </a:r>
            <a:endParaRPr sz="1600" b="1" i="0" u="sng" strike="noStrike" cap="none">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1200"/>
              </a:spcBef>
              <a:spcAft>
                <a:spcPts val="0"/>
              </a:spcAft>
              <a:buClr>
                <a:schemeClr val="dk1"/>
              </a:buClr>
              <a:buSzPts val="1600"/>
              <a:buFont typeface="Roboto"/>
              <a:buChar char="●"/>
            </a:pPr>
            <a:r>
              <a:rPr lang="en" sz="1600" b="0" i="0" u="none" strike="noStrike" cap="none">
                <a:solidFill>
                  <a:schemeClr val="dk1"/>
                </a:solidFill>
                <a:highlight>
                  <a:schemeClr val="lt1"/>
                </a:highlight>
                <a:latin typeface="Arial"/>
                <a:ea typeface="Arial"/>
                <a:cs typeface="Arial"/>
                <a:sym typeface="Arial"/>
              </a:rPr>
              <a:t>The </a:t>
            </a:r>
            <a:r>
              <a:rPr lang="en" sz="1600" b="1" i="0" u="none" strike="noStrike" cap="none">
                <a:solidFill>
                  <a:schemeClr val="dk1"/>
                </a:solidFill>
                <a:highlight>
                  <a:schemeClr val="lt1"/>
                </a:highlight>
                <a:latin typeface="Arial"/>
                <a:ea typeface="Arial"/>
                <a:cs typeface="Arial"/>
                <a:sym typeface="Arial"/>
              </a:rPr>
              <a:t>DELETE statement</a:t>
            </a:r>
            <a:r>
              <a:rPr lang="en" sz="1600" b="0" i="0" u="none" strike="noStrike" cap="none">
                <a:solidFill>
                  <a:schemeClr val="dk1"/>
                </a:solidFill>
                <a:highlight>
                  <a:schemeClr val="lt1"/>
                </a:highlight>
                <a:latin typeface="Arial"/>
                <a:ea typeface="Arial"/>
                <a:cs typeface="Arial"/>
                <a:sym typeface="Arial"/>
              </a:rPr>
              <a:t> only deletes the rows from the table based on the condition defined by WHERE clause or delete all the rows from the table when condition is not specified.</a:t>
            </a:r>
            <a:endParaRPr sz="1600" b="0" i="0" u="none" strike="noStrike" cap="none">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highlight>
                  <a:schemeClr val="lt1"/>
                </a:highlight>
                <a:latin typeface="Arial"/>
                <a:ea typeface="Arial"/>
                <a:cs typeface="Arial"/>
                <a:sym typeface="Arial"/>
              </a:rPr>
              <a:t>But it does not free the space containing by the table.</a:t>
            </a:r>
            <a:endParaRPr sz="1600" b="0" i="0" u="none" strike="noStrike" cap="none">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0"/>
              </a:spcBef>
              <a:spcAft>
                <a:spcPts val="0"/>
              </a:spcAft>
              <a:buClr>
                <a:schemeClr val="dk1"/>
              </a:buClr>
              <a:buSzPts val="1600"/>
              <a:buFont typeface="Roboto"/>
              <a:buChar char="●"/>
            </a:pPr>
            <a:r>
              <a:rPr lang="en" sz="1600" b="0" i="0" u="none" strike="noStrike" cap="none">
                <a:solidFill>
                  <a:schemeClr val="dk1"/>
                </a:solidFill>
                <a:highlight>
                  <a:schemeClr val="lt1"/>
                </a:highlight>
                <a:latin typeface="Arial"/>
                <a:ea typeface="Arial"/>
                <a:cs typeface="Arial"/>
                <a:sym typeface="Arial"/>
              </a:rPr>
              <a:t>The </a:t>
            </a:r>
            <a:r>
              <a:rPr lang="en" sz="1600" b="1" i="0" u="none" strike="noStrike" cap="none">
                <a:solidFill>
                  <a:schemeClr val="dk1"/>
                </a:solidFill>
                <a:highlight>
                  <a:schemeClr val="lt1"/>
                </a:highlight>
                <a:latin typeface="Arial"/>
                <a:ea typeface="Arial"/>
                <a:cs typeface="Arial"/>
                <a:sym typeface="Arial"/>
              </a:rPr>
              <a:t>TRUNCATE statement:</a:t>
            </a:r>
            <a:r>
              <a:rPr lang="en" sz="1600" b="0" i="0" u="none" strike="noStrike" cap="none">
                <a:solidFill>
                  <a:schemeClr val="dk1"/>
                </a:solidFill>
                <a:highlight>
                  <a:schemeClr val="lt1"/>
                </a:highlight>
                <a:latin typeface="Arial"/>
                <a:ea typeface="Arial"/>
                <a:cs typeface="Arial"/>
                <a:sym typeface="Arial"/>
              </a:rPr>
              <a:t> it is used to delete all the rows from the table </a:t>
            </a:r>
            <a:r>
              <a:rPr lang="en" sz="1600" b="1" i="0" u="none" strike="noStrike" cap="none">
                <a:solidFill>
                  <a:schemeClr val="dk1"/>
                </a:solidFill>
                <a:highlight>
                  <a:schemeClr val="lt1"/>
                </a:highlight>
                <a:latin typeface="Arial"/>
                <a:ea typeface="Arial"/>
                <a:cs typeface="Arial"/>
                <a:sym typeface="Arial"/>
              </a:rPr>
              <a:t>and free the containing space.</a:t>
            </a:r>
            <a:endParaRPr sz="1600" b="1"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600"/>
              <a:buFont typeface="Arial"/>
              <a:buNone/>
            </a:pPr>
            <a:endParaRPr sz="16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p:nvPr/>
        </p:nvSpPr>
        <p:spPr>
          <a:xfrm>
            <a:off x="110500" y="60275"/>
            <a:ext cx="792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
          <p:cNvSpPr txBox="1"/>
          <p:nvPr/>
        </p:nvSpPr>
        <p:spPr>
          <a:xfrm>
            <a:off x="80375" y="60275"/>
            <a:ext cx="8981100" cy="5099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i="0" u="sng" strike="noStrike" cap="none">
                <a:solidFill>
                  <a:srgbClr val="CC4125"/>
                </a:solidFill>
                <a:latin typeface="Arial"/>
                <a:ea typeface="Arial"/>
                <a:cs typeface="Arial"/>
                <a:sym typeface="Arial"/>
              </a:rPr>
              <a:t>SQL</a:t>
            </a:r>
            <a:endParaRPr sz="2400" b="1" i="0" u="sng" strike="noStrike" cap="none">
              <a:solidFill>
                <a:srgbClr val="CC412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11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stands for </a:t>
            </a:r>
            <a:r>
              <a:rPr lang="en" sz="1400" b="1" i="0" u="none" strike="noStrike" cap="none">
                <a:solidFill>
                  <a:schemeClr val="dk1"/>
                </a:solidFill>
                <a:highlight>
                  <a:srgbClr val="FFFFFF"/>
                </a:highlight>
                <a:latin typeface="Arial"/>
                <a:ea typeface="Arial"/>
                <a:cs typeface="Arial"/>
                <a:sym typeface="Arial"/>
              </a:rPr>
              <a:t>Structured Query Language.</a:t>
            </a:r>
            <a:endParaRPr sz="1400" b="1"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was earlier known as SEQUEL.</a:t>
            </a:r>
            <a:r>
              <a:rPr lang="en" sz="14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It is used to communicate with the Database. </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This is a standard language used to perform tasks such as retrieval, updation, insertion and deletion of data from a database. </a:t>
            </a:r>
            <a:endParaRPr sz="1400" b="0" i="0" u="none" strike="noStrike" cap="none">
              <a:solidFill>
                <a:schemeClr val="dk1"/>
              </a:solidFill>
              <a:latin typeface="Arial"/>
              <a:ea typeface="Arial"/>
              <a:cs typeface="Arial"/>
              <a:sym typeface="Arial"/>
            </a:endParaRPr>
          </a:p>
          <a:p>
            <a:pPr marL="457200" marR="0" lvl="0" indent="0" algn="l" rtl="0">
              <a:lnSpc>
                <a:spcPct val="100000"/>
              </a:lnSpc>
              <a:spcBef>
                <a:spcPts val="110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457200" marR="0" lvl="0" indent="-342900" algn="l" rtl="0">
              <a:lnSpc>
                <a:spcPct val="115000"/>
              </a:lnSpc>
              <a:spcBef>
                <a:spcPts val="1100"/>
              </a:spcBef>
              <a:spcAft>
                <a:spcPts val="0"/>
              </a:spcAft>
              <a:buClr>
                <a:schemeClr val="dk1"/>
              </a:buClr>
              <a:buSzPts val="1800"/>
              <a:buFont typeface="Arial"/>
              <a:buChar char="➢"/>
            </a:pPr>
            <a:r>
              <a:rPr lang="en" sz="1800" b="1" i="0" u="none" strike="noStrike" cap="none">
                <a:solidFill>
                  <a:schemeClr val="dk1"/>
                </a:solidFill>
                <a:latin typeface="Arial"/>
                <a:ea typeface="Arial"/>
                <a:cs typeface="Arial"/>
                <a:sym typeface="Arial"/>
              </a:rPr>
              <a:t>What Sql can do?</a:t>
            </a:r>
            <a:endParaRPr sz="1800" b="1"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execute queries against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retrieve data from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insert records in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update records in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delete records from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create new databases</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create new tables in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create views in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set permissions on tables and views</a:t>
            </a:r>
            <a:endParaRPr sz="11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p:nvPr/>
        </p:nvSpPr>
        <p:spPr>
          <a:xfrm>
            <a:off x="140650" y="80375"/>
            <a:ext cx="8850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DATA QUERY LANGUAGE</a:t>
            </a:r>
            <a:endParaRPr sz="1600" b="1" i="0" u="sng" strike="noStrike" cap="none">
              <a:solidFill>
                <a:srgbClr val="C45911"/>
              </a:solidFill>
              <a:latin typeface="Arial"/>
              <a:ea typeface="Arial"/>
              <a:cs typeface="Arial"/>
              <a:sym typeface="Arial"/>
            </a:endParaRPr>
          </a:p>
        </p:txBody>
      </p:sp>
      <p:sp>
        <p:nvSpPr>
          <p:cNvPr id="233" name="Google Shape;233;p31"/>
          <p:cNvSpPr txBox="1"/>
          <p:nvPr/>
        </p:nvSpPr>
        <p:spPr>
          <a:xfrm>
            <a:off x="151800" y="462125"/>
            <a:ext cx="8840400" cy="4445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120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Data query language consists of  command over which data selection in SQL relies. </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SELECT command in combination with other SQL clauses is used to retrieve and fetch data from database/tables on the basis of certain conditions applied by user.</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By using this command, we can also access the particular record from the particular column of the table.</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The table which stores the record returned by the SELECT statement is called a result-set table.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Syntax:</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rgbClr val="C45911"/>
              </a:buClr>
              <a:buSzPts val="1400"/>
              <a:buFont typeface="Times New Roman"/>
              <a:buChar char="●"/>
            </a:pPr>
            <a:r>
              <a:rPr lang="en" sz="1400" b="1" i="0" u="none" strike="noStrike" cap="none">
                <a:solidFill>
                  <a:srgbClr val="C45911"/>
                </a:solidFill>
                <a:highlight>
                  <a:schemeClr val="lt1"/>
                </a:highlight>
                <a:latin typeface="Arial"/>
                <a:ea typeface="Arial"/>
                <a:cs typeface="Arial"/>
                <a:sym typeface="Arial"/>
              </a:rPr>
              <a:t>To Select all attributes(columns) and tuples(rows) from a table</a:t>
            </a:r>
            <a:r>
              <a:rPr lang="en" sz="1400" b="0" i="0" u="none" strike="noStrike" cap="none">
                <a:solidFill>
                  <a:srgbClr val="C45911"/>
                </a:solidFill>
                <a:highlight>
                  <a:schemeClr val="lt1"/>
                </a:highlight>
                <a:latin typeface="Arial"/>
                <a:ea typeface="Arial"/>
                <a:cs typeface="Arial"/>
                <a:sym typeface="Arial"/>
              </a:rPr>
              <a:t>:</a:t>
            </a:r>
            <a:endParaRPr sz="1400" b="0" i="0" u="none" strike="noStrike" cap="none">
              <a:solidFill>
                <a:srgbClr val="C4591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E.g: </a:t>
            </a: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Students;</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rgbClr val="C45911"/>
              </a:buClr>
              <a:buSzPts val="1400"/>
              <a:buFont typeface="Arial"/>
              <a:buChar char="●"/>
            </a:pPr>
            <a:r>
              <a:rPr lang="en" sz="1400" b="1" i="0" u="none" strike="noStrike" cap="none">
                <a:solidFill>
                  <a:srgbClr val="C45911"/>
                </a:solidFill>
                <a:highlight>
                  <a:schemeClr val="lt1"/>
                </a:highlight>
                <a:latin typeface="Arial"/>
                <a:ea typeface="Arial"/>
                <a:cs typeface="Arial"/>
                <a:sym typeface="Arial"/>
              </a:rPr>
              <a:t>To Select few attributes and all tuples from a table:</a:t>
            </a:r>
            <a:endParaRPr sz="1400" b="1" i="0" u="none" strike="noStrike" cap="none">
              <a:solidFill>
                <a:srgbClr val="C4591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Column_Name_1, Column_Name_2, ....., Column_Name_N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SELECT NAME,AGE FROM Students;</a:t>
            </a: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p:nvPr/>
        </p:nvSpPr>
        <p:spPr>
          <a:xfrm>
            <a:off x="140650" y="100450"/>
            <a:ext cx="8850300" cy="2616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Char char="●"/>
            </a:pPr>
            <a:r>
              <a:rPr lang="en" sz="1400" b="1" i="0" u="none" strike="noStrike" cap="none">
                <a:solidFill>
                  <a:srgbClr val="C45911"/>
                </a:solidFill>
                <a:latin typeface="Arial"/>
                <a:ea typeface="Arial"/>
                <a:cs typeface="Arial"/>
                <a:sym typeface="Arial"/>
              </a:rPr>
              <a:t>Select Distinct :</a:t>
            </a:r>
            <a:endParaRPr sz="1400" b="1" i="0" u="none"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The </a:t>
            </a:r>
            <a:r>
              <a:rPr lang="en" sz="1200" b="1" i="0" u="none" strike="noStrike" cap="none">
                <a:solidFill>
                  <a:srgbClr val="333333"/>
                </a:solidFill>
                <a:highlight>
                  <a:srgbClr val="FFFFFF"/>
                </a:highlight>
                <a:latin typeface="Roboto"/>
                <a:ea typeface="Roboto"/>
                <a:cs typeface="Roboto"/>
                <a:sym typeface="Roboto"/>
              </a:rPr>
              <a:t>SQL DISTINCT command</a:t>
            </a:r>
            <a:r>
              <a:rPr lang="en" sz="1200" b="0" i="0" u="none" strike="noStrike" cap="none">
                <a:solidFill>
                  <a:srgbClr val="333333"/>
                </a:solidFill>
                <a:highlight>
                  <a:srgbClr val="FFFFFF"/>
                </a:highlight>
                <a:latin typeface="Roboto"/>
                <a:ea typeface="Roboto"/>
                <a:cs typeface="Roboto"/>
                <a:sym typeface="Roboto"/>
              </a:rPr>
              <a:t> is used with SELECT keyword to retrieve only distinct or unique data.</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Syntax:</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Roboto"/>
                <a:ea typeface="Roboto"/>
                <a:cs typeface="Roboto"/>
                <a:sym typeface="Roboto"/>
              </a:rPr>
              <a:t>             SELECT</a:t>
            </a:r>
            <a:r>
              <a:rPr lang="en" sz="1200" b="0" i="0" u="none" strike="noStrike" cap="none">
                <a:solidFill>
                  <a:schemeClr val="dk1"/>
                </a:solidFill>
                <a:highlight>
                  <a:schemeClr val="lt1"/>
                </a:highlight>
                <a:latin typeface="Roboto"/>
                <a:ea typeface="Roboto"/>
                <a:cs typeface="Roboto"/>
                <a:sym typeface="Roboto"/>
              </a:rPr>
              <a:t> </a:t>
            </a:r>
            <a:r>
              <a:rPr lang="en" sz="1200" b="1" i="0" u="none" strike="noStrike" cap="none">
                <a:solidFill>
                  <a:schemeClr val="dk1"/>
                </a:solidFill>
                <a:highlight>
                  <a:schemeClr val="lt1"/>
                </a:highlight>
                <a:latin typeface="Roboto"/>
                <a:ea typeface="Roboto"/>
                <a:cs typeface="Roboto"/>
                <a:sym typeface="Roboto"/>
              </a:rPr>
              <a:t>DISTINCT</a:t>
            </a:r>
            <a:r>
              <a:rPr lang="en" sz="1200" b="0" i="0" u="none" strike="noStrike" cap="none">
                <a:solidFill>
                  <a:schemeClr val="dk1"/>
                </a:solidFill>
                <a:highlight>
                  <a:schemeClr val="lt1"/>
                </a:highlight>
                <a:latin typeface="Roboto"/>
                <a:ea typeface="Roboto"/>
                <a:cs typeface="Roboto"/>
                <a:sym typeface="Roboto"/>
              </a:rPr>
              <a:t> column_name ,column_name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Roboto"/>
                <a:ea typeface="Roboto"/>
                <a:cs typeface="Roboto"/>
                <a:sym typeface="Roboto"/>
              </a:rPr>
              <a:t>             FROM</a:t>
            </a:r>
            <a:r>
              <a:rPr lang="en" sz="1200" b="0" i="0" u="none" strike="noStrike" cap="none">
                <a:solidFill>
                  <a:schemeClr val="dk1"/>
                </a:solidFill>
                <a:highlight>
                  <a:schemeClr val="lt1"/>
                </a:highlight>
                <a:latin typeface="Roboto"/>
                <a:ea typeface="Roboto"/>
                <a:cs typeface="Roboto"/>
                <a:sym typeface="Roboto"/>
              </a:rPr>
              <a:t>  table_name;  </a:t>
            </a:r>
            <a:endParaRPr sz="1200" b="0" i="0" u="none" strike="noStrike" cap="none">
              <a:solidFill>
                <a:schemeClr val="dk1"/>
              </a:solidFill>
              <a:highlight>
                <a:schemeClr val="lt1"/>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            SELECT</a:t>
            </a:r>
            <a:r>
              <a:rPr lang="en" sz="1200" b="0" i="0" u="none" strike="noStrike" cap="none">
                <a:solidFill>
                  <a:schemeClr val="dk1"/>
                </a:solidFill>
                <a:latin typeface="Roboto"/>
                <a:ea typeface="Roboto"/>
                <a:cs typeface="Roboto"/>
                <a:sym typeface="Roboto"/>
              </a:rPr>
              <a:t> </a:t>
            </a:r>
            <a:r>
              <a:rPr lang="en" sz="1200" b="1" i="0" u="none" strike="noStrike" cap="none">
                <a:solidFill>
                  <a:schemeClr val="dk1"/>
                </a:solidFill>
                <a:latin typeface="Roboto"/>
                <a:ea typeface="Roboto"/>
                <a:cs typeface="Roboto"/>
                <a:sym typeface="Roboto"/>
              </a:rPr>
              <a:t>DISTINCT</a:t>
            </a:r>
            <a:r>
              <a:rPr lang="en" sz="1200" b="0" i="0" u="none" strike="noStrike" cap="none">
                <a:solidFill>
                  <a:schemeClr val="dk1"/>
                </a:solidFill>
                <a:latin typeface="Roboto"/>
                <a:ea typeface="Roboto"/>
                <a:cs typeface="Roboto"/>
                <a:sym typeface="Roboto"/>
              </a:rPr>
              <a:t> city</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            FROM</a:t>
            </a:r>
            <a:r>
              <a:rPr lang="en" sz="1200" b="0" i="0" u="none" strike="noStrike" cap="none">
                <a:solidFill>
                  <a:schemeClr val="dk1"/>
                </a:solidFill>
                <a:latin typeface="Roboto"/>
                <a:ea typeface="Roboto"/>
                <a:cs typeface="Roboto"/>
                <a:sym typeface="Roboto"/>
              </a:rPr>
              <a:t> students;  </a:t>
            </a:r>
            <a:endParaRPr sz="1200" b="0" i="0" u="none" strike="noStrike" cap="none">
              <a:solidFill>
                <a:schemeClr val="dk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p:nvPr/>
        </p:nvSpPr>
        <p:spPr>
          <a:xfrm>
            <a:off x="100450" y="50225"/>
            <a:ext cx="8981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 WHERE ’ Clause</a:t>
            </a:r>
            <a:endParaRPr sz="1400" b="1" i="0" u="sng" strike="noStrike" cap="none">
              <a:solidFill>
                <a:srgbClr val="C45911"/>
              </a:solidFill>
              <a:latin typeface="Arial"/>
              <a:ea typeface="Arial"/>
              <a:cs typeface="Arial"/>
              <a:sym typeface="Arial"/>
            </a:endParaRPr>
          </a:p>
        </p:txBody>
      </p:sp>
      <p:sp>
        <p:nvSpPr>
          <p:cNvPr id="244" name="Google Shape;244;p33"/>
          <p:cNvSpPr txBox="1"/>
          <p:nvPr/>
        </p:nvSpPr>
        <p:spPr>
          <a:xfrm>
            <a:off x="90425" y="472150"/>
            <a:ext cx="8981100" cy="3933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400"/>
              </a:spcBef>
              <a:spcAft>
                <a:spcPts val="0"/>
              </a:spcAft>
              <a:buClr>
                <a:srgbClr val="000000"/>
              </a:buClr>
              <a:buSzPts val="1400"/>
              <a:buFont typeface="Arial"/>
              <a:buChar char="●"/>
            </a:pPr>
            <a:r>
              <a:rPr lang="en" sz="1150" b="0" i="0" u="none" strike="noStrike" cap="none">
                <a:solidFill>
                  <a:schemeClr val="dk1"/>
                </a:solidFill>
                <a:highlight>
                  <a:srgbClr val="FFFFFF"/>
                </a:highlight>
                <a:latin typeface="Arial"/>
                <a:ea typeface="Arial"/>
                <a:cs typeface="Arial"/>
                <a:sym typeface="Arial"/>
              </a:rPr>
              <a:t>The </a:t>
            </a:r>
            <a:r>
              <a:rPr lang="en" sz="1200" b="0" i="0" u="none" strike="noStrike" cap="none">
                <a:solidFill>
                  <a:srgbClr val="DC143C"/>
                </a:solidFill>
                <a:highlight>
                  <a:srgbClr val="FFFFFF"/>
                </a:highlight>
                <a:latin typeface="Arial"/>
                <a:ea typeface="Arial"/>
                <a:cs typeface="Arial"/>
                <a:sym typeface="Arial"/>
              </a:rPr>
              <a:t>WHERE</a:t>
            </a:r>
            <a:r>
              <a:rPr lang="en" sz="1150" b="0" i="0" u="none" strike="noStrike" cap="none">
                <a:solidFill>
                  <a:schemeClr val="dk1"/>
                </a:solidFill>
                <a:highlight>
                  <a:srgbClr val="FFFFFF"/>
                </a:highlight>
                <a:latin typeface="Arial"/>
                <a:ea typeface="Arial"/>
                <a:cs typeface="Arial"/>
                <a:sym typeface="Arial"/>
              </a:rPr>
              <a:t> clause is used to filter records.</a:t>
            </a:r>
            <a:endParaRPr sz="115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150" b="0" i="0" u="none" strike="noStrike" cap="none">
                <a:solidFill>
                  <a:schemeClr val="dk1"/>
                </a:solidFill>
                <a:highlight>
                  <a:srgbClr val="FFFFFF"/>
                </a:highlight>
                <a:latin typeface="Arial"/>
                <a:ea typeface="Arial"/>
                <a:cs typeface="Arial"/>
                <a:sym typeface="Arial"/>
              </a:rPr>
              <a:t>It is used to extract only those records that fulfill a specified condition.</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Arial"/>
              <a:buChar char="●"/>
            </a:pPr>
            <a:r>
              <a:rPr lang="en" sz="1200" b="0" i="0" u="none" strike="noStrike" cap="none">
                <a:solidFill>
                  <a:srgbClr val="333333"/>
                </a:solidFill>
                <a:highlight>
                  <a:srgbClr val="FFFFFF"/>
                </a:highlight>
                <a:latin typeface="Roboto"/>
                <a:ea typeface="Roboto"/>
                <a:cs typeface="Roboto"/>
                <a:sym typeface="Roboto"/>
              </a:rPr>
              <a:t>WHERE clause is used in SELECT, UPDATE, DELETE statement etc.</a:t>
            </a:r>
            <a:endParaRPr sz="115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150"/>
              <a:buFont typeface="Arial"/>
              <a:buNone/>
            </a:pPr>
            <a:r>
              <a:rPr lang="en" sz="1150" b="1" i="0" u="sng" strike="noStrike" cap="none">
                <a:solidFill>
                  <a:schemeClr val="dk1"/>
                </a:solidFill>
                <a:highlight>
                  <a:srgbClr val="FFFFFF"/>
                </a:highlight>
                <a:latin typeface="Arial"/>
                <a:ea typeface="Arial"/>
                <a:cs typeface="Arial"/>
                <a:sym typeface="Arial"/>
              </a:rPr>
              <a:t>Syntax:</a:t>
            </a:r>
            <a:endParaRPr sz="1150" b="1" i="0" u="sng"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SELECT column1, column2,..column N</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FROM table_name</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WHERE condition;</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E.G: </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ID, NAME, SALARY </a:t>
            </a:r>
            <a:endParaRPr sz="11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FROM CUSTOMERS</a:t>
            </a:r>
            <a:endParaRPr sz="11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WHERE SALARY &gt; 2000;</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1400"/>
              </a:spcBef>
              <a:spcAft>
                <a:spcPts val="0"/>
              </a:spcAft>
              <a:buClr>
                <a:srgbClr val="000000"/>
              </a:buClr>
              <a:buSzPts val="1150"/>
              <a:buFont typeface="Arial"/>
              <a:buNone/>
            </a:pPr>
            <a:endParaRPr sz="1150" b="0" i="0" u="none" strike="noStrike" cap="none">
              <a:solidFill>
                <a:srgbClr val="0000CD"/>
              </a:solidFill>
              <a:highlight>
                <a:srgbClr val="FFFFFF"/>
              </a:highlight>
              <a:latin typeface="Courier New"/>
              <a:ea typeface="Courier New"/>
              <a:cs typeface="Courier New"/>
              <a:sym typeface="Courier New"/>
            </a:endParaRPr>
          </a:p>
          <a:p>
            <a:pPr marL="0" marR="0" lvl="0" indent="0" algn="l" rtl="0">
              <a:lnSpc>
                <a:spcPct val="100000"/>
              </a:lnSpc>
              <a:spcBef>
                <a:spcPts val="14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p:nvPr/>
        </p:nvSpPr>
        <p:spPr>
          <a:xfrm>
            <a:off x="60275" y="562575"/>
            <a:ext cx="898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0" name="Google Shape;250;p34"/>
          <p:cNvPicPr preferRelativeResize="0"/>
          <p:nvPr/>
        </p:nvPicPr>
        <p:blipFill rotWithShape="1">
          <a:blip r:embed="rId3">
            <a:alphaModFix/>
          </a:blip>
          <a:srcRect/>
          <a:stretch/>
        </p:blipFill>
        <p:spPr>
          <a:xfrm>
            <a:off x="182563" y="460475"/>
            <a:ext cx="4110971" cy="1769875"/>
          </a:xfrm>
          <a:prstGeom prst="rect">
            <a:avLst/>
          </a:prstGeom>
          <a:noFill/>
          <a:ln w="28575" cap="flat" cmpd="sng">
            <a:solidFill>
              <a:schemeClr val="dk2"/>
            </a:solidFill>
            <a:prstDash val="solid"/>
            <a:round/>
            <a:headEnd type="none" w="sm" len="sm"/>
            <a:tailEnd type="none" w="sm" len="sm"/>
          </a:ln>
        </p:spPr>
      </p:pic>
      <p:sp>
        <p:nvSpPr>
          <p:cNvPr id="251" name="Google Shape;251;p34"/>
          <p:cNvSpPr txBox="1"/>
          <p:nvPr/>
        </p:nvSpPr>
        <p:spPr>
          <a:xfrm>
            <a:off x="268988" y="0"/>
            <a:ext cx="3938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Where clause with Arithmetic operators</a:t>
            </a:r>
            <a:endParaRPr sz="1400" b="1" i="0" u="sng" strike="noStrike" cap="none">
              <a:solidFill>
                <a:srgbClr val="C45911"/>
              </a:solidFill>
              <a:latin typeface="Arial"/>
              <a:ea typeface="Arial"/>
              <a:cs typeface="Arial"/>
              <a:sym typeface="Arial"/>
            </a:endParaRPr>
          </a:p>
        </p:txBody>
      </p:sp>
      <p:sp>
        <p:nvSpPr>
          <p:cNvPr id="252" name="Google Shape;252;p34"/>
          <p:cNvSpPr txBox="1"/>
          <p:nvPr/>
        </p:nvSpPr>
        <p:spPr>
          <a:xfrm>
            <a:off x="4733325" y="0"/>
            <a:ext cx="3938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Where clause with comparison operators</a:t>
            </a:r>
            <a:endParaRPr sz="1400" b="1" i="0" u="sng" strike="noStrike" cap="none">
              <a:solidFill>
                <a:srgbClr val="C45911"/>
              </a:solidFill>
              <a:latin typeface="Arial"/>
              <a:ea typeface="Arial"/>
              <a:cs typeface="Arial"/>
              <a:sym typeface="Arial"/>
            </a:endParaRPr>
          </a:p>
        </p:txBody>
      </p:sp>
      <p:pic>
        <p:nvPicPr>
          <p:cNvPr id="253" name="Google Shape;253;p34"/>
          <p:cNvPicPr preferRelativeResize="0"/>
          <p:nvPr/>
        </p:nvPicPr>
        <p:blipFill rotWithShape="1">
          <a:blip r:embed="rId4">
            <a:alphaModFix/>
          </a:blip>
          <a:srcRect/>
          <a:stretch/>
        </p:blipFill>
        <p:spPr>
          <a:xfrm>
            <a:off x="4673050" y="460475"/>
            <a:ext cx="4257725" cy="176987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p:nvPr/>
        </p:nvSpPr>
        <p:spPr>
          <a:xfrm>
            <a:off x="241100" y="100450"/>
            <a:ext cx="84588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Logical Operators</a:t>
            </a:r>
            <a:endParaRPr sz="1800" b="1" i="0" u="sng" strike="noStrike" cap="none">
              <a:solidFill>
                <a:srgbClr val="C45911"/>
              </a:solidFill>
              <a:latin typeface="Arial"/>
              <a:ea typeface="Arial"/>
              <a:cs typeface="Arial"/>
              <a:sym typeface="Arial"/>
            </a:endParaRPr>
          </a:p>
        </p:txBody>
      </p:sp>
      <p:sp>
        <p:nvSpPr>
          <p:cNvPr id="259" name="Google Shape;259;p35"/>
          <p:cNvSpPr txBox="1"/>
          <p:nvPr/>
        </p:nvSpPr>
        <p:spPr>
          <a:xfrm>
            <a:off x="231200" y="520050"/>
            <a:ext cx="8478600" cy="5541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Logical SQL operators are used between queries or used to join two or more conditions.</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These operators compare two conditions at a time to determine whether a row can be selected for the output.</a:t>
            </a:r>
            <a:endParaRPr sz="1200" b="0" i="0" u="none" strike="noStrike" cap="none">
              <a:solidFill>
                <a:schemeClr val="dk1"/>
              </a:solidFill>
              <a:highlight>
                <a:srgbClr val="FFFFFF"/>
              </a:highlight>
              <a:latin typeface="Arial"/>
              <a:ea typeface="Arial"/>
              <a:cs typeface="Arial"/>
              <a:sym typeface="Arial"/>
            </a:endParaRPr>
          </a:p>
        </p:txBody>
      </p:sp>
      <p:pic>
        <p:nvPicPr>
          <p:cNvPr id="260" name="Google Shape;260;p35"/>
          <p:cNvPicPr preferRelativeResize="0"/>
          <p:nvPr/>
        </p:nvPicPr>
        <p:blipFill rotWithShape="1">
          <a:blip r:embed="rId3">
            <a:alphaModFix/>
          </a:blip>
          <a:srcRect/>
          <a:stretch/>
        </p:blipFill>
        <p:spPr>
          <a:xfrm>
            <a:off x="976200" y="1185425"/>
            <a:ext cx="7452325" cy="3755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p:nvPr/>
        </p:nvSpPr>
        <p:spPr>
          <a:xfrm>
            <a:off x="60275" y="120550"/>
            <a:ext cx="8991300" cy="44940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00000"/>
              </a:lnSpc>
              <a:spcBef>
                <a:spcPts val="0"/>
              </a:spcBef>
              <a:spcAft>
                <a:spcPts val="0"/>
              </a:spcAft>
              <a:buClr>
                <a:srgbClr val="C45911"/>
              </a:buClr>
              <a:buSzPts val="1400"/>
              <a:buFont typeface="Arial"/>
              <a:buAutoNum type="arabicPeriod"/>
            </a:pPr>
            <a:r>
              <a:rPr lang="en" sz="1400" b="1" i="0" u="sng" strike="noStrike" cap="none">
                <a:solidFill>
                  <a:srgbClr val="C45911"/>
                </a:solidFill>
                <a:latin typeface="Arial"/>
                <a:ea typeface="Arial"/>
                <a:cs typeface="Arial"/>
                <a:sym typeface="Arial"/>
              </a:rPr>
              <a:t>AND Operator:</a:t>
            </a:r>
            <a:endParaRPr sz="1400" b="1" i="0" u="sng"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Logical AND compares two Booleans as expression and returns TRUE when both of the conditions are TRUE and returns FALSE when either is FALSE.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Syntax:</a:t>
            </a:r>
            <a:endParaRPr sz="1200" b="1"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condition1 AND condition2 AND </a:t>
            </a:r>
            <a:r>
              <a:rPr lang="en" sz="1200">
                <a:solidFill>
                  <a:schemeClr val="dk1"/>
                </a:solidFill>
                <a:highlight>
                  <a:srgbClr val="FFFFFF"/>
                </a:highlight>
              </a:rPr>
              <a:t>condition 3</a:t>
            </a:r>
            <a:r>
              <a:rPr lang="en" sz="1200" b="0" i="0" u="none" strike="noStrike" cap="none">
                <a:solidFill>
                  <a:schemeClr val="dk1"/>
                </a:solidFill>
                <a:highlight>
                  <a:srgbClr val="FFFFFF"/>
                </a:highlight>
                <a:latin typeface="Arial"/>
                <a:ea typeface="Arial"/>
                <a:cs typeface="Arial"/>
                <a:sym typeface="Arial"/>
              </a:rPr>
              <a:t> ...;</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endParaRPr sz="1200" b="1"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   To find the names of the students between the age 10 to 15 years, the query would be like:</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SELECT first_name, last_name, age</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FROM student_details</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WHERE age &gt;= 10 AND </a:t>
            </a:r>
            <a:r>
              <a:rPr lang="en" sz="1200">
                <a:solidFill>
                  <a:srgbClr val="333333"/>
                </a:solidFill>
                <a:highlight>
                  <a:srgbClr val="FFFFFF"/>
                </a:highlight>
              </a:rPr>
              <a:t>City=’Thane’</a:t>
            </a:r>
            <a:r>
              <a:rPr lang="en" sz="1200" b="0" i="0" u="none" strike="noStrike" cap="none">
                <a:solidFill>
                  <a:srgbClr val="333333"/>
                </a:solidFill>
                <a:highlight>
                  <a:srgbClr val="FFFFFF"/>
                </a:highlight>
                <a:latin typeface="Arial"/>
                <a:ea typeface="Arial"/>
                <a:cs typeface="Arial"/>
                <a:sym typeface="Arial"/>
              </a:rPr>
              <a:t>;</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120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p:nvPr/>
        </p:nvSpPr>
        <p:spPr>
          <a:xfrm>
            <a:off x="261200" y="30150"/>
            <a:ext cx="8689800" cy="4825500"/>
          </a:xfrm>
          <a:prstGeom prst="rect">
            <a:avLst/>
          </a:prstGeom>
          <a:noFill/>
          <a:ln>
            <a:noFill/>
          </a:ln>
        </p:spPr>
        <p:txBody>
          <a:bodyPr spcFirstLastPara="1" wrap="square" lIns="91425" tIns="91425" rIns="91425" bIns="91425" anchor="t" anchorCtr="0">
            <a:spAutoFit/>
          </a:bodyPr>
          <a:lstStyle/>
          <a:p>
            <a:pPr marL="0" marR="139700" lvl="0" indent="0" algn="ctr" rtl="0">
              <a:lnSpc>
                <a:spcPct val="115000"/>
              </a:lnSpc>
              <a:spcBef>
                <a:spcPts val="800"/>
              </a:spcBef>
              <a:spcAft>
                <a:spcPts val="0"/>
              </a:spcAft>
              <a:buClr>
                <a:srgbClr val="000000"/>
              </a:buClr>
              <a:buSzPts val="1800"/>
              <a:buFont typeface="Arial"/>
              <a:buNone/>
            </a:pPr>
            <a:r>
              <a:rPr lang="en" sz="1800" b="1" i="0" u="sng" strike="noStrike" cap="none">
                <a:solidFill>
                  <a:srgbClr val="C45911"/>
                </a:solidFill>
                <a:highlight>
                  <a:srgbClr val="FFFFFF"/>
                </a:highlight>
                <a:latin typeface="Arial"/>
                <a:ea typeface="Arial"/>
                <a:cs typeface="Arial"/>
                <a:sym typeface="Arial"/>
              </a:rPr>
              <a:t>2.   OR operator:</a:t>
            </a:r>
            <a:endParaRPr sz="1800" b="1" i="0" u="sng" strike="noStrike" cap="none">
              <a:solidFill>
                <a:srgbClr val="C4591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Logical OR compares two Booleans as expression and returns TRUE when either of the conditions is TRUE and returns FALSE when both are FALSE.</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Syntax:</a:t>
            </a:r>
            <a:endParaRPr sz="1200" b="1"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condition1 OR condition2 OR condition3 ...;</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To find the names of students who are studying either Maths or Science, the query would be like,</a:t>
            </a: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SELECT first_name, last_name, subject</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FROM student_details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WHERE subject = 'Maths' OR subject = 'Science'</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p:nvPr/>
        </p:nvSpPr>
        <p:spPr>
          <a:xfrm>
            <a:off x="100450" y="90425"/>
            <a:ext cx="8920800" cy="4894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3. NOT Operator:</a:t>
            </a:r>
            <a:endParaRPr sz="1400" b="1" i="0" u="sng" strike="noStrike" cap="none">
              <a:solidFill>
                <a:srgbClr val="C4591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139700" lvl="0" indent="-304800" algn="just" rtl="0">
              <a:lnSpc>
                <a:spcPct val="100000"/>
              </a:lnSpc>
              <a:spcBef>
                <a:spcPts val="80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If you want to find rows that do not satisfy a condition, you can use the logical operator, NOT. </a:t>
            </a:r>
            <a:endParaRPr sz="1200" b="0" i="0" u="none" strike="noStrike" cap="none">
              <a:solidFill>
                <a:srgbClr val="333333"/>
              </a:solidFill>
              <a:highlight>
                <a:srgbClr val="FFFFFF"/>
              </a:highlight>
              <a:latin typeface="Arial"/>
              <a:ea typeface="Arial"/>
              <a:cs typeface="Arial"/>
              <a:sym typeface="Arial"/>
            </a:endParaRPr>
          </a:p>
          <a:p>
            <a:pPr marL="457200" marR="139700" lvl="0" indent="-304800" algn="just"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NOT results in the reverse of a condition. </a:t>
            </a:r>
            <a:endParaRPr sz="1200" b="0" i="0" u="none" strike="noStrike" cap="none">
              <a:solidFill>
                <a:srgbClr val="333333"/>
              </a:solidFill>
              <a:highlight>
                <a:srgbClr val="FFFFFF"/>
              </a:highlight>
              <a:latin typeface="Arial"/>
              <a:ea typeface="Arial"/>
              <a:cs typeface="Arial"/>
              <a:sym typeface="Arial"/>
            </a:endParaRPr>
          </a:p>
          <a:p>
            <a:pPr marL="457200" marR="139700" lvl="0" indent="-304800" algn="just"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That is, if a condition is satisfied, then the row is not returned.</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endParaRPr sz="1200" b="1"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Syntax:</a:t>
            </a:r>
            <a:endParaRPr sz="1200" b="1"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NOT condition;</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To find out the names of the students who do not play football, the query would be like:</a:t>
            </a: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SELECT first_name, last_name, games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FROM student_details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WHERE NOT games = 'Football'</a:t>
            </a:r>
            <a:endParaRPr sz="1200" b="0" i="0" u="none" strike="noStrike" cap="none">
              <a:solidFill>
                <a:srgbClr val="333333"/>
              </a:solidFill>
              <a:highlight>
                <a:srgbClr val="FAFAFA"/>
              </a:highlight>
              <a:latin typeface="Arial"/>
              <a:ea typeface="Arial"/>
              <a:cs typeface="Arial"/>
              <a:sym typeface="Arial"/>
            </a:endParaRPr>
          </a:p>
          <a:p>
            <a:pPr marL="457200" marR="0" lvl="0" indent="0" algn="l" rtl="0">
              <a:lnSpc>
                <a:spcPct val="100000"/>
              </a:lnSpc>
              <a:spcBef>
                <a:spcPts val="12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p:nvPr/>
        </p:nvSpPr>
        <p:spPr>
          <a:xfrm>
            <a:off x="96600" y="110500"/>
            <a:ext cx="8950800" cy="415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4. BETWEEN Operator:</a:t>
            </a:r>
            <a:endParaRPr sz="1400" b="1" i="0" u="sng" strike="noStrike" cap="none">
              <a:solidFill>
                <a:srgbClr val="C4591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100"/>
              <a:buFont typeface="Arial"/>
              <a:buNone/>
            </a:pPr>
            <a:endParaRPr sz="1400" b="1" i="0" u="none" strike="noStrike" cap="none">
              <a:solidFill>
                <a:srgbClr val="C45911"/>
              </a:solidFill>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This operator displays the records which fall between the given ranges.</a:t>
            </a:r>
            <a:endParaRPr sz="1200" b="0" i="0" u="none" strike="noStrike" cap="none">
              <a:solidFill>
                <a:srgbClr val="333333"/>
              </a:solidFill>
              <a:highlight>
                <a:srgbClr val="FFFFFF"/>
              </a:highlight>
              <a:latin typeface="Roboto"/>
              <a:ea typeface="Roboto"/>
              <a:cs typeface="Roboto"/>
              <a:sym typeface="Roboto"/>
            </a:endParaRPr>
          </a:p>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The results of the BETWEEN operator include begin and end values of the given range.</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WHERE column_name BETWEEN value1 AND value2;</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Salary BETWEEN 5000 AND 9000; </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8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NOT BETWEEN:</a:t>
            </a: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80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To display the products outside a specific range we make use of NOT BETWEEN.</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15000"/>
              </a:lnSpc>
              <a:spcBef>
                <a:spcPts val="80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Salary NOT BETWEEN 5000 AND 9000;</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p:nvPr/>
        </p:nvSpPr>
        <p:spPr>
          <a:xfrm>
            <a:off x="160725" y="60275"/>
            <a:ext cx="8820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5. IN Operator</a:t>
            </a:r>
            <a:endParaRPr sz="1400" b="1" i="0" u="sng" strike="noStrike" cap="none">
              <a:solidFill>
                <a:srgbClr val="C45911"/>
              </a:solidFill>
              <a:latin typeface="Arial"/>
              <a:ea typeface="Arial"/>
              <a:cs typeface="Arial"/>
              <a:sym typeface="Arial"/>
            </a:endParaRPr>
          </a:p>
        </p:txBody>
      </p:sp>
      <p:sp>
        <p:nvSpPr>
          <p:cNvPr id="286" name="Google Shape;286;p40"/>
          <p:cNvSpPr txBox="1"/>
          <p:nvPr/>
        </p:nvSpPr>
        <p:spPr>
          <a:xfrm>
            <a:off x="156750" y="460475"/>
            <a:ext cx="8830500" cy="46362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When we want to check for one or more than one value in a single SQL query, we use IN operator.</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a:t>
            </a:r>
            <a:r>
              <a:rPr lang="en" sz="1200" b="0" i="0" u="none" strike="noStrike" cap="none">
                <a:solidFill>
                  <a:schemeClr val="dk1"/>
                </a:solidFill>
                <a:latin typeface="Arial"/>
                <a:ea typeface="Arial"/>
                <a:cs typeface="Arial"/>
                <a:sym typeface="Arial"/>
              </a:rPr>
              <a:t>IN</a:t>
            </a:r>
            <a:r>
              <a:rPr lang="en" sz="1200" b="0" i="0" u="none" strike="noStrike" cap="none">
                <a:solidFill>
                  <a:schemeClr val="dk1"/>
                </a:solidFill>
                <a:highlight>
                  <a:srgbClr val="FFFFFF"/>
                </a:highlight>
                <a:latin typeface="Arial"/>
                <a:ea typeface="Arial"/>
                <a:cs typeface="Arial"/>
                <a:sym typeface="Arial"/>
              </a:rPr>
              <a:t> operator allows you to determine if a value matches any value in a list of values.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Syntax:</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column_name IN (value1, value2,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120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Roboto"/>
                <a:ea typeface="Roboto"/>
                <a:cs typeface="Roboto"/>
                <a:sym typeface="Roboto"/>
              </a:rPr>
              <a:t>IN operator is functionally equivalent to the combination of multiple OR operators:</a:t>
            </a:r>
            <a:endParaRPr sz="1200" b="0" i="0" u="none" strike="noStrike" cap="none">
              <a:solidFill>
                <a:schemeClr val="dk1"/>
              </a:solidFill>
              <a:highlight>
                <a:srgbClr val="FFFFFF"/>
              </a:highlight>
              <a:latin typeface="Roboto"/>
              <a:ea typeface="Roboto"/>
              <a:cs typeface="Roboto"/>
              <a:sym typeface="Roboto"/>
            </a:endParaRPr>
          </a:p>
          <a:p>
            <a:pPr marL="0" marR="0" lvl="0" indent="0" algn="l" rtl="0">
              <a:lnSpc>
                <a:spcPct val="115000"/>
              </a:lnSpc>
              <a:spcBef>
                <a:spcPts val="12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value = value1 OR value = value2 OR value = value3 OR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age IN (25, 27, 24);</a:t>
            </a: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00000"/>
              </a:lnSpc>
              <a:spcBef>
                <a:spcPts val="12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NOT IN operator:</a:t>
            </a:r>
            <a:endParaRPr sz="1400" b="1" i="0" u="sng"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1" i="0" u="sng" strike="noStrike" cap="none">
              <a:solidFill>
                <a:schemeClr val="dk1"/>
              </a:solidFill>
              <a:highlight>
                <a:schemeClr val="lt1"/>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200" b="0" i="0" u="none" strike="noStrike" cap="none">
                <a:solidFill>
                  <a:schemeClr val="dk1"/>
                </a:solidFill>
                <a:highlight>
                  <a:srgbClr val="FFFFFF"/>
                </a:highlight>
                <a:latin typeface="Roboto"/>
                <a:ea typeface="Roboto"/>
                <a:cs typeface="Roboto"/>
                <a:sym typeface="Roboto"/>
              </a:rPr>
              <a:t>The </a:t>
            </a:r>
            <a:r>
              <a:rPr lang="en" sz="1100" b="0" i="0" u="none" strike="noStrike" cap="none">
                <a:solidFill>
                  <a:schemeClr val="dk1"/>
                </a:solidFill>
                <a:latin typeface="Arial"/>
                <a:ea typeface="Arial"/>
                <a:cs typeface="Arial"/>
                <a:sym typeface="Arial"/>
              </a:rPr>
              <a:t>NOT IN</a:t>
            </a:r>
            <a:r>
              <a:rPr lang="en" sz="1200" b="0" i="0" u="none" strike="noStrike" cap="none">
                <a:solidFill>
                  <a:schemeClr val="dk1"/>
                </a:solidFill>
                <a:highlight>
                  <a:srgbClr val="FFFFFF"/>
                </a:highlight>
                <a:latin typeface="Roboto"/>
                <a:ea typeface="Roboto"/>
                <a:cs typeface="Roboto"/>
                <a:sym typeface="Roboto"/>
              </a:rPr>
              <a:t> operator is used when we don't want to match certain values in the list. </a:t>
            </a:r>
            <a:endParaRPr sz="1200" b="0" i="0" u="none" strike="noStrike" cap="none">
              <a:solidFill>
                <a:schemeClr val="dk1"/>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Roboto"/>
              <a:ea typeface="Roboto"/>
              <a:cs typeface="Roboto"/>
              <a:sym typeface="Roboto"/>
            </a:endParaRPr>
          </a:p>
          <a:p>
            <a:pPr marL="0" marR="0" lvl="0" indent="0" algn="l" rtl="0">
              <a:lnSpc>
                <a:spcPct val="115000"/>
              </a:lnSpc>
              <a:spcBef>
                <a:spcPts val="120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E.g: </a:t>
            </a: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age NOT  IN (25, 27, 24);</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p:nvPr/>
        </p:nvSpPr>
        <p:spPr>
          <a:xfrm>
            <a:off x="181950" y="70325"/>
            <a:ext cx="8780100" cy="1169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C4125"/>
                </a:solidFill>
                <a:latin typeface="Arial"/>
                <a:ea typeface="Arial"/>
                <a:cs typeface="Arial"/>
                <a:sym typeface="Arial"/>
              </a:rPr>
              <a:t>Types of SQL Commands</a:t>
            </a:r>
            <a:endParaRPr sz="1800" b="1" i="0" u="none" strike="noStrike" cap="none">
              <a:solidFill>
                <a:srgbClr val="CC412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C412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SQL Categorizes its commands on the basis of functionalities performed by them. </a:t>
            </a: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There are five types of SQL Commands which can be classified as:</a:t>
            </a:r>
            <a:endParaRPr sz="1400" b="0" i="0" u="none" strike="noStrike" cap="none">
              <a:solidFill>
                <a:schemeClr val="dk1"/>
              </a:solidFill>
              <a:latin typeface="Arial"/>
              <a:ea typeface="Arial"/>
              <a:cs typeface="Arial"/>
              <a:sym typeface="Arial"/>
            </a:endParaRPr>
          </a:p>
        </p:txBody>
      </p:sp>
      <p:pic>
        <p:nvPicPr>
          <p:cNvPr id="76" name="Google Shape;76;p5"/>
          <p:cNvPicPr preferRelativeResize="0"/>
          <p:nvPr/>
        </p:nvPicPr>
        <p:blipFill rotWithShape="1">
          <a:blip r:embed="rId3">
            <a:alphaModFix/>
          </a:blip>
          <a:srcRect/>
          <a:stretch/>
        </p:blipFill>
        <p:spPr>
          <a:xfrm>
            <a:off x="1659275" y="1294175"/>
            <a:ext cx="6417625" cy="3712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p:nvPr/>
        </p:nvSpPr>
        <p:spPr>
          <a:xfrm>
            <a:off x="120550" y="20100"/>
            <a:ext cx="88404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6. LIKE Operator</a:t>
            </a:r>
            <a:endParaRPr sz="1400" b="1" i="0" u="sng" strike="noStrike" cap="none">
              <a:solidFill>
                <a:srgbClr val="C45911"/>
              </a:solidFill>
              <a:latin typeface="Arial"/>
              <a:ea typeface="Arial"/>
              <a:cs typeface="Arial"/>
              <a:sym typeface="Arial"/>
            </a:endParaRPr>
          </a:p>
        </p:txBody>
      </p:sp>
      <p:sp>
        <p:nvSpPr>
          <p:cNvPr id="292" name="Google Shape;292;p41"/>
          <p:cNvSpPr txBox="1"/>
          <p:nvPr/>
        </p:nvSpPr>
        <p:spPr>
          <a:xfrm>
            <a:off x="120550" y="502300"/>
            <a:ext cx="8860500" cy="21108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LIKE Operator in SQL displays only those data from the table which matches the pattern specified in the query.</a:t>
            </a:r>
            <a:endParaRPr sz="1200" b="0" i="0" u="none" strike="noStrike" cap="none">
              <a:solidFill>
                <a:srgbClr val="333333"/>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chemeClr val="dk1"/>
                </a:solidFill>
                <a:latin typeface="Arial"/>
                <a:ea typeface="Arial"/>
                <a:cs typeface="Arial"/>
                <a:sym typeface="Arial"/>
              </a:rPr>
              <a:t>There are two wildcards used in conjunction with the LIKE operator:</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The percent sign (%) : Represents zero, one or multiple characters.</a:t>
            </a:r>
            <a:endParaRPr sz="1200" b="0"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The underscore (_): Represents a single number or character. </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4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columnN LIKE pattern;</a:t>
            </a:r>
            <a:endParaRPr sz="1200" b="0" i="0" u="none" strike="noStrike" cap="none">
              <a:solidFill>
                <a:schemeClr val="dk1"/>
              </a:solidFill>
              <a:highlight>
                <a:srgbClr val="FFFFFF"/>
              </a:highlight>
              <a:latin typeface="Arial"/>
              <a:ea typeface="Arial"/>
              <a:cs typeface="Arial"/>
              <a:sym typeface="Arial"/>
            </a:endParaRPr>
          </a:p>
        </p:txBody>
      </p:sp>
      <p:pic>
        <p:nvPicPr>
          <p:cNvPr id="293" name="Google Shape;293;p41"/>
          <p:cNvPicPr preferRelativeResize="0"/>
          <p:nvPr/>
        </p:nvPicPr>
        <p:blipFill rotWithShape="1">
          <a:blip r:embed="rId3">
            <a:alphaModFix/>
          </a:blip>
          <a:srcRect/>
          <a:stretch/>
        </p:blipFill>
        <p:spPr>
          <a:xfrm>
            <a:off x="714975" y="2613100"/>
            <a:ext cx="7137657" cy="2225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p:nvPr/>
        </p:nvSpPr>
        <p:spPr>
          <a:xfrm>
            <a:off x="70325" y="743375"/>
            <a:ext cx="8870400" cy="3109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Char char="➢"/>
            </a:pPr>
            <a:r>
              <a:rPr lang="en" sz="1400" b="0" i="0" u="none" strike="noStrike" cap="none">
                <a:solidFill>
                  <a:srgbClr val="C45911"/>
                </a:solidFill>
                <a:latin typeface="Arial"/>
                <a:ea typeface="Arial"/>
                <a:cs typeface="Arial"/>
                <a:sym typeface="Arial"/>
              </a:rPr>
              <a:t>NOT LIKE Operator:</a:t>
            </a:r>
            <a:endParaRPr sz="1400" b="0" i="0" u="none" strike="noStrike" cap="none">
              <a:solidFill>
                <a:srgbClr val="C4591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NOT LIKE Operator works exactly opposite the Like operator.</a:t>
            </a:r>
            <a:endParaRPr sz="1200" b="0" i="0" u="none" strike="noStrike" cap="none">
              <a:solidFill>
                <a:srgbClr val="333333"/>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It displays only those data from the table which does not match the pattern specified in the query.</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columnN NOT LIKE pattern;</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 FROM Customers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WHERE CustomerName NOT LIKE 'a%';</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p:nvPr/>
        </p:nvSpPr>
        <p:spPr>
          <a:xfrm>
            <a:off x="146850" y="0"/>
            <a:ext cx="8850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SQL NULL Values</a:t>
            </a:r>
            <a:endParaRPr sz="1600" b="1" i="0" u="sng" strike="noStrike" cap="none">
              <a:solidFill>
                <a:srgbClr val="C45911"/>
              </a:solidFill>
              <a:latin typeface="Arial"/>
              <a:ea typeface="Arial"/>
              <a:cs typeface="Arial"/>
              <a:sym typeface="Arial"/>
            </a:endParaRPr>
          </a:p>
        </p:txBody>
      </p:sp>
      <p:sp>
        <p:nvSpPr>
          <p:cNvPr id="304" name="Google Shape;304;p43"/>
          <p:cNvSpPr txBox="1"/>
          <p:nvPr/>
        </p:nvSpPr>
        <p:spPr>
          <a:xfrm>
            <a:off x="161850" y="341550"/>
            <a:ext cx="8820300" cy="4867800"/>
          </a:xfrm>
          <a:prstGeom prst="rect">
            <a:avLst/>
          </a:prstGeom>
          <a:noFill/>
          <a:ln>
            <a:noFill/>
          </a:ln>
        </p:spPr>
        <p:txBody>
          <a:bodyPr spcFirstLastPara="1" wrap="square" lIns="91425" tIns="91425" rIns="91425" bIns="91425" anchor="t" anchorCtr="0">
            <a:spAutoFit/>
          </a:bodyPr>
          <a:lstStyle/>
          <a:p>
            <a:pPr marL="457200" marR="0" lvl="0" indent="-301625" algn="l" rtl="0">
              <a:lnSpc>
                <a:spcPct val="100000"/>
              </a:lnSpc>
              <a:spcBef>
                <a:spcPts val="0"/>
              </a:spcBef>
              <a:spcAft>
                <a:spcPts val="0"/>
              </a:spcAft>
              <a:buClr>
                <a:schemeClr val="dk1"/>
              </a:buClr>
              <a:buSzPts val="1150"/>
              <a:buFont typeface="Arial"/>
              <a:buChar char="●"/>
            </a:pPr>
            <a:r>
              <a:rPr lang="en" sz="1150" b="0" i="0" u="none" strike="noStrike" cap="none">
                <a:solidFill>
                  <a:schemeClr val="dk1"/>
                </a:solidFill>
                <a:highlight>
                  <a:srgbClr val="FFFFFF"/>
                </a:highlight>
                <a:latin typeface="Arial"/>
                <a:ea typeface="Arial"/>
                <a:cs typeface="Arial"/>
                <a:sym typeface="Arial"/>
              </a:rPr>
              <a:t>A field with a NULL value is a field with no value.</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Arial"/>
              <a:buChar char="●"/>
            </a:pPr>
            <a:r>
              <a:rPr lang="en" sz="1150" b="0" i="0" u="none" strike="noStrike" cap="none">
                <a:solidFill>
                  <a:schemeClr val="dk1"/>
                </a:solidFill>
                <a:highlight>
                  <a:srgbClr val="FFFFFF"/>
                </a:highlight>
                <a:latin typeface="Arial"/>
                <a:ea typeface="Arial"/>
                <a:cs typeface="Arial"/>
                <a:sym typeface="Arial"/>
              </a:rPr>
              <a:t>It is not possible to test for NULL values with comparison operators, such as =, &lt;, or &lt;&gt;.</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Verdana"/>
              <a:buChar char="●"/>
            </a:pPr>
            <a:r>
              <a:rPr lang="en" sz="1150" b="0" i="0" u="none" strike="noStrike" cap="none">
                <a:solidFill>
                  <a:schemeClr val="dk1"/>
                </a:solidFill>
                <a:highlight>
                  <a:srgbClr val="FFFFFF"/>
                </a:highlight>
                <a:latin typeface="Arial"/>
                <a:ea typeface="Arial"/>
                <a:cs typeface="Arial"/>
                <a:sym typeface="Arial"/>
              </a:rPr>
              <a:t>We will have to use the </a:t>
            </a:r>
            <a:r>
              <a:rPr lang="en" sz="1200">
                <a:solidFill>
                  <a:schemeClr val="dk1"/>
                </a:solidFill>
                <a:highlight>
                  <a:srgbClr val="FFFFFF"/>
                </a:highlight>
              </a:rPr>
              <a:t>ISNULL</a:t>
            </a:r>
            <a:r>
              <a:rPr lang="en" sz="1150" b="0" i="0" u="none" strike="noStrike" cap="none">
                <a:solidFill>
                  <a:schemeClr val="dk1"/>
                </a:solidFill>
                <a:highlight>
                  <a:srgbClr val="FFFFFF"/>
                </a:highlight>
                <a:latin typeface="Arial"/>
                <a:ea typeface="Arial"/>
                <a:cs typeface="Arial"/>
                <a:sym typeface="Arial"/>
              </a:rPr>
              <a:t> and </a:t>
            </a:r>
            <a:r>
              <a:rPr lang="en" sz="1200" b="0" i="0" u="none" strike="noStrike" cap="none">
                <a:solidFill>
                  <a:schemeClr val="dk1"/>
                </a:solidFill>
                <a:highlight>
                  <a:srgbClr val="FFFFFF"/>
                </a:highlight>
                <a:latin typeface="Arial"/>
                <a:ea typeface="Arial"/>
                <a:cs typeface="Arial"/>
                <a:sym typeface="Arial"/>
              </a:rPr>
              <a:t>IS NOT NULL</a:t>
            </a:r>
            <a:r>
              <a:rPr lang="en" sz="1150" b="0" i="0" u="none" strike="noStrike" cap="none">
                <a:solidFill>
                  <a:schemeClr val="dk1"/>
                </a:solidFill>
                <a:highlight>
                  <a:srgbClr val="FFFFFF"/>
                </a:highlight>
                <a:latin typeface="Arial"/>
                <a:ea typeface="Arial"/>
                <a:cs typeface="Arial"/>
                <a:sym typeface="Arial"/>
              </a:rPr>
              <a:t> operators instead.</a:t>
            </a:r>
            <a:endParaRPr sz="115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400"/>
              </a:spcBef>
              <a:spcAft>
                <a:spcPts val="0"/>
              </a:spcAft>
              <a:buClr>
                <a:srgbClr val="000000"/>
              </a:buClr>
              <a:buSzPts val="1400"/>
              <a:buFont typeface="Arial"/>
              <a:buNone/>
            </a:pPr>
            <a:r>
              <a:rPr lang="en" sz="1400" b="1" i="0" u="none" strike="noStrike" cap="none">
                <a:solidFill>
                  <a:schemeClr val="dk1"/>
                </a:solidFill>
                <a:highlight>
                  <a:srgbClr val="FFFFFF"/>
                </a:highlight>
                <a:latin typeface="Arial"/>
                <a:ea typeface="Arial"/>
                <a:cs typeface="Arial"/>
                <a:sym typeface="Arial"/>
              </a:rPr>
              <a:t> </a:t>
            </a:r>
            <a:r>
              <a:rPr lang="en" sz="1200" b="1" i="0" u="none" strike="noStrike" cap="none">
                <a:solidFill>
                  <a:schemeClr val="dk1"/>
                </a:solidFill>
                <a:highlight>
                  <a:srgbClr val="FFFFFF"/>
                </a:highlight>
                <a:latin typeface="Arial"/>
                <a:ea typeface="Arial"/>
                <a:cs typeface="Arial"/>
                <a:sym typeface="Arial"/>
              </a:rPr>
              <a:t> IS NULL Syntax:</a:t>
            </a:r>
            <a:endParaRPr sz="1200" b="1"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column_name IS NULL;</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FROM student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WHERE age IS NULL; </a:t>
            </a:r>
            <a:endParaRPr sz="1200" b="0" i="0" u="none" strike="noStrike" cap="none">
              <a:solidFill>
                <a:schemeClr val="dk1"/>
              </a:solidFill>
              <a:highlight>
                <a:srgbClr val="FFFFFF"/>
              </a:highlight>
              <a:latin typeface="Arial"/>
              <a:ea typeface="Arial"/>
              <a:cs typeface="Arial"/>
              <a:sym typeface="Arial"/>
            </a:endParaRPr>
          </a:p>
          <a:p>
            <a:pPr marL="0" marR="11430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800"/>
              </a:spcBef>
              <a:spcAft>
                <a:spcPts val="0"/>
              </a:spcAft>
              <a:buClr>
                <a:schemeClr val="dk1"/>
              </a:buClr>
              <a:buSzPts val="1100"/>
              <a:buFont typeface="Arial"/>
              <a:buNone/>
            </a:pPr>
            <a:r>
              <a:rPr lang="en" sz="1200" b="1" i="0" u="none" strike="noStrike" cap="none">
                <a:solidFill>
                  <a:schemeClr val="dk1"/>
                </a:solidFill>
                <a:highlight>
                  <a:srgbClr val="FFFFFF"/>
                </a:highlight>
                <a:latin typeface="Arial"/>
                <a:ea typeface="Arial"/>
                <a:cs typeface="Arial"/>
                <a:sym typeface="Arial"/>
              </a:rPr>
              <a:t>    IS NOT NULL Syntax:</a:t>
            </a:r>
            <a:endParaRPr sz="1200" b="1"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80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column_name IS NOT NULL;</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FROM student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20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WHERE age IS NOT NULL;</a:t>
            </a: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p:nvPr/>
        </p:nvSpPr>
        <p:spPr>
          <a:xfrm>
            <a:off x="180825" y="100450"/>
            <a:ext cx="8760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LIMIT Command</a:t>
            </a:r>
            <a:endParaRPr sz="1800" b="1" i="0" u="sng" strike="noStrike" cap="none">
              <a:solidFill>
                <a:srgbClr val="C45911"/>
              </a:solidFill>
              <a:latin typeface="Arial"/>
              <a:ea typeface="Arial"/>
              <a:cs typeface="Arial"/>
              <a:sym typeface="Arial"/>
            </a:endParaRPr>
          </a:p>
        </p:txBody>
      </p:sp>
      <p:sp>
        <p:nvSpPr>
          <p:cNvPr id="310" name="Google Shape;310;p44"/>
          <p:cNvSpPr txBox="1"/>
          <p:nvPr/>
        </p:nvSpPr>
        <p:spPr>
          <a:xfrm>
            <a:off x="185775" y="1054350"/>
            <a:ext cx="8750100" cy="30348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140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LIMIT clause is used to specify the number of records to return.</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LIMIT clause is useful on large tables with thousands of records. Returning a large number of records can impact performance.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Syntax:</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SELECT</a:t>
            </a:r>
            <a:r>
              <a:rPr lang="en" sz="1200" b="0" i="0" u="none" strike="noStrike" cap="none">
                <a:solidFill>
                  <a:schemeClr val="dk1"/>
                </a:solidFill>
                <a:highlight>
                  <a:schemeClr val="lt1"/>
                </a:highlight>
                <a:latin typeface="Arial"/>
                <a:ea typeface="Arial"/>
                <a:cs typeface="Arial"/>
                <a:sym typeface="Arial"/>
              </a:rPr>
              <a:t> column_list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FROM</a:t>
            </a:r>
            <a:r>
              <a:rPr lang="en" sz="1200" b="0" i="0" u="none" strike="noStrike" cap="none">
                <a:solidFill>
                  <a:schemeClr val="dk1"/>
                </a:solidFill>
                <a:highlight>
                  <a:schemeClr val="lt1"/>
                </a:highlight>
                <a:latin typeface="Arial"/>
                <a:ea typeface="Arial"/>
                <a:cs typeface="Arial"/>
                <a:sym typeface="Arial"/>
              </a:rPr>
              <a:t> table_name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LIMIT offset, count;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150"/>
              <a:buFont typeface="Arial"/>
              <a:buNone/>
            </a:pPr>
            <a:r>
              <a:rPr lang="en" sz="1150" b="0" i="0" u="none" strike="noStrike" cap="none">
                <a:solidFill>
                  <a:srgbClr val="0000CD"/>
                </a:solidFill>
                <a:highlight>
                  <a:srgbClr val="FFFFFF"/>
                </a:highlight>
                <a:latin typeface="Courier New"/>
                <a:ea typeface="Courier New"/>
                <a:cs typeface="Courier New"/>
                <a:sym typeface="Courier New"/>
              </a:rPr>
              <a:t>    </a:t>
            </a:r>
            <a:r>
              <a:rPr lang="en" sz="1200" b="0" i="0" u="none" strike="noStrike" cap="none">
                <a:solidFill>
                  <a:schemeClr val="dk1"/>
                </a:solidFill>
                <a:highlight>
                  <a:schemeClr val="lt1"/>
                </a:highlight>
                <a:latin typeface="Arial"/>
                <a:ea typeface="Arial"/>
                <a:cs typeface="Arial"/>
                <a:sym typeface="Arial"/>
              </a:rPr>
              <a:t> SELECT * FROM Emp_info</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LIMIT 3,7;</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p:nvPr/>
        </p:nvSpPr>
        <p:spPr>
          <a:xfrm>
            <a:off x="120550" y="130600"/>
            <a:ext cx="88704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sng" strike="noStrike" cap="none">
                <a:solidFill>
                  <a:srgbClr val="C45911"/>
                </a:solidFill>
                <a:latin typeface="Arial"/>
                <a:ea typeface="Arial"/>
                <a:cs typeface="Arial"/>
                <a:sym typeface="Arial"/>
              </a:rPr>
              <a:t>ORDER BY Clause</a:t>
            </a:r>
            <a:endParaRPr sz="1500" b="1" i="0" u="sng" strike="noStrike" cap="none">
              <a:solidFill>
                <a:srgbClr val="C45911"/>
              </a:solidFill>
              <a:latin typeface="Arial"/>
              <a:ea typeface="Arial"/>
              <a:cs typeface="Arial"/>
              <a:sym typeface="Arial"/>
            </a:endParaRPr>
          </a:p>
        </p:txBody>
      </p:sp>
      <p:sp>
        <p:nvSpPr>
          <p:cNvPr id="316" name="Google Shape;316;p45"/>
          <p:cNvSpPr txBox="1"/>
          <p:nvPr/>
        </p:nvSpPr>
        <p:spPr>
          <a:xfrm>
            <a:off x="110500" y="592700"/>
            <a:ext cx="8910600" cy="4315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15000"/>
              </a:lnSpc>
              <a:spcBef>
                <a:spcPts val="140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ORDER BY clause is used to sort the result-set in ascending or descending order.</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ORDER BY clause sorts the records in ascending order by default. </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To sort the records in descending order, use the DESC keyword.</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Syntax:</a:t>
            </a:r>
            <a:endParaRPr sz="1200" b="1"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column1, column2, ...</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ORDER BY column1, column2, ... ASC|DESC;</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E.g:</a:t>
            </a:r>
            <a:endParaRPr sz="1200" b="1"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 FROM Emp_info</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ORDER BY City;</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 FROM CUSTOMERS</a:t>
            </a:r>
            <a:endParaRPr sz="1200" b="0" i="0" u="none" strike="noStrike" cap="none">
              <a:solidFill>
                <a:schemeClr val="dk1"/>
              </a:solidFill>
              <a:highlight>
                <a:schemeClr val="lt1"/>
              </a:highlight>
              <a:latin typeface="Arial"/>
              <a:ea typeface="Arial"/>
              <a:cs typeface="Arial"/>
              <a:sym typeface="Arial"/>
            </a:endParaRPr>
          </a:p>
          <a:p>
            <a:pPr marL="25400" marR="25400" lvl="0" indent="0" algn="l" rtl="0">
              <a:lnSpc>
                <a:spcPct val="115000"/>
              </a:lnSpc>
              <a:spcBef>
                <a:spcPts val="50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ORDER BY NAME DESC;</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p:nvPr/>
        </p:nvSpPr>
        <p:spPr>
          <a:xfrm>
            <a:off x="120550" y="140650"/>
            <a:ext cx="87702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C45911"/>
                </a:solidFill>
                <a:latin typeface="Arial"/>
                <a:ea typeface="Arial"/>
                <a:cs typeface="Arial"/>
                <a:sym typeface="Arial"/>
              </a:rPr>
              <a:t>Renaming Attributes or SQL Aliases</a:t>
            </a:r>
            <a:endParaRPr sz="1600" b="1" i="0" u="none" strike="noStrike" cap="none">
              <a:solidFill>
                <a:srgbClr val="C45911"/>
              </a:solidFill>
              <a:latin typeface="Arial"/>
              <a:ea typeface="Arial"/>
              <a:cs typeface="Arial"/>
              <a:sym typeface="Arial"/>
            </a:endParaRPr>
          </a:p>
        </p:txBody>
      </p:sp>
      <p:sp>
        <p:nvSpPr>
          <p:cNvPr id="322" name="Google Shape;322;p46"/>
          <p:cNvSpPr txBox="1"/>
          <p:nvPr/>
        </p:nvSpPr>
        <p:spPr>
          <a:xfrm>
            <a:off x="146850" y="1115075"/>
            <a:ext cx="8850300" cy="3079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40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aliases are used to give a table, or a column in a table, a temporary name.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Aliases are often used to make column names more readable.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 alias only exists for the duration of that query.</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 alias is created with the AS keyword.</a:t>
            </a:r>
            <a:endParaRPr sz="14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Syntax:</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column_name AS alias_name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E.g: </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ID AS emp_ID, Name AS emp_name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emp_info;</a:t>
            </a: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7"/>
          <p:cNvSpPr txBox="1"/>
          <p:nvPr/>
        </p:nvSpPr>
        <p:spPr>
          <a:xfrm>
            <a:off x="90425" y="110500"/>
            <a:ext cx="8991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45911"/>
                </a:solidFill>
                <a:latin typeface="Arial"/>
                <a:ea typeface="Arial"/>
                <a:cs typeface="Arial"/>
                <a:sym typeface="Arial"/>
              </a:rPr>
              <a:t>	BUILT-IN SQL FUNCTIONS</a:t>
            </a:r>
            <a:endParaRPr sz="1800" b="1" i="0" u="none" strike="noStrike" cap="none">
              <a:solidFill>
                <a:srgbClr val="C45911"/>
              </a:solidFill>
              <a:latin typeface="Arial"/>
              <a:ea typeface="Arial"/>
              <a:cs typeface="Arial"/>
              <a:sym typeface="Arial"/>
            </a:endParaRPr>
          </a:p>
        </p:txBody>
      </p:sp>
      <p:sp>
        <p:nvSpPr>
          <p:cNvPr id="328" name="Google Shape;328;p47"/>
          <p:cNvSpPr txBox="1"/>
          <p:nvPr/>
        </p:nvSpPr>
        <p:spPr>
          <a:xfrm>
            <a:off x="100450" y="642950"/>
            <a:ext cx="8970900" cy="38481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A function is </a:t>
            </a:r>
            <a:r>
              <a:rPr lang="en" sz="1400" b="1" i="0" u="none" strike="noStrike" cap="none">
                <a:solidFill>
                  <a:srgbClr val="202124"/>
                </a:solidFill>
                <a:highlight>
                  <a:srgbClr val="FFFFFF"/>
                </a:highlight>
                <a:latin typeface="Arial"/>
                <a:ea typeface="Arial"/>
                <a:cs typeface="Arial"/>
                <a:sym typeface="Arial"/>
              </a:rPr>
              <a:t>a set of SQL statements that perform a specific task</a:t>
            </a:r>
            <a:r>
              <a:rPr lang="en" sz="1400" b="0" i="0" u="none" strike="noStrike" cap="none">
                <a:solidFill>
                  <a:srgbClr val="202124"/>
                </a:solidFill>
                <a:highlight>
                  <a:srgbClr val="FFFFFF"/>
                </a:highlight>
                <a:latin typeface="Arial"/>
                <a:ea typeface="Arial"/>
                <a:cs typeface="Arial"/>
                <a:sym typeface="Arial"/>
              </a:rPr>
              <a:t>.</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Functions provides code reusability.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If you have to repeatedly write large SQL scripts to perform the same task, you can create a function that performs that task.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Next time instead of rewriting the SQL, you can simply call that function.</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There are 4 types of functions in sql,as follow:</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String()   </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r>
              <a:rPr lang="en" sz="1400" b="0" i="0" u="none" strike="noStrike" cap="none">
                <a:solidFill>
                  <a:srgbClr val="202124"/>
                </a:solidFill>
                <a:highlight>
                  <a:srgbClr val="FFFFFF"/>
                </a:highlight>
                <a:latin typeface="Arial"/>
                <a:ea typeface="Arial"/>
                <a:cs typeface="Arial"/>
                <a:sym typeface="Arial"/>
              </a:rPr>
              <a:t>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Math()  </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r>
              <a:rPr lang="en" sz="1400" b="0" i="0" u="none" strike="noStrike" cap="none">
                <a:solidFill>
                  <a:srgbClr val="202124"/>
                </a:solidFill>
                <a:highlight>
                  <a:srgbClr val="FFFFFF"/>
                </a:highlight>
                <a:latin typeface="Arial"/>
                <a:ea typeface="Arial"/>
                <a:cs typeface="Arial"/>
                <a:sym typeface="Arial"/>
              </a:rPr>
              <a:t>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Date()</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Aggregate()</a:t>
            </a:r>
            <a:endParaRPr sz="1400" b="0" i="0" u="none" strike="noStrike" cap="none">
              <a:solidFill>
                <a:srgbClr val="202124"/>
              </a:solidFill>
              <a:highlight>
                <a:srgbClr val="FFFFFF"/>
              </a:highlight>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p:nvPr/>
        </p:nvSpPr>
        <p:spPr>
          <a:xfrm>
            <a:off x="60275" y="50225"/>
            <a:ext cx="9041400" cy="4648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AutoNum type="arabicPeriod"/>
            </a:pPr>
            <a:r>
              <a:rPr lang="en" sz="1400" b="1" i="0" u="none" strike="noStrike" cap="none">
                <a:solidFill>
                  <a:srgbClr val="C45911"/>
                </a:solidFill>
                <a:highlight>
                  <a:srgbClr val="FFFFFF"/>
                </a:highlight>
                <a:latin typeface="Arial"/>
                <a:ea typeface="Arial"/>
                <a:cs typeface="Arial"/>
                <a:sym typeface="Arial"/>
              </a:rPr>
              <a:t>STRING():</a:t>
            </a:r>
            <a:endParaRPr sz="1400" b="1" i="0" u="none" strike="noStrike" cap="none">
              <a:solidFill>
                <a:srgbClr val="C4591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 String methods in SQL are useful for processing the string data type or manipulation of string values.</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1" i="0" u="sng" strike="noStrike" cap="none">
                <a:solidFill>
                  <a:srgbClr val="000000"/>
                </a:solidFill>
                <a:latin typeface="Arial"/>
                <a:ea typeface="Arial"/>
                <a:cs typeface="Arial"/>
                <a:sym typeface="Arial"/>
              </a:rPr>
              <a:t>Concat:</a:t>
            </a: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The CONCAT() function adds two or more strings together.</a:t>
            </a: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Syntax: Select concat(‘string1’,’string2’,....’stringN’);</a:t>
            </a: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E.g: Select concat(‘xyz’,’abc’);</a:t>
            </a: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Select concat(‘xyz’,’ ‘,’abc’);</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2. </a:t>
            </a:r>
            <a:r>
              <a:rPr lang="en" sz="1400" b="1" i="0" u="sng" strike="noStrike" cap="none">
                <a:solidFill>
                  <a:schemeClr val="dk1"/>
                </a:solidFill>
                <a:highlight>
                  <a:schemeClr val="lt1"/>
                </a:highlight>
                <a:latin typeface="Arial"/>
                <a:ea typeface="Arial"/>
                <a:cs typeface="Arial"/>
                <a:sym typeface="Arial"/>
              </a:rPr>
              <a:t>Lower:</a:t>
            </a:r>
            <a:r>
              <a:rPr lang="en" sz="14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This function is used to convert the upper case character into lower case.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Syntax: select </a:t>
            </a:r>
            <a:r>
              <a:rPr lang="en" sz="1150" b="0" i="0" u="none" strike="noStrike" cap="none">
                <a:solidFill>
                  <a:schemeClr val="dk1"/>
                </a:solidFill>
                <a:highlight>
                  <a:schemeClr val="lt1"/>
                </a:highlight>
                <a:latin typeface="Arial"/>
                <a:ea typeface="Arial"/>
                <a:cs typeface="Arial"/>
                <a:sym typeface="Arial"/>
              </a:rPr>
              <a:t>LOWER(text)</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LOWER('GOOD MORNING');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SELECT LOWER(Name) AS LowercaseempName</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FROM emp_info;</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9"/>
          <p:cNvSpPr txBox="1"/>
          <p:nvPr/>
        </p:nvSpPr>
        <p:spPr>
          <a:xfrm>
            <a:off x="80375" y="100450"/>
            <a:ext cx="8970900" cy="4833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highlight>
                  <a:schemeClr val="lt1"/>
                </a:highlight>
                <a:latin typeface="Arial"/>
                <a:ea typeface="Arial"/>
                <a:cs typeface="Arial"/>
                <a:sym typeface="Arial"/>
              </a:rPr>
              <a:t>3. Upper: </a:t>
            </a:r>
            <a:r>
              <a:rPr lang="en" sz="1200" b="0" i="0" u="none" strike="noStrike" cap="none">
                <a:solidFill>
                  <a:srgbClr val="333333"/>
                </a:solidFill>
                <a:highlight>
                  <a:srgbClr val="FFFFFF"/>
                </a:highlight>
                <a:latin typeface="Roboto"/>
                <a:ea typeface="Roboto"/>
                <a:cs typeface="Roboto"/>
                <a:sym typeface="Roboto"/>
              </a:rPr>
              <a:t>This function converts the lower case character into the upper case.</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0" i="0" u="none" strike="noStrike" cap="none">
                <a:solidFill>
                  <a:schemeClr val="dk1"/>
                </a:solidFill>
                <a:highlight>
                  <a:schemeClr val="lt1"/>
                </a:highlight>
                <a:latin typeface="Arial"/>
                <a:ea typeface="Arial"/>
                <a:cs typeface="Arial"/>
                <a:sym typeface="Arial"/>
              </a:rPr>
              <a:t>select </a:t>
            </a:r>
            <a:r>
              <a:rPr lang="en" sz="1150" b="0" i="0" u="none" strike="noStrike" cap="none">
                <a:solidFill>
                  <a:schemeClr val="dk1"/>
                </a:solidFill>
                <a:highlight>
                  <a:schemeClr val="lt1"/>
                </a:highlight>
                <a:latin typeface="Arial"/>
                <a:ea typeface="Arial"/>
                <a:cs typeface="Arial"/>
                <a:sym typeface="Arial"/>
              </a:rPr>
              <a:t>UPPER(text)</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UPPER('good morning');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SELECT UPPER(Name) AS UppercaseempName</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FROM emp_info;</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highlight>
                  <a:schemeClr val="lt1"/>
                </a:highlight>
                <a:latin typeface="Arial"/>
                <a:ea typeface="Arial"/>
                <a:cs typeface="Arial"/>
                <a:sym typeface="Arial"/>
              </a:rPr>
              <a:t>4. Replace:</a:t>
            </a:r>
            <a:r>
              <a:rPr lang="en" sz="1150" b="0" i="0" u="none" strike="noStrike" cap="none">
                <a:solidFill>
                  <a:schemeClr val="dk1"/>
                </a:solidFill>
                <a:highlight>
                  <a:schemeClr val="lt1"/>
                </a:highlight>
                <a:latin typeface="Arial"/>
                <a:ea typeface="Arial"/>
                <a:cs typeface="Arial"/>
                <a:sym typeface="Arial"/>
              </a:rPr>
              <a:t> </a:t>
            </a:r>
            <a:r>
              <a:rPr lang="en" sz="1200" b="0" i="0" u="none" strike="noStrike" cap="none">
                <a:solidFill>
                  <a:srgbClr val="333333"/>
                </a:solidFill>
                <a:highlight>
                  <a:srgbClr val="FFFFFF"/>
                </a:highlight>
                <a:latin typeface="Roboto"/>
                <a:ea typeface="Roboto"/>
                <a:cs typeface="Roboto"/>
                <a:sym typeface="Roboto"/>
              </a:rPr>
              <a:t>This function is used to replace all occurrences of the substring in a specified string with another string value.</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0" i="0" u="none" strike="noStrike" cap="none">
                <a:solidFill>
                  <a:schemeClr val="dk1"/>
                </a:solidFill>
                <a:highlight>
                  <a:srgbClr val="FFFFFF"/>
                </a:highlight>
                <a:latin typeface="Arial"/>
                <a:ea typeface="Arial"/>
                <a:cs typeface="Arial"/>
                <a:sym typeface="Arial"/>
              </a:rPr>
              <a:t>REPLACE(</a:t>
            </a:r>
            <a:r>
              <a:rPr lang="en" sz="1200" b="0" i="0" u="none" strike="noStrike" cap="none">
                <a:solidFill>
                  <a:schemeClr val="dk1"/>
                </a:solidFill>
                <a:latin typeface="Arial"/>
                <a:ea typeface="Arial"/>
                <a:cs typeface="Arial"/>
                <a:sym typeface="Arial"/>
              </a:rPr>
              <a:t>string</a:t>
            </a:r>
            <a:r>
              <a:rPr lang="en" sz="1200" b="0" i="0" u="none" strike="noStrike" cap="none">
                <a:solidFill>
                  <a:schemeClr val="dk1"/>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old_string</a:t>
            </a:r>
            <a:r>
              <a:rPr lang="en" sz="1200" b="0" i="0" u="none" strike="noStrike" cap="none">
                <a:solidFill>
                  <a:schemeClr val="dk1"/>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new_string</a:t>
            </a:r>
            <a:r>
              <a:rPr lang="en" sz="1200" b="0" i="0" u="none" strike="noStrike" cap="none">
                <a:solidFill>
                  <a:schemeClr val="dk1"/>
                </a:solidFill>
                <a:highlight>
                  <a:srgbClr val="FFFFFF"/>
                </a:highlight>
                <a:latin typeface="Arial"/>
                <a:ea typeface="Arial"/>
                <a:cs typeface="Arial"/>
                <a:sym typeface="Arial"/>
              </a:rPr>
              <a: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REPLACE('Good Morning', 'Good', 'Happy');</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REPLACE('Good Morning', 'G', 'F');</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1" i="0" u="sng" strike="noStrike" cap="none">
                <a:solidFill>
                  <a:schemeClr val="dk1"/>
                </a:solidFill>
                <a:latin typeface="Arial"/>
                <a:ea typeface="Arial"/>
                <a:cs typeface="Arial"/>
                <a:sym typeface="Arial"/>
              </a:rPr>
              <a:t>5. Reverse() :</a:t>
            </a:r>
            <a:r>
              <a:rPr lang="en" sz="1400" b="0" i="0" u="none" strike="noStrike" cap="none">
                <a:solidFill>
                  <a:schemeClr val="dk1"/>
                </a:solidFill>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This function displays the character string in reverse order.</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Syntax: REVERSE(string)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E.g: SELECT REVERSE('Good Morning');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REVERSE(Name) AS reversename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p:nvPr/>
        </p:nvSpPr>
        <p:spPr>
          <a:xfrm>
            <a:off x="60275" y="60275"/>
            <a:ext cx="9041400" cy="515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chemeClr val="dk1"/>
                </a:solidFill>
                <a:highlight>
                  <a:schemeClr val="lt1"/>
                </a:highlight>
                <a:latin typeface="Arial"/>
                <a:ea typeface="Arial"/>
                <a:cs typeface="Arial"/>
                <a:sym typeface="Arial"/>
              </a:rPr>
              <a:t>6. Length() </a:t>
            </a:r>
            <a:r>
              <a:rPr lang="en" sz="1200" b="0" i="0" u="none" strike="noStrike" cap="none">
                <a:solidFill>
                  <a:schemeClr val="dk1"/>
                </a:solidFill>
                <a:highlight>
                  <a:schemeClr val="lt1"/>
                </a:highlight>
                <a:latin typeface="Arial"/>
                <a:ea typeface="Arial"/>
                <a:cs typeface="Arial"/>
                <a:sym typeface="Arial"/>
              </a:rPr>
              <a:t>: </a:t>
            </a:r>
            <a:r>
              <a:rPr lang="en" sz="1100" b="0" i="0" u="none" strike="noStrike" cap="none">
                <a:solidFill>
                  <a:srgbClr val="333333"/>
                </a:solidFill>
                <a:highlight>
                  <a:srgbClr val="FFFFFF"/>
                </a:highlight>
                <a:latin typeface="Arial"/>
                <a:ea typeface="Arial"/>
                <a:cs typeface="Arial"/>
                <a:sym typeface="Arial"/>
              </a:rPr>
              <a:t>This function returns the number of characters in a string, including trailing spaces.</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a:t>
            </a:r>
            <a:r>
              <a:rPr lang="en" sz="1100" b="0" i="0" u="none" strike="noStrike" cap="none">
                <a:solidFill>
                  <a:schemeClr val="dk1"/>
                </a:solidFill>
                <a:highlight>
                  <a:schemeClr val="lt1"/>
                </a:highlight>
                <a:latin typeface="Arial"/>
                <a:ea typeface="Arial"/>
                <a:cs typeface="Arial"/>
                <a:sym typeface="Arial"/>
              </a:rPr>
              <a:t>LENGTH(string)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E.g: SELECT LENGTH('Good Morning');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LENGTH(name) from emp_info;</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chemeClr val="dk1"/>
                </a:solidFill>
                <a:highlight>
                  <a:schemeClr val="lt1"/>
                </a:highlight>
                <a:latin typeface="Arial"/>
                <a:ea typeface="Arial"/>
                <a:cs typeface="Arial"/>
                <a:sym typeface="Arial"/>
              </a:rPr>
              <a:t>7. Substring() :</a:t>
            </a:r>
            <a:r>
              <a:rPr lang="en" sz="1100" b="0" i="0" u="none" strike="noStrike" cap="none">
                <a:solidFill>
                  <a:schemeClr val="dk1"/>
                </a:solidFill>
                <a:highlight>
                  <a:schemeClr val="lt1"/>
                </a:highlight>
                <a:latin typeface="Arial"/>
                <a:ea typeface="Arial"/>
                <a:cs typeface="Arial"/>
                <a:sym typeface="Arial"/>
              </a:rPr>
              <a:t> </a:t>
            </a:r>
            <a:r>
              <a:rPr lang="en" sz="1100" b="0" i="0" u="none" strike="noStrike" cap="none">
                <a:solidFill>
                  <a:srgbClr val="333333"/>
                </a:solidFill>
                <a:highlight>
                  <a:srgbClr val="FFFFFF"/>
                </a:highlight>
                <a:latin typeface="Arial"/>
                <a:ea typeface="Arial"/>
                <a:cs typeface="Arial"/>
                <a:sym typeface="Arial"/>
              </a:rPr>
              <a:t>This function extracts a substring from a string that begins at a specific position and ends at a specific length.</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a:t>
            </a:r>
            <a:r>
              <a:rPr lang="en" sz="1100" b="0" i="0" u="none" strike="noStrike" cap="none">
                <a:solidFill>
                  <a:schemeClr val="dk1"/>
                </a:solidFill>
                <a:highlight>
                  <a:schemeClr val="lt1"/>
                </a:highlight>
                <a:latin typeface="Arial"/>
                <a:ea typeface="Arial"/>
                <a:cs typeface="Arial"/>
                <a:sym typeface="Arial"/>
              </a:rPr>
              <a:t>SUBSTRING(string, start, length)</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E.g: SELECT SUBSTRING('Good morning', 1, 3) AS ExtractString;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SUBSTRING(Name, 1, 4) AS ExtractString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FROM emp_info;</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latin typeface="Arial"/>
                <a:ea typeface="Arial"/>
                <a:cs typeface="Arial"/>
                <a:sym typeface="Arial"/>
              </a:rPr>
              <a:t>8. Ltrim():</a:t>
            </a:r>
            <a:r>
              <a:rPr lang="en" sz="1100" b="0" i="0" u="none" strike="noStrike" cap="none">
                <a:solidFill>
                  <a:schemeClr val="dk1"/>
                </a:solidFill>
                <a:latin typeface="Arial"/>
                <a:ea typeface="Arial"/>
                <a:cs typeface="Arial"/>
                <a:sym typeface="Arial"/>
              </a:rPr>
              <a:t> </a:t>
            </a:r>
            <a:r>
              <a:rPr lang="en" sz="1100" b="0" i="0" u="none" strike="noStrike" cap="none">
                <a:solidFill>
                  <a:srgbClr val="333333"/>
                </a:solidFill>
                <a:highlight>
                  <a:srgbClr val="FFFFFF"/>
                </a:highlight>
                <a:latin typeface="Arial"/>
                <a:ea typeface="Arial"/>
                <a:cs typeface="Arial"/>
                <a:sym typeface="Arial"/>
              </a:rPr>
              <a:t>This function returns a string from a given string after removing all leading spaces.</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a:t>
            </a:r>
            <a:r>
              <a:rPr lang="en" sz="1100" b="0" i="0" u="none" strike="noStrike" cap="none">
                <a:solidFill>
                  <a:schemeClr val="dk1"/>
                </a:solidFill>
                <a:highlight>
                  <a:srgbClr val="FFFFFF"/>
                </a:highlight>
                <a:latin typeface="Arial"/>
                <a:ea typeface="Arial"/>
                <a:cs typeface="Arial"/>
                <a:sym typeface="Arial"/>
              </a:rPr>
              <a:t>LTRIM(</a:t>
            </a:r>
            <a:r>
              <a:rPr lang="en" sz="1100" b="0" i="0" u="none" strike="noStrike" cap="none">
                <a:solidFill>
                  <a:schemeClr val="dk1"/>
                </a:solidFill>
                <a:latin typeface="Arial"/>
                <a:ea typeface="Arial"/>
                <a:cs typeface="Arial"/>
                <a:sym typeface="Arial"/>
              </a:rPr>
              <a:t>string</a:t>
            </a:r>
            <a:r>
              <a:rPr lang="en" sz="1100" b="0" i="0" u="none" strike="noStrike" cap="none">
                <a:solidFill>
                  <a:schemeClr val="dk1"/>
                </a:solidFill>
                <a:highlight>
                  <a:srgbClr val="FFFFFF"/>
                </a:highlight>
                <a:latin typeface="Arial"/>
                <a:ea typeface="Arial"/>
                <a:cs typeface="Arial"/>
                <a:sym typeface="Arial"/>
              </a:rPr>
              <a:t>)</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E.g: </a:t>
            </a:r>
            <a:r>
              <a:rPr lang="en" sz="1100" b="0" i="0" u="none" strike="noStrike" cap="none">
                <a:solidFill>
                  <a:schemeClr val="dk1"/>
                </a:solidFill>
                <a:highlight>
                  <a:schemeClr val="lt1"/>
                </a:highlight>
                <a:latin typeface="Arial"/>
                <a:ea typeface="Arial"/>
                <a:cs typeface="Arial"/>
                <a:sym typeface="Arial"/>
              </a:rPr>
              <a:t>SELECT LTRIM(' 	Hello world') AS LeftTrimmedString;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highlight>
                  <a:schemeClr val="lt1"/>
                </a:highlight>
                <a:latin typeface="Arial"/>
                <a:ea typeface="Arial"/>
                <a:cs typeface="Arial"/>
                <a:sym typeface="Arial"/>
              </a:rPr>
              <a:t>9. Rtrim(): </a:t>
            </a:r>
            <a:r>
              <a:rPr lang="en" sz="1100" b="0" i="0" u="none" strike="noStrike" cap="none">
                <a:solidFill>
                  <a:srgbClr val="333333"/>
                </a:solidFill>
                <a:highlight>
                  <a:srgbClr val="FFFFFF"/>
                </a:highlight>
                <a:latin typeface="Arial"/>
                <a:ea typeface="Arial"/>
                <a:cs typeface="Arial"/>
                <a:sym typeface="Arial"/>
              </a:rPr>
              <a:t>This function returns a string from a given string after removing all trailing spaces.</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RTRIM(string)</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E.g: </a:t>
            </a:r>
            <a:r>
              <a:rPr lang="en" sz="1100" b="0" i="0" u="none" strike="noStrike" cap="none">
                <a:solidFill>
                  <a:schemeClr val="dk1"/>
                </a:solidFill>
                <a:highlight>
                  <a:schemeClr val="lt1"/>
                </a:highlight>
                <a:latin typeface="Arial"/>
                <a:ea typeface="Arial"/>
                <a:cs typeface="Arial"/>
                <a:sym typeface="Arial"/>
              </a:rPr>
              <a:t>SELECT RTRIM('Hello world            ') AS RightTrimmedString;</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txBox="1"/>
          <p:nvPr/>
        </p:nvSpPr>
        <p:spPr>
          <a:xfrm>
            <a:off x="160725" y="90425"/>
            <a:ext cx="8870700" cy="1424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C4125"/>
                </a:solidFill>
                <a:latin typeface="Arial"/>
                <a:ea typeface="Arial"/>
                <a:cs typeface="Arial"/>
                <a:sym typeface="Arial"/>
              </a:rPr>
              <a:t>Operators in Sql</a:t>
            </a:r>
            <a:endParaRPr sz="1800" b="1" i="0" u="sng" strike="noStrike" cap="none">
              <a:solidFill>
                <a:srgbClr val="CC412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C4125"/>
              </a:solidFill>
              <a:latin typeface="Arial"/>
              <a:ea typeface="Arial"/>
              <a:cs typeface="Arial"/>
              <a:sym typeface="Arial"/>
            </a:endParaRPr>
          </a:p>
          <a:p>
            <a:pPr marL="0" marR="0" lvl="0" indent="0" algn="l" rtl="0">
              <a:lnSpc>
                <a:spcPct val="115000"/>
              </a:lnSpc>
              <a:spcBef>
                <a:spcPts val="0"/>
              </a:spcBef>
              <a:spcAft>
                <a:spcPts val="1400"/>
              </a:spcAft>
              <a:buClr>
                <a:srgbClr val="000000"/>
              </a:buClr>
              <a:buSzPts val="1350"/>
              <a:buFont typeface="Arial"/>
              <a:buNone/>
            </a:pPr>
            <a:r>
              <a:rPr lang="en" sz="1350" b="0" i="0" u="none" strike="noStrike" cap="none">
                <a:solidFill>
                  <a:srgbClr val="444444"/>
                </a:solidFill>
                <a:highlight>
                  <a:srgbClr val="FFFFFF"/>
                </a:highlight>
                <a:latin typeface="Georgia"/>
                <a:ea typeface="Georgia"/>
                <a:cs typeface="Georgia"/>
                <a:sym typeface="Georgia"/>
              </a:rPr>
              <a:t>An operator is a reserved character or word which is used in a SQL statement to query our database. We use a WHERE clause to query a database using operators.Operators are needed to specify conditions in a SQL statement. </a:t>
            </a:r>
            <a:endParaRPr sz="1200" b="1" i="0" u="none" strike="noStrike" cap="none">
              <a:solidFill>
                <a:srgbClr val="CC4125"/>
              </a:solidFill>
              <a:latin typeface="Arial"/>
              <a:ea typeface="Arial"/>
              <a:cs typeface="Arial"/>
              <a:sym typeface="Arial"/>
            </a:endParaRPr>
          </a:p>
        </p:txBody>
      </p:sp>
      <p:graphicFrame>
        <p:nvGraphicFramePr>
          <p:cNvPr id="82" name="Google Shape;82;p6"/>
          <p:cNvGraphicFramePr/>
          <p:nvPr/>
        </p:nvGraphicFramePr>
        <p:xfrm>
          <a:off x="244450" y="1856375"/>
          <a:ext cx="8655100" cy="2520450"/>
        </p:xfrm>
        <a:graphic>
          <a:graphicData uri="http://schemas.openxmlformats.org/drawingml/2006/table">
            <a:tbl>
              <a:tblPr>
                <a:noFill/>
                <a:tableStyleId>{CB0F4A3A-1081-4CCC-9BC1-FA13270848EF}</a:tableStyleId>
              </a:tblPr>
              <a:tblGrid>
                <a:gridCol w="585425">
                  <a:extLst>
                    <a:ext uri="{9D8B030D-6E8A-4147-A177-3AD203B41FA5}">
                      <a16:colId xmlns:a16="http://schemas.microsoft.com/office/drawing/2014/main" val="20000"/>
                    </a:ext>
                  </a:extLst>
                </a:gridCol>
                <a:gridCol w="2858250">
                  <a:extLst>
                    <a:ext uri="{9D8B030D-6E8A-4147-A177-3AD203B41FA5}">
                      <a16:colId xmlns:a16="http://schemas.microsoft.com/office/drawing/2014/main" val="20001"/>
                    </a:ext>
                  </a:extLst>
                </a:gridCol>
                <a:gridCol w="5211425">
                  <a:extLst>
                    <a:ext uri="{9D8B030D-6E8A-4147-A177-3AD203B41FA5}">
                      <a16:colId xmlns:a16="http://schemas.microsoft.com/office/drawing/2014/main" val="20002"/>
                    </a:ext>
                  </a:extLst>
                </a:gridCol>
              </a:tblGrid>
              <a:tr h="51290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 </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 sz="1800" b="1" u="none" strike="noStrike" cap="none">
                          <a:solidFill>
                            <a:srgbClr val="C45911"/>
                          </a:solidFill>
                        </a:rPr>
                        <a:t>Types</a:t>
                      </a:r>
                      <a:endParaRPr sz="18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 sz="1800" b="1" u="none" strike="noStrike" cap="none">
                          <a:solidFill>
                            <a:srgbClr val="C45911"/>
                          </a:solidFill>
                        </a:rPr>
                        <a:t>Operators</a:t>
                      </a:r>
                      <a:endParaRPr sz="18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extLst>
                  <a:ext uri="{0D108BD9-81ED-4DB2-BD59-A6C34878D82A}">
                    <a16:rowId xmlns:a16="http://schemas.microsoft.com/office/drawing/2014/main" val="10000"/>
                  </a:ext>
                </a:extLst>
              </a:tr>
              <a:tr h="7757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1.</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Arithmetic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 , -, *, /, %</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extLst>
                  <a:ext uri="{0D108BD9-81ED-4DB2-BD59-A6C34878D82A}">
                    <a16:rowId xmlns:a16="http://schemas.microsoft.com/office/drawing/2014/main" val="10001"/>
                  </a:ext>
                </a:extLst>
              </a:tr>
              <a:tr h="7757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2.</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Comparison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&lt;, &gt;, =, !=, &lt;=, &gt;=</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extLst>
                  <a:ext uri="{0D108BD9-81ED-4DB2-BD59-A6C34878D82A}">
                    <a16:rowId xmlns:a16="http://schemas.microsoft.com/office/drawing/2014/main" val="10002"/>
                  </a:ext>
                </a:extLst>
              </a:tr>
              <a:tr h="4560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3.</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Logical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AND, OR, </a:t>
                      </a:r>
                      <a:r>
                        <a:rPr lang="en">
                          <a:solidFill>
                            <a:srgbClr val="C45911"/>
                          </a:solidFill>
                        </a:rPr>
                        <a:t>NOT,</a:t>
                      </a:r>
                      <a:r>
                        <a:rPr lang="en" sz="1400" u="none" strike="noStrike" cap="none">
                          <a:solidFill>
                            <a:srgbClr val="C45911"/>
                          </a:solidFill>
                        </a:rPr>
                        <a:t>BETWEEN, IN, ANY, </a:t>
                      </a:r>
                      <a:r>
                        <a:rPr lang="en">
                          <a:solidFill>
                            <a:srgbClr val="C45911"/>
                          </a:solidFill>
                        </a:rPr>
                        <a:t>ALL,</a:t>
                      </a:r>
                      <a:r>
                        <a:rPr lang="en" sz="1400" u="none" strike="noStrike" cap="none">
                          <a:solidFill>
                            <a:srgbClr val="C45911"/>
                          </a:solidFill>
                        </a:rPr>
                        <a:t>LIKE</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1"/>
          <p:cNvSpPr txBox="1"/>
          <p:nvPr/>
        </p:nvSpPr>
        <p:spPr>
          <a:xfrm>
            <a:off x="100450" y="90425"/>
            <a:ext cx="8940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51"/>
          <p:cNvSpPr txBox="1"/>
          <p:nvPr/>
        </p:nvSpPr>
        <p:spPr>
          <a:xfrm>
            <a:off x="50225" y="100450"/>
            <a:ext cx="8940900" cy="564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
        <p:nvSpPr>
          <p:cNvPr id="350" name="Google Shape;350;p51"/>
          <p:cNvSpPr txBox="1"/>
          <p:nvPr/>
        </p:nvSpPr>
        <p:spPr>
          <a:xfrm>
            <a:off x="50225" y="50225"/>
            <a:ext cx="8910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Math() Functions:</a:t>
            </a:r>
            <a:endParaRPr sz="1600" b="1" i="0" u="sng" strike="noStrike" cap="none">
              <a:solidFill>
                <a:srgbClr val="C45911"/>
              </a:solidFill>
              <a:latin typeface="Arial"/>
              <a:ea typeface="Arial"/>
              <a:cs typeface="Arial"/>
              <a:sym typeface="Arial"/>
            </a:endParaRPr>
          </a:p>
        </p:txBody>
      </p:sp>
      <p:sp>
        <p:nvSpPr>
          <p:cNvPr id="351" name="Google Shape;351;p51"/>
          <p:cNvSpPr txBox="1"/>
          <p:nvPr/>
        </p:nvSpPr>
        <p:spPr>
          <a:xfrm>
            <a:off x="70325" y="502300"/>
            <a:ext cx="8940900" cy="41559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Mathematical functions are present in SQL which can be used to perform mathematical calculations. </a:t>
            </a: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Some commonly used mathematical functions are given below:</a:t>
            </a: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15000"/>
              </a:lnSpc>
              <a:spcBef>
                <a:spcPts val="0"/>
              </a:spcBef>
              <a:spcAft>
                <a:spcPts val="0"/>
              </a:spcAft>
              <a:buClr>
                <a:srgbClr val="273239"/>
              </a:buClr>
              <a:buSzPts val="1300"/>
              <a:buFont typeface="Arial"/>
              <a:buAutoNum type="arabicPeriod"/>
            </a:pPr>
            <a:r>
              <a:rPr lang="en" sz="1500" b="1" i="0" u="sng" strike="noStrike" cap="none">
                <a:solidFill>
                  <a:schemeClr val="dk1"/>
                </a:solidFill>
                <a:latin typeface="Arial"/>
                <a:ea typeface="Arial"/>
                <a:cs typeface="Arial"/>
                <a:sym typeface="Arial"/>
              </a:rPr>
              <a:t>ABS(X): </a:t>
            </a:r>
            <a:r>
              <a:rPr lang="en" sz="1200" b="0" i="0" u="none" strike="noStrike" cap="none">
                <a:solidFill>
                  <a:schemeClr val="dk1"/>
                </a:solidFill>
                <a:highlight>
                  <a:srgbClr val="FFFFFF"/>
                </a:highlight>
                <a:latin typeface="Arial"/>
                <a:ea typeface="Arial"/>
                <a:cs typeface="Arial"/>
                <a:sym typeface="Arial"/>
              </a:rPr>
              <a:t>This function returns the absolute value of a number.</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E.g:  </a:t>
            </a:r>
            <a:r>
              <a:rPr lang="en" sz="1200" b="0" i="0" u="none" strike="noStrike" cap="none">
                <a:solidFill>
                  <a:schemeClr val="dk1"/>
                </a:solidFill>
                <a:highlight>
                  <a:schemeClr val="lt1"/>
                </a:highlight>
                <a:latin typeface="Arial"/>
                <a:ea typeface="Arial"/>
                <a:cs typeface="Arial"/>
                <a:sym typeface="Arial"/>
              </a:rPr>
              <a:t>Select abs(-6);</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MOD(X,Y): </a:t>
            </a:r>
            <a:r>
              <a:rPr lang="en" sz="1200" b="0" i="0" u="none" strike="noStrike" cap="none">
                <a:solidFill>
                  <a:schemeClr val="dk1"/>
                </a:solidFill>
                <a:highlight>
                  <a:srgbClr val="FFFFFF"/>
                </a:highlight>
                <a:latin typeface="Arial"/>
                <a:ea typeface="Arial"/>
                <a:cs typeface="Arial"/>
                <a:sym typeface="Arial"/>
              </a:rPr>
              <a:t>The variable X is divided by Y and their remainder is returned.</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 Select mod(9,5);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FLOOR(X):</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This returns the largest integer value that is either less than X or equal to it.</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FLOOR(25.75)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FLOOR(-13.5)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CEIL(X):</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This returns the smallest integer value that is either more than X or equal to it. </a:t>
            </a:r>
            <a:endParaRPr sz="1500" b="1"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CEILING(25.75)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CEILING(-13.5)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2"/>
          <p:cNvSpPr txBox="1"/>
          <p:nvPr/>
        </p:nvSpPr>
        <p:spPr>
          <a:xfrm>
            <a:off x="20100" y="90425"/>
            <a:ext cx="9001200" cy="4155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 </a:t>
            </a:r>
            <a:r>
              <a:rPr lang="en" sz="1500" b="1" i="0" u="sng" strike="noStrike" cap="none">
                <a:solidFill>
                  <a:schemeClr val="dk1"/>
                </a:solidFill>
                <a:latin typeface="Arial"/>
                <a:ea typeface="Arial"/>
                <a:cs typeface="Arial"/>
                <a:sym typeface="Arial"/>
              </a:rPr>
              <a:t>TRUNCATE(X,D):</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Returns the number X, truncated to D decimal places. If D is 0, the result has no decimal point or      fractional part.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TRUNCATE(123.321,2)</a:t>
            </a: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SELECT TRUNCATE(123.321,-1)</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 </a:t>
            </a:r>
            <a:r>
              <a:rPr lang="en" sz="1400" b="1" i="0" u="sng" strike="noStrike" cap="none">
                <a:solidFill>
                  <a:srgbClr val="000000"/>
                </a:solidFill>
                <a:latin typeface="Arial"/>
                <a:ea typeface="Arial"/>
                <a:cs typeface="Arial"/>
                <a:sym typeface="Arial"/>
              </a:rPr>
              <a:t>EXP(X):</a:t>
            </a:r>
            <a:r>
              <a:rPr lang="en" sz="1400" b="0" i="0" u="none" strike="noStrike" cap="none">
                <a:solidFill>
                  <a:srgbClr val="000000"/>
                </a:solidFill>
                <a:latin typeface="Arial"/>
                <a:ea typeface="Arial"/>
                <a:cs typeface="Arial"/>
                <a:sym typeface="Arial"/>
              </a:rPr>
              <a:t> </a:t>
            </a:r>
            <a:r>
              <a:rPr lang="en" sz="1150" b="0" i="0" u="none" strike="noStrike" cap="none">
                <a:solidFill>
                  <a:schemeClr val="dk1"/>
                </a:solidFill>
                <a:highlight>
                  <a:srgbClr val="FFFFFF"/>
                </a:highlight>
                <a:latin typeface="Verdana"/>
                <a:ea typeface="Verdana"/>
                <a:cs typeface="Verdana"/>
                <a:sym typeface="Verdana"/>
              </a:rPr>
              <a:t>The EXP() function returns e raised to the power of a specified number.</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0" i="0" u="none" strike="noStrike" cap="none">
                <a:solidFill>
                  <a:schemeClr val="dk1"/>
                </a:solidFill>
                <a:highlight>
                  <a:srgbClr val="FFFFFF"/>
                </a:highlight>
                <a:latin typeface="Arial"/>
                <a:ea typeface="Arial"/>
                <a:cs typeface="Arial"/>
                <a:sym typeface="Arial"/>
              </a:rPr>
              <a:t>SELECT EXP(2);</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7. </a:t>
            </a:r>
            <a:r>
              <a:rPr lang="en" sz="1200" b="1" i="0" u="sng" strike="noStrike" cap="none">
                <a:solidFill>
                  <a:schemeClr val="dk1"/>
                </a:solidFill>
                <a:highlight>
                  <a:srgbClr val="FFFFFF"/>
                </a:highlight>
                <a:latin typeface="Arial"/>
                <a:ea typeface="Arial"/>
                <a:cs typeface="Arial"/>
                <a:sym typeface="Arial"/>
              </a:rPr>
              <a:t>POWER(X,Y) :</a:t>
            </a:r>
            <a:r>
              <a:rPr lang="en" sz="1200" b="0" i="0" u="none" strike="noStrike" cap="none">
                <a:solidFill>
                  <a:schemeClr val="dk1"/>
                </a:solidFill>
                <a:highlight>
                  <a:srgbClr val="FFFFFF"/>
                </a:highlight>
                <a:latin typeface="Arial"/>
                <a:ea typeface="Arial"/>
                <a:cs typeface="Arial"/>
                <a:sym typeface="Arial"/>
              </a:rPr>
              <a:t> </a:t>
            </a:r>
            <a:r>
              <a:rPr lang="en" sz="1150" b="0" i="0" u="none" strike="noStrike" cap="none">
                <a:solidFill>
                  <a:schemeClr val="dk1"/>
                </a:solidFill>
                <a:highlight>
                  <a:srgbClr val="FFFFFF"/>
                </a:highlight>
                <a:latin typeface="Verdana"/>
                <a:ea typeface="Verdana"/>
                <a:cs typeface="Verdana"/>
                <a:sym typeface="Verdana"/>
              </a:rPr>
              <a:t>The POWER() function returns the value of a number raised to the power of another number.</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0" i="0" u="none" strike="noStrike" cap="none">
                <a:solidFill>
                  <a:schemeClr val="dk1"/>
                </a:solidFill>
                <a:highlight>
                  <a:schemeClr val="lt1"/>
                </a:highlight>
                <a:latin typeface="Arial"/>
                <a:ea typeface="Arial"/>
                <a:cs typeface="Arial"/>
                <a:sym typeface="Arial"/>
              </a:rPr>
              <a:t>SELECT POWER(4, 2);</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8. </a:t>
            </a:r>
            <a:r>
              <a:rPr lang="en" sz="1200" b="1" i="0" u="sng" strike="noStrike" cap="none">
                <a:solidFill>
                  <a:schemeClr val="dk1"/>
                </a:solidFill>
                <a:highlight>
                  <a:schemeClr val="lt1"/>
                </a:highlight>
                <a:latin typeface="Arial"/>
                <a:ea typeface="Arial"/>
                <a:cs typeface="Arial"/>
                <a:sym typeface="Arial"/>
              </a:rPr>
              <a:t>SQRT(X):</a:t>
            </a:r>
            <a:r>
              <a:rPr lang="en" sz="1200" b="0" i="0" u="none" strike="noStrike" cap="none">
                <a:solidFill>
                  <a:schemeClr val="dk1"/>
                </a:solidFill>
                <a:highlight>
                  <a:schemeClr val="lt1"/>
                </a:highlight>
                <a:latin typeface="Arial"/>
                <a:ea typeface="Arial"/>
                <a:cs typeface="Arial"/>
                <a:sym typeface="Arial"/>
              </a:rPr>
              <a:t> Return the square root of a number.</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Select sqrt(144);</a:t>
            </a: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3"/>
          <p:cNvSpPr txBox="1"/>
          <p:nvPr/>
        </p:nvSpPr>
        <p:spPr>
          <a:xfrm>
            <a:off x="96600" y="0"/>
            <a:ext cx="89508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DATE Function</a:t>
            </a:r>
            <a:endParaRPr sz="1600" b="1" i="0" u="sng" strike="noStrike" cap="none">
              <a:solidFill>
                <a:srgbClr val="C45911"/>
              </a:solidFill>
              <a:latin typeface="Arial"/>
              <a:ea typeface="Arial"/>
              <a:cs typeface="Arial"/>
              <a:sym typeface="Arial"/>
            </a:endParaRPr>
          </a:p>
        </p:txBody>
      </p:sp>
      <p:sp>
        <p:nvSpPr>
          <p:cNvPr id="362" name="Google Shape;362;p53"/>
          <p:cNvSpPr txBox="1"/>
          <p:nvPr/>
        </p:nvSpPr>
        <p:spPr>
          <a:xfrm>
            <a:off x="134700" y="390150"/>
            <a:ext cx="8874600" cy="4679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AutoNum type="arabicPeriod"/>
            </a:pPr>
            <a:r>
              <a:rPr lang="en" sz="1400" b="1" i="0" u="sng" strike="noStrike" cap="none">
                <a:solidFill>
                  <a:srgbClr val="000000"/>
                </a:solidFill>
                <a:latin typeface="Arial"/>
                <a:ea typeface="Arial"/>
                <a:cs typeface="Arial"/>
                <a:sym typeface="Arial"/>
              </a:rPr>
              <a:t>CURDATE():</a:t>
            </a:r>
            <a:r>
              <a:rPr lang="en" sz="1400" b="0" i="0" u="none" strike="noStrike" cap="none">
                <a:solidFill>
                  <a:srgbClr val="000000"/>
                </a:solidFill>
                <a:latin typeface="Arial"/>
                <a:ea typeface="Arial"/>
                <a:cs typeface="Arial"/>
                <a:sym typeface="Arial"/>
              </a:rPr>
              <a:t> </a:t>
            </a:r>
            <a:r>
              <a:rPr lang="en" sz="1200" b="0" i="0" u="none" strike="noStrike" cap="none">
                <a:solidFill>
                  <a:srgbClr val="000000"/>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Returns the current date.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Syntax:</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Select Curdate();</a:t>
            </a:r>
            <a:r>
              <a:rPr lang="en" sz="1200" b="1" i="0" u="sng" strike="noStrike" cap="none">
                <a:solidFill>
                  <a:srgbClr val="000000"/>
                </a:solidFill>
                <a:latin typeface="Arial"/>
                <a:ea typeface="Arial"/>
                <a:cs typeface="Arial"/>
                <a:sym typeface="Arial"/>
              </a:rPr>
              <a:t> </a:t>
            </a:r>
            <a:endParaRPr sz="1200" b="1" i="0" u="sng"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sng"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Eg: </a:t>
            </a:r>
            <a:endParaRPr sz="1200" b="1"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create table orders</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order_id int,</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pro_name varchar(50),</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order_date datetime default curdate(),</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Arial"/>
                <a:ea typeface="Arial"/>
                <a:cs typeface="Arial"/>
                <a:sym typeface="Arial"/>
              </a:rPr>
              <a:t>primary key(order_id));</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insert into orders (order_id,pro_name) values (102,'Pen');</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400" b="1" i="0" u="sng" strike="noStrike" cap="none">
                <a:solidFill>
                  <a:srgbClr val="000000"/>
                </a:solidFill>
                <a:latin typeface="Arial"/>
                <a:ea typeface="Arial"/>
                <a:cs typeface="Arial"/>
                <a:sym typeface="Arial"/>
              </a:rPr>
              <a:t>Now():</a:t>
            </a:r>
            <a:r>
              <a:rPr lang="en" sz="1400" b="0" i="0" u="none" strike="noStrike" cap="none">
                <a:solidFill>
                  <a:srgbClr val="000000"/>
                </a:solidFill>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Returns the current date and time.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Syntax:</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NOW();</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AutoNum type="arabicPeriod"/>
            </a:pPr>
            <a:r>
              <a:rPr lang="en" sz="1200" b="1" i="0" u="sng" strike="noStrike" cap="none">
                <a:solidFill>
                  <a:schemeClr val="dk1"/>
                </a:solidFill>
                <a:highlight>
                  <a:schemeClr val="lt1"/>
                </a:highlight>
                <a:latin typeface="Arial"/>
                <a:ea typeface="Arial"/>
                <a:cs typeface="Arial"/>
                <a:sym typeface="Arial"/>
              </a:rPr>
              <a:t>Sysdate():</a:t>
            </a:r>
            <a:r>
              <a:rPr lang="en" sz="12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Returns the system’s current date &amp; time.</a:t>
            </a:r>
            <a:r>
              <a:rPr lang="en" sz="1200" b="1" i="0" u="none" strike="noStrike" cap="none">
                <a:solidFill>
                  <a:schemeClr val="dk1"/>
                </a:solidFill>
                <a:highlight>
                  <a:srgbClr val="FFFFFF"/>
                </a:highlight>
                <a:latin typeface="Arial"/>
                <a:ea typeface="Arial"/>
                <a:cs typeface="Arial"/>
                <a:sym typeface="Arial"/>
              </a:rPr>
              <a:t> </a:t>
            </a:r>
            <a:endParaRPr sz="1200" b="1"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Syntax: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SYSDATE();</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4"/>
          <p:cNvSpPr txBox="1"/>
          <p:nvPr/>
        </p:nvSpPr>
        <p:spPr>
          <a:xfrm>
            <a:off x="100450" y="20100"/>
            <a:ext cx="8950800" cy="46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 </a:t>
            </a:r>
            <a:r>
              <a:rPr lang="en" sz="1400" b="1" i="0" u="sng" strike="noStrike" cap="none">
                <a:solidFill>
                  <a:schemeClr val="dk1"/>
                </a:solidFill>
                <a:latin typeface="Arial"/>
                <a:ea typeface="Arial"/>
                <a:cs typeface="Arial"/>
                <a:sym typeface="Arial"/>
              </a:rPr>
              <a:t>Last_day(date):</a:t>
            </a:r>
            <a:r>
              <a:rPr lang="en" sz="1200" b="1" i="0" u="none" strike="noStrike" cap="none">
                <a:solidFill>
                  <a:schemeClr val="dk1"/>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Returns the last day of the corresponding month for a date or datetime value</a:t>
            </a:r>
            <a:r>
              <a:rPr lang="en" sz="1200" b="1" i="0" u="none" strike="noStrike" cap="none">
                <a:solidFill>
                  <a:srgbClr val="222222"/>
                </a:solidFill>
                <a:highlight>
                  <a:srgbClr val="FFFFFF"/>
                </a:highlight>
                <a:latin typeface="Arial"/>
                <a:ea typeface="Arial"/>
                <a:cs typeface="Arial"/>
                <a:sym typeface="Arial"/>
              </a:rPr>
              <a:t>.</a:t>
            </a:r>
            <a:endParaRPr sz="1200" b="1"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222222"/>
                </a:solidFill>
                <a:highlight>
                  <a:srgbClr val="FFFFFF"/>
                </a:highlight>
                <a:latin typeface="Arial"/>
                <a:ea typeface="Arial"/>
                <a:cs typeface="Arial"/>
                <a:sym typeface="Arial"/>
              </a:rPr>
              <a:t>     </a:t>
            </a:r>
            <a:r>
              <a:rPr lang="en" sz="1200" b="0" i="0" u="sng" strike="noStrike" cap="none">
                <a:solidFill>
                  <a:srgbClr val="222222"/>
                </a:solidFill>
                <a:highlight>
                  <a:srgbClr val="FFFFFF"/>
                </a:highlight>
                <a:latin typeface="Arial"/>
                <a:ea typeface="Arial"/>
                <a:cs typeface="Arial"/>
                <a:sym typeface="Arial"/>
              </a:rPr>
              <a:t>Syntax:</a:t>
            </a:r>
            <a:endParaRPr sz="1200" b="0" i="0" u="sng"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     Select last_day(date);</a:t>
            </a: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     E.g:</a:t>
            </a: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     Select last_da</a:t>
            </a:r>
            <a:r>
              <a:rPr lang="en" sz="1200">
                <a:solidFill>
                  <a:srgbClr val="222222"/>
                </a:solidFill>
                <a:highlight>
                  <a:srgbClr val="FFFFFF"/>
                </a:highlight>
              </a:rPr>
              <a:t>y</a:t>
            </a:r>
            <a:r>
              <a:rPr lang="en" sz="1200" b="0" i="0" u="none" strike="noStrike" cap="none">
                <a:solidFill>
                  <a:srgbClr val="222222"/>
                </a:solidFill>
                <a:highlight>
                  <a:srgbClr val="FFFFFF"/>
                </a:highlight>
                <a:latin typeface="Arial"/>
                <a:ea typeface="Arial"/>
                <a:cs typeface="Arial"/>
                <a:sym typeface="Arial"/>
              </a:rPr>
              <a:t>(‘2022-03-12’);</a:t>
            </a: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5. </a:t>
            </a:r>
            <a:r>
              <a:rPr lang="en" sz="1400" b="1" i="0" u="sng" strike="noStrike" cap="none">
                <a:solidFill>
                  <a:schemeClr val="dk1"/>
                </a:solidFill>
                <a:highlight>
                  <a:srgbClr val="FFFFFF"/>
                </a:highlight>
                <a:latin typeface="Arial"/>
                <a:ea typeface="Arial"/>
                <a:cs typeface="Arial"/>
                <a:sym typeface="Arial"/>
              </a:rPr>
              <a:t>Date_format(date, format):</a:t>
            </a:r>
            <a:r>
              <a:rPr lang="en" sz="1100" b="0" i="0" u="none" strike="noStrike" cap="none">
                <a:solidFill>
                  <a:schemeClr val="dk1"/>
                </a:solidFill>
                <a:highlight>
                  <a:srgbClr val="FFFFFF"/>
                </a:highlight>
                <a:latin typeface="Times New Roman"/>
                <a:ea typeface="Times New Roman"/>
                <a:cs typeface="Times New Roman"/>
                <a:sym typeface="Times New Roman"/>
              </a:rPr>
              <a:t> </a:t>
            </a:r>
            <a:r>
              <a:rPr lang="en" sz="1200" b="0" i="0" u="none" strike="noStrike" cap="none">
                <a:solidFill>
                  <a:schemeClr val="dk1"/>
                </a:solidFill>
                <a:highlight>
                  <a:srgbClr val="FFFFFF"/>
                </a:highlight>
                <a:latin typeface="Arial"/>
                <a:ea typeface="Arial"/>
                <a:cs typeface="Arial"/>
                <a:sym typeface="Arial"/>
              </a:rPr>
              <a:t>To format a</a:t>
            </a:r>
            <a:r>
              <a:rPr lang="en" sz="1200" b="0" i="0" u="none" strike="noStrike" cap="none">
                <a:solidFill>
                  <a:schemeClr val="dk1"/>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date</a:t>
            </a:r>
            <a:r>
              <a:rPr lang="en" sz="1200" b="0" i="0" u="none" strike="noStrike" cap="none">
                <a:solidFill>
                  <a:schemeClr val="dk1"/>
                </a:solidFill>
                <a:highlight>
                  <a:srgbClr val="FFFFFF"/>
                </a:highlight>
                <a:latin typeface="Arial"/>
                <a:ea typeface="Arial"/>
                <a:cs typeface="Arial"/>
                <a:sym typeface="Arial"/>
              </a:rPr>
              <a:t> value to a specific format, you use the DATE_FORMAT function.</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a:t>
            </a:r>
            <a:r>
              <a:rPr lang="en" sz="1200" b="0" i="0" u="sng" strike="noStrike" cap="none">
                <a:solidFill>
                  <a:schemeClr val="dk1"/>
                </a:solidFill>
                <a:highlight>
                  <a:srgbClr val="FFFFFF"/>
                </a:highlight>
                <a:latin typeface="Arial"/>
                <a:ea typeface="Arial"/>
                <a:cs typeface="Arial"/>
                <a:sym typeface="Arial"/>
              </a:rPr>
              <a:t> Syntax:</a:t>
            </a:r>
            <a:endParaRPr sz="1200" b="0" i="0" u="sng"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DATE_FORMAT(date,format)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E.g:</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a:t>
            </a:r>
            <a:r>
              <a:rPr lang="en" sz="1100" b="0" i="0" u="none" strike="noStrike" cap="none">
                <a:solidFill>
                  <a:schemeClr val="dk1"/>
                </a:solidFill>
                <a:highlight>
                  <a:srgbClr val="FFFFFF"/>
                </a:highlight>
                <a:latin typeface="Arial"/>
                <a:ea typeface="Arial"/>
                <a:cs typeface="Arial"/>
                <a:sym typeface="Arial"/>
              </a:rPr>
              <a:t>DATE_FORMAT(NOW(),'%b %d %Y %h:%i %p')</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    DATE_FORMAT(NOW(),'%m-%d-%Y')</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    DATE_FORMAT(NOW(),'%d %b %y')</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6. </a:t>
            </a:r>
            <a:r>
              <a:rPr lang="en" sz="1300" b="1" i="0" u="sng" strike="noStrike" cap="none">
                <a:solidFill>
                  <a:schemeClr val="dk1"/>
                </a:solidFill>
                <a:highlight>
                  <a:srgbClr val="FFFFFF"/>
                </a:highlight>
                <a:latin typeface="Arial"/>
                <a:ea typeface="Arial"/>
                <a:cs typeface="Arial"/>
                <a:sym typeface="Arial"/>
              </a:rPr>
              <a:t>DATEDIFF(): </a:t>
            </a:r>
            <a:r>
              <a:rPr lang="en" sz="1150" b="0" i="0" u="none" strike="noStrike" cap="none">
                <a:solidFill>
                  <a:schemeClr val="dk1"/>
                </a:solidFill>
                <a:highlight>
                  <a:srgbClr val="FFFFFF"/>
                </a:highlight>
                <a:latin typeface="Verdana"/>
                <a:ea typeface="Verdana"/>
                <a:cs typeface="Verdana"/>
                <a:sym typeface="Verdana"/>
              </a:rPr>
              <a:t>The DATEDIFF() function returns the time between two dates.</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Syntax: </a:t>
            </a:r>
            <a:r>
              <a:rPr lang="en" sz="1200" b="0" i="0" u="none" strike="noStrike" cap="none">
                <a:solidFill>
                  <a:schemeClr val="dk1"/>
                </a:solidFill>
                <a:highlight>
                  <a:schemeClr val="lt1"/>
                </a:highlight>
                <a:latin typeface="Arial"/>
                <a:ea typeface="Arial"/>
                <a:cs typeface="Arial"/>
                <a:sym typeface="Arial"/>
              </a:rPr>
              <a:t>DATEDIFF(date1,date2)</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r>
              <a:rPr lang="en" sz="1200" b="0" i="0" u="none" strike="noStrike" cap="none">
                <a:solidFill>
                  <a:schemeClr val="dk1"/>
                </a:solidFill>
                <a:highlight>
                  <a:srgbClr val="FFFFFF"/>
                </a:highlight>
                <a:latin typeface="Arial"/>
                <a:ea typeface="Arial"/>
                <a:cs typeface="Arial"/>
                <a:sym typeface="Arial"/>
              </a:rPr>
              <a:t>SELECT DATEDIFF('2014-11-30','2014-11-29') AS DiffDate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p:nvPr/>
        </p:nvSpPr>
        <p:spPr>
          <a:xfrm>
            <a:off x="170775" y="130600"/>
            <a:ext cx="8780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55"/>
          <p:cNvSpPr txBox="1"/>
          <p:nvPr/>
        </p:nvSpPr>
        <p:spPr>
          <a:xfrm>
            <a:off x="181950" y="582675"/>
            <a:ext cx="8780100" cy="3786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7. </a:t>
            </a:r>
            <a:r>
              <a:rPr lang="en" sz="1800" b="1" i="0" u="none" strike="noStrike" cap="none">
                <a:solidFill>
                  <a:schemeClr val="dk1"/>
                </a:solidFill>
                <a:highlight>
                  <a:srgbClr val="FFFFFF"/>
                </a:highlight>
                <a:latin typeface="Arial"/>
                <a:ea typeface="Arial"/>
                <a:cs typeface="Arial"/>
                <a:sym typeface="Arial"/>
              </a:rPr>
              <a:t>MONTH(date): </a:t>
            </a:r>
            <a:r>
              <a:rPr lang="en" sz="1800" b="0" i="0" u="none" strike="noStrike" cap="none">
                <a:solidFill>
                  <a:schemeClr val="dk1"/>
                </a:solidFill>
                <a:highlight>
                  <a:srgbClr val="FFFFFF"/>
                </a:highlight>
                <a:latin typeface="Arial"/>
                <a:ea typeface="Arial"/>
                <a:cs typeface="Arial"/>
                <a:sym typeface="Arial"/>
              </a:rPr>
              <a:t>Returns the month for date, in the range 1 to 12 for January to December, or 0 for dates such as '0000-00-00' or '2008-00-00' that have a zero month part.</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Syntax: Select month(date);</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E.g: select month(now());</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8. </a:t>
            </a:r>
            <a:r>
              <a:rPr lang="en" sz="1800" b="1" i="0" u="none" strike="noStrike" cap="none">
                <a:solidFill>
                  <a:schemeClr val="dk1"/>
                </a:solidFill>
                <a:highlight>
                  <a:srgbClr val="FFFFFF"/>
                </a:highlight>
                <a:latin typeface="Arial"/>
                <a:ea typeface="Arial"/>
                <a:cs typeface="Arial"/>
                <a:sym typeface="Arial"/>
              </a:rPr>
              <a:t>YEAR(date): </a:t>
            </a:r>
            <a:r>
              <a:rPr lang="en" sz="1800" b="0" i="0" u="none" strike="noStrike" cap="none">
                <a:solidFill>
                  <a:schemeClr val="dk1"/>
                </a:solidFill>
                <a:highlight>
                  <a:srgbClr val="FFFFFF"/>
                </a:highlight>
                <a:latin typeface="Arial"/>
                <a:ea typeface="Arial"/>
                <a:cs typeface="Arial"/>
                <a:sym typeface="Arial"/>
              </a:rPr>
              <a:t>Returns the year for date, in the range 1000 to 9999, or 0 for the "zero" date.</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Syntax: Select year(date);</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E.g: select year(now());</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6"/>
          <p:cNvSpPr txBox="1"/>
          <p:nvPr/>
        </p:nvSpPr>
        <p:spPr>
          <a:xfrm>
            <a:off x="110500" y="70325"/>
            <a:ext cx="8880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Aggregate() Function</a:t>
            </a:r>
            <a:endParaRPr sz="1600" b="1" i="0" u="sng" strike="noStrike" cap="none">
              <a:solidFill>
                <a:srgbClr val="C45911"/>
              </a:solidFill>
              <a:latin typeface="Arial"/>
              <a:ea typeface="Arial"/>
              <a:cs typeface="Arial"/>
              <a:sym typeface="Arial"/>
            </a:endParaRPr>
          </a:p>
        </p:txBody>
      </p:sp>
      <p:sp>
        <p:nvSpPr>
          <p:cNvPr id="379" name="Google Shape;379;p56"/>
          <p:cNvSpPr txBox="1"/>
          <p:nvPr/>
        </p:nvSpPr>
        <p:spPr>
          <a:xfrm>
            <a:off x="156900" y="401825"/>
            <a:ext cx="8830200" cy="3940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51565E"/>
              </a:buClr>
              <a:buSzPts val="1200"/>
              <a:buFont typeface="Arial"/>
              <a:buChar char="●"/>
            </a:pPr>
            <a:r>
              <a:rPr lang="en" sz="1200" b="0" i="0" u="none" strike="noStrike" cap="none">
                <a:solidFill>
                  <a:srgbClr val="51565E"/>
                </a:solidFill>
                <a:highlight>
                  <a:srgbClr val="FFFFFF"/>
                </a:highlight>
                <a:latin typeface="Arial"/>
                <a:ea typeface="Arial"/>
                <a:cs typeface="Arial"/>
                <a:sym typeface="Arial"/>
              </a:rPr>
              <a:t>An aggregate function in SQL returns one value after calculating multiple values of a column.</a:t>
            </a:r>
            <a:endParaRPr sz="1200" b="0" i="0" u="none" strike="noStrike" cap="none">
              <a:solidFill>
                <a:srgbClr val="51565E"/>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51565E"/>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Aggregate functions are also known as group functions.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rgbClr val="FFFFFF"/>
              </a:highlight>
              <a:latin typeface="Arial"/>
              <a:ea typeface="Arial"/>
              <a:cs typeface="Arial"/>
              <a:sym typeface="Arial"/>
            </a:endParaRPr>
          </a:p>
          <a:p>
            <a:pPr marL="457200" marR="0" lvl="0" indent="-298450" algn="l" rtl="0">
              <a:lnSpc>
                <a:spcPct val="100000"/>
              </a:lnSpc>
              <a:spcBef>
                <a:spcPts val="0"/>
              </a:spcBef>
              <a:spcAft>
                <a:spcPts val="0"/>
              </a:spcAft>
              <a:buClr>
                <a:schemeClr val="dk1"/>
              </a:buClr>
              <a:buSzPts val="1100"/>
              <a:buFont typeface="Arial"/>
              <a:buAutoNum type="arabicPeriod"/>
            </a:pPr>
            <a:r>
              <a:rPr lang="en" sz="1400" b="1" i="0" u="sng" strike="noStrike" cap="none">
                <a:solidFill>
                  <a:schemeClr val="dk1"/>
                </a:solidFill>
                <a:highlight>
                  <a:srgbClr val="FFFFFF"/>
                </a:highlight>
                <a:latin typeface="Arial"/>
                <a:ea typeface="Arial"/>
                <a:cs typeface="Arial"/>
                <a:sym typeface="Arial"/>
              </a:rPr>
              <a:t>AVG(): </a:t>
            </a:r>
            <a:r>
              <a:rPr lang="en" sz="1200" b="0" i="0" u="none" strike="noStrike" cap="none">
                <a:solidFill>
                  <a:srgbClr val="51565E"/>
                </a:solidFill>
                <a:highlight>
                  <a:srgbClr val="FFFFFF"/>
                </a:highlight>
                <a:latin typeface="Roboto"/>
                <a:ea typeface="Roboto"/>
                <a:cs typeface="Roboto"/>
                <a:sym typeface="Roboto"/>
              </a:rPr>
              <a:t>The AVG() function calculates the average of a set of values.</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Syntax: </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Select avg(column_name) as alias_name from table_name;</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E.g: </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Select avg(salary) as avg_sal from emp_info;</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304800" algn="l" rtl="0">
              <a:lnSpc>
                <a:spcPct val="100000"/>
              </a:lnSpc>
              <a:spcBef>
                <a:spcPts val="0"/>
              </a:spcBef>
              <a:spcAft>
                <a:spcPts val="0"/>
              </a:spcAft>
              <a:buClr>
                <a:srgbClr val="51565E"/>
              </a:buClr>
              <a:buSzPts val="1200"/>
              <a:buFont typeface="Roboto"/>
              <a:buAutoNum type="arabicPeriod"/>
            </a:pPr>
            <a:r>
              <a:rPr lang="en" sz="1400" b="1" i="0" u="sng" strike="noStrike" cap="none">
                <a:solidFill>
                  <a:srgbClr val="51565E"/>
                </a:solidFill>
                <a:highlight>
                  <a:srgbClr val="FFFFFF"/>
                </a:highlight>
                <a:latin typeface="Arial"/>
                <a:ea typeface="Arial"/>
                <a:cs typeface="Arial"/>
                <a:sym typeface="Arial"/>
              </a:rPr>
              <a:t>Count():</a:t>
            </a:r>
            <a:r>
              <a:rPr lang="en" sz="1200" b="0" i="0" u="none" strike="noStrike" cap="none">
                <a:solidFill>
                  <a:srgbClr val="51565E"/>
                </a:solidFill>
                <a:highlight>
                  <a:srgbClr val="FFFFFF"/>
                </a:highlight>
                <a:latin typeface="Roboto"/>
                <a:ea typeface="Roboto"/>
                <a:cs typeface="Roboto"/>
                <a:sym typeface="Roboto"/>
              </a:rPr>
              <a:t> The COUNT() function returns the number of rows in a database table.</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Syntax: </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Select count(column_name) from table_name;</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E.g:</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Select count(name) from emp_info;</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7"/>
          <p:cNvSpPr txBox="1"/>
          <p:nvPr/>
        </p:nvSpPr>
        <p:spPr>
          <a:xfrm>
            <a:off x="126750" y="80375"/>
            <a:ext cx="8890500" cy="471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3. </a:t>
            </a:r>
            <a:r>
              <a:rPr lang="en" sz="1400" b="1" i="0" u="sng" strike="noStrike" cap="none">
                <a:solidFill>
                  <a:schemeClr val="dk1"/>
                </a:solidFill>
                <a:highlight>
                  <a:schemeClr val="lt1"/>
                </a:highlight>
                <a:latin typeface="Arial"/>
                <a:ea typeface="Arial"/>
                <a:cs typeface="Arial"/>
                <a:sym typeface="Arial"/>
              </a:rPr>
              <a:t>Max(): </a:t>
            </a:r>
            <a:r>
              <a:rPr lang="en" sz="1300" b="0" i="0" u="none" strike="noStrike" cap="none">
                <a:solidFill>
                  <a:schemeClr val="dk1"/>
                </a:solidFill>
                <a:highlight>
                  <a:schemeClr val="lt1"/>
                </a:highlight>
                <a:latin typeface="Arial"/>
                <a:ea typeface="Arial"/>
                <a:cs typeface="Arial"/>
                <a:sym typeface="Arial"/>
              </a:rPr>
              <a:t>The MAX() function returns the maximum value of the selected column. </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highlight>
                  <a:schemeClr val="lt1"/>
                </a:highlight>
                <a:latin typeface="Arial"/>
                <a:ea typeface="Arial"/>
                <a:cs typeface="Arial"/>
                <a:sym typeface="Arial"/>
              </a:rPr>
              <a:t>Syntax: </a:t>
            </a:r>
            <a:r>
              <a:rPr lang="en" sz="1200" b="0" i="0" u="none" strike="noStrike" cap="none">
                <a:solidFill>
                  <a:schemeClr val="dk1"/>
                </a:solidFill>
                <a:highlight>
                  <a:schemeClr val="lt1"/>
                </a:highlight>
                <a:latin typeface="Arial"/>
                <a:ea typeface="Arial"/>
                <a:cs typeface="Arial"/>
                <a:sym typeface="Arial"/>
              </a:rPr>
              <a:t>SELECT MAX(column_name) 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E.g: Select max(salary) from emp_info;</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a:t>
            </a:r>
            <a:r>
              <a:rPr lang="en" sz="1400" b="1" i="0" u="sng" strike="noStrike" cap="none">
                <a:solidFill>
                  <a:schemeClr val="dk1"/>
                </a:solidFill>
                <a:highlight>
                  <a:schemeClr val="lt1"/>
                </a:highlight>
                <a:latin typeface="Arial"/>
                <a:ea typeface="Arial"/>
                <a:cs typeface="Arial"/>
                <a:sym typeface="Arial"/>
              </a:rPr>
              <a:t>Min():</a:t>
            </a:r>
            <a:r>
              <a:rPr lang="en" sz="1400" b="0" i="0" u="none" strike="noStrike" cap="none">
                <a:solidFill>
                  <a:schemeClr val="dk1"/>
                </a:solidFill>
                <a:highlight>
                  <a:schemeClr val="lt1"/>
                </a:highlight>
                <a:latin typeface="Arial"/>
                <a:ea typeface="Arial"/>
                <a:cs typeface="Arial"/>
                <a:sym typeface="Arial"/>
              </a:rPr>
              <a:t> </a:t>
            </a:r>
            <a:r>
              <a:rPr lang="en" sz="1300" b="0" i="0" u="none" strike="noStrike" cap="none">
                <a:solidFill>
                  <a:schemeClr val="dk1"/>
                </a:solidFill>
                <a:highlight>
                  <a:schemeClr val="lt1"/>
                </a:highlight>
                <a:latin typeface="Arial"/>
                <a:ea typeface="Arial"/>
                <a:cs typeface="Arial"/>
                <a:sym typeface="Arial"/>
              </a:rPr>
              <a:t>The MIN() function returns the minimum value of the selected column.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Syntax: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SELECT MIN(column_name) FROM table_name;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E.g: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Select min(age) from emp_info;</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5. </a:t>
            </a:r>
            <a:r>
              <a:rPr lang="en" sz="1400" b="1" i="0" u="sng" strike="noStrike" cap="none">
                <a:solidFill>
                  <a:schemeClr val="dk1"/>
                </a:solidFill>
                <a:highlight>
                  <a:schemeClr val="lt1"/>
                </a:highlight>
                <a:latin typeface="Arial"/>
                <a:ea typeface="Arial"/>
                <a:cs typeface="Arial"/>
                <a:sym typeface="Arial"/>
              </a:rPr>
              <a:t>Sum():</a:t>
            </a:r>
            <a:r>
              <a:rPr lang="en" sz="13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highlight>
                  <a:schemeClr val="lt1"/>
                </a:highlight>
                <a:latin typeface="Roboto"/>
                <a:ea typeface="Roboto"/>
                <a:cs typeface="Roboto"/>
                <a:sym typeface="Roboto"/>
              </a:rPr>
              <a:t>The SUM() function returns the total sum of a numeric column.</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Syntax: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a:t>
            </a:r>
            <a:r>
              <a:rPr lang="en" sz="1200" b="0" i="0" u="none" strike="noStrike" cap="none">
                <a:solidFill>
                  <a:schemeClr val="dk1"/>
                </a:solidFill>
                <a:highlight>
                  <a:schemeClr val="lt1"/>
                </a:highlight>
                <a:latin typeface="Arial"/>
                <a:ea typeface="Arial"/>
                <a:cs typeface="Arial"/>
                <a:sym typeface="Arial"/>
              </a:rPr>
              <a:t>SELECT SUM(column_name) FROM table_name;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E.g:</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Select sum(age) from emp_info;</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8"/>
          <p:cNvSpPr txBox="1"/>
          <p:nvPr/>
        </p:nvSpPr>
        <p:spPr>
          <a:xfrm>
            <a:off x="130600" y="120550"/>
            <a:ext cx="8780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Scalar Functions</a:t>
            </a:r>
            <a:endParaRPr sz="1600" b="1" i="0" u="sng" strike="noStrike" cap="none">
              <a:solidFill>
                <a:srgbClr val="C45911"/>
              </a:solidFill>
              <a:latin typeface="Arial"/>
              <a:ea typeface="Arial"/>
              <a:cs typeface="Arial"/>
              <a:sym typeface="Arial"/>
            </a:endParaRPr>
          </a:p>
        </p:txBody>
      </p:sp>
      <p:sp>
        <p:nvSpPr>
          <p:cNvPr id="390" name="Google Shape;390;p58"/>
          <p:cNvSpPr txBox="1"/>
          <p:nvPr/>
        </p:nvSpPr>
        <p:spPr>
          <a:xfrm>
            <a:off x="160725" y="622850"/>
            <a:ext cx="88203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4A4A4A"/>
                </a:solidFill>
                <a:highlight>
                  <a:srgbClr val="FFFFFF"/>
                </a:highlight>
                <a:latin typeface="Arial"/>
                <a:ea typeface="Arial"/>
                <a:cs typeface="Arial"/>
                <a:sym typeface="Arial"/>
              </a:rPr>
              <a:t>The Scalar Functions in SQL are used to return a single value from the given input value. </a:t>
            </a:r>
            <a:endParaRPr sz="1200" b="0" i="0" u="none" strike="noStrike" cap="none">
              <a:solidFill>
                <a:srgbClr val="4A4A4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A4A4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A4A4A"/>
              </a:solidFill>
              <a:highlight>
                <a:srgbClr val="FFFFFF"/>
              </a:highlight>
              <a:latin typeface="Arial"/>
              <a:ea typeface="Arial"/>
              <a:cs typeface="Arial"/>
              <a:sym typeface="Arial"/>
            </a:endParaRPr>
          </a:p>
        </p:txBody>
      </p:sp>
      <p:pic>
        <p:nvPicPr>
          <p:cNvPr id="391" name="Google Shape;391;p58"/>
          <p:cNvPicPr preferRelativeResize="0"/>
          <p:nvPr/>
        </p:nvPicPr>
        <p:blipFill rotWithShape="1">
          <a:blip r:embed="rId3">
            <a:alphaModFix/>
          </a:blip>
          <a:srcRect/>
          <a:stretch/>
        </p:blipFill>
        <p:spPr>
          <a:xfrm>
            <a:off x="152400" y="1514150"/>
            <a:ext cx="8839200" cy="1213967"/>
          </a:xfrm>
          <a:prstGeom prst="rect">
            <a:avLst/>
          </a:prstGeom>
          <a:noFill/>
          <a:ln w="28575" cap="flat" cmpd="sng">
            <a:solidFill>
              <a:schemeClr val="dk2"/>
            </a:solidFill>
            <a:prstDash val="solid"/>
            <a:round/>
            <a:headEnd type="none" w="sm" len="sm"/>
            <a:tailEnd type="none" w="sm" len="sm"/>
          </a:ln>
        </p:spPr>
      </p:pic>
      <p:pic>
        <p:nvPicPr>
          <p:cNvPr id="392" name="Google Shape;392;p58"/>
          <p:cNvPicPr preferRelativeResize="0"/>
          <p:nvPr/>
        </p:nvPicPr>
        <p:blipFill rotWithShape="1">
          <a:blip r:embed="rId4">
            <a:alphaModFix/>
          </a:blip>
          <a:srcRect/>
          <a:stretch/>
        </p:blipFill>
        <p:spPr>
          <a:xfrm>
            <a:off x="160725" y="2728125"/>
            <a:ext cx="8820300" cy="211057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9"/>
          <p:cNvSpPr txBox="1"/>
          <p:nvPr/>
        </p:nvSpPr>
        <p:spPr>
          <a:xfrm>
            <a:off x="190875" y="80375"/>
            <a:ext cx="8750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Comparison Functions</a:t>
            </a:r>
            <a:endParaRPr sz="1600" b="1" i="0" u="sng" strike="noStrike" cap="none">
              <a:solidFill>
                <a:srgbClr val="C45911"/>
              </a:solidFill>
              <a:latin typeface="Arial"/>
              <a:ea typeface="Arial"/>
              <a:cs typeface="Arial"/>
              <a:sym typeface="Arial"/>
            </a:endParaRPr>
          </a:p>
        </p:txBody>
      </p:sp>
      <p:sp>
        <p:nvSpPr>
          <p:cNvPr id="398" name="Google Shape;398;p59"/>
          <p:cNvSpPr txBox="1"/>
          <p:nvPr/>
        </p:nvSpPr>
        <p:spPr>
          <a:xfrm>
            <a:off x="200925" y="602750"/>
            <a:ext cx="8760000" cy="39867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000000"/>
              </a:buClr>
              <a:buSzPts val="1300"/>
              <a:buFont typeface="Arial"/>
              <a:buAutoNum type="arabicPeriod"/>
            </a:pPr>
            <a:r>
              <a:rPr lang="en" sz="1300" b="1" i="0" u="none" strike="noStrike" cap="none">
                <a:solidFill>
                  <a:schemeClr val="dk1"/>
                </a:solidFill>
                <a:highlight>
                  <a:srgbClr val="FFFFFF"/>
                </a:highlight>
                <a:latin typeface="Arial"/>
                <a:ea typeface="Arial"/>
                <a:cs typeface="Arial"/>
                <a:sym typeface="Arial"/>
              </a:rPr>
              <a:t>ISNULL(expr): </a:t>
            </a:r>
            <a:r>
              <a:rPr lang="en" sz="1300" b="0" i="0" u="none" strike="noStrike" cap="none">
                <a:solidFill>
                  <a:schemeClr val="dk1"/>
                </a:solidFill>
                <a:highlight>
                  <a:srgbClr val="FFFFFF"/>
                </a:highlight>
                <a:latin typeface="Arial"/>
                <a:ea typeface="Arial"/>
                <a:cs typeface="Arial"/>
                <a:sym typeface="Arial"/>
              </a:rPr>
              <a:t>If expr is NULL, ISNULL() returns 1, otherwise it returns 0.</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E.g: </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Select isnull(1+1);</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select isnull(1/0);</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chemeClr val="dk1"/>
              </a:buClr>
              <a:buSzPts val="1300"/>
              <a:buFont typeface="Arial"/>
              <a:buAutoNum type="arabicPeriod"/>
            </a:pPr>
            <a:r>
              <a:rPr lang="en" sz="1300" b="1" i="0" u="none" strike="noStrike" cap="none">
                <a:solidFill>
                  <a:schemeClr val="dk1"/>
                </a:solidFill>
                <a:highlight>
                  <a:srgbClr val="FFFFFF"/>
                </a:highlight>
                <a:latin typeface="Arial"/>
                <a:ea typeface="Arial"/>
                <a:cs typeface="Arial"/>
                <a:sym typeface="Arial"/>
              </a:rPr>
              <a:t>GREATEST(value1,value2,...) / LEAST(value1, value2,...): </a:t>
            </a:r>
            <a:r>
              <a:rPr lang="en" sz="1300" b="0" i="0" u="none" strike="noStrike" cap="none">
                <a:solidFill>
                  <a:schemeClr val="dk1"/>
                </a:solidFill>
                <a:highlight>
                  <a:srgbClr val="FFFFFF"/>
                </a:highlight>
                <a:latin typeface="Arial"/>
                <a:ea typeface="Arial"/>
                <a:cs typeface="Arial"/>
                <a:sym typeface="Arial"/>
              </a:rPr>
              <a:t>With two or more arguments, returns the largest (maximum-valued) argument. The arguments are compared using the same rules as for LEAST().</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E.g: select greatest(12,1,45,14);</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Select least(12,10,36)</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chemeClr val="dk1"/>
              </a:buClr>
              <a:buSzPts val="1300"/>
              <a:buFont typeface="Arial"/>
              <a:buAutoNum type="arabicPeriod"/>
            </a:pPr>
            <a:r>
              <a:rPr lang="en" sz="1300" b="1" i="0" u="none" strike="noStrike" cap="none">
                <a:solidFill>
                  <a:schemeClr val="dk1"/>
                </a:solidFill>
                <a:highlight>
                  <a:srgbClr val="FFFFFF"/>
                </a:highlight>
                <a:latin typeface="Arial"/>
                <a:ea typeface="Arial"/>
                <a:cs typeface="Arial"/>
                <a:sym typeface="Arial"/>
              </a:rPr>
              <a:t>IF(expr1,expr2,expr3): </a:t>
            </a:r>
            <a:r>
              <a:rPr lang="en" sz="1300" b="0" i="0" u="none" strike="noStrike" cap="none">
                <a:solidFill>
                  <a:schemeClr val="dk1"/>
                </a:solidFill>
                <a:highlight>
                  <a:srgbClr val="FFFFFF"/>
                </a:highlight>
                <a:latin typeface="Arial"/>
                <a:ea typeface="Arial"/>
                <a:cs typeface="Arial"/>
                <a:sym typeface="Arial"/>
              </a:rPr>
              <a:t>If expr1 is TRUE (expr1 &lt;&gt; 0 and expr1 &lt;&gt; NULL) then IF() returns expr2; otherwise it returns expr3. IF() returns a numeric or string value, depending on the context in which it is used.</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E.g:</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Select if (20&gt;10,’yes’,’no’);</a:t>
            </a:r>
            <a:endParaRPr sz="13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0"/>
          <p:cNvSpPr txBox="1"/>
          <p:nvPr/>
        </p:nvSpPr>
        <p:spPr>
          <a:xfrm>
            <a:off x="120550" y="100450"/>
            <a:ext cx="89007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 Group By ‘ Clause</a:t>
            </a:r>
            <a:endParaRPr sz="1600" b="1" i="0" u="sng" strike="noStrike" cap="none">
              <a:solidFill>
                <a:srgbClr val="C45911"/>
              </a:solidFill>
              <a:latin typeface="Arial"/>
              <a:ea typeface="Arial"/>
              <a:cs typeface="Arial"/>
              <a:sym typeface="Arial"/>
            </a:endParaRPr>
          </a:p>
        </p:txBody>
      </p:sp>
      <p:sp>
        <p:nvSpPr>
          <p:cNvPr id="404" name="Google Shape;404;p60"/>
          <p:cNvSpPr txBox="1"/>
          <p:nvPr/>
        </p:nvSpPr>
        <p:spPr>
          <a:xfrm>
            <a:off x="150700" y="592700"/>
            <a:ext cx="8810400" cy="43236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chemeClr val="dk1"/>
              </a:buClr>
              <a:buSzPts val="1300"/>
              <a:buFont typeface="Roboto"/>
              <a:buChar char="●"/>
            </a:pPr>
            <a:r>
              <a:rPr lang="en" sz="1300" b="0" i="0" u="none" strike="noStrike" cap="none">
                <a:solidFill>
                  <a:schemeClr val="dk1"/>
                </a:solidFill>
                <a:highlight>
                  <a:schemeClr val="lt1"/>
                </a:highlight>
                <a:latin typeface="Arial"/>
                <a:ea typeface="Arial"/>
                <a:cs typeface="Arial"/>
                <a:sym typeface="Arial"/>
              </a:rPr>
              <a:t>The </a:t>
            </a:r>
            <a:r>
              <a:rPr lang="en" sz="1300" b="1" i="0" u="none" strike="noStrike" cap="none">
                <a:solidFill>
                  <a:schemeClr val="dk1"/>
                </a:solidFill>
                <a:highlight>
                  <a:schemeClr val="lt1"/>
                </a:highlight>
                <a:latin typeface="Arial"/>
                <a:ea typeface="Arial"/>
                <a:cs typeface="Arial"/>
                <a:sym typeface="Arial"/>
              </a:rPr>
              <a:t>Group By</a:t>
            </a:r>
            <a:r>
              <a:rPr lang="en" sz="1300" b="0" i="0" u="none" strike="noStrike" cap="none">
                <a:solidFill>
                  <a:schemeClr val="dk1"/>
                </a:solidFill>
                <a:highlight>
                  <a:schemeClr val="lt1"/>
                </a:highlight>
                <a:latin typeface="Arial"/>
                <a:ea typeface="Arial"/>
                <a:cs typeface="Arial"/>
                <a:sym typeface="Arial"/>
              </a:rPr>
              <a:t> statement is used along with the select statement for organizing similar data into groups.</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It is a command that is used to </a:t>
            </a:r>
            <a:r>
              <a:rPr lang="en" sz="1300" b="1" i="0" u="none" strike="noStrike" cap="none">
                <a:solidFill>
                  <a:schemeClr val="dk1"/>
                </a:solidFill>
                <a:highlight>
                  <a:schemeClr val="lt1"/>
                </a:highlight>
                <a:latin typeface="Arial"/>
                <a:ea typeface="Arial"/>
                <a:cs typeface="Arial"/>
                <a:sym typeface="Arial"/>
              </a:rPr>
              <a:t>group rows that have the same values</a:t>
            </a:r>
            <a:r>
              <a:rPr lang="en" sz="1300" b="0" i="0" u="none" strike="noStrike" cap="none">
                <a:solidFill>
                  <a:schemeClr val="dk1"/>
                </a:solidFill>
                <a:highlight>
                  <a:schemeClr val="lt1"/>
                </a:highlight>
                <a:latin typeface="Arial"/>
                <a:ea typeface="Arial"/>
                <a:cs typeface="Arial"/>
                <a:sym typeface="Arial"/>
              </a:rPr>
              <a:t>. </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The GROUP BY clause is used in the SELECT statement. Optionally it is used in conjunction with aggregate functions to produce summary reports from the database.</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It is used to summarize data from the database.</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Points to remember:</a:t>
            </a:r>
            <a:endParaRPr sz="1300" b="0" i="0" u="none" strike="noStrike" cap="none">
              <a:solidFill>
                <a:schemeClr val="dk1"/>
              </a:solidFill>
              <a:highlight>
                <a:schemeClr val="lt1"/>
              </a:highlight>
              <a:latin typeface="Arial"/>
              <a:ea typeface="Arial"/>
              <a:cs typeface="Arial"/>
              <a:sym typeface="Arial"/>
            </a:endParaRPr>
          </a:p>
          <a:p>
            <a:pPr marL="457200" marR="25400" lvl="0" indent="-304800" algn="l" rtl="0">
              <a:lnSpc>
                <a:spcPct val="156250"/>
              </a:lnSpc>
              <a:spcBef>
                <a:spcPts val="1500"/>
              </a:spcBef>
              <a:spcAft>
                <a:spcPts val="0"/>
              </a:spcAft>
              <a:buClr>
                <a:schemeClr val="dk1"/>
              </a:buClr>
              <a:buSzPts val="1200"/>
              <a:buFont typeface="Roboto"/>
              <a:buChar char="●"/>
            </a:pPr>
            <a:r>
              <a:rPr lang="en" sz="1200" b="1" i="0" u="none" strike="noStrike" cap="none">
                <a:solidFill>
                  <a:schemeClr val="dk1"/>
                </a:solidFill>
                <a:highlight>
                  <a:srgbClr val="FFFFFF"/>
                </a:highlight>
                <a:latin typeface="Roboto"/>
                <a:ea typeface="Roboto"/>
                <a:cs typeface="Roboto"/>
                <a:sym typeface="Roboto"/>
              </a:rPr>
              <a:t>The SELECT</a:t>
            </a:r>
            <a:r>
              <a:rPr lang="en" sz="1200" b="0" i="0" u="none" strike="noStrike" cap="none">
                <a:solidFill>
                  <a:schemeClr val="dk1"/>
                </a:solidFill>
                <a:highlight>
                  <a:srgbClr val="FFFFFF"/>
                </a:highlight>
                <a:latin typeface="Roboto"/>
                <a:ea typeface="Roboto"/>
                <a:cs typeface="Roboto"/>
                <a:sym typeface="Roboto"/>
              </a:rPr>
              <a:t> statement is used with the </a:t>
            </a:r>
            <a:r>
              <a:rPr lang="en" sz="1200" b="1" i="0" u="none" strike="noStrike" cap="none">
                <a:solidFill>
                  <a:schemeClr val="dk1"/>
                </a:solidFill>
                <a:highlight>
                  <a:srgbClr val="FFFFFF"/>
                </a:highlight>
                <a:latin typeface="Roboto"/>
                <a:ea typeface="Roboto"/>
                <a:cs typeface="Roboto"/>
                <a:sym typeface="Roboto"/>
              </a:rPr>
              <a:t>GROUP BY</a:t>
            </a:r>
            <a:r>
              <a:rPr lang="en" sz="1200" b="0" i="0" u="none" strike="noStrike" cap="none">
                <a:solidFill>
                  <a:schemeClr val="dk1"/>
                </a:solidFill>
                <a:highlight>
                  <a:srgbClr val="FFFFFF"/>
                </a:highlight>
                <a:latin typeface="Roboto"/>
                <a:ea typeface="Roboto"/>
                <a:cs typeface="Roboto"/>
                <a:sym typeface="Roboto"/>
              </a:rPr>
              <a:t> clause in the SQL query.</a:t>
            </a:r>
            <a:endParaRPr sz="1200" b="0" i="0" u="none" strike="noStrike" cap="none">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b="1" i="0" u="none" strike="noStrike" cap="none">
                <a:solidFill>
                  <a:schemeClr val="dk1"/>
                </a:solidFill>
                <a:highlight>
                  <a:srgbClr val="FFFFFF"/>
                </a:highlight>
                <a:latin typeface="Roboto"/>
                <a:ea typeface="Roboto"/>
                <a:cs typeface="Roboto"/>
                <a:sym typeface="Roboto"/>
              </a:rPr>
              <a:t>WHERE</a:t>
            </a:r>
            <a:r>
              <a:rPr lang="en" sz="1200" b="0" i="0" u="none" strike="noStrike" cap="none">
                <a:solidFill>
                  <a:schemeClr val="dk1"/>
                </a:solidFill>
                <a:highlight>
                  <a:srgbClr val="FFFFFF"/>
                </a:highlight>
                <a:latin typeface="Roboto"/>
                <a:ea typeface="Roboto"/>
                <a:cs typeface="Roboto"/>
                <a:sym typeface="Roboto"/>
              </a:rPr>
              <a:t> clause is placed before the </a:t>
            </a:r>
            <a:r>
              <a:rPr lang="en" sz="1200" b="1" i="0" u="none" strike="noStrike" cap="none">
                <a:solidFill>
                  <a:schemeClr val="dk1"/>
                </a:solidFill>
                <a:highlight>
                  <a:srgbClr val="FFFFFF"/>
                </a:highlight>
                <a:latin typeface="Roboto"/>
                <a:ea typeface="Roboto"/>
                <a:cs typeface="Roboto"/>
                <a:sym typeface="Roboto"/>
              </a:rPr>
              <a:t>GROUP BY</a:t>
            </a:r>
            <a:r>
              <a:rPr lang="en" sz="1200" b="0" i="0" u="none" strike="noStrike" cap="none">
                <a:solidFill>
                  <a:schemeClr val="dk1"/>
                </a:solidFill>
                <a:highlight>
                  <a:srgbClr val="FFFFFF"/>
                </a:highlight>
                <a:latin typeface="Roboto"/>
                <a:ea typeface="Roboto"/>
                <a:cs typeface="Roboto"/>
                <a:sym typeface="Roboto"/>
              </a:rPr>
              <a:t> clause in </a:t>
            </a:r>
            <a:r>
              <a:rPr lang="en" sz="1200" b="1" i="0" u="none" strike="noStrike" cap="none">
                <a:solidFill>
                  <a:schemeClr val="dk1"/>
                </a:solidFill>
                <a:highlight>
                  <a:srgbClr val="FFFFFF"/>
                </a:highlight>
                <a:latin typeface="Roboto"/>
                <a:ea typeface="Roboto"/>
                <a:cs typeface="Roboto"/>
                <a:sym typeface="Roboto"/>
              </a:rPr>
              <a:t>SQL</a:t>
            </a:r>
            <a:r>
              <a:rPr lang="en" sz="1200" b="0" i="0" u="none" strike="noStrike" cap="none">
                <a:solidFill>
                  <a:schemeClr val="dk1"/>
                </a:solidFill>
                <a:highlight>
                  <a:srgbClr val="FFFFFF"/>
                </a:highlight>
                <a:latin typeface="Roboto"/>
                <a:ea typeface="Roboto"/>
                <a:cs typeface="Roboto"/>
                <a:sym typeface="Roboto"/>
              </a:rPr>
              <a:t>.</a:t>
            </a:r>
            <a:endParaRPr sz="1200" b="0" i="0" u="none" strike="noStrike" cap="none">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b="1" i="0" u="none" strike="noStrike" cap="none">
                <a:solidFill>
                  <a:schemeClr val="dk1"/>
                </a:solidFill>
                <a:highlight>
                  <a:srgbClr val="FFFFFF"/>
                </a:highlight>
                <a:latin typeface="Roboto"/>
                <a:ea typeface="Roboto"/>
                <a:cs typeface="Roboto"/>
                <a:sym typeface="Roboto"/>
              </a:rPr>
              <a:t>ORDER BY</a:t>
            </a:r>
            <a:r>
              <a:rPr lang="en" sz="1200" b="0" i="0" u="none" strike="noStrike" cap="none">
                <a:solidFill>
                  <a:schemeClr val="dk1"/>
                </a:solidFill>
                <a:highlight>
                  <a:srgbClr val="FFFFFF"/>
                </a:highlight>
                <a:latin typeface="Roboto"/>
                <a:ea typeface="Roboto"/>
                <a:cs typeface="Roboto"/>
                <a:sym typeface="Roboto"/>
              </a:rPr>
              <a:t> clause is placed after the </a:t>
            </a:r>
            <a:r>
              <a:rPr lang="en" sz="1200" b="1" i="0" u="none" strike="noStrike" cap="none">
                <a:solidFill>
                  <a:schemeClr val="dk1"/>
                </a:solidFill>
                <a:highlight>
                  <a:srgbClr val="FFFFFF"/>
                </a:highlight>
                <a:latin typeface="Roboto"/>
                <a:ea typeface="Roboto"/>
                <a:cs typeface="Roboto"/>
                <a:sym typeface="Roboto"/>
              </a:rPr>
              <a:t>GROUP BY</a:t>
            </a:r>
            <a:r>
              <a:rPr lang="en" sz="1200" b="0" i="0" u="none" strike="noStrike" cap="none">
                <a:solidFill>
                  <a:schemeClr val="dk1"/>
                </a:solidFill>
                <a:highlight>
                  <a:srgbClr val="FFFFFF"/>
                </a:highlight>
                <a:latin typeface="Roboto"/>
                <a:ea typeface="Roboto"/>
                <a:cs typeface="Roboto"/>
                <a:sym typeface="Roboto"/>
              </a:rPr>
              <a:t> clause in </a:t>
            </a:r>
            <a:r>
              <a:rPr lang="en" sz="1200" b="1" i="0" u="none" strike="noStrike" cap="none">
                <a:solidFill>
                  <a:schemeClr val="dk1"/>
                </a:solidFill>
                <a:highlight>
                  <a:srgbClr val="FFFFFF"/>
                </a:highlight>
                <a:latin typeface="Roboto"/>
                <a:ea typeface="Roboto"/>
                <a:cs typeface="Roboto"/>
                <a:sym typeface="Roboto"/>
              </a:rPr>
              <a:t>SQL</a:t>
            </a:r>
            <a:r>
              <a:rPr lang="en" sz="1200" b="0" i="0" u="none" strike="noStrike" cap="none">
                <a:solidFill>
                  <a:schemeClr val="dk1"/>
                </a:solidFill>
                <a:highlight>
                  <a:srgbClr val="FFFFFF"/>
                </a:highlight>
                <a:latin typeface="Roboto"/>
                <a:ea typeface="Roboto"/>
                <a:cs typeface="Roboto"/>
                <a:sym typeface="Roboto"/>
              </a:rPr>
              <a:t>.</a:t>
            </a:r>
            <a:endParaRPr sz="1200" b="0" i="0" u="none" strike="noStrike" cap="none">
              <a:solidFill>
                <a:schemeClr val="dk1"/>
              </a:solidFill>
              <a:highlight>
                <a:srgbClr val="FFFFFF"/>
              </a:highlight>
              <a:latin typeface="Roboto"/>
              <a:ea typeface="Roboto"/>
              <a:cs typeface="Roboto"/>
              <a:sym typeface="Roboto"/>
            </a:endParaRPr>
          </a:p>
          <a:p>
            <a:pPr marL="457200" marR="0" lvl="0" indent="0" algn="l"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Syntax:</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SELECT</a:t>
            </a:r>
            <a:r>
              <a:rPr lang="en" sz="1200" b="0" i="0" u="none" strike="noStrike" cap="none">
                <a:solidFill>
                  <a:schemeClr val="dk1"/>
                </a:solidFill>
                <a:highlight>
                  <a:schemeClr val="lt1"/>
                </a:highlight>
                <a:latin typeface="Arial"/>
                <a:ea typeface="Arial"/>
                <a:cs typeface="Arial"/>
                <a:sym typeface="Arial"/>
              </a:rPr>
              <a:t> column1, function_name(column2)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FROM</a:t>
            </a:r>
            <a:r>
              <a:rPr lang="en" sz="1200" b="0" i="0" u="none" strike="noStrike" cap="none">
                <a:solidFill>
                  <a:schemeClr val="dk1"/>
                </a:solidFill>
                <a:highlight>
                  <a:schemeClr val="lt1"/>
                </a:highlight>
                <a:latin typeface="Arial"/>
                <a:ea typeface="Arial"/>
                <a:cs typeface="Arial"/>
                <a:sym typeface="Arial"/>
              </a:rPr>
              <a:t> table_name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WHERE</a:t>
            </a:r>
            <a:r>
              <a:rPr lang="en" sz="1200" b="0" i="0" u="none" strike="noStrike" cap="none">
                <a:solidFill>
                  <a:schemeClr val="dk1"/>
                </a:solidFill>
                <a:highlight>
                  <a:schemeClr val="lt1"/>
                </a:highlight>
                <a:latin typeface="Arial"/>
                <a:ea typeface="Arial"/>
                <a:cs typeface="Arial"/>
                <a:sym typeface="Arial"/>
              </a:rPr>
              <a:t> condition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column1, column2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ORDER</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column_name(asc|desc)</a:t>
            </a:r>
            <a:endParaRPr sz="13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120550" y="43200"/>
            <a:ext cx="8961000" cy="418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44594"/>
              <a:buNone/>
            </a:pPr>
            <a:r>
              <a:rPr lang="en" sz="2220" b="1">
                <a:solidFill>
                  <a:srgbClr val="C45911"/>
                </a:solidFill>
              </a:rPr>
              <a:t>Expressions in SQL</a:t>
            </a:r>
            <a:endParaRPr sz="2220" b="1">
              <a:solidFill>
                <a:srgbClr val="C45911"/>
              </a:solidFill>
            </a:endParaRPr>
          </a:p>
        </p:txBody>
      </p:sp>
      <p:sp>
        <p:nvSpPr>
          <p:cNvPr id="88" name="Google Shape;88;p7"/>
          <p:cNvSpPr txBox="1">
            <a:spLocks noGrp="1"/>
          </p:cNvSpPr>
          <p:nvPr>
            <p:ph type="body" idx="1"/>
          </p:nvPr>
        </p:nvSpPr>
        <p:spPr>
          <a:xfrm>
            <a:off x="120550" y="512350"/>
            <a:ext cx="8961000" cy="45006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rgbClr val="FFFFFF"/>
                </a:highlight>
              </a:rPr>
              <a:t>An expression is a combination of one or more values, operators and SQL functions used to query a database to get a specific set of data.</a:t>
            </a:r>
            <a:endParaRPr sz="1200">
              <a:solidFill>
                <a:schemeClr val="dk1"/>
              </a:solidFill>
              <a:highlight>
                <a:srgbClr val="FFFFFF"/>
              </a:highlight>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rgbClr val="FFFFFF"/>
                </a:highlight>
              </a:rPr>
              <a:t> These SQL EXPRESSIONS are like formulae and they are written in query language. </a:t>
            </a:r>
            <a:endParaRPr sz="1200">
              <a:solidFill>
                <a:schemeClr val="dk1"/>
              </a:solidFill>
              <a:highlight>
                <a:srgbClr val="FFFFFF"/>
              </a:highlight>
            </a:endParaRPr>
          </a:p>
          <a:p>
            <a:pPr marL="25400" marR="25400" lvl="0" indent="0" algn="just" rtl="0">
              <a:lnSpc>
                <a:spcPct val="115000"/>
              </a:lnSpc>
              <a:spcBef>
                <a:spcPts val="1200"/>
              </a:spcBef>
              <a:spcAft>
                <a:spcPts val="0"/>
              </a:spcAft>
              <a:buSzPts val="1800"/>
              <a:buNone/>
            </a:pPr>
            <a:r>
              <a:rPr lang="en" sz="1200">
                <a:solidFill>
                  <a:schemeClr val="dk1"/>
                </a:solidFill>
              </a:rPr>
              <a:t>           There are different types of SQL expressions, which are mentioned below −</a:t>
            </a:r>
            <a:endParaRPr sz="1200">
              <a:solidFill>
                <a:schemeClr val="dk1"/>
              </a:solidFill>
            </a:endParaRPr>
          </a:p>
          <a:p>
            <a:pPr marL="457200" lvl="0" indent="-304800" algn="l" rtl="0">
              <a:lnSpc>
                <a:spcPct val="115000"/>
              </a:lnSpc>
              <a:spcBef>
                <a:spcPts val="700"/>
              </a:spcBef>
              <a:spcAft>
                <a:spcPts val="0"/>
              </a:spcAft>
              <a:buClr>
                <a:schemeClr val="dk1"/>
              </a:buClr>
              <a:buSzPts val="1200"/>
              <a:buAutoNum type="arabicPeriod"/>
            </a:pPr>
            <a:r>
              <a:rPr lang="en" sz="1200" b="1" u="sng">
                <a:solidFill>
                  <a:schemeClr val="dk1"/>
                </a:solidFill>
              </a:rPr>
              <a:t>Boolean Expression:</a:t>
            </a:r>
            <a:endParaRPr sz="1200" b="1" u="sng">
              <a:solidFill>
                <a:schemeClr val="dk1"/>
              </a:solidFill>
            </a:endParaRPr>
          </a:p>
          <a:p>
            <a:pPr marL="457200" lvl="0" indent="0" algn="l" rtl="0">
              <a:lnSpc>
                <a:spcPct val="115000"/>
              </a:lnSpc>
              <a:spcBef>
                <a:spcPts val="400"/>
              </a:spcBef>
              <a:spcAft>
                <a:spcPts val="0"/>
              </a:spcAft>
              <a:buSzPts val="1800"/>
              <a:buNone/>
            </a:pPr>
            <a:r>
              <a:rPr lang="en" sz="1200">
                <a:solidFill>
                  <a:schemeClr val="dk1"/>
                </a:solidFill>
                <a:highlight>
                  <a:srgbClr val="FFFFFF"/>
                </a:highlight>
              </a:rPr>
              <a:t>SQL Boolean Expressions fetch the data based on matching a single value.</a:t>
            </a:r>
            <a:endParaRPr sz="1200">
              <a:solidFill>
                <a:schemeClr val="dk1"/>
              </a:solidFill>
              <a:highlight>
                <a:srgbClr val="FFFFFF"/>
              </a:highlight>
            </a:endParaRPr>
          </a:p>
          <a:p>
            <a:pPr marL="457200" lvl="0" indent="0" algn="l" rtl="0">
              <a:lnSpc>
                <a:spcPct val="115000"/>
              </a:lnSpc>
              <a:spcBef>
                <a:spcPts val="400"/>
              </a:spcBef>
              <a:spcAft>
                <a:spcPts val="0"/>
              </a:spcAft>
              <a:buSzPts val="1800"/>
              <a:buNone/>
            </a:pPr>
            <a:r>
              <a:rPr lang="en" sz="1200" u="sng">
                <a:solidFill>
                  <a:schemeClr val="dk1"/>
                </a:solidFill>
                <a:highlight>
                  <a:srgbClr val="FFFFFF"/>
                </a:highlight>
              </a:rPr>
              <a:t>Syntax:</a:t>
            </a:r>
            <a:r>
              <a:rPr lang="en" sz="1200">
                <a:solidFill>
                  <a:schemeClr val="dk1"/>
                </a:solidFill>
                <a:highlight>
                  <a:srgbClr val="FFFFFF"/>
                </a:highlight>
              </a:rPr>
              <a:t> </a:t>
            </a:r>
            <a:r>
              <a:rPr lang="en" sz="1200">
                <a:solidFill>
                  <a:schemeClr val="dk1"/>
                </a:solidFill>
                <a:highlight>
                  <a:schemeClr val="lt1"/>
                </a:highlight>
              </a:rPr>
              <a:t>SELECT column1, column2, columnN </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              FROM table_name </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              WHERE SINGLE VALUE MATCHING EXPRESSION;</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u="sng">
                <a:solidFill>
                  <a:schemeClr val="dk1"/>
                </a:solidFill>
                <a:highlight>
                  <a:schemeClr val="lt1"/>
                </a:highlight>
              </a:rPr>
              <a:t>E.g:</a:t>
            </a:r>
            <a:r>
              <a:rPr lang="en" sz="1200">
                <a:solidFill>
                  <a:schemeClr val="dk1"/>
                </a:solidFill>
                <a:highlight>
                  <a:schemeClr val="lt1"/>
                </a:highlight>
              </a:rPr>
              <a:t> SELECT </a:t>
            </a:r>
            <a:r>
              <a:rPr lang="en" sz="1200">
                <a:solidFill>
                  <a:srgbClr val="666600"/>
                </a:solidFill>
                <a:highlight>
                  <a:schemeClr val="lt1"/>
                </a:highlight>
              </a:rPr>
              <a:t>*</a:t>
            </a:r>
            <a:r>
              <a:rPr lang="en" sz="1200">
                <a:solidFill>
                  <a:schemeClr val="dk1"/>
                </a:solidFill>
                <a:highlight>
                  <a:schemeClr val="lt1"/>
                </a:highlight>
              </a:rPr>
              <a:t> FROM CUSTOMERS WHERE SALARY </a:t>
            </a:r>
            <a:r>
              <a:rPr lang="en" sz="1200">
                <a:solidFill>
                  <a:srgbClr val="666600"/>
                </a:solidFill>
                <a:highlight>
                  <a:schemeClr val="lt1"/>
                </a:highlight>
              </a:rPr>
              <a:t>=</a:t>
            </a:r>
            <a:r>
              <a:rPr lang="en" sz="1200">
                <a:solidFill>
                  <a:schemeClr val="dk1"/>
                </a:solidFill>
                <a:highlight>
                  <a:schemeClr val="lt1"/>
                </a:highlight>
              </a:rPr>
              <a:t> </a:t>
            </a:r>
            <a:r>
              <a:rPr lang="en" sz="1200">
                <a:solidFill>
                  <a:srgbClr val="006666"/>
                </a:solidFill>
                <a:highlight>
                  <a:schemeClr val="lt1"/>
                </a:highlight>
              </a:rPr>
              <a:t>10000</a:t>
            </a:r>
            <a:r>
              <a:rPr lang="en" sz="1200">
                <a:solidFill>
                  <a:srgbClr val="666600"/>
                </a:solidFill>
                <a:highlight>
                  <a:schemeClr val="lt1"/>
                </a:highlight>
              </a:rPr>
              <a:t>;</a:t>
            </a:r>
            <a:endParaRPr sz="1200">
              <a:solidFill>
                <a:srgbClr val="666600"/>
              </a:solidFill>
              <a:highlight>
                <a:schemeClr val="lt1"/>
              </a:highlight>
            </a:endParaRPr>
          </a:p>
          <a:p>
            <a:pPr marL="457200" lvl="0" indent="0" algn="l" rtl="0">
              <a:lnSpc>
                <a:spcPct val="115000"/>
              </a:lnSpc>
              <a:spcBef>
                <a:spcPts val="400"/>
              </a:spcBef>
              <a:spcAft>
                <a:spcPts val="0"/>
              </a:spcAft>
              <a:buSzPts val="1800"/>
              <a:buNone/>
            </a:pPr>
            <a:endParaRPr sz="1200">
              <a:solidFill>
                <a:srgbClr val="666600"/>
              </a:solidFill>
              <a:highlight>
                <a:schemeClr val="lt1"/>
              </a:highlight>
            </a:endParaRPr>
          </a:p>
          <a:p>
            <a:pPr marL="457200" lvl="0" indent="-304800" algn="l" rtl="0">
              <a:lnSpc>
                <a:spcPct val="115000"/>
              </a:lnSpc>
              <a:spcBef>
                <a:spcPts val="400"/>
              </a:spcBef>
              <a:spcAft>
                <a:spcPts val="0"/>
              </a:spcAft>
              <a:buClr>
                <a:schemeClr val="dk1"/>
              </a:buClr>
              <a:buSzPts val="1200"/>
              <a:buAutoNum type="arabicPeriod"/>
            </a:pPr>
            <a:r>
              <a:rPr lang="en" sz="1200" b="1" u="sng">
                <a:solidFill>
                  <a:schemeClr val="dk1"/>
                </a:solidFill>
              </a:rPr>
              <a:t>Numeric Expression: </a:t>
            </a:r>
            <a:endParaRPr sz="1200" b="1" u="sng">
              <a:solidFill>
                <a:schemeClr val="dk1"/>
              </a:solidFill>
            </a:endParaRPr>
          </a:p>
          <a:p>
            <a:pPr marL="457200" lvl="0" indent="0" algn="l" rtl="0">
              <a:lnSpc>
                <a:spcPct val="115000"/>
              </a:lnSpc>
              <a:spcBef>
                <a:spcPts val="400"/>
              </a:spcBef>
              <a:spcAft>
                <a:spcPts val="0"/>
              </a:spcAft>
              <a:buSzPts val="1800"/>
              <a:buNone/>
            </a:pPr>
            <a:r>
              <a:rPr lang="en" sz="1200">
                <a:solidFill>
                  <a:schemeClr val="dk1"/>
                </a:solidFill>
                <a:highlight>
                  <a:srgbClr val="FFFFFF"/>
                </a:highlight>
              </a:rPr>
              <a:t>These expressions are used to perform any mathematical operation in any query.</a:t>
            </a:r>
            <a:endParaRPr sz="1200">
              <a:solidFill>
                <a:schemeClr val="dk1"/>
              </a:solidFill>
              <a:highlight>
                <a:srgbClr val="FFFFFF"/>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Syntax: SELECT numerical_expression as  OPERATION_NAME</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              [FROM table_name</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              WHERE CONDITION] ;</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E.g: SELECT </a:t>
            </a:r>
            <a:r>
              <a:rPr lang="en" sz="1200">
                <a:solidFill>
                  <a:srgbClr val="666600"/>
                </a:solidFill>
                <a:highlight>
                  <a:schemeClr val="lt1"/>
                </a:highlight>
              </a:rPr>
              <a:t>(</a:t>
            </a:r>
            <a:r>
              <a:rPr lang="en" sz="1200">
                <a:solidFill>
                  <a:srgbClr val="006666"/>
                </a:solidFill>
                <a:highlight>
                  <a:schemeClr val="lt1"/>
                </a:highlight>
              </a:rPr>
              <a:t>15</a:t>
            </a:r>
            <a:r>
              <a:rPr lang="en" sz="1200">
                <a:solidFill>
                  <a:schemeClr val="dk1"/>
                </a:solidFill>
                <a:highlight>
                  <a:schemeClr val="lt1"/>
                </a:highlight>
              </a:rPr>
              <a:t> </a:t>
            </a:r>
            <a:r>
              <a:rPr lang="en" sz="1200">
                <a:solidFill>
                  <a:srgbClr val="666600"/>
                </a:solidFill>
                <a:highlight>
                  <a:schemeClr val="lt1"/>
                </a:highlight>
              </a:rPr>
              <a:t>+</a:t>
            </a:r>
            <a:r>
              <a:rPr lang="en" sz="1200">
                <a:solidFill>
                  <a:schemeClr val="dk1"/>
                </a:solidFill>
                <a:highlight>
                  <a:schemeClr val="lt1"/>
                </a:highlight>
              </a:rPr>
              <a:t> </a:t>
            </a:r>
            <a:r>
              <a:rPr lang="en" sz="1200">
                <a:solidFill>
                  <a:srgbClr val="006666"/>
                </a:solidFill>
                <a:highlight>
                  <a:schemeClr val="lt1"/>
                </a:highlight>
              </a:rPr>
              <a:t>6</a:t>
            </a:r>
            <a:r>
              <a:rPr lang="en" sz="1200">
                <a:solidFill>
                  <a:srgbClr val="666600"/>
                </a:solidFill>
                <a:highlight>
                  <a:schemeClr val="lt1"/>
                </a:highlight>
              </a:rPr>
              <a:t>)</a:t>
            </a:r>
            <a:r>
              <a:rPr lang="en" sz="1200">
                <a:solidFill>
                  <a:schemeClr val="dk1"/>
                </a:solidFill>
                <a:highlight>
                  <a:schemeClr val="lt1"/>
                </a:highlight>
              </a:rPr>
              <a:t> AS ADDITION</a:t>
            </a:r>
            <a:endParaRPr sz="1200">
              <a:solidFill>
                <a:schemeClr val="dk1"/>
              </a:solidFill>
            </a:endParaRPr>
          </a:p>
          <a:p>
            <a:pPr marL="457200" lvl="0" indent="0" algn="l" rtl="0">
              <a:lnSpc>
                <a:spcPct val="115000"/>
              </a:lnSpc>
              <a:spcBef>
                <a:spcPts val="400"/>
              </a:spcBef>
              <a:spcAft>
                <a:spcPts val="0"/>
              </a:spcAft>
              <a:buSzPts val="1800"/>
              <a:buNone/>
            </a:pPr>
            <a:endParaRPr sz="1200">
              <a:solidFill>
                <a:schemeClr val="dk1"/>
              </a:solidFill>
              <a:highlight>
                <a:srgbClr val="FFFFFF"/>
              </a:highlight>
            </a:endParaRPr>
          </a:p>
          <a:p>
            <a:pPr marL="457200" lvl="0" indent="0" algn="l" rtl="0">
              <a:lnSpc>
                <a:spcPct val="115000"/>
              </a:lnSpc>
              <a:spcBef>
                <a:spcPts val="1200"/>
              </a:spcBef>
              <a:spcAft>
                <a:spcPts val="1200"/>
              </a:spcAft>
              <a:buSzPts val="1800"/>
              <a:buNone/>
            </a:pP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1"/>
          <p:cNvSpPr txBox="1"/>
          <p:nvPr/>
        </p:nvSpPr>
        <p:spPr>
          <a:xfrm>
            <a:off x="90425" y="90425"/>
            <a:ext cx="8961000" cy="386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E.g: </a:t>
            </a:r>
            <a:r>
              <a:rPr lang="en" sz="1400" b="1" i="0" u="none" strike="noStrike" cap="none">
                <a:solidFill>
                  <a:srgbClr val="000000"/>
                </a:solidFill>
                <a:latin typeface="Arial"/>
                <a:ea typeface="Arial"/>
                <a:cs typeface="Arial"/>
                <a:sym typeface="Arial"/>
              </a:rPr>
              <a:t>1. Group by with Count() function:</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SELECT</a:t>
            </a:r>
            <a:r>
              <a:rPr lang="en" sz="1200" b="0" i="0" u="none" strike="noStrike" cap="none">
                <a:solidFill>
                  <a:schemeClr val="dk1"/>
                </a:solidFill>
                <a:highlight>
                  <a:schemeClr val="lt1"/>
                </a:highlight>
                <a:latin typeface="Arial"/>
                <a:ea typeface="Arial"/>
                <a:cs typeface="Arial"/>
                <a:sym typeface="Arial"/>
              </a:rPr>
              <a:t> CITY, COUNT (NAME) </a:t>
            </a:r>
            <a:r>
              <a:rPr lang="en" sz="1200" b="1" i="0" u="none" strike="noStrike" cap="none">
                <a:solidFill>
                  <a:schemeClr val="dk1"/>
                </a:solidFill>
                <a:highlight>
                  <a:schemeClr val="lt1"/>
                </a:highlight>
                <a:latin typeface="Arial"/>
                <a:ea typeface="Arial"/>
                <a:cs typeface="Arial"/>
                <a:sym typeface="Arial"/>
              </a:rPr>
              <a:t>FROM</a:t>
            </a:r>
            <a:r>
              <a:rPr lang="en" sz="1200" b="0" i="0" u="none" strike="noStrike" cap="none">
                <a:solidFill>
                  <a:schemeClr val="dk1"/>
                </a:solidFill>
                <a:highlight>
                  <a:schemeClr val="lt1"/>
                </a:highlight>
                <a:latin typeface="Arial"/>
                <a:ea typeface="Arial"/>
                <a:cs typeface="Arial"/>
                <a:sym typeface="Arial"/>
              </a:rPr>
              <a:t> Employee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CITY</a:t>
            </a:r>
            <a:r>
              <a:rPr lang="en" sz="12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2. Group by with sum() Function:</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Select city,sum(salary) from emp_info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Group by City;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0" name="Google Shape;410;p61"/>
          <p:cNvPicPr preferRelativeResize="0"/>
          <p:nvPr/>
        </p:nvPicPr>
        <p:blipFill rotWithShape="1">
          <a:blip r:embed="rId3">
            <a:alphaModFix/>
          </a:blip>
          <a:srcRect/>
          <a:stretch/>
        </p:blipFill>
        <p:spPr>
          <a:xfrm>
            <a:off x="1697750" y="901600"/>
            <a:ext cx="5339574" cy="1670150"/>
          </a:xfrm>
          <a:prstGeom prst="rect">
            <a:avLst/>
          </a:prstGeom>
          <a:noFill/>
          <a:ln>
            <a:noFill/>
          </a:ln>
        </p:spPr>
      </p:pic>
      <p:pic>
        <p:nvPicPr>
          <p:cNvPr id="411" name="Google Shape;411;p61"/>
          <p:cNvPicPr preferRelativeResize="0"/>
          <p:nvPr/>
        </p:nvPicPr>
        <p:blipFill rotWithShape="1">
          <a:blip r:embed="rId4">
            <a:alphaModFix/>
          </a:blip>
          <a:srcRect/>
          <a:stretch/>
        </p:blipFill>
        <p:spPr>
          <a:xfrm>
            <a:off x="3159775" y="3318625"/>
            <a:ext cx="5018100" cy="1670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2"/>
          <p:cNvSpPr txBox="1"/>
          <p:nvPr/>
        </p:nvSpPr>
        <p:spPr>
          <a:xfrm>
            <a:off x="251150" y="140650"/>
            <a:ext cx="8549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Select age,city from emp_info group by age,city;</a:t>
            </a:r>
            <a:endParaRPr sz="1400" b="0" i="0" u="none" strike="noStrike" cap="none">
              <a:solidFill>
                <a:srgbClr val="000000"/>
              </a:solidFill>
              <a:latin typeface="Arial"/>
              <a:ea typeface="Arial"/>
              <a:cs typeface="Arial"/>
              <a:sym typeface="Arial"/>
            </a:endParaRPr>
          </a:p>
        </p:txBody>
      </p:sp>
      <p:pic>
        <p:nvPicPr>
          <p:cNvPr id="417" name="Google Shape;417;p62"/>
          <p:cNvPicPr preferRelativeResize="0"/>
          <p:nvPr/>
        </p:nvPicPr>
        <p:blipFill rotWithShape="1">
          <a:blip r:embed="rId3">
            <a:alphaModFix/>
          </a:blip>
          <a:srcRect b="6593"/>
          <a:stretch/>
        </p:blipFill>
        <p:spPr>
          <a:xfrm>
            <a:off x="763475" y="660725"/>
            <a:ext cx="3432726" cy="1991400"/>
          </a:xfrm>
          <a:prstGeom prst="rect">
            <a:avLst/>
          </a:prstGeom>
          <a:noFill/>
          <a:ln>
            <a:noFill/>
          </a:ln>
        </p:spPr>
      </p:pic>
      <p:pic>
        <p:nvPicPr>
          <p:cNvPr id="418" name="Google Shape;418;p62"/>
          <p:cNvPicPr preferRelativeResize="0"/>
          <p:nvPr/>
        </p:nvPicPr>
        <p:blipFill rotWithShape="1">
          <a:blip r:embed="rId4">
            <a:alphaModFix/>
          </a:blip>
          <a:srcRect b="14850"/>
          <a:stretch/>
        </p:blipFill>
        <p:spPr>
          <a:xfrm>
            <a:off x="763475" y="2701650"/>
            <a:ext cx="4676449" cy="1497525"/>
          </a:xfrm>
          <a:prstGeom prst="rect">
            <a:avLst/>
          </a:prstGeom>
          <a:noFill/>
          <a:ln>
            <a:noFill/>
          </a:ln>
        </p:spPr>
      </p:pic>
      <p:sp>
        <p:nvSpPr>
          <p:cNvPr id="419" name="Google Shape;419;p62"/>
          <p:cNvSpPr txBox="1"/>
          <p:nvPr/>
        </p:nvSpPr>
        <p:spPr>
          <a:xfrm>
            <a:off x="291325" y="4279550"/>
            <a:ext cx="8538900" cy="6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i="0" u="sng" strike="noStrike" cap="none">
                <a:solidFill>
                  <a:srgbClr val="000000"/>
                </a:solidFill>
                <a:latin typeface="Arial"/>
                <a:ea typeface="Arial"/>
                <a:cs typeface="Arial"/>
                <a:sym typeface="Arial"/>
              </a:rPr>
              <a:t>Note:</a:t>
            </a:r>
            <a:r>
              <a:rPr lang="en" sz="1400" b="0" i="0" u="none" strike="noStrike" cap="none">
                <a:solidFill>
                  <a:srgbClr val="000000"/>
                </a:solidFill>
                <a:latin typeface="Arial"/>
                <a:ea typeface="Arial"/>
                <a:cs typeface="Arial"/>
                <a:sym typeface="Arial"/>
              </a:rPr>
              <a:t> </a:t>
            </a:r>
            <a:r>
              <a:rPr lang="en" sz="1350" b="0" i="0" u="none" strike="noStrike" cap="none">
                <a:solidFill>
                  <a:srgbClr val="222222"/>
                </a:solidFill>
                <a:highlight>
                  <a:srgbClr val="FFFFFF"/>
                </a:highlight>
                <a:latin typeface="Arial"/>
                <a:ea typeface="Arial"/>
                <a:cs typeface="Arial"/>
                <a:sym typeface="Arial"/>
              </a:rPr>
              <a:t>If the age is the same but the city is different, then a row is treated as a unique one .If the age and the city is the same for more than one row, then it’s considered a duplicate and only one row is shown.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3"/>
          <p:cNvSpPr txBox="1"/>
          <p:nvPr/>
        </p:nvSpPr>
        <p:spPr>
          <a:xfrm>
            <a:off x="120550" y="703200"/>
            <a:ext cx="8780100" cy="27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 Group by with min()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dept_id, MIN(salary) FROM employees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dept_id;</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Group by with max() function:</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dept_id, M</a:t>
            </a:r>
            <a:r>
              <a:rPr lang="en">
                <a:solidFill>
                  <a:schemeClr val="dk1"/>
                </a:solidFill>
                <a:highlight>
                  <a:schemeClr val="lt1"/>
                </a:highlight>
              </a:rPr>
              <a:t>ax</a:t>
            </a:r>
            <a:r>
              <a:rPr lang="en" sz="1400" b="0" i="0" u="none" strike="noStrike" cap="none">
                <a:solidFill>
                  <a:schemeClr val="dk1"/>
                </a:solidFill>
                <a:highlight>
                  <a:schemeClr val="lt1"/>
                </a:highlight>
                <a:latin typeface="Arial"/>
                <a:ea typeface="Arial"/>
                <a:cs typeface="Arial"/>
                <a:sym typeface="Arial"/>
              </a:rPr>
              <a:t>(salary) FROM employees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GROUP BY dept_id;</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4"/>
          <p:cNvSpPr txBox="1"/>
          <p:nvPr/>
        </p:nvSpPr>
        <p:spPr>
          <a:xfrm>
            <a:off x="51300" y="90400"/>
            <a:ext cx="90414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Having clause:</a:t>
            </a:r>
            <a:endParaRPr sz="1600" b="1" i="0" u="sng" strike="noStrike" cap="none">
              <a:solidFill>
                <a:srgbClr val="C45911"/>
              </a:solidFill>
              <a:latin typeface="Arial"/>
              <a:ea typeface="Arial"/>
              <a:cs typeface="Arial"/>
              <a:sym typeface="Arial"/>
            </a:endParaRPr>
          </a:p>
        </p:txBody>
      </p:sp>
      <p:sp>
        <p:nvSpPr>
          <p:cNvPr id="430" name="Google Shape;430;p64"/>
          <p:cNvSpPr txBox="1"/>
          <p:nvPr/>
        </p:nvSpPr>
        <p:spPr>
          <a:xfrm>
            <a:off x="80375" y="602750"/>
            <a:ext cx="8961000" cy="2862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The HAVING clause places the condition in the groups defined by the GROUP BY clause in the SELECT statement.</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The WHERE clause places conditions on the selected columns, whereas the HAVING clause places conditions on groups created by the GROUP BY clause.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Syntax:</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SELECT</a:t>
            </a:r>
            <a:r>
              <a:rPr lang="en" sz="1200" b="0" i="0" u="none" strike="noStrike" cap="none">
                <a:solidFill>
                  <a:schemeClr val="dk1"/>
                </a:solidFill>
                <a:highlight>
                  <a:schemeClr val="lt1"/>
                </a:highlight>
                <a:latin typeface="Arial"/>
                <a:ea typeface="Arial"/>
                <a:cs typeface="Arial"/>
                <a:sym typeface="Arial"/>
              </a:rPr>
              <a:t> column_Name1, column_Name2, ....., column_NameN aggregate_function_name(column_Name)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FROM</a:t>
            </a:r>
            <a:r>
              <a:rPr lang="en" sz="1200" b="0" i="0" u="none" strike="noStrike" cap="none">
                <a:solidFill>
                  <a:schemeClr val="dk1"/>
                </a:solidFill>
                <a:highlight>
                  <a:schemeClr val="lt1"/>
                </a:highlight>
                <a:latin typeface="Arial"/>
                <a:ea typeface="Arial"/>
                <a:cs typeface="Arial"/>
                <a:sym typeface="Arial"/>
              </a:rPr>
              <a:t> table_name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column_Name1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HAVING</a:t>
            </a:r>
            <a:r>
              <a:rPr lang="en" sz="1200" b="0" i="0" u="none" strike="noStrike" cap="none">
                <a:solidFill>
                  <a:schemeClr val="dk1"/>
                </a:solidFill>
                <a:highlight>
                  <a:schemeClr val="lt1"/>
                </a:highlight>
                <a:latin typeface="Arial"/>
                <a:ea typeface="Arial"/>
                <a:cs typeface="Arial"/>
                <a:sym typeface="Arial"/>
              </a:rPr>
              <a:t> condition;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Eg.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sum(salary),city from emp_info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city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having sum(salary)&gt;10000;</a:t>
            </a:r>
            <a:endParaRPr sz="1400" b="0" i="0" u="none" strike="noStrike" cap="none">
              <a:solidFill>
                <a:schemeClr val="dk1"/>
              </a:solidFill>
              <a:highlight>
                <a:schemeClr val="lt1"/>
              </a:highlight>
              <a:latin typeface="Arial"/>
              <a:ea typeface="Arial"/>
              <a:cs typeface="Arial"/>
              <a:sym typeface="Arial"/>
            </a:endParaRPr>
          </a:p>
        </p:txBody>
      </p:sp>
      <p:pic>
        <p:nvPicPr>
          <p:cNvPr id="431" name="Google Shape;431;p64"/>
          <p:cNvPicPr preferRelativeResize="0"/>
          <p:nvPr/>
        </p:nvPicPr>
        <p:blipFill rotWithShape="1">
          <a:blip r:embed="rId3">
            <a:alphaModFix/>
          </a:blip>
          <a:srcRect b="17052"/>
          <a:stretch/>
        </p:blipFill>
        <p:spPr>
          <a:xfrm>
            <a:off x="514300" y="3465650"/>
            <a:ext cx="7216600" cy="15372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5"/>
          <p:cNvSpPr txBox="1"/>
          <p:nvPr/>
        </p:nvSpPr>
        <p:spPr>
          <a:xfrm>
            <a:off x="100450" y="40175"/>
            <a:ext cx="4350000" cy="48846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0" i="0" u="none" strike="noStrike" cap="none">
                <a:solidFill>
                  <a:srgbClr val="000000"/>
                </a:solidFill>
                <a:latin typeface="Arial"/>
                <a:ea typeface="Arial"/>
                <a:cs typeface="Arial"/>
                <a:sym typeface="Arial"/>
              </a:rPr>
              <a:t>Using sum() function:</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designation, SUM(salary) </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designation</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HAVING SUM(salary) &gt; 10000;</a:t>
            </a:r>
            <a:endParaRPr sz="1400" b="0" i="0" u="none" strike="noStrike" cap="none">
              <a:solidFill>
                <a:schemeClr val="dk1"/>
              </a:solidFill>
              <a:highlight>
                <a:schemeClr val="lt1"/>
              </a:highlight>
              <a:latin typeface="Arial"/>
              <a:ea typeface="Arial"/>
              <a:cs typeface="Arial"/>
              <a:sym typeface="Arial"/>
            </a:endParaRPr>
          </a:p>
          <a:p>
            <a:pPr marL="457200" marR="101600" lvl="0" indent="-317500" algn="l" rtl="0">
              <a:lnSpc>
                <a:spcPct val="142857"/>
              </a:lnSpc>
              <a:spcBef>
                <a:spcPts val="800"/>
              </a:spcBef>
              <a:spcAft>
                <a:spcPts val="0"/>
              </a:spcAft>
              <a:buClr>
                <a:schemeClr val="dk1"/>
              </a:buClr>
              <a:buSzPts val="1400"/>
              <a:buFont typeface="Arial"/>
              <a:buAutoNum type="arabicPeriod"/>
            </a:pPr>
            <a:r>
              <a:rPr lang="en" sz="1400" b="0" i="0" u="none" strike="noStrike" cap="none">
                <a:solidFill>
                  <a:schemeClr val="dk1"/>
                </a:solidFill>
                <a:highlight>
                  <a:schemeClr val="lt1"/>
                </a:highlight>
                <a:latin typeface="Arial"/>
                <a:ea typeface="Arial"/>
                <a:cs typeface="Arial"/>
                <a:sym typeface="Arial"/>
              </a:rPr>
              <a:t>Using Count() function:</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8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designation, COUNT(*) </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WHERE salary &gt; 2000</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designation</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HAVING COUNT(*) &gt; 2;</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101600" lvl="0" indent="-317500" algn="l" rtl="0">
              <a:lnSpc>
                <a:spcPct val="100000"/>
              </a:lnSpc>
              <a:spcBef>
                <a:spcPts val="0"/>
              </a:spcBef>
              <a:spcAft>
                <a:spcPts val="0"/>
              </a:spcAft>
              <a:buClr>
                <a:schemeClr val="dk1"/>
              </a:buClr>
              <a:buSzPts val="1400"/>
              <a:buFont typeface="Arial"/>
              <a:buAutoNum type="arabicPeriod"/>
            </a:pPr>
            <a:r>
              <a:rPr lang="en" sz="1400" b="0" i="0" u="none" strike="noStrike" cap="none">
                <a:solidFill>
                  <a:schemeClr val="dk1"/>
                </a:solidFill>
                <a:highlight>
                  <a:schemeClr val="lt1"/>
                </a:highlight>
                <a:latin typeface="Arial"/>
                <a:ea typeface="Arial"/>
                <a:cs typeface="Arial"/>
                <a:sym typeface="Arial"/>
              </a:rPr>
              <a:t>Using min() function:</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designation, MIN(salary) </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designation</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80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HAVING MIN(salary) &gt; 5000;</a:t>
            </a:r>
            <a:endParaRPr sz="1400" b="0" i="0" u="none" strike="noStrike" cap="none">
              <a:solidFill>
                <a:srgbClr val="000000"/>
              </a:solidFill>
              <a:latin typeface="Arial"/>
              <a:ea typeface="Arial"/>
              <a:cs typeface="Arial"/>
              <a:sym typeface="Arial"/>
            </a:endParaRPr>
          </a:p>
        </p:txBody>
      </p:sp>
      <p:sp>
        <p:nvSpPr>
          <p:cNvPr id="437" name="Google Shape;437;p65"/>
          <p:cNvSpPr txBox="1"/>
          <p:nvPr/>
        </p:nvSpPr>
        <p:spPr>
          <a:xfrm>
            <a:off x="4560850" y="80375"/>
            <a:ext cx="450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65"/>
          <p:cNvSpPr txBox="1"/>
          <p:nvPr/>
        </p:nvSpPr>
        <p:spPr>
          <a:xfrm>
            <a:off x="4731600" y="480575"/>
            <a:ext cx="4068600" cy="1867500"/>
          </a:xfrm>
          <a:prstGeom prst="rect">
            <a:avLst/>
          </a:prstGeom>
          <a:noFill/>
          <a:ln>
            <a:noFill/>
          </a:ln>
        </p:spPr>
        <p:txBody>
          <a:bodyPr spcFirstLastPara="1" wrap="square" lIns="91425" tIns="91425" rIns="91425" bIns="91425" anchor="t" anchorCtr="0">
            <a:spAutoFit/>
          </a:bodyPr>
          <a:lstStyle/>
          <a:p>
            <a:pPr marL="0" marR="101600" lvl="0" indent="0" algn="l" rtl="0">
              <a:lnSpc>
                <a:spcPct val="142857"/>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Using max() function:</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8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designation, Max(salary) </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GROUP BY designation</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HAVING Max(salary) &gt; 5000;</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6"/>
          <p:cNvSpPr txBox="1"/>
          <p:nvPr/>
        </p:nvSpPr>
        <p:spPr>
          <a:xfrm>
            <a:off x="100450" y="90425"/>
            <a:ext cx="8880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Sub-queries</a:t>
            </a:r>
            <a:endParaRPr sz="1600" b="1" i="0" u="sng" strike="noStrike" cap="none">
              <a:solidFill>
                <a:srgbClr val="C45911"/>
              </a:solidFill>
              <a:latin typeface="Arial"/>
              <a:ea typeface="Arial"/>
              <a:cs typeface="Arial"/>
              <a:sym typeface="Arial"/>
            </a:endParaRPr>
          </a:p>
        </p:txBody>
      </p:sp>
      <p:sp>
        <p:nvSpPr>
          <p:cNvPr id="444" name="Google Shape;444;p66"/>
          <p:cNvSpPr txBox="1"/>
          <p:nvPr/>
        </p:nvSpPr>
        <p:spPr>
          <a:xfrm>
            <a:off x="140650" y="592700"/>
            <a:ext cx="8770200" cy="41718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A subquery is a SELECT statement which is used in another SELECT statement. </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Subqueries are very useful when you need to select rows from a table with a condition that depends on the data of the table itself. </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You can use the subquery in the SQL clauses including WHERE clause, HAVING clause, FROM clause etc.</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The subquery can also be referred as nested SELECT, sub SELECT or inner SELECT. </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In general, the subquery executes first and its output is used in the main query or outer query.</a:t>
            </a:r>
            <a:endParaRPr sz="1400" b="0" i="0" u="none" strike="noStrike" cap="none">
              <a:solidFill>
                <a:srgbClr val="333333"/>
              </a:solidFill>
              <a:latin typeface="Arial"/>
              <a:ea typeface="Arial"/>
              <a:cs typeface="Arial"/>
              <a:sym typeface="Arial"/>
            </a:endParaRPr>
          </a:p>
          <a:p>
            <a:pPr marL="457200" marR="0" lvl="0" indent="0" algn="l" rtl="0">
              <a:lnSpc>
                <a:spcPct val="107000"/>
              </a:lnSpc>
              <a:spcBef>
                <a:spcPts val="0"/>
              </a:spcBef>
              <a:spcAft>
                <a:spcPts val="0"/>
              </a:spcAft>
              <a:buClr>
                <a:srgbClr val="000000"/>
              </a:buClr>
              <a:buSzPts val="1400"/>
              <a:buFont typeface="Arial"/>
              <a:buNone/>
            </a:pPr>
            <a:endParaRPr sz="1400" b="0" i="0" u="none" strike="noStrike" cap="none">
              <a:solidFill>
                <a:srgbClr val="333333"/>
              </a:solidFill>
              <a:latin typeface="Arial"/>
              <a:ea typeface="Arial"/>
              <a:cs typeface="Arial"/>
              <a:sym typeface="Arial"/>
            </a:endParaRPr>
          </a:p>
          <a:p>
            <a:pPr marL="0" marR="0" lvl="0" indent="0" algn="just" rtl="0">
              <a:lnSpc>
                <a:spcPct val="138000"/>
              </a:lnSpc>
              <a:spcBef>
                <a:spcPts val="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           </a:t>
            </a:r>
            <a:r>
              <a:rPr lang="en" sz="1500" b="1" i="0" u="none" strike="noStrike" cap="none">
                <a:solidFill>
                  <a:schemeClr val="dk1"/>
                </a:solidFill>
                <a:highlight>
                  <a:srgbClr val="FFFFFF"/>
                </a:highlight>
                <a:latin typeface="Arial"/>
                <a:ea typeface="Arial"/>
                <a:cs typeface="Arial"/>
                <a:sym typeface="Arial"/>
              </a:rPr>
              <a:t>Guidelines for using a subquery:</a:t>
            </a:r>
            <a:endParaRPr sz="1500" b="1"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Enclose subqueries in ().</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Place subqueries on the right side of the comparison operator.</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Do not add an ORDER BY clause to a subquery.</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Use single-row operators with single-row subqueries. (&lt;,&gt;,&lt;=,&gt;=,&lt;&gt;)</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Use multiple-row operators with multiple-row subqueries (IN, ANY, ALL).</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We can write a sub query with in a subquery.</a:t>
            </a:r>
            <a:endParaRPr sz="15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500"/>
              <a:buFont typeface="Arial"/>
              <a:buNone/>
            </a:pPr>
            <a:endParaRPr sz="15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7"/>
          <p:cNvSpPr txBox="1"/>
          <p:nvPr/>
        </p:nvSpPr>
        <p:spPr>
          <a:xfrm>
            <a:off x="121650" y="560700"/>
            <a:ext cx="8900700" cy="4022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050" b="0" i="0" u="none" strike="noStrike" cap="none">
                <a:solidFill>
                  <a:srgbClr val="333333"/>
                </a:solidFill>
                <a:highlight>
                  <a:srgbClr val="FFFFFF"/>
                </a:highlight>
                <a:latin typeface="Arial"/>
                <a:ea typeface="Arial"/>
                <a:cs typeface="Arial"/>
                <a:sym typeface="Arial"/>
              </a:rPr>
              <a:t> </a:t>
            </a:r>
            <a:r>
              <a:rPr lang="en" sz="1400" b="0" i="0" u="none" strike="noStrike" cap="none">
                <a:solidFill>
                  <a:srgbClr val="333333"/>
                </a:solidFill>
                <a:highlight>
                  <a:srgbClr val="FFFFFF"/>
                </a:highlight>
                <a:latin typeface="Arial"/>
                <a:ea typeface="Arial"/>
                <a:cs typeface="Arial"/>
                <a:sym typeface="Arial"/>
              </a:rPr>
              <a:t>There are two types of subqueries:</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200000"/>
              </a:lnSpc>
              <a:spcBef>
                <a:spcPts val="1200"/>
              </a:spcBef>
              <a:spcAft>
                <a:spcPts val="0"/>
              </a:spcAft>
              <a:buClr>
                <a:srgbClr val="333333"/>
              </a:buClr>
              <a:buSzPts val="1400"/>
              <a:buFont typeface="Arial"/>
              <a:buAutoNum type="arabicPeriod"/>
            </a:pPr>
            <a:r>
              <a:rPr lang="en" sz="1400" b="1" i="0" u="sng" strike="noStrike" cap="none">
                <a:solidFill>
                  <a:srgbClr val="333333"/>
                </a:solidFill>
                <a:highlight>
                  <a:srgbClr val="FFFFFF"/>
                </a:highlight>
                <a:latin typeface="Arial"/>
                <a:ea typeface="Arial"/>
                <a:cs typeface="Arial"/>
                <a:sym typeface="Arial"/>
              </a:rPr>
              <a:t>Single Row Subqueries:</a:t>
            </a:r>
            <a:endParaRPr sz="1400" b="1" i="0" u="sng" strike="noStrike" cap="none">
              <a:solidFill>
                <a:srgbClr val="333333"/>
              </a:solidFill>
              <a:highlight>
                <a:srgbClr val="FFFFFF"/>
              </a:highlight>
              <a:latin typeface="Arial"/>
              <a:ea typeface="Arial"/>
              <a:cs typeface="Arial"/>
              <a:sym typeface="Arial"/>
            </a:endParaRPr>
          </a:p>
          <a:p>
            <a:pPr marL="457200" marR="0" lvl="0" indent="-317500" algn="l" rtl="0">
              <a:lnSpc>
                <a:spcPct val="200000"/>
              </a:lnSpc>
              <a:spcBef>
                <a:spcPts val="0"/>
              </a:spcBef>
              <a:spcAft>
                <a:spcPts val="0"/>
              </a:spcAft>
              <a:buClr>
                <a:schemeClr val="dk1"/>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The subquery returns only one row i.e It </a:t>
            </a:r>
            <a:r>
              <a:rPr lang="en" sz="1400" b="0" i="0" u="none" strike="noStrike" cap="none">
                <a:solidFill>
                  <a:schemeClr val="dk1"/>
                </a:solidFill>
                <a:highlight>
                  <a:srgbClr val="FFFFFF"/>
                </a:highlight>
                <a:latin typeface="Arial"/>
                <a:ea typeface="Arial"/>
                <a:cs typeface="Arial"/>
                <a:sym typeface="Arial"/>
              </a:rPr>
              <a:t>returns only one row from the inner select statement.</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Use single row comparison operators like =, &gt; etc while doing comparisons.</a:t>
            </a:r>
            <a:endParaRPr sz="1400" b="0" i="0" u="none" strike="noStrike" cap="none">
              <a:solidFill>
                <a:srgbClr val="333333"/>
              </a:solidFill>
              <a:highlight>
                <a:srgbClr val="FFFFFF"/>
              </a:highlight>
              <a:latin typeface="Arial"/>
              <a:ea typeface="Arial"/>
              <a:cs typeface="Arial"/>
              <a:sym typeface="Arial"/>
            </a:endParaRPr>
          </a:p>
          <a:p>
            <a:pPr marL="914400" marR="0" lvl="0" indent="0" algn="l" rtl="0">
              <a:lnSpc>
                <a:spcPct val="115000"/>
              </a:lnSpc>
              <a:spcBef>
                <a:spcPts val="1200"/>
              </a:spcBef>
              <a:spcAft>
                <a:spcPts val="0"/>
              </a:spcAft>
              <a:buClr>
                <a:srgbClr val="000000"/>
              </a:buClr>
              <a:buSzPts val="1400"/>
              <a:buFont typeface="Arial"/>
              <a:buNone/>
            </a:pP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200000"/>
              </a:lnSpc>
              <a:spcBef>
                <a:spcPts val="1200"/>
              </a:spcBef>
              <a:spcAft>
                <a:spcPts val="0"/>
              </a:spcAft>
              <a:buClr>
                <a:srgbClr val="333333"/>
              </a:buClr>
              <a:buSzPts val="1400"/>
              <a:buFont typeface="Arial"/>
              <a:buAutoNum type="arabicPeriod"/>
            </a:pPr>
            <a:r>
              <a:rPr lang="en" sz="1400" b="1" i="0" u="sng" strike="noStrike" cap="none">
                <a:solidFill>
                  <a:srgbClr val="333333"/>
                </a:solidFill>
                <a:highlight>
                  <a:srgbClr val="FFFFFF"/>
                </a:highlight>
                <a:latin typeface="Arial"/>
                <a:ea typeface="Arial"/>
                <a:cs typeface="Arial"/>
                <a:sym typeface="Arial"/>
              </a:rPr>
              <a:t>Multiple Row Subqueries:</a:t>
            </a:r>
            <a:r>
              <a:rPr lang="en" sz="1400" b="0" i="0" u="none" strike="noStrike" cap="none">
                <a:solidFill>
                  <a:srgbClr val="333333"/>
                </a:solidFill>
                <a:highlight>
                  <a:srgbClr val="FFFFFF"/>
                </a:highlight>
                <a:latin typeface="Arial"/>
                <a:ea typeface="Arial"/>
                <a:cs typeface="Arial"/>
                <a:sym typeface="Arial"/>
              </a:rPr>
              <a:t>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The subquery returns more than one row i.e It </a:t>
            </a:r>
            <a:r>
              <a:rPr lang="en" sz="1400" b="0" i="0" u="none" strike="noStrike" cap="none">
                <a:solidFill>
                  <a:schemeClr val="dk1"/>
                </a:solidFill>
                <a:highlight>
                  <a:srgbClr val="FFFFFF"/>
                </a:highlight>
                <a:latin typeface="Arial"/>
                <a:ea typeface="Arial"/>
                <a:cs typeface="Arial"/>
                <a:sym typeface="Arial"/>
              </a:rPr>
              <a:t>returns more than one row from the inner select statement.</a:t>
            </a:r>
            <a:r>
              <a:rPr lang="en" sz="1400" b="0" i="0" u="none" strike="noStrike" cap="none">
                <a:solidFill>
                  <a:srgbClr val="333333"/>
                </a:solidFill>
                <a:highlight>
                  <a:srgbClr val="FFFFFF"/>
                </a:highlight>
                <a:latin typeface="Arial"/>
                <a:ea typeface="Arial"/>
                <a:cs typeface="Arial"/>
                <a:sym typeface="Arial"/>
              </a:rPr>
              <a:t>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Use multiple row comparison operators like IN, ANY, ALL in the comparisons.</a:t>
            </a:r>
            <a:endParaRPr sz="1400" b="0" i="0" u="none" strike="noStrike" cap="none">
              <a:solidFill>
                <a:srgbClr val="333333"/>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8"/>
          <p:cNvSpPr txBox="1"/>
          <p:nvPr/>
        </p:nvSpPr>
        <p:spPr>
          <a:xfrm>
            <a:off x="160725" y="60275"/>
            <a:ext cx="8880600" cy="43998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AutoNum type="arabicPeriod"/>
            </a:pPr>
            <a:r>
              <a:rPr lang="en" sz="1400" b="1" i="0" u="sng" strike="noStrike" cap="none">
                <a:solidFill>
                  <a:srgbClr val="C45911"/>
                </a:solidFill>
                <a:latin typeface="Arial"/>
                <a:ea typeface="Arial"/>
                <a:cs typeface="Arial"/>
                <a:sym typeface="Arial"/>
              </a:rPr>
              <a:t>SINGLE ROW SUBQUERIES:</a:t>
            </a:r>
            <a:endParaRPr sz="1400" b="1" i="0" u="sng"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When we want to find out the employees of an office in which GEORGE is working.</a:t>
            </a:r>
            <a:endParaRPr sz="12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SELECT officeCode FROM employees</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r>
              <a:rPr lang="en" sz="1200" b="0" i="0" u="none" strike="noStrike" cap="none">
                <a:solidFill>
                  <a:schemeClr val="dk1"/>
                </a:solidFill>
                <a:highlight>
                  <a:srgbClr val="EFEFEF"/>
                </a:highlight>
                <a:latin typeface="Arial"/>
                <a:ea typeface="Arial"/>
                <a:cs typeface="Arial"/>
                <a:sym typeface="Arial"/>
              </a:rPr>
              <a:t>WHERE firstname = 'George';</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Once it returns the office code (let us say 3) you would then give</a:t>
            </a:r>
            <a:endParaRPr sz="12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SELECT firstName, lastName FROM employees</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r>
              <a:rPr lang="en" sz="1200" b="0" i="0" u="none" strike="noStrike" cap="none">
                <a:solidFill>
                  <a:schemeClr val="dk1"/>
                </a:solidFill>
                <a:highlight>
                  <a:srgbClr val="EFEFEF"/>
                </a:highlight>
                <a:latin typeface="Arial"/>
                <a:ea typeface="Arial"/>
                <a:cs typeface="Arial"/>
                <a:sym typeface="Arial"/>
              </a:rPr>
              <a:t>WHERE officeCode = 3;</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This can be done using the subquery as follows:</a:t>
            </a:r>
            <a:endParaRPr sz="12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SELECT firstName, lastName FROM employees</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WHERE officeCode = (SELECT officeCode FROM employees</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WHERE firstname = 'George');</a:t>
            </a:r>
            <a:endParaRPr sz="1200" b="0" i="0" u="none" strike="noStrike" cap="none">
              <a:solidFill>
                <a:schemeClr val="dk1"/>
              </a:solidFill>
              <a:highlight>
                <a:srgbClr val="EFEFE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9"/>
          <p:cNvSpPr txBox="1"/>
          <p:nvPr/>
        </p:nvSpPr>
        <p:spPr>
          <a:xfrm>
            <a:off x="130650" y="110500"/>
            <a:ext cx="8760000" cy="104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a:solidFill>
                  <a:srgbClr val="666666"/>
                </a:solidFill>
                <a:highlight>
                  <a:srgbClr val="FFFFFF"/>
                </a:highlight>
                <a:latin typeface="Arial"/>
                <a:ea typeface="Arial"/>
                <a:cs typeface="Arial"/>
                <a:sym typeface="Arial"/>
              </a:rPr>
              <a:t>1.</a:t>
            </a:r>
            <a:r>
              <a:rPr lang="en" sz="1400" b="1" i="0" u="none" strike="noStrike" cap="none">
                <a:solidFill>
                  <a:srgbClr val="333333"/>
                </a:solidFill>
                <a:highlight>
                  <a:srgbClr val="FFFFFF"/>
                </a:highlight>
                <a:latin typeface="Arial"/>
                <a:ea typeface="Arial"/>
                <a:cs typeface="Arial"/>
                <a:sym typeface="Arial"/>
              </a:rPr>
              <a:t> Write a query to find the salary of employees whose salary is greater than the salary of employee whose id is 100?</a:t>
            </a:r>
            <a:endParaRPr sz="1400" b="1"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69"/>
          <p:cNvSpPr txBox="1"/>
          <p:nvPr/>
        </p:nvSpPr>
        <p:spPr>
          <a:xfrm>
            <a:off x="130650" y="1160200"/>
            <a:ext cx="8257800" cy="3921900"/>
          </a:xfrm>
          <a:prstGeom prst="rect">
            <a:avLst/>
          </a:prstGeom>
          <a:noFill/>
          <a:ln>
            <a:noFill/>
          </a:ln>
        </p:spPr>
        <p:txBody>
          <a:bodyPr spcFirstLastPara="1" wrap="square" lIns="91425" tIns="91425" rIns="91425" bIns="91425" anchor="t" anchorCtr="0">
            <a:spAutoFit/>
          </a:bodyPr>
          <a:lstStyle/>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SELECT EMPLOYEE_ID,</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SALARY</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FROM EMPLOYEES</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WHERE SALARY &gt;</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SELECT SALARY</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FROM EMPLOYEES</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WHERE EMPLOYEED_ID = 100</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150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a:t>
            </a:r>
            <a:endParaRPr sz="1400" b="0" i="0" u="none" strike="noStrike" cap="none">
              <a:solidFill>
                <a:srgbClr val="333333"/>
              </a:solidFill>
              <a:highlight>
                <a:schemeClr val="lt1"/>
              </a:highlight>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0"/>
          <p:cNvSpPr txBox="1"/>
          <p:nvPr/>
        </p:nvSpPr>
        <p:spPr>
          <a:xfrm>
            <a:off x="110500" y="100450"/>
            <a:ext cx="8910600" cy="4362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a:solidFill>
                  <a:srgbClr val="333333"/>
                </a:solidFill>
                <a:highlight>
                  <a:srgbClr val="FFFFFF"/>
                </a:highlight>
                <a:latin typeface="Arial"/>
                <a:ea typeface="Arial"/>
                <a:cs typeface="Arial"/>
                <a:sym typeface="Arial"/>
              </a:rPr>
              <a:t>2. Write a query to find the employees who all are earning the highest salary?</a:t>
            </a:r>
            <a:endParaRPr sz="1400" b="1" i="0" u="none" strike="noStrike" cap="none">
              <a:solidFill>
                <a:srgbClr val="333333"/>
              </a:solidFill>
              <a:highlight>
                <a:srgbClr val="FFFFFF"/>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EMPLOYEE_ID,</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WHERE SALARY =</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SELECT  MAX(SALARY)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5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8"/>
          <p:cNvSpPr txBox="1">
            <a:spLocks noGrp="1"/>
          </p:cNvSpPr>
          <p:nvPr>
            <p:ph type="body" idx="1"/>
          </p:nvPr>
        </p:nvSpPr>
        <p:spPr>
          <a:xfrm>
            <a:off x="241100" y="100450"/>
            <a:ext cx="8591100" cy="4468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400">
                <a:solidFill>
                  <a:schemeClr val="dk1"/>
                </a:solidFill>
              </a:rPr>
              <a:t>3.)  </a:t>
            </a:r>
            <a:r>
              <a:rPr lang="en" sz="1400" b="1" u="sng">
                <a:solidFill>
                  <a:schemeClr val="dk1"/>
                </a:solidFill>
              </a:rPr>
              <a:t>Date Expression:</a:t>
            </a:r>
            <a:endParaRPr sz="1400" b="1" u="sng">
              <a:solidFill>
                <a:schemeClr val="dk1"/>
              </a:solidFill>
            </a:endParaRPr>
          </a:p>
          <a:p>
            <a:pPr marL="0" lvl="0" indent="0" algn="l" rtl="0">
              <a:lnSpc>
                <a:spcPct val="115000"/>
              </a:lnSpc>
              <a:spcBef>
                <a:spcPts val="400"/>
              </a:spcBef>
              <a:spcAft>
                <a:spcPts val="0"/>
              </a:spcAft>
              <a:buSzPts val="1800"/>
              <a:buNone/>
            </a:pPr>
            <a:endParaRPr sz="1200" b="1" u="sng">
              <a:solidFill>
                <a:schemeClr val="dk1"/>
              </a:solidFill>
            </a:endParaRPr>
          </a:p>
          <a:p>
            <a:pPr marL="0" lvl="0" indent="0" algn="l" rtl="0">
              <a:lnSpc>
                <a:spcPct val="115000"/>
              </a:lnSpc>
              <a:spcBef>
                <a:spcPts val="400"/>
              </a:spcBef>
              <a:spcAft>
                <a:spcPts val="0"/>
              </a:spcAft>
              <a:buSzPts val="1800"/>
              <a:buNone/>
            </a:pPr>
            <a:r>
              <a:rPr lang="en" sz="1200">
                <a:solidFill>
                  <a:schemeClr val="dk1"/>
                </a:solidFill>
                <a:highlight>
                  <a:srgbClr val="FFFFFF"/>
                </a:highlight>
              </a:rPr>
              <a:t>      Date Expressions return current system date and time values .</a:t>
            </a:r>
            <a:endParaRPr sz="1200">
              <a:solidFill>
                <a:schemeClr val="dk1"/>
              </a:solidFill>
              <a:highlight>
                <a:srgbClr val="FFFFFF"/>
              </a:highlight>
            </a:endParaRPr>
          </a:p>
          <a:p>
            <a:pPr marL="0" lvl="0" indent="0" algn="l" rtl="0">
              <a:lnSpc>
                <a:spcPct val="115000"/>
              </a:lnSpc>
              <a:spcBef>
                <a:spcPts val="400"/>
              </a:spcBef>
              <a:spcAft>
                <a:spcPts val="0"/>
              </a:spcAft>
              <a:buSzPts val="1800"/>
              <a:buNone/>
            </a:pPr>
            <a:endParaRPr sz="1200">
              <a:solidFill>
                <a:schemeClr val="dk1"/>
              </a:solidFill>
              <a:highlight>
                <a:srgbClr val="FFFFFF"/>
              </a:highlight>
            </a:endParaRPr>
          </a:p>
          <a:p>
            <a:pPr marL="0" lvl="0" indent="0" algn="l" rtl="0">
              <a:lnSpc>
                <a:spcPct val="115000"/>
              </a:lnSpc>
              <a:spcBef>
                <a:spcPts val="400"/>
              </a:spcBef>
              <a:spcAft>
                <a:spcPts val="0"/>
              </a:spcAft>
              <a:buSzPts val="1800"/>
              <a:buNone/>
            </a:pPr>
            <a:r>
              <a:rPr lang="en" sz="1200">
                <a:solidFill>
                  <a:schemeClr val="dk1"/>
                </a:solidFill>
                <a:highlight>
                  <a:srgbClr val="FFFFFF"/>
                </a:highlight>
              </a:rPr>
              <a:t>      E.g.: </a:t>
            </a:r>
            <a:r>
              <a:rPr lang="en" sz="1200">
                <a:solidFill>
                  <a:schemeClr val="dk1"/>
                </a:solidFill>
                <a:highlight>
                  <a:schemeClr val="lt1"/>
                </a:highlight>
              </a:rPr>
              <a:t>SELECT CURRENT_TIMESTAMP</a:t>
            </a:r>
            <a:r>
              <a:rPr lang="en" sz="1200">
                <a:solidFill>
                  <a:srgbClr val="666600"/>
                </a:solidFill>
                <a:highlight>
                  <a:schemeClr val="lt1"/>
                </a:highlight>
              </a:rPr>
              <a:t>;</a:t>
            </a:r>
            <a:endParaRPr sz="1200">
              <a:solidFill>
                <a:srgbClr val="666600"/>
              </a:solidFill>
              <a:highlight>
                <a:schemeClr val="lt1"/>
              </a:highlight>
            </a:endParaRPr>
          </a:p>
          <a:p>
            <a:pPr marL="0" lvl="0" indent="0" algn="l" rtl="0">
              <a:lnSpc>
                <a:spcPct val="115000"/>
              </a:lnSpc>
              <a:spcBef>
                <a:spcPts val="400"/>
              </a:spcBef>
              <a:spcAft>
                <a:spcPts val="400"/>
              </a:spcAft>
              <a:buSzPts val="1800"/>
              <a:buNone/>
            </a:pPr>
            <a:endParaRPr sz="1200">
              <a:solidFill>
                <a:schemeClr val="dk1"/>
              </a:solidFill>
              <a:highlight>
                <a:srgbClr val="FFFFFF"/>
              </a:highlight>
            </a:endParaRPr>
          </a:p>
        </p:txBody>
      </p:sp>
      <p:pic>
        <p:nvPicPr>
          <p:cNvPr id="94" name="Google Shape;94;p8"/>
          <p:cNvPicPr preferRelativeResize="0"/>
          <p:nvPr/>
        </p:nvPicPr>
        <p:blipFill rotWithShape="1">
          <a:blip r:embed="rId3">
            <a:alphaModFix/>
          </a:blip>
          <a:srcRect/>
          <a:stretch/>
        </p:blipFill>
        <p:spPr>
          <a:xfrm>
            <a:off x="628650" y="1615900"/>
            <a:ext cx="3943350" cy="13525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1"/>
          <p:cNvSpPr txBox="1"/>
          <p:nvPr/>
        </p:nvSpPr>
        <p:spPr>
          <a:xfrm>
            <a:off x="140650" y="60275"/>
            <a:ext cx="8750100" cy="505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a:solidFill>
                  <a:srgbClr val="666666"/>
                </a:solidFill>
                <a:highlight>
                  <a:srgbClr val="FFFFFF"/>
                </a:highlight>
                <a:latin typeface="Arial"/>
                <a:ea typeface="Arial"/>
                <a:cs typeface="Arial"/>
                <a:sym typeface="Arial"/>
              </a:rPr>
              <a:t>3. </a:t>
            </a:r>
            <a:r>
              <a:rPr lang="en" sz="1400" b="1" i="0" u="none" strike="noStrike" cap="none">
                <a:solidFill>
                  <a:srgbClr val="333333"/>
                </a:solidFill>
                <a:highlight>
                  <a:srgbClr val="FFFFFF"/>
                </a:highlight>
                <a:latin typeface="Arial"/>
                <a:ea typeface="Arial"/>
                <a:cs typeface="Arial"/>
                <a:sym typeface="Arial"/>
              </a:rPr>
              <a:t> Write a query to find the departments in which the least salary is greater than the highest salary in the department of id 200?</a:t>
            </a:r>
            <a:endParaRPr sz="1400" b="1" i="0" u="none" strike="noStrike" cap="none">
              <a:solidFill>
                <a:srgbClr val="333333"/>
              </a:solidFill>
              <a:highlight>
                <a:srgbClr val="FFFFFF"/>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DEPARTMENT_ID,</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MIN(SALARY)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GROUP BY DEPARTMENT_ID</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HAVING MIN(SALARY) &gt;</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SELECT MAX(SALARY)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WHERE DEPARTMENT_ID = 200</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150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11aa2bdc841_0_0"/>
          <p:cNvSpPr txBox="1"/>
          <p:nvPr/>
        </p:nvSpPr>
        <p:spPr>
          <a:xfrm>
            <a:off x="70325" y="70325"/>
            <a:ext cx="8981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solidFill>
                  <a:srgbClr val="C45911"/>
                </a:solidFill>
              </a:rPr>
              <a:t>Multiple Row Subqueries</a:t>
            </a:r>
            <a:endParaRPr sz="1600" b="1" u="sng">
              <a:solidFill>
                <a:srgbClr val="C45911"/>
              </a:solidFill>
            </a:endParaRPr>
          </a:p>
        </p:txBody>
      </p:sp>
      <p:sp>
        <p:nvSpPr>
          <p:cNvPr id="476" name="Google Shape;476;g11aa2bdc841_0_0"/>
          <p:cNvSpPr txBox="1"/>
          <p:nvPr/>
        </p:nvSpPr>
        <p:spPr>
          <a:xfrm>
            <a:off x="80375" y="552525"/>
            <a:ext cx="8950800" cy="569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en" sz="1200">
                <a:solidFill>
                  <a:schemeClr val="dk1"/>
                </a:solidFill>
                <a:highlight>
                  <a:srgbClr val="FFFFFF"/>
                </a:highlight>
              </a:rPr>
              <a:t>They are queries that return more than one row from the inner select statement.</a:t>
            </a:r>
            <a:endParaRPr sz="120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300">
                <a:solidFill>
                  <a:schemeClr val="dk1"/>
                </a:solidFill>
                <a:highlight>
                  <a:srgbClr val="FFFFFF"/>
                </a:highlight>
              </a:rPr>
              <a:t>You may use the IN, ANY, or ALL operator in outer query to handle a subquery that returns multiple rows.</a:t>
            </a:r>
            <a:endParaRPr sz="1200">
              <a:solidFill>
                <a:schemeClr val="dk1"/>
              </a:solidFill>
              <a:highlight>
                <a:srgbClr val="FFFFFF"/>
              </a:highlight>
            </a:endParaRPr>
          </a:p>
        </p:txBody>
      </p:sp>
      <p:graphicFrame>
        <p:nvGraphicFramePr>
          <p:cNvPr id="477" name="Google Shape;477;g11aa2bdc841_0_0"/>
          <p:cNvGraphicFramePr/>
          <p:nvPr/>
        </p:nvGraphicFramePr>
        <p:xfrm>
          <a:off x="761625" y="1173030"/>
          <a:ext cx="7148650" cy="3565890"/>
        </p:xfrm>
        <a:graphic>
          <a:graphicData uri="http://schemas.openxmlformats.org/drawingml/2006/table">
            <a:tbl>
              <a:tblPr>
                <a:noFill/>
                <a:tableStyleId>{F0D52CD4-086F-41DF-81AE-535220CCF423}</a:tableStyleId>
              </a:tblPr>
              <a:tblGrid>
                <a:gridCol w="1127300">
                  <a:extLst>
                    <a:ext uri="{9D8B030D-6E8A-4147-A177-3AD203B41FA5}">
                      <a16:colId xmlns:a16="http://schemas.microsoft.com/office/drawing/2014/main" val="20000"/>
                    </a:ext>
                  </a:extLst>
                </a:gridCol>
                <a:gridCol w="1127300">
                  <a:extLst>
                    <a:ext uri="{9D8B030D-6E8A-4147-A177-3AD203B41FA5}">
                      <a16:colId xmlns:a16="http://schemas.microsoft.com/office/drawing/2014/main" val="20001"/>
                    </a:ext>
                  </a:extLst>
                </a:gridCol>
                <a:gridCol w="1127300">
                  <a:extLst>
                    <a:ext uri="{9D8B030D-6E8A-4147-A177-3AD203B41FA5}">
                      <a16:colId xmlns:a16="http://schemas.microsoft.com/office/drawing/2014/main" val="20002"/>
                    </a:ext>
                  </a:extLst>
                </a:gridCol>
                <a:gridCol w="1127300">
                  <a:extLst>
                    <a:ext uri="{9D8B030D-6E8A-4147-A177-3AD203B41FA5}">
                      <a16:colId xmlns:a16="http://schemas.microsoft.com/office/drawing/2014/main" val="20003"/>
                    </a:ext>
                  </a:extLst>
                </a:gridCol>
                <a:gridCol w="1127300">
                  <a:extLst>
                    <a:ext uri="{9D8B030D-6E8A-4147-A177-3AD203B41FA5}">
                      <a16:colId xmlns:a16="http://schemas.microsoft.com/office/drawing/2014/main" val="20004"/>
                    </a:ext>
                  </a:extLst>
                </a:gridCol>
                <a:gridCol w="1512150">
                  <a:extLst>
                    <a:ext uri="{9D8B030D-6E8A-4147-A177-3AD203B41FA5}">
                      <a16:colId xmlns:a16="http://schemas.microsoft.com/office/drawing/2014/main" val="20005"/>
                    </a:ext>
                  </a:extLst>
                </a:gridCol>
              </a:tblGrid>
              <a:tr h="352125">
                <a:tc>
                  <a:txBody>
                    <a:bodyPr/>
                    <a:lstStyle/>
                    <a:p>
                      <a:pPr marL="0" lvl="0" indent="0" algn="l" rtl="0">
                        <a:spcBef>
                          <a:spcPts val="0"/>
                        </a:spcBef>
                        <a:spcAft>
                          <a:spcPts val="0"/>
                        </a:spcAft>
                        <a:buNone/>
                      </a:pPr>
                      <a:r>
                        <a:rPr lang="en"/>
                        <a:t>ID</a:t>
                      </a:r>
                      <a:endParaRPr/>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CITY</a:t>
                      </a:r>
                      <a:endParaRPr/>
                    </a:p>
                  </a:txBody>
                  <a:tcPr marL="91425" marR="91425" marT="91425" marB="91425"/>
                </a:tc>
                <a:tc>
                  <a:txBody>
                    <a:bodyPr/>
                    <a:lstStyle/>
                    <a:p>
                      <a:pPr marL="0" lvl="0" indent="0" algn="l" rtl="0">
                        <a:spcBef>
                          <a:spcPts val="0"/>
                        </a:spcBef>
                        <a:spcAft>
                          <a:spcPts val="0"/>
                        </a:spcAft>
                        <a:buNone/>
                      </a:pPr>
                      <a:r>
                        <a:rPr lang="en"/>
                        <a:t>SALARY</a:t>
                      </a:r>
                      <a:endParaRPr/>
                    </a:p>
                  </a:txBody>
                  <a:tcPr marL="91425" marR="91425" marT="91425" marB="91425"/>
                </a:tc>
                <a:tc>
                  <a:txBody>
                    <a:bodyPr/>
                    <a:lstStyle/>
                    <a:p>
                      <a:pPr marL="0" lvl="0" indent="0" algn="l" rtl="0">
                        <a:spcBef>
                          <a:spcPts val="0"/>
                        </a:spcBef>
                        <a:spcAft>
                          <a:spcPts val="0"/>
                        </a:spcAft>
                        <a:buNone/>
                      </a:pPr>
                      <a:r>
                        <a:rPr lang="en"/>
                        <a:t>DEPT_NO</a:t>
                      </a:r>
                      <a:endParaRPr/>
                    </a:p>
                  </a:txBody>
                  <a:tcPr marL="91425" marR="91425" marT="91425" marB="91425"/>
                </a:tc>
                <a:tc>
                  <a:txBody>
                    <a:bodyPr/>
                    <a:lstStyle/>
                    <a:p>
                      <a:pPr marL="0" lvl="0" indent="0" algn="l" rtl="0">
                        <a:spcBef>
                          <a:spcPts val="0"/>
                        </a:spcBef>
                        <a:spcAft>
                          <a:spcPts val="0"/>
                        </a:spcAft>
                        <a:buNone/>
                      </a:pPr>
                      <a:r>
                        <a:rPr lang="en"/>
                        <a:t>DESIGNATION</a:t>
                      </a:r>
                      <a:endParaRPr/>
                    </a:p>
                  </a:txBody>
                  <a:tcPr marL="91425" marR="91425" marT="91425" marB="91425"/>
                </a:tc>
                <a:extLst>
                  <a:ext uri="{0D108BD9-81ED-4DB2-BD59-A6C34878D82A}">
                    <a16:rowId xmlns:a16="http://schemas.microsoft.com/office/drawing/2014/main" val="10000"/>
                  </a:ext>
                </a:extLst>
              </a:tr>
              <a:tr h="35212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ADITI</a:t>
                      </a:r>
                      <a:endParaRPr/>
                    </a:p>
                  </a:txBody>
                  <a:tcPr marL="91425" marR="91425" marT="91425" marB="91425"/>
                </a:tc>
                <a:tc>
                  <a:txBody>
                    <a:bodyPr/>
                    <a:lstStyle/>
                    <a:p>
                      <a:pPr marL="0" lvl="0" indent="0" algn="l" rtl="0">
                        <a:spcBef>
                          <a:spcPts val="0"/>
                        </a:spcBef>
                        <a:spcAft>
                          <a:spcPts val="0"/>
                        </a:spcAft>
                        <a:buNone/>
                      </a:pPr>
                      <a:r>
                        <a:rPr lang="en"/>
                        <a:t>THANE</a:t>
                      </a:r>
                      <a:endParaRPr/>
                    </a:p>
                  </a:txBody>
                  <a:tcPr marL="91425" marR="91425" marT="91425" marB="91425"/>
                </a:tc>
                <a:tc>
                  <a:txBody>
                    <a:bodyPr/>
                    <a:lstStyle/>
                    <a:p>
                      <a:pPr marL="0" lvl="0" indent="0" algn="l" rtl="0">
                        <a:spcBef>
                          <a:spcPts val="0"/>
                        </a:spcBef>
                        <a:spcAft>
                          <a:spcPts val="0"/>
                        </a:spcAft>
                        <a:buNone/>
                      </a:pPr>
                      <a:r>
                        <a:rPr lang="en"/>
                        <a:t>30000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HR</a:t>
                      </a:r>
                      <a:endParaRPr/>
                    </a:p>
                  </a:txBody>
                  <a:tcPr marL="91425" marR="91425" marT="91425" marB="91425"/>
                </a:tc>
                <a:extLst>
                  <a:ext uri="{0D108BD9-81ED-4DB2-BD59-A6C34878D82A}">
                    <a16:rowId xmlns:a16="http://schemas.microsoft.com/office/drawing/2014/main" val="10001"/>
                  </a:ext>
                </a:extLst>
              </a:tr>
              <a:tr h="35212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JOHN</a:t>
                      </a:r>
                      <a:endParaRPr/>
                    </a:p>
                  </a:txBody>
                  <a:tcPr marL="91425" marR="91425" marT="91425" marB="91425"/>
                </a:tc>
                <a:tc>
                  <a:txBody>
                    <a:bodyPr/>
                    <a:lstStyle/>
                    <a:p>
                      <a:pPr marL="0" lvl="0" indent="0" algn="l" rtl="0">
                        <a:spcBef>
                          <a:spcPts val="0"/>
                        </a:spcBef>
                        <a:spcAft>
                          <a:spcPts val="0"/>
                        </a:spcAft>
                        <a:buNone/>
                      </a:pPr>
                      <a:r>
                        <a:rPr lang="en"/>
                        <a:t>PUNE</a:t>
                      </a:r>
                      <a:endParaRPr/>
                    </a:p>
                  </a:txBody>
                  <a:tcPr marL="91425" marR="91425" marT="91425" marB="91425"/>
                </a:tc>
                <a:tc>
                  <a:txBody>
                    <a:bodyPr/>
                    <a:lstStyle/>
                    <a:p>
                      <a:pPr marL="0" lvl="0" indent="0" algn="l" rtl="0">
                        <a:spcBef>
                          <a:spcPts val="0"/>
                        </a:spcBef>
                        <a:spcAft>
                          <a:spcPts val="0"/>
                        </a:spcAft>
                        <a:buNone/>
                      </a:pPr>
                      <a:r>
                        <a:rPr lang="en"/>
                        <a:t>40000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HR</a:t>
                      </a:r>
                      <a:endParaRPr/>
                    </a:p>
                  </a:txBody>
                  <a:tcPr marL="91425" marR="91425" marT="91425" marB="91425"/>
                </a:tc>
                <a:extLst>
                  <a:ext uri="{0D108BD9-81ED-4DB2-BD59-A6C34878D82A}">
                    <a16:rowId xmlns:a16="http://schemas.microsoft.com/office/drawing/2014/main" val="10002"/>
                  </a:ext>
                </a:extLst>
              </a:tr>
              <a:tr h="35212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SMITH</a:t>
                      </a:r>
                      <a:endParaRPr/>
                    </a:p>
                  </a:txBody>
                  <a:tcPr marL="91425" marR="91425" marT="91425" marB="91425"/>
                </a:tc>
                <a:tc>
                  <a:txBody>
                    <a:bodyPr/>
                    <a:lstStyle/>
                    <a:p>
                      <a:pPr marL="0" lvl="0" indent="0" algn="l" rtl="0">
                        <a:spcBef>
                          <a:spcPts val="0"/>
                        </a:spcBef>
                        <a:spcAft>
                          <a:spcPts val="0"/>
                        </a:spcAft>
                        <a:buNone/>
                      </a:pPr>
                      <a:r>
                        <a:rPr lang="en"/>
                        <a:t>NAGPUR</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MANAGER</a:t>
                      </a:r>
                      <a:endParaRPr/>
                    </a:p>
                  </a:txBody>
                  <a:tcPr marL="91425" marR="91425" marT="91425" marB="91425"/>
                </a:tc>
                <a:extLst>
                  <a:ext uri="{0D108BD9-81ED-4DB2-BD59-A6C34878D82A}">
                    <a16:rowId xmlns:a16="http://schemas.microsoft.com/office/drawing/2014/main" val="10003"/>
                  </a:ext>
                </a:extLst>
              </a:tr>
              <a:tr h="352125">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RAVI</a:t>
                      </a:r>
                      <a:endParaRPr/>
                    </a:p>
                  </a:txBody>
                  <a:tcPr marL="91425" marR="91425" marT="91425" marB="91425"/>
                </a:tc>
                <a:tc>
                  <a:txBody>
                    <a:bodyPr/>
                    <a:lstStyle/>
                    <a:p>
                      <a:pPr marL="0" lvl="0" indent="0" algn="l" rtl="0">
                        <a:spcBef>
                          <a:spcPts val="0"/>
                        </a:spcBef>
                        <a:spcAft>
                          <a:spcPts val="0"/>
                        </a:spcAft>
                        <a:buNone/>
                      </a:pPr>
                      <a:r>
                        <a:rPr lang="en"/>
                        <a:t>MUMBAI</a:t>
                      </a:r>
                      <a:endParaRPr/>
                    </a:p>
                  </a:txBody>
                  <a:tcPr marL="91425" marR="91425" marT="91425" marB="91425"/>
                </a:tc>
                <a:tc>
                  <a:txBody>
                    <a:bodyPr/>
                    <a:lstStyle/>
                    <a:p>
                      <a:pPr marL="0" lvl="0" indent="0" algn="l" rtl="0">
                        <a:spcBef>
                          <a:spcPts val="0"/>
                        </a:spcBef>
                        <a:spcAft>
                          <a:spcPts val="0"/>
                        </a:spcAft>
                        <a:buNone/>
                      </a:pPr>
                      <a:r>
                        <a:rPr lang="en"/>
                        <a:t>43000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ANALYST</a:t>
                      </a:r>
                      <a:endParaRPr/>
                    </a:p>
                  </a:txBody>
                  <a:tcPr marL="91425" marR="91425" marT="91425" marB="91425"/>
                </a:tc>
                <a:extLst>
                  <a:ext uri="{0D108BD9-81ED-4DB2-BD59-A6C34878D82A}">
                    <a16:rowId xmlns:a16="http://schemas.microsoft.com/office/drawing/2014/main" val="10004"/>
                  </a:ext>
                </a:extLst>
              </a:tr>
              <a:tr h="352125">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RIYA</a:t>
                      </a:r>
                      <a:endParaRPr/>
                    </a:p>
                  </a:txBody>
                  <a:tcPr marL="91425" marR="91425" marT="91425" marB="91425"/>
                </a:tc>
                <a:tc>
                  <a:txBody>
                    <a:bodyPr/>
                    <a:lstStyle/>
                    <a:p>
                      <a:pPr marL="0" lvl="0" indent="0" algn="l" rtl="0">
                        <a:spcBef>
                          <a:spcPts val="0"/>
                        </a:spcBef>
                        <a:spcAft>
                          <a:spcPts val="0"/>
                        </a:spcAft>
                        <a:buNone/>
                      </a:pPr>
                      <a:r>
                        <a:rPr lang="en"/>
                        <a:t>NAGPUR</a:t>
                      </a:r>
                      <a:endParaRPr/>
                    </a:p>
                  </a:txBody>
                  <a:tcPr marL="91425" marR="91425" marT="91425" marB="91425"/>
                </a:tc>
                <a:tc>
                  <a:txBody>
                    <a:bodyPr/>
                    <a:lstStyle/>
                    <a:p>
                      <a:pPr marL="0" lvl="0" indent="0" algn="l" rtl="0">
                        <a:spcBef>
                          <a:spcPts val="0"/>
                        </a:spcBef>
                        <a:spcAft>
                          <a:spcPts val="0"/>
                        </a:spcAft>
                        <a:buNone/>
                      </a:pPr>
                      <a:r>
                        <a:rPr lang="en"/>
                        <a:t>38000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CLERK</a:t>
                      </a:r>
                      <a:endParaRPr/>
                    </a:p>
                  </a:txBody>
                  <a:tcPr marL="91425" marR="91425" marT="91425" marB="91425"/>
                </a:tc>
                <a:extLst>
                  <a:ext uri="{0D108BD9-81ED-4DB2-BD59-A6C34878D82A}">
                    <a16:rowId xmlns:a16="http://schemas.microsoft.com/office/drawing/2014/main" val="10005"/>
                  </a:ext>
                </a:extLst>
              </a:tr>
              <a:tr h="352125">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TINA</a:t>
                      </a:r>
                      <a:endParaRPr/>
                    </a:p>
                  </a:txBody>
                  <a:tcPr marL="91425" marR="91425" marT="91425" marB="91425"/>
                </a:tc>
                <a:tc>
                  <a:txBody>
                    <a:bodyPr/>
                    <a:lstStyle/>
                    <a:p>
                      <a:pPr marL="0" lvl="0" indent="0" algn="l" rtl="0">
                        <a:spcBef>
                          <a:spcPts val="0"/>
                        </a:spcBef>
                        <a:spcAft>
                          <a:spcPts val="0"/>
                        </a:spcAft>
                        <a:buNone/>
                      </a:pPr>
                      <a:r>
                        <a:rPr lang="en"/>
                        <a:t>MUMBAI</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ANALYST</a:t>
                      </a:r>
                      <a:endParaRPr/>
                    </a:p>
                  </a:txBody>
                  <a:tcPr marL="91425" marR="91425" marT="91425" marB="91425"/>
                </a:tc>
                <a:extLst>
                  <a:ext uri="{0D108BD9-81ED-4DB2-BD59-A6C34878D82A}">
                    <a16:rowId xmlns:a16="http://schemas.microsoft.com/office/drawing/2014/main" val="10006"/>
                  </a:ext>
                </a:extLst>
              </a:tr>
              <a:tr h="352125">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MANISHA</a:t>
                      </a:r>
                      <a:endParaRPr/>
                    </a:p>
                  </a:txBody>
                  <a:tcPr marL="91425" marR="91425" marT="91425" marB="91425"/>
                </a:tc>
                <a:tc>
                  <a:txBody>
                    <a:bodyPr/>
                    <a:lstStyle/>
                    <a:p>
                      <a:pPr marL="0" lvl="0" indent="0" algn="l" rtl="0">
                        <a:spcBef>
                          <a:spcPts val="0"/>
                        </a:spcBef>
                        <a:spcAft>
                          <a:spcPts val="0"/>
                        </a:spcAft>
                        <a:buNone/>
                      </a:pPr>
                      <a:r>
                        <a:rPr lang="en"/>
                        <a:t>THANE</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OPERATIONS</a:t>
                      </a:r>
                      <a:endParaRPr/>
                    </a:p>
                  </a:txBody>
                  <a:tcPr marL="91425" marR="91425" marT="91425" marB="91425"/>
                </a:tc>
                <a:extLst>
                  <a:ext uri="{0D108BD9-81ED-4DB2-BD59-A6C34878D82A}">
                    <a16:rowId xmlns:a16="http://schemas.microsoft.com/office/drawing/2014/main" val="10007"/>
                  </a:ext>
                </a:extLst>
              </a:tr>
              <a:tr h="352125">
                <a:tc>
                  <a:txBody>
                    <a:bodyPr/>
                    <a:lstStyle/>
                    <a:p>
                      <a:pPr marL="0" lvl="0" indent="0" algn="l" rtl="0">
                        <a:spcBef>
                          <a:spcPts val="0"/>
                        </a:spcBef>
                        <a:spcAft>
                          <a:spcPts val="0"/>
                        </a:spcAft>
                        <a:buNone/>
                      </a:pPr>
                      <a:r>
                        <a:rPr lang="en"/>
                        <a:t>8</a:t>
                      </a:r>
                      <a:endParaRPr/>
                    </a:p>
                  </a:txBody>
                  <a:tcPr marL="91425" marR="91425" marT="91425" marB="91425"/>
                </a:tc>
                <a:tc>
                  <a:txBody>
                    <a:bodyPr/>
                    <a:lstStyle/>
                    <a:p>
                      <a:pPr marL="0" lvl="0" indent="0" algn="l" rtl="0">
                        <a:spcBef>
                          <a:spcPts val="0"/>
                        </a:spcBef>
                        <a:spcAft>
                          <a:spcPts val="0"/>
                        </a:spcAft>
                        <a:buNone/>
                      </a:pPr>
                      <a:r>
                        <a:rPr lang="en"/>
                        <a:t>JAMES</a:t>
                      </a:r>
                      <a:endParaRPr/>
                    </a:p>
                  </a:txBody>
                  <a:tcPr marL="91425" marR="91425" marT="91425" marB="91425"/>
                </a:tc>
                <a:tc>
                  <a:txBody>
                    <a:bodyPr/>
                    <a:lstStyle/>
                    <a:p>
                      <a:pPr marL="0" lvl="0" indent="0" algn="l" rtl="0">
                        <a:spcBef>
                          <a:spcPts val="0"/>
                        </a:spcBef>
                        <a:spcAft>
                          <a:spcPts val="0"/>
                        </a:spcAft>
                        <a:buNone/>
                      </a:pPr>
                      <a:r>
                        <a:rPr lang="en"/>
                        <a:t>PUNE</a:t>
                      </a:r>
                      <a:endParaRPr/>
                    </a:p>
                  </a:txBody>
                  <a:tcPr marL="91425" marR="91425" marT="91425" marB="91425"/>
                </a:tc>
                <a:tc>
                  <a:txBody>
                    <a:bodyPr/>
                    <a:lstStyle/>
                    <a:p>
                      <a:pPr marL="0" lvl="0" indent="0" algn="l" rtl="0">
                        <a:spcBef>
                          <a:spcPts val="0"/>
                        </a:spcBef>
                        <a:spcAft>
                          <a:spcPts val="0"/>
                        </a:spcAft>
                        <a:buNone/>
                      </a:pPr>
                      <a:r>
                        <a:rPr lang="en"/>
                        <a:t>55000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CLERK</a:t>
                      </a: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11aa2bdc841_1_2"/>
          <p:cNvSpPr txBox="1"/>
          <p:nvPr/>
        </p:nvSpPr>
        <p:spPr>
          <a:xfrm>
            <a:off x="0" y="612800"/>
            <a:ext cx="9021300" cy="42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‘IN’:</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t>        Returns values equal to any member in the list.</a:t>
            </a:r>
            <a:endParaRPr/>
          </a:p>
          <a:p>
            <a:pPr marL="0" lvl="0" indent="0" algn="l" rtl="0">
              <a:spcBef>
                <a:spcPts val="0"/>
              </a:spcBef>
              <a:spcAft>
                <a:spcPts val="0"/>
              </a:spcAft>
              <a:buNone/>
            </a:pPr>
            <a:endParaRPr/>
          </a:p>
          <a:p>
            <a:pPr marL="914400" lvl="0" indent="0" algn="just" rtl="0">
              <a:lnSpc>
                <a:spcPct val="138000"/>
              </a:lnSpc>
              <a:spcBef>
                <a:spcPts val="0"/>
              </a:spcBef>
              <a:spcAft>
                <a:spcPts val="0"/>
              </a:spcAft>
              <a:buNone/>
            </a:pPr>
            <a:r>
              <a:rPr lang="en">
                <a:solidFill>
                  <a:schemeClr val="dk1"/>
                </a:solidFill>
                <a:highlight>
                  <a:srgbClr val="FFFFFF"/>
                </a:highlight>
              </a:rPr>
              <a:t>E.g: Display all the employees who are in same office as ‘Tom’ or ‘Martin’.</a:t>
            </a:r>
            <a:endParaRPr>
              <a:solidFill>
                <a:schemeClr val="dk1"/>
              </a:solidFill>
              <a:highlight>
                <a:srgbClr val="FFFFFF"/>
              </a:highlight>
            </a:endParaRPr>
          </a:p>
          <a:p>
            <a:pPr marL="914400" lvl="0" indent="0" algn="just" rtl="0">
              <a:lnSpc>
                <a:spcPct val="138000"/>
              </a:lnSpc>
              <a:spcBef>
                <a:spcPts val="0"/>
              </a:spcBef>
              <a:spcAft>
                <a:spcPts val="0"/>
              </a:spcAft>
              <a:buClr>
                <a:schemeClr val="dk1"/>
              </a:buClr>
              <a:buSzPts val="1100"/>
              <a:buFont typeface="Arial"/>
              <a:buNone/>
            </a:pPr>
            <a:endParaRPr sz="1200">
              <a:solidFill>
                <a:schemeClr val="dk1"/>
              </a:solidFill>
              <a:highlight>
                <a:srgbClr val="FFFFFF"/>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SELECT firstName, lastName FROM employees</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officeCode IN (SELECT officeCode FROM employees</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firstName IN (‘Tom’, ‘Martin’));</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SELECT Name,City FROM emp_info</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dept_no IN (SELECT dept_no FROM emp_info</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Name IN (‘Tom’, ‘Martin’));</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g11aa2bdc841_1_7"/>
          <p:cNvSpPr txBox="1"/>
          <p:nvPr/>
        </p:nvSpPr>
        <p:spPr>
          <a:xfrm>
            <a:off x="80375" y="50225"/>
            <a:ext cx="894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88" name="Google Shape;488;g11aa2bdc841_1_7"/>
          <p:cNvSpPr txBox="1"/>
          <p:nvPr/>
        </p:nvSpPr>
        <p:spPr>
          <a:xfrm>
            <a:off x="110500" y="60275"/>
            <a:ext cx="888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89" name="Google Shape;489;g11aa2bdc841_1_7"/>
          <p:cNvSpPr txBox="1"/>
          <p:nvPr/>
        </p:nvSpPr>
        <p:spPr>
          <a:xfrm>
            <a:off x="110500" y="140625"/>
            <a:ext cx="90213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‘ANY’:</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solidFill>
                  <a:schemeClr val="dk1"/>
                </a:solidFill>
                <a:highlight>
                  <a:srgbClr val="FFFFFF"/>
                </a:highlight>
              </a:rPr>
              <a:t>Returns values compared to each value returned by the subquery.</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Any (20000,25000,30000);</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Note:  &gt; Any → ‘More than minimum.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Any (20000,25000,30000);</a:t>
            </a:r>
            <a:endParaRPr>
              <a:solidFill>
                <a:schemeClr val="dk1"/>
              </a:solidFill>
              <a:highlight>
                <a:srgbClr val="FFFFFF"/>
              </a:highlight>
            </a:endParaRPr>
          </a:p>
          <a:p>
            <a:pPr marL="0" lvl="0" indent="0" algn="l" rtl="0">
              <a:spcBef>
                <a:spcPts val="0"/>
              </a:spcBef>
              <a:spcAft>
                <a:spcPts val="0"/>
              </a:spcAft>
              <a:buNone/>
            </a:pPr>
            <a:endParaRPr sz="1600">
              <a:solidFill>
                <a:srgbClr val="C45911"/>
              </a:solidFill>
            </a:endParaRPr>
          </a:p>
          <a:p>
            <a:pPr marL="0" lvl="0" indent="0" algn="l" rtl="0">
              <a:spcBef>
                <a:spcPts val="0"/>
              </a:spcBef>
              <a:spcAft>
                <a:spcPts val="0"/>
              </a:spcAft>
              <a:buNone/>
            </a:pPr>
            <a:r>
              <a:rPr lang="en" sz="1600">
                <a:solidFill>
                  <a:schemeClr val="dk1"/>
                </a:solidFill>
              </a:rPr>
              <a:t>            </a:t>
            </a:r>
            <a:r>
              <a:rPr lang="en">
                <a:solidFill>
                  <a:schemeClr val="dk1"/>
                </a:solidFill>
                <a:highlight>
                  <a:srgbClr val="FFFFFF"/>
                </a:highlight>
              </a:rPr>
              <a:t> Note:  &lt; Any → ‘Less than the maximum'.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Any (Select salary from employee where dept_no=5);</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Any (Select salary from employee where dept_no=5);</a:t>
            </a:r>
            <a:endParaRPr sz="1600">
              <a:solidFill>
                <a:schemeClr val="dk1"/>
              </a:solidFill>
            </a:endParaRPr>
          </a:p>
          <a:p>
            <a:pPr marL="0" lvl="0" indent="0" algn="l" rtl="0">
              <a:spcBef>
                <a:spcPts val="0"/>
              </a:spcBef>
              <a:spcAft>
                <a:spcPts val="0"/>
              </a:spcAft>
              <a:buNone/>
            </a:pPr>
            <a:endParaRPr sz="1600">
              <a:solidFill>
                <a:srgbClr val="C4591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11aa2bdc841_1_15"/>
          <p:cNvSpPr txBox="1"/>
          <p:nvPr/>
        </p:nvSpPr>
        <p:spPr>
          <a:xfrm>
            <a:off x="0" y="0"/>
            <a:ext cx="89709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‘ALL’:</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solidFill>
                  <a:schemeClr val="dk1"/>
                </a:solidFill>
                <a:highlight>
                  <a:srgbClr val="FFFFFF"/>
                </a:highlight>
              </a:rPr>
              <a:t>Returns values compared to every value returned by the subquery.</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All (20000,25000,30000);</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Note:  &gt; All→ ‘More than maximum.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All (20000,25000,30000);</a:t>
            </a:r>
            <a:endParaRPr>
              <a:solidFill>
                <a:schemeClr val="dk1"/>
              </a:solidFill>
              <a:highlight>
                <a:srgbClr val="FFFFFF"/>
              </a:highlight>
            </a:endParaRPr>
          </a:p>
          <a:p>
            <a:pPr marL="0" lvl="0" indent="0" algn="l" rtl="0">
              <a:spcBef>
                <a:spcPts val="0"/>
              </a:spcBef>
              <a:spcAft>
                <a:spcPts val="0"/>
              </a:spcAft>
              <a:buNone/>
            </a:pPr>
            <a:endParaRPr sz="1600">
              <a:solidFill>
                <a:srgbClr val="C45911"/>
              </a:solidFill>
            </a:endParaRPr>
          </a:p>
          <a:p>
            <a:pPr marL="0" lvl="0" indent="0" algn="l" rtl="0">
              <a:spcBef>
                <a:spcPts val="0"/>
              </a:spcBef>
              <a:spcAft>
                <a:spcPts val="0"/>
              </a:spcAft>
              <a:buNone/>
            </a:pPr>
            <a:r>
              <a:rPr lang="en" sz="1600">
                <a:solidFill>
                  <a:schemeClr val="dk1"/>
                </a:solidFill>
              </a:rPr>
              <a:t>            </a:t>
            </a:r>
            <a:r>
              <a:rPr lang="en">
                <a:solidFill>
                  <a:schemeClr val="dk1"/>
                </a:solidFill>
                <a:highlight>
                  <a:srgbClr val="FFFFFF"/>
                </a:highlight>
              </a:rPr>
              <a:t> Note:  &lt; All → ‘Less than minimum.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All (Select salary from employee where dept_no=5);</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All (Select salary from employee where dept_no=5);</a:t>
            </a:r>
            <a:endParaRPr sz="1600">
              <a:solidFill>
                <a:schemeClr val="dk1"/>
              </a:solidFill>
            </a:endParaRPr>
          </a:p>
          <a:p>
            <a:pPr marL="0" lvl="0" indent="0" algn="l" rtl="0">
              <a:spcBef>
                <a:spcPts val="0"/>
              </a:spcBef>
              <a:spcAft>
                <a:spcPts val="0"/>
              </a:spcAft>
              <a:buNone/>
            </a:pPr>
            <a:endParaRPr sz="1600">
              <a:solidFill>
                <a:srgbClr val="C4591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g11aa2bdc841_1_18"/>
          <p:cNvSpPr txBox="1"/>
          <p:nvPr/>
        </p:nvSpPr>
        <p:spPr>
          <a:xfrm>
            <a:off x="140650" y="100450"/>
            <a:ext cx="8860500" cy="5050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rgbClr val="333333"/>
              </a:buClr>
              <a:buSzPts val="1400"/>
              <a:buAutoNum type="arabicPeriod"/>
            </a:pPr>
            <a:r>
              <a:rPr lang="en">
                <a:solidFill>
                  <a:srgbClr val="333333"/>
                </a:solidFill>
                <a:highlight>
                  <a:srgbClr val="FFFFFF"/>
                </a:highlight>
              </a:rPr>
              <a:t> </a:t>
            </a:r>
            <a:r>
              <a:rPr lang="en" b="1">
                <a:solidFill>
                  <a:srgbClr val="333333"/>
                </a:solidFill>
                <a:highlight>
                  <a:srgbClr val="FFFFFF"/>
                </a:highlight>
              </a:rPr>
              <a:t>Write a query to find the employees whose salary is equal to the salary of at least one employee in department of id 300?</a:t>
            </a:r>
            <a:endParaRPr b="1">
              <a:solidFill>
                <a:srgbClr val="333333"/>
              </a:solidFill>
              <a:highlight>
                <a:srgbClr val="FFFFFF"/>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IN</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300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g11aa2bdc841_1_25"/>
          <p:cNvSpPr txBox="1"/>
          <p:nvPr/>
        </p:nvSpPr>
        <p:spPr>
          <a:xfrm>
            <a:off x="150700" y="120550"/>
            <a:ext cx="8810400" cy="505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highlight>
                  <a:schemeClr val="lt1"/>
                </a:highlight>
              </a:rPr>
              <a:t>2. Write a query to find the employees whose salary is greater than at least on employee in department of id 500?</a:t>
            </a:r>
            <a:endParaRPr b="1">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&gt; ANY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500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solidFill>
                <a:schemeClr val="dk1"/>
              </a:solidFill>
              <a:highlight>
                <a:schemeClr val="lt1"/>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g11aa2bdc841_1_30"/>
          <p:cNvSpPr txBox="1"/>
          <p:nvPr/>
        </p:nvSpPr>
        <p:spPr>
          <a:xfrm>
            <a:off x="160725" y="80375"/>
            <a:ext cx="8810400" cy="505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highlight>
                  <a:schemeClr val="lt1"/>
                </a:highlight>
              </a:rPr>
              <a:t>3.)  Write a query to find the employees whose salary is less than the salary of all employees in department of id 100?</a:t>
            </a:r>
            <a:endParaRPr b="1">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&lt; ALL</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100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solidFill>
                <a:schemeClr val="dk1"/>
              </a:solidFill>
              <a:highlight>
                <a:schemeClr val="lt1"/>
              </a:highligh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11aa2bdc841_1_35"/>
          <p:cNvSpPr txBox="1"/>
          <p:nvPr/>
        </p:nvSpPr>
        <p:spPr>
          <a:xfrm>
            <a:off x="251150" y="130600"/>
            <a:ext cx="8619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solidFill>
                  <a:srgbClr val="C45911"/>
                </a:solidFill>
              </a:rPr>
              <a:t>Multiple Column Subquery</a:t>
            </a:r>
            <a:endParaRPr sz="1600" b="1" u="sng">
              <a:solidFill>
                <a:srgbClr val="C45911"/>
              </a:solidFill>
            </a:endParaRPr>
          </a:p>
        </p:txBody>
      </p:sp>
      <p:sp>
        <p:nvSpPr>
          <p:cNvPr id="515" name="Google Shape;515;g11aa2bdc841_1_35"/>
          <p:cNvSpPr txBox="1"/>
          <p:nvPr/>
        </p:nvSpPr>
        <p:spPr>
          <a:xfrm>
            <a:off x="110500" y="612800"/>
            <a:ext cx="8730900" cy="3449400"/>
          </a:xfrm>
          <a:prstGeom prst="rect">
            <a:avLst/>
          </a:prstGeom>
          <a:noFill/>
          <a:ln>
            <a:noFill/>
          </a:ln>
        </p:spPr>
        <p:txBody>
          <a:bodyPr spcFirstLastPara="1" wrap="square" lIns="91425" tIns="91425" rIns="91425" bIns="91425" anchor="t" anchorCtr="0">
            <a:spAutoFit/>
          </a:bodyPr>
          <a:lstStyle/>
          <a:p>
            <a:pPr marL="457200" marR="25400" lvl="0" indent="-317500" algn="just" rtl="0">
              <a:lnSpc>
                <a:spcPct val="115000"/>
              </a:lnSpc>
              <a:spcBef>
                <a:spcPts val="600"/>
              </a:spcBef>
              <a:spcAft>
                <a:spcPts val="0"/>
              </a:spcAft>
              <a:buClr>
                <a:schemeClr val="dk1"/>
              </a:buClr>
              <a:buSzPts val="1400"/>
              <a:buChar char="●"/>
            </a:pPr>
            <a:r>
              <a:rPr lang="en">
                <a:solidFill>
                  <a:schemeClr val="dk1"/>
                </a:solidFill>
              </a:rPr>
              <a:t>A multiple-column subquery returns more than one column to the outer query and can be listed in the outer query's FROM, WHERE, or HAVING clause. </a:t>
            </a:r>
            <a:endParaRPr>
              <a:solidFill>
                <a:schemeClr val="dk1"/>
              </a:solidFill>
            </a:endParaRPr>
          </a:p>
          <a:p>
            <a:pPr marL="25400" marR="25400" lvl="0" indent="0" algn="just" rtl="0">
              <a:lnSpc>
                <a:spcPct val="115000"/>
              </a:lnSpc>
              <a:spcBef>
                <a:spcPts val="700"/>
              </a:spcBef>
              <a:spcAft>
                <a:spcPts val="0"/>
              </a:spcAft>
              <a:buNone/>
            </a:pPr>
            <a:r>
              <a:rPr lang="en">
                <a:solidFill>
                  <a:schemeClr val="dk1"/>
                </a:solidFill>
              </a:rPr>
              <a:t>For example: </a:t>
            </a:r>
            <a:endParaRPr>
              <a:solidFill>
                <a:schemeClr val="dk1"/>
              </a:solidFill>
            </a:endParaRPr>
          </a:p>
          <a:p>
            <a:pPr marL="25400" marR="25400" lvl="0" indent="0" algn="just" rtl="0">
              <a:lnSpc>
                <a:spcPct val="115000"/>
              </a:lnSpc>
              <a:spcBef>
                <a:spcPts val="700"/>
              </a:spcBef>
              <a:spcAft>
                <a:spcPts val="0"/>
              </a:spcAft>
              <a:buClr>
                <a:schemeClr val="dk1"/>
              </a:buClr>
              <a:buSzPts val="1100"/>
              <a:buFont typeface="Arial"/>
              <a:buNone/>
            </a:pPr>
            <a:r>
              <a:rPr lang="en">
                <a:solidFill>
                  <a:schemeClr val="dk1"/>
                </a:solidFill>
              </a:rPr>
              <a:t>Display employee details for the ones whose current salary is in range of 1000 and 2000 and working in department 10 or 20.</a:t>
            </a:r>
            <a:endParaRPr>
              <a:solidFill>
                <a:schemeClr val="dk1"/>
              </a:solidFill>
            </a:endParaRPr>
          </a:p>
          <a:p>
            <a:pPr marL="0" lvl="0" indent="0" algn="l" rtl="0">
              <a:spcBef>
                <a:spcPts val="700"/>
              </a:spcBef>
              <a:spcAft>
                <a:spcPts val="0"/>
              </a:spcAft>
              <a:buNone/>
            </a:pPr>
            <a:r>
              <a:rPr lang="en">
                <a:solidFill>
                  <a:schemeClr val="dk1"/>
                </a:solidFill>
                <a:highlight>
                  <a:schemeClr val="lt1"/>
                </a:highlight>
              </a:rPr>
              <a:t>SELECT first_name, job_id, salary</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FROM emp_history</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WHERE (salary, department_id) in (SELECT salary, department_id</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				  FROM employees</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 				  WHERE salary BETWEEN 1000 and 2000 </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				  AND department_id BETWEEN 10 and 20)</a:t>
            </a:r>
            <a:endParaRPr>
              <a:solidFill>
                <a:schemeClr val="dk1"/>
              </a:solidFill>
              <a:highlight>
                <a:schemeClr val="lt1"/>
              </a:highlight>
            </a:endParaRPr>
          </a:p>
          <a:p>
            <a:pPr marL="25400" marR="25400" lvl="0" indent="0" algn="l" rtl="0">
              <a:lnSpc>
                <a:spcPct val="115000"/>
              </a:lnSpc>
              <a:spcBef>
                <a:spcPts val="0"/>
              </a:spcBef>
              <a:spcAft>
                <a:spcPts val="0"/>
              </a:spcAft>
              <a:buClr>
                <a:schemeClr val="dk1"/>
              </a:buClr>
              <a:buSzPts val="1100"/>
              <a:buFont typeface="Arial"/>
              <a:buNone/>
            </a:pPr>
            <a:r>
              <a:rPr lang="en">
                <a:solidFill>
                  <a:schemeClr val="dk1"/>
                </a:solidFill>
                <a:highlight>
                  <a:schemeClr val="lt1"/>
                </a:highlight>
              </a:rPr>
              <a:t>ORDER BY first_name;</a:t>
            </a:r>
            <a:endParaRPr>
              <a:solidFill>
                <a:schemeClr val="dk1"/>
              </a:solidFill>
              <a:highlight>
                <a:schemeClr val="lt1"/>
              </a:highlight>
            </a:endParaRPr>
          </a:p>
          <a:p>
            <a:pPr marL="0" lvl="0" indent="0" algn="l" rtl="0">
              <a:spcBef>
                <a:spcPts val="0"/>
              </a:spcBef>
              <a:spcAft>
                <a:spcPts val="0"/>
              </a:spcAft>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11aa2bdc841_1_41"/>
          <p:cNvSpPr txBox="1"/>
          <p:nvPr/>
        </p:nvSpPr>
        <p:spPr>
          <a:xfrm>
            <a:off x="36300" y="0"/>
            <a:ext cx="9071400" cy="507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b="1">
                <a:solidFill>
                  <a:srgbClr val="333333"/>
                </a:solidFill>
                <a:highlight>
                  <a:srgbClr val="FFFFFF"/>
                </a:highlight>
              </a:rPr>
              <a:t> Write a query to find the employees whose manager and department should match with the employee of id 20 or 30?</a:t>
            </a:r>
            <a:endParaRPr sz="1300" b="1">
              <a:solidFill>
                <a:srgbClr val="333333"/>
              </a:solidFill>
              <a:highlight>
                <a:srgbClr val="FFFFFF"/>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SELECT EMPLOYEE_ID,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MANAGER_ID,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DEPARTMENT_ID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FROM EMPLOYEES</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WHERE (MANAGER_ID,DEPARTMENT_ID) IN</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SELECT MANAGER_ID,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DEPARTMENT_ID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FROM EMPLOYEES</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WHERE EMPLOYEE_ID IN (20,30)</a:t>
            </a:r>
            <a:endParaRPr sz="1200">
              <a:solidFill>
                <a:schemeClr val="dk1"/>
              </a:solidFill>
              <a:highlight>
                <a:schemeClr val="lt1"/>
              </a:highlight>
            </a:endParaRPr>
          </a:p>
          <a:p>
            <a:pPr marL="63500" marR="63500" lvl="0" indent="0" algn="l" rtl="0">
              <a:lnSpc>
                <a:spcPct val="115000"/>
              </a:lnSpc>
              <a:spcBef>
                <a:spcPts val="1500"/>
              </a:spcBef>
              <a:spcAft>
                <a:spcPts val="1500"/>
              </a:spcAft>
              <a:buNone/>
            </a:pPr>
            <a:r>
              <a:rPr lang="en" sz="1200">
                <a:solidFill>
                  <a:schemeClr val="dk1"/>
                </a:solidFill>
                <a:highlight>
                  <a:schemeClr val="lt1"/>
                </a:highlight>
              </a:rPr>
              <a:t>  )</a:t>
            </a:r>
            <a:endParaRPr sz="120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title"/>
          </p:nvPr>
        </p:nvSpPr>
        <p:spPr>
          <a:xfrm>
            <a:off x="56400" y="0"/>
            <a:ext cx="9031200" cy="401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49009"/>
              <a:buNone/>
            </a:pPr>
            <a:r>
              <a:rPr lang="en" sz="2020" b="1" u="sng">
                <a:solidFill>
                  <a:srgbClr val="C45911"/>
                </a:solidFill>
              </a:rPr>
              <a:t>DataTypes in SQL</a:t>
            </a:r>
            <a:endParaRPr sz="2020" b="1" u="sng">
              <a:solidFill>
                <a:srgbClr val="C45911"/>
              </a:solidFill>
            </a:endParaRPr>
          </a:p>
        </p:txBody>
      </p:sp>
      <p:sp>
        <p:nvSpPr>
          <p:cNvPr id="100" name="Google Shape;100;p9"/>
          <p:cNvSpPr txBox="1">
            <a:spLocks noGrp="1"/>
          </p:cNvSpPr>
          <p:nvPr>
            <p:ph type="body" idx="1"/>
          </p:nvPr>
        </p:nvSpPr>
        <p:spPr>
          <a:xfrm>
            <a:off x="120550" y="401700"/>
            <a:ext cx="8920800" cy="4671300"/>
          </a:xfrm>
          <a:prstGeom prst="rect">
            <a:avLst/>
          </a:prstGeom>
          <a:noFill/>
          <a:ln>
            <a:noFill/>
          </a:ln>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chemeClr val="lt1"/>
                </a:highlight>
              </a:rPr>
              <a:t>Data types are used to represent the nature of the data that can be stored in the database table.</a:t>
            </a:r>
            <a:endParaRPr sz="120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chemeClr val="lt1"/>
                </a:highlight>
              </a:rPr>
              <a:t>Each column in a database table is required to have a name and a data type.</a:t>
            </a:r>
            <a:endParaRPr sz="120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chemeClr val="lt1"/>
                </a:highlight>
              </a:rPr>
              <a:t>We must decide what type of data that will be stored inside each column when creating a table.</a:t>
            </a:r>
            <a:endParaRPr sz="120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AutoNum type="arabicPeriod"/>
            </a:pPr>
            <a:r>
              <a:rPr lang="en" sz="1200" b="1">
                <a:solidFill>
                  <a:schemeClr val="dk1"/>
                </a:solidFill>
                <a:highlight>
                  <a:schemeClr val="lt1"/>
                </a:highlight>
              </a:rPr>
              <a:t>Numeric:</a:t>
            </a:r>
            <a:endParaRPr sz="1200" b="1">
              <a:solidFill>
                <a:schemeClr val="dk1"/>
              </a:solidFill>
              <a:highlight>
                <a:schemeClr val="lt1"/>
              </a:highlight>
            </a:endParaRPr>
          </a:p>
        </p:txBody>
      </p:sp>
      <p:pic>
        <p:nvPicPr>
          <p:cNvPr id="101" name="Google Shape;101;p9"/>
          <p:cNvPicPr preferRelativeResize="0"/>
          <p:nvPr/>
        </p:nvPicPr>
        <p:blipFill rotWithShape="1">
          <a:blip r:embed="rId3">
            <a:alphaModFix/>
          </a:blip>
          <a:srcRect/>
          <a:stretch/>
        </p:blipFill>
        <p:spPr>
          <a:xfrm>
            <a:off x="572625" y="1446600"/>
            <a:ext cx="7654975" cy="35361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g11f965374e0_0_0"/>
          <p:cNvSpPr txBox="1"/>
          <p:nvPr/>
        </p:nvSpPr>
        <p:spPr>
          <a:xfrm>
            <a:off x="140650" y="100450"/>
            <a:ext cx="8900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C45911"/>
                </a:solidFill>
              </a:rPr>
              <a:t>DML with Subqueries</a:t>
            </a:r>
            <a:endParaRPr sz="1600" b="1">
              <a:solidFill>
                <a:srgbClr val="C45911"/>
              </a:solidFill>
            </a:endParaRPr>
          </a:p>
        </p:txBody>
      </p:sp>
      <p:sp>
        <p:nvSpPr>
          <p:cNvPr id="526" name="Google Shape;526;g11f965374e0_0_0"/>
          <p:cNvSpPr txBox="1"/>
          <p:nvPr/>
        </p:nvSpPr>
        <p:spPr>
          <a:xfrm>
            <a:off x="150700" y="582650"/>
            <a:ext cx="8860500" cy="4705500"/>
          </a:xfrm>
          <a:prstGeom prst="rect">
            <a:avLst/>
          </a:prstGeom>
          <a:noFill/>
          <a:ln>
            <a:noFill/>
          </a:ln>
        </p:spPr>
        <p:txBody>
          <a:bodyPr spcFirstLastPara="1" wrap="square" lIns="91425" tIns="91425" rIns="91425" bIns="91425" anchor="t" anchorCtr="0">
            <a:spAutoFit/>
          </a:bodyPr>
          <a:lstStyle/>
          <a:p>
            <a:pPr marL="457200" marR="25400" lvl="0" indent="-317500" algn="l" rtl="0">
              <a:lnSpc>
                <a:spcPct val="156250"/>
              </a:lnSpc>
              <a:spcBef>
                <a:spcPts val="1500"/>
              </a:spcBef>
              <a:spcAft>
                <a:spcPts val="0"/>
              </a:spcAft>
              <a:buClr>
                <a:schemeClr val="dk1"/>
              </a:buClr>
              <a:buSzPts val="1400"/>
              <a:buFont typeface="Roboto"/>
              <a:buAutoNum type="arabicPeriod"/>
            </a:pPr>
            <a:r>
              <a:rPr lang="en" b="1" u="sng">
                <a:solidFill>
                  <a:schemeClr val="dk1"/>
                </a:solidFill>
                <a:highlight>
                  <a:srgbClr val="FFFFFF"/>
                </a:highlight>
                <a:latin typeface="Roboto"/>
                <a:ea typeface="Roboto"/>
                <a:cs typeface="Roboto"/>
                <a:sym typeface="Roboto"/>
              </a:rPr>
              <a:t>Subqueries with INSERT :</a:t>
            </a:r>
            <a:endParaRPr b="1" u="sng">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SQL subquery can also be used with the Insert statement. In the insert statement, data returned from the subquery is used to insert into another table.</a:t>
            </a:r>
            <a:endParaRPr sz="1200">
              <a:solidFill>
                <a:schemeClr val="dk1"/>
              </a:solidFill>
              <a:highlight>
                <a:srgbClr val="FFFFFF"/>
              </a:highlight>
              <a:latin typeface="Roboto"/>
              <a:ea typeface="Roboto"/>
              <a:cs typeface="Roboto"/>
              <a:sym typeface="Roboto"/>
            </a:endParaRPr>
          </a:p>
          <a:p>
            <a:pPr marL="0" marR="25400" lvl="0" indent="0" algn="l" rtl="0">
              <a:lnSpc>
                <a:spcPct val="100000"/>
              </a:lnSpc>
              <a:spcBef>
                <a:spcPts val="1500"/>
              </a:spcBef>
              <a:spcAft>
                <a:spcPts val="0"/>
              </a:spcAft>
              <a:buNone/>
            </a:pPr>
            <a:r>
              <a:rPr lang="en" sz="1200">
                <a:solidFill>
                  <a:schemeClr val="dk1"/>
                </a:solidFill>
                <a:highlight>
                  <a:srgbClr val="FFFFFF"/>
                </a:highlight>
                <a:latin typeface="Roboto"/>
                <a:ea typeface="Roboto"/>
                <a:cs typeface="Roboto"/>
                <a:sym typeface="Roboto"/>
              </a:rPr>
              <a:t>            For E.g: </a:t>
            </a:r>
            <a:endParaRPr sz="1200">
              <a:solidFill>
                <a:schemeClr val="dk1"/>
              </a:solidFill>
              <a:highlight>
                <a:srgbClr val="FFFFFF"/>
              </a:highlight>
              <a:latin typeface="Roboto"/>
              <a:ea typeface="Roboto"/>
              <a:cs typeface="Roboto"/>
              <a:sym typeface="Roboto"/>
            </a:endParaRPr>
          </a:p>
          <a:p>
            <a:pPr marL="0" marR="25400" lvl="0" indent="0" algn="l" rtl="0">
              <a:lnSpc>
                <a:spcPct val="100000"/>
              </a:lnSpc>
              <a:spcBef>
                <a:spcPts val="1200"/>
              </a:spcBef>
              <a:spcAft>
                <a:spcPts val="0"/>
              </a:spcAft>
              <a:buNone/>
            </a:pPr>
            <a:r>
              <a:rPr lang="en" sz="1200">
                <a:solidFill>
                  <a:schemeClr val="dk1"/>
                </a:solidFill>
              </a:rPr>
              <a:t>              INSERT INTO EMPLOYEE_BKP  </a:t>
            </a:r>
            <a:endParaRPr sz="1200">
              <a:solidFill>
                <a:schemeClr val="dk1"/>
              </a:solidFill>
            </a:endParaRPr>
          </a:p>
          <a:p>
            <a:pPr marL="457200" lvl="0" indent="0" algn="l" rtl="0">
              <a:lnSpc>
                <a:spcPct val="100000"/>
              </a:lnSpc>
              <a:spcBef>
                <a:spcPts val="100"/>
              </a:spcBef>
              <a:spcAft>
                <a:spcPts val="0"/>
              </a:spcAft>
              <a:buNone/>
            </a:pPr>
            <a:r>
              <a:rPr lang="en" sz="1200">
                <a:solidFill>
                  <a:schemeClr val="dk1"/>
                </a:solidFill>
              </a:rPr>
              <a:t>   SELECT * FROM EMPLOYEE   </a:t>
            </a:r>
            <a:endParaRPr sz="1200">
              <a:solidFill>
                <a:schemeClr val="dk1"/>
              </a:solidFill>
            </a:endParaRPr>
          </a:p>
          <a:p>
            <a:pPr marL="457200" lvl="0" indent="0" algn="l" rtl="0">
              <a:lnSpc>
                <a:spcPct val="100000"/>
              </a:lnSpc>
              <a:spcBef>
                <a:spcPts val="100"/>
              </a:spcBef>
              <a:spcAft>
                <a:spcPts val="0"/>
              </a:spcAft>
              <a:buNone/>
            </a:pPr>
            <a:r>
              <a:rPr lang="en" sz="1200">
                <a:solidFill>
                  <a:schemeClr val="dk1"/>
                </a:solidFill>
              </a:rPr>
              <a:t>   WHERE ID IN (SELECT ID   </a:t>
            </a:r>
            <a:endParaRPr sz="1200">
              <a:solidFill>
                <a:schemeClr val="dk1"/>
              </a:solidFill>
            </a:endParaRPr>
          </a:p>
          <a:p>
            <a:pPr marL="457200" lvl="0" indent="0" algn="l" rtl="0">
              <a:lnSpc>
                <a:spcPct val="100000"/>
              </a:lnSpc>
              <a:spcBef>
                <a:spcPts val="100"/>
              </a:spcBef>
              <a:spcAft>
                <a:spcPts val="0"/>
              </a:spcAft>
              <a:buNone/>
            </a:pPr>
            <a:r>
              <a:rPr lang="en" sz="1200">
                <a:solidFill>
                  <a:schemeClr val="dk1"/>
                </a:solidFill>
              </a:rPr>
              <a:t>   FROM EMPLOYEE);  </a:t>
            </a:r>
            <a:endParaRPr sz="1200">
              <a:solidFill>
                <a:schemeClr val="dk1"/>
              </a:solidFill>
            </a:endParaRPr>
          </a:p>
          <a:p>
            <a:pPr marL="457200" lvl="0" indent="0" algn="l" rtl="0">
              <a:lnSpc>
                <a:spcPct val="100000"/>
              </a:lnSpc>
              <a:spcBef>
                <a:spcPts val="100"/>
              </a:spcBef>
              <a:spcAft>
                <a:spcPts val="0"/>
              </a:spcAft>
              <a:buNone/>
            </a:pPr>
            <a:endParaRPr sz="1200">
              <a:solidFill>
                <a:schemeClr val="dk1"/>
              </a:solidFill>
            </a:endParaRPr>
          </a:p>
          <a:p>
            <a:pPr marL="457200" marR="25400" lvl="0" indent="-317500" algn="l" rtl="0">
              <a:lnSpc>
                <a:spcPct val="100000"/>
              </a:lnSpc>
              <a:spcBef>
                <a:spcPts val="100"/>
              </a:spcBef>
              <a:spcAft>
                <a:spcPts val="0"/>
              </a:spcAft>
              <a:buClr>
                <a:schemeClr val="dk1"/>
              </a:buClr>
              <a:buSzPts val="1400"/>
              <a:buAutoNum type="arabicPeriod"/>
            </a:pPr>
            <a:r>
              <a:rPr lang="en" b="1" u="sng">
                <a:solidFill>
                  <a:schemeClr val="dk1"/>
                </a:solidFill>
                <a:highlight>
                  <a:srgbClr val="FFFFFF"/>
                </a:highlight>
              </a:rPr>
              <a:t>Subqueries with UPDATE:</a:t>
            </a:r>
            <a:endParaRPr b="1" u="sng">
              <a:solidFill>
                <a:schemeClr val="dk1"/>
              </a:solidFill>
              <a:highlight>
                <a:srgbClr val="FFFFFF"/>
              </a:highlight>
            </a:endParaRPr>
          </a:p>
          <a:p>
            <a:pPr marL="457200" marR="25400" lvl="0" indent="0" algn="l" rtl="0">
              <a:lnSpc>
                <a:spcPct val="100000"/>
              </a:lnSpc>
              <a:spcBef>
                <a:spcPts val="100"/>
              </a:spcBef>
              <a:spcAft>
                <a:spcPts val="0"/>
              </a:spcAft>
              <a:buNone/>
            </a:pPr>
            <a:endParaRPr b="1" u="sng">
              <a:solidFill>
                <a:schemeClr val="dk1"/>
              </a:solidFill>
              <a:highlight>
                <a:srgbClr val="FFFFFF"/>
              </a:highlight>
            </a:endParaRPr>
          </a:p>
          <a:p>
            <a:pPr marL="457200" lvl="0" indent="-304800" algn="l" rtl="0">
              <a:spcBef>
                <a:spcPts val="10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The subquery of SQL can be used in conjunction with the Update statement. When a subquery is used with the Update statement, then either single or multiple columns in a table can be updated.</a:t>
            </a:r>
            <a:endParaRPr sz="1200">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333333"/>
              </a:solidFill>
              <a:highlight>
                <a:srgbClr val="FFFFFF"/>
              </a:highlight>
              <a:latin typeface="Roboto"/>
              <a:ea typeface="Roboto"/>
              <a:cs typeface="Roboto"/>
              <a:sym typeface="Roboto"/>
            </a:endParaRPr>
          </a:p>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UPDATE EMPLOYEE  </a:t>
            </a:r>
            <a:endParaRPr sz="1200">
              <a:solidFill>
                <a:schemeClr val="dk1"/>
              </a:solidFill>
              <a:latin typeface="Roboto"/>
              <a:ea typeface="Roboto"/>
              <a:cs typeface="Roboto"/>
              <a:sym typeface="Roboto"/>
            </a:endParaRPr>
          </a:p>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SET SALARY = SALARY * </a:t>
            </a:r>
            <a:r>
              <a:rPr lang="en" sz="1200">
                <a:solidFill>
                  <a:srgbClr val="C00000"/>
                </a:solidFill>
                <a:latin typeface="Roboto"/>
                <a:ea typeface="Roboto"/>
                <a:cs typeface="Roboto"/>
                <a:sym typeface="Roboto"/>
              </a:rPr>
              <a:t>0.25</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WHERE AGE IN (SELECT AGE FROM CUSTOMERS_BKP  </a:t>
            </a:r>
            <a:endParaRPr sz="1200">
              <a:solidFill>
                <a:schemeClr val="dk1"/>
              </a:solidFill>
              <a:latin typeface="Roboto"/>
              <a:ea typeface="Roboto"/>
              <a:cs typeface="Roboto"/>
              <a:sym typeface="Roboto"/>
            </a:endParaRPr>
          </a:p>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WHERE AGE &gt;= </a:t>
            </a:r>
            <a:r>
              <a:rPr lang="en" sz="1200">
                <a:solidFill>
                  <a:srgbClr val="C00000"/>
                </a:solidFill>
                <a:latin typeface="Roboto"/>
                <a:ea typeface="Roboto"/>
                <a:cs typeface="Roboto"/>
                <a:sym typeface="Roboto"/>
              </a:rPr>
              <a:t>29</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g11f965374e0_0_9"/>
          <p:cNvSpPr txBox="1"/>
          <p:nvPr/>
        </p:nvSpPr>
        <p:spPr>
          <a:xfrm>
            <a:off x="100475" y="759450"/>
            <a:ext cx="8850300" cy="181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t>3. Subqueries with DELETE:</a:t>
            </a:r>
            <a:endParaRPr b="1" u="sng"/>
          </a:p>
          <a:p>
            <a:pPr marL="0" lvl="0" indent="0" algn="l" rtl="0">
              <a:spcBef>
                <a:spcPts val="0"/>
              </a:spcBef>
              <a:spcAft>
                <a:spcPts val="0"/>
              </a:spcAft>
              <a:buNone/>
            </a:pPr>
            <a:endParaRPr/>
          </a:p>
          <a:p>
            <a:pPr marL="0" lvl="0" indent="0" algn="l" rtl="0">
              <a:lnSpc>
                <a:spcPct val="156250"/>
              </a:lnSpc>
              <a:spcBef>
                <a:spcPts val="300"/>
              </a:spcBef>
              <a:spcAft>
                <a:spcPts val="0"/>
              </a:spcAft>
              <a:buNone/>
            </a:pPr>
            <a:r>
              <a:rPr lang="en" sz="1200">
                <a:solidFill>
                  <a:schemeClr val="dk1"/>
                </a:solidFill>
                <a:latin typeface="Roboto"/>
                <a:ea typeface="Roboto"/>
                <a:cs typeface="Roboto"/>
                <a:sym typeface="Roboto"/>
              </a:rPr>
              <a:t>   DELETE FROM EMPLOYEE  </a:t>
            </a:r>
            <a:endParaRPr sz="1200">
              <a:solidFill>
                <a:schemeClr val="dk1"/>
              </a:solidFill>
              <a:latin typeface="Roboto"/>
              <a:ea typeface="Roboto"/>
              <a:cs typeface="Roboto"/>
              <a:sym typeface="Roboto"/>
            </a:endParaRPr>
          </a:p>
          <a:p>
            <a:pPr marL="0" lvl="0" indent="0" algn="l" rtl="0">
              <a:lnSpc>
                <a:spcPct val="156250"/>
              </a:lnSpc>
              <a:spcBef>
                <a:spcPts val="300"/>
              </a:spcBef>
              <a:spcAft>
                <a:spcPts val="0"/>
              </a:spcAft>
              <a:buNone/>
            </a:pPr>
            <a:r>
              <a:rPr lang="en" sz="1200">
                <a:solidFill>
                  <a:schemeClr val="dk1"/>
                </a:solidFill>
                <a:latin typeface="Roboto"/>
                <a:ea typeface="Roboto"/>
                <a:cs typeface="Roboto"/>
                <a:sym typeface="Roboto"/>
              </a:rPr>
              <a:t>   WHERE AGE IN (SELECT AGE FROM EMPLOYEE_BKP  </a:t>
            </a:r>
            <a:endParaRPr sz="1200">
              <a:solidFill>
                <a:schemeClr val="dk1"/>
              </a:solidFill>
              <a:latin typeface="Roboto"/>
              <a:ea typeface="Roboto"/>
              <a:cs typeface="Roboto"/>
              <a:sym typeface="Roboto"/>
            </a:endParaRPr>
          </a:p>
          <a:p>
            <a:pPr marL="0" lvl="0" indent="0" algn="l" rtl="0">
              <a:lnSpc>
                <a:spcPct val="156250"/>
              </a:lnSpc>
              <a:spcBef>
                <a:spcPts val="300"/>
              </a:spcBef>
              <a:spcAft>
                <a:spcPts val="0"/>
              </a:spcAft>
              <a:buNone/>
            </a:pPr>
            <a:r>
              <a:rPr lang="en" sz="1200">
                <a:solidFill>
                  <a:schemeClr val="dk1"/>
                </a:solidFill>
                <a:latin typeface="Roboto"/>
                <a:ea typeface="Roboto"/>
                <a:cs typeface="Roboto"/>
                <a:sym typeface="Roboto"/>
              </a:rPr>
              <a:t>    WHERE AGE &gt;= </a:t>
            </a:r>
            <a:r>
              <a:rPr lang="en" sz="1200">
                <a:solidFill>
                  <a:srgbClr val="C00000"/>
                </a:solidFill>
                <a:latin typeface="Roboto"/>
                <a:ea typeface="Roboto"/>
                <a:cs typeface="Roboto"/>
                <a:sym typeface="Roboto"/>
              </a:rPr>
              <a:t>29</a:t>
            </a:r>
            <a:r>
              <a:rPr lang="en" sz="1200">
                <a:solidFill>
                  <a:schemeClr val="dk1"/>
                </a:solidFill>
                <a:latin typeface="Roboto"/>
                <a:ea typeface="Roboto"/>
                <a:cs typeface="Roboto"/>
                <a:sym typeface="Roboto"/>
              </a:rPr>
              <a:t> );  </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120dbf03c2c_0_0"/>
          <p:cNvSpPr txBox="1"/>
          <p:nvPr/>
        </p:nvSpPr>
        <p:spPr>
          <a:xfrm>
            <a:off x="241100" y="100450"/>
            <a:ext cx="8579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solidFill>
                  <a:srgbClr val="C45911"/>
                </a:solidFill>
              </a:rPr>
              <a:t>Foreign Key</a:t>
            </a:r>
            <a:endParaRPr sz="1600" b="1" u="sng">
              <a:solidFill>
                <a:srgbClr val="C45911"/>
              </a:solidFill>
            </a:endParaRPr>
          </a:p>
        </p:txBody>
      </p:sp>
      <p:sp>
        <p:nvSpPr>
          <p:cNvPr id="537" name="Google Shape;537;g120dbf03c2c_0_0"/>
          <p:cNvSpPr txBox="1"/>
          <p:nvPr/>
        </p:nvSpPr>
        <p:spPr>
          <a:xfrm>
            <a:off x="261200" y="632900"/>
            <a:ext cx="8559000" cy="38091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1200"/>
              </a:spcBef>
              <a:spcAft>
                <a:spcPts val="0"/>
              </a:spcAft>
              <a:buClr>
                <a:srgbClr val="333333"/>
              </a:buClr>
              <a:buSzPts val="1400"/>
              <a:buFont typeface="Roboto"/>
              <a:buChar char="●"/>
            </a:pPr>
            <a:r>
              <a:rPr lang="en">
                <a:solidFill>
                  <a:srgbClr val="333333"/>
                </a:solidFill>
                <a:highlight>
                  <a:srgbClr val="FFFFFF"/>
                </a:highlight>
              </a:rPr>
              <a:t>The foreign key is used to link one or more than one table together. It is also known as the </a:t>
            </a:r>
            <a:r>
              <a:rPr lang="en" b="1">
                <a:solidFill>
                  <a:srgbClr val="333333"/>
                </a:solidFill>
                <a:highlight>
                  <a:srgbClr val="FFFFFF"/>
                </a:highlight>
              </a:rPr>
              <a:t>referencing</a:t>
            </a:r>
            <a:r>
              <a:rPr lang="en">
                <a:solidFill>
                  <a:srgbClr val="333333"/>
                </a:solidFill>
                <a:highlight>
                  <a:srgbClr val="FFFFFF"/>
                </a:highlight>
              </a:rPr>
              <a:t> key.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In simple words you can say that, a foreign key in one table used to point primary key in another table.</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It means a foreign key field in one table refers to the primary key field of the other table.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Font typeface="Roboto"/>
              <a:buChar char="●"/>
            </a:pPr>
            <a:r>
              <a:rPr lang="en">
                <a:solidFill>
                  <a:srgbClr val="333333"/>
                </a:solidFill>
                <a:highlight>
                  <a:srgbClr val="FFFFFF"/>
                </a:highlight>
              </a:rPr>
              <a:t>It identifies each row of another table uniquely that maintains the </a:t>
            </a:r>
            <a:r>
              <a:rPr lang="en" b="1">
                <a:solidFill>
                  <a:srgbClr val="333333"/>
                </a:solidFill>
                <a:highlight>
                  <a:srgbClr val="FFFFFF"/>
                </a:highlight>
              </a:rPr>
              <a:t>referential integrity</a:t>
            </a:r>
            <a:r>
              <a:rPr lang="en">
                <a:solidFill>
                  <a:srgbClr val="333333"/>
                </a:solidFill>
                <a:highlight>
                  <a:srgbClr val="FFFFFF"/>
                </a:highlight>
              </a:rPr>
              <a:t> in MySQL.</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A foreign key makes it possible to create a parent-child relationship with the tables.</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 In this relationship, the parent table holds the initial column values, and column values of child table reference the parent column values.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MySQL allows us to define a foreign key constraint on the child table.</a:t>
            </a:r>
            <a:endParaRPr>
              <a:solidFill>
                <a:srgbClr val="333333"/>
              </a:solidFill>
              <a:highlight>
                <a:srgbClr val="FFFFFF"/>
              </a:highlight>
            </a:endParaRPr>
          </a:p>
          <a:p>
            <a:pPr marL="0" lvl="0" indent="0" algn="just" rtl="0">
              <a:lnSpc>
                <a:spcPct val="115000"/>
              </a:lnSpc>
              <a:spcBef>
                <a:spcPts val="1200"/>
              </a:spcBef>
              <a:spcAft>
                <a:spcPts val="0"/>
              </a:spcAft>
              <a:buNone/>
            </a:pPr>
            <a:r>
              <a:rPr lang="en">
                <a:solidFill>
                  <a:srgbClr val="333333"/>
                </a:solidFill>
                <a:highlight>
                  <a:srgbClr val="FFFFFF"/>
                </a:highlight>
              </a:rPr>
              <a:t>           </a:t>
            </a:r>
            <a:r>
              <a:rPr lang="en">
                <a:solidFill>
                  <a:schemeClr val="dk1"/>
                </a:solidFill>
                <a:highlight>
                  <a:srgbClr val="FFFFFF"/>
                </a:highlight>
              </a:rPr>
              <a:t> </a:t>
            </a:r>
            <a:r>
              <a:rPr lang="en" b="1">
                <a:solidFill>
                  <a:schemeClr val="dk1"/>
                </a:solidFill>
                <a:highlight>
                  <a:srgbClr val="FFFFFF"/>
                </a:highlight>
              </a:rPr>
              <a:t>MySQL defines the foreign key in two ways:</a:t>
            </a:r>
            <a:endParaRPr b="1">
              <a:solidFill>
                <a:schemeClr val="dk1"/>
              </a:solidFill>
              <a:highlight>
                <a:srgbClr val="FFFFFF"/>
              </a:highlight>
            </a:endParaRPr>
          </a:p>
          <a:p>
            <a:pPr marL="457200" marR="25400" lvl="0" indent="-317500" algn="l" rtl="0">
              <a:lnSpc>
                <a:spcPct val="156250"/>
              </a:lnSpc>
              <a:spcBef>
                <a:spcPts val="1500"/>
              </a:spcBef>
              <a:spcAft>
                <a:spcPts val="0"/>
              </a:spcAft>
              <a:buClr>
                <a:schemeClr val="dk1"/>
              </a:buClr>
              <a:buSzPts val="1400"/>
              <a:buFont typeface="Arial"/>
              <a:buAutoNum type="arabicPeriod"/>
            </a:pPr>
            <a:r>
              <a:rPr lang="en">
                <a:solidFill>
                  <a:schemeClr val="dk1"/>
                </a:solidFill>
                <a:highlight>
                  <a:srgbClr val="FFFFFF"/>
                </a:highlight>
              </a:rPr>
              <a:t>Using CREATE TABLE Statement</a:t>
            </a:r>
            <a:endParaRPr>
              <a:solidFill>
                <a:schemeClr val="dk1"/>
              </a:solidFill>
              <a:highlight>
                <a:srgbClr val="FFFFFF"/>
              </a:highlight>
            </a:endParaRPr>
          </a:p>
          <a:p>
            <a:pPr marL="457200" marR="25400" lvl="0" indent="-317500" algn="l" rtl="0">
              <a:lnSpc>
                <a:spcPct val="156250"/>
              </a:lnSpc>
              <a:spcBef>
                <a:spcPts val="0"/>
              </a:spcBef>
              <a:spcAft>
                <a:spcPts val="0"/>
              </a:spcAft>
              <a:buClr>
                <a:schemeClr val="dk1"/>
              </a:buClr>
              <a:buSzPts val="1400"/>
              <a:buFont typeface="Arial"/>
              <a:buAutoNum type="arabicPeriod"/>
            </a:pPr>
            <a:r>
              <a:rPr lang="en">
                <a:solidFill>
                  <a:schemeClr val="dk1"/>
                </a:solidFill>
                <a:highlight>
                  <a:srgbClr val="FFFFFF"/>
                </a:highlight>
              </a:rPr>
              <a:t>Using ALTER TABLE Statement</a:t>
            </a:r>
            <a:endParaRPr>
              <a:solidFill>
                <a:schemeClr val="dk1"/>
              </a:solidFill>
              <a:highlight>
                <a:srgbClr val="FFFFFF"/>
              </a:highligh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120dbf03c2c_0_8"/>
          <p:cNvSpPr txBox="1"/>
          <p:nvPr/>
        </p:nvSpPr>
        <p:spPr>
          <a:xfrm>
            <a:off x="100450" y="90425"/>
            <a:ext cx="8910600" cy="4367700"/>
          </a:xfrm>
          <a:prstGeom prst="rect">
            <a:avLst/>
          </a:prstGeom>
          <a:noFill/>
          <a:ln>
            <a:noFill/>
          </a:ln>
        </p:spPr>
        <p:txBody>
          <a:bodyPr spcFirstLastPara="1" wrap="square" lIns="91425" tIns="91425" rIns="91425" bIns="91425" anchor="t" anchorCtr="0">
            <a:spAutoFit/>
          </a:bodyPr>
          <a:lstStyle/>
          <a:p>
            <a:pPr marL="457200" marR="25400" lvl="0" indent="-317500" algn="l" rtl="0">
              <a:lnSpc>
                <a:spcPct val="100000"/>
              </a:lnSpc>
              <a:spcBef>
                <a:spcPts val="1500"/>
              </a:spcBef>
              <a:spcAft>
                <a:spcPts val="0"/>
              </a:spcAft>
              <a:buClr>
                <a:srgbClr val="C45911"/>
              </a:buClr>
              <a:buSzPts val="1400"/>
              <a:buAutoNum type="arabicPeriod"/>
            </a:pPr>
            <a:r>
              <a:rPr lang="en" b="1" u="sng">
                <a:solidFill>
                  <a:srgbClr val="C45911"/>
                </a:solidFill>
                <a:highlight>
                  <a:srgbClr val="FFFFFF"/>
                </a:highlight>
              </a:rPr>
              <a:t>Using CREATE TABLE Statement:</a:t>
            </a:r>
            <a:endParaRPr b="1" u="sng">
              <a:solidFill>
                <a:srgbClr val="C45911"/>
              </a:solidFill>
              <a:highlight>
                <a:srgbClr val="FFFFFF"/>
              </a:highlight>
            </a:endParaRPr>
          </a:p>
          <a:p>
            <a:pPr marL="457200" marR="25400" lvl="0" indent="0" algn="l" rtl="0">
              <a:lnSpc>
                <a:spcPct val="100000"/>
              </a:lnSpc>
              <a:spcBef>
                <a:spcPts val="1200"/>
              </a:spcBef>
              <a:spcAft>
                <a:spcPts val="0"/>
              </a:spcAft>
              <a:buNone/>
            </a:pPr>
            <a:r>
              <a:rPr lang="en" sz="1200" b="1" u="sng"/>
              <a:t>Syntax:</a:t>
            </a:r>
            <a:r>
              <a:rPr lang="en" sz="1200" b="1"/>
              <a:t> </a:t>
            </a:r>
            <a:endParaRPr sz="1200" b="1"/>
          </a:p>
          <a:p>
            <a:pPr marL="0" lvl="0" indent="0" algn="l" rtl="0">
              <a:lnSpc>
                <a:spcPct val="100000"/>
              </a:lnSpc>
              <a:spcBef>
                <a:spcPts val="100"/>
              </a:spcBef>
              <a:spcAft>
                <a:spcPts val="0"/>
              </a:spcAft>
              <a:buNone/>
            </a:pPr>
            <a:endParaRPr sz="1100"/>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CONSTRAINT</a:t>
            </a:r>
            <a:r>
              <a:rPr lang="en" sz="1100">
                <a:solidFill>
                  <a:schemeClr val="dk1"/>
                </a:solidFill>
              </a:rPr>
              <a:t> constraint_name]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FOREIGN</a:t>
            </a:r>
            <a:r>
              <a:rPr lang="en" sz="1100">
                <a:solidFill>
                  <a:schemeClr val="dk1"/>
                </a:solidFill>
              </a:rPr>
              <a:t> </a:t>
            </a:r>
            <a:r>
              <a:rPr lang="en" sz="1100" b="1">
                <a:solidFill>
                  <a:srgbClr val="006699"/>
                </a:solidFill>
              </a:rPr>
              <a:t>KEY</a:t>
            </a:r>
            <a:r>
              <a:rPr lang="en" sz="1100">
                <a:solidFill>
                  <a:schemeClr val="dk1"/>
                </a:solidFill>
              </a:rPr>
              <a:t> [foreign_key_name] (col_name, ...)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REFERENCES</a:t>
            </a:r>
            <a:r>
              <a:rPr lang="en" sz="1100">
                <a:solidFill>
                  <a:schemeClr val="dk1"/>
                </a:solidFill>
              </a:rPr>
              <a:t> parent_tbl_name (col_name,...)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ON</a:t>
            </a:r>
            <a:r>
              <a:rPr lang="en" sz="1100">
                <a:solidFill>
                  <a:schemeClr val="dk1"/>
                </a:solidFill>
              </a:rPr>
              <a:t> </a:t>
            </a:r>
            <a:r>
              <a:rPr lang="en" sz="1100" b="1">
                <a:solidFill>
                  <a:srgbClr val="006699"/>
                </a:solidFill>
              </a:rPr>
              <a:t>DELETE</a:t>
            </a:r>
            <a:r>
              <a:rPr lang="en" sz="1100">
                <a:solidFill>
                  <a:schemeClr val="dk1"/>
                </a:solidFill>
              </a:rPr>
              <a:t> referenceOption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ON</a:t>
            </a:r>
            <a:r>
              <a:rPr lang="en" sz="1100">
                <a:solidFill>
                  <a:schemeClr val="dk1"/>
                </a:solidFill>
              </a:rPr>
              <a:t> </a:t>
            </a:r>
            <a:r>
              <a:rPr lang="en" sz="1100" b="1">
                <a:solidFill>
                  <a:srgbClr val="006699"/>
                </a:solidFill>
              </a:rPr>
              <a:t>UPDATE</a:t>
            </a:r>
            <a:r>
              <a:rPr lang="en" sz="1100">
                <a:solidFill>
                  <a:schemeClr val="dk1"/>
                </a:solidFill>
              </a:rPr>
              <a:t> referenceOption  </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a:solidFill>
                  <a:schemeClr val="dk1"/>
                </a:solidFill>
              </a:rPr>
              <a:t>MySQL contains different referential options, which are given below:</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b="1">
                <a:solidFill>
                  <a:schemeClr val="dk1"/>
                </a:solidFill>
              </a:rPr>
              <a:t>CASCADE:</a:t>
            </a:r>
            <a:r>
              <a:rPr lang="en" sz="1100">
                <a:solidFill>
                  <a:schemeClr val="dk1"/>
                </a:solidFill>
              </a:rPr>
              <a:t> It is used when we delete or update any row from the parent table, the values of the matching rows in the child table will be deleted or updated automatically.</a:t>
            </a:r>
            <a:endParaRPr sz="1100">
              <a:solidFill>
                <a:schemeClr val="dk1"/>
              </a:solidFill>
            </a:endParaRPr>
          </a:p>
          <a:p>
            <a:pPr marL="0" lvl="0" indent="0" algn="l" rtl="0">
              <a:lnSpc>
                <a:spcPct val="115000"/>
              </a:lnSpc>
              <a:spcBef>
                <a:spcPts val="1200"/>
              </a:spcBef>
              <a:spcAft>
                <a:spcPts val="0"/>
              </a:spcAft>
              <a:buNone/>
            </a:pPr>
            <a:r>
              <a:rPr lang="en" sz="1100" b="1">
                <a:solidFill>
                  <a:srgbClr val="333333"/>
                </a:solidFill>
                <a:highlight>
                  <a:srgbClr val="FFFFFF"/>
                </a:highlight>
              </a:rPr>
              <a:t>RESTRICT:</a:t>
            </a:r>
            <a:r>
              <a:rPr lang="en" sz="1100">
                <a:solidFill>
                  <a:srgbClr val="333333"/>
                </a:solidFill>
                <a:highlight>
                  <a:srgbClr val="FFFFFF"/>
                </a:highlight>
              </a:rPr>
              <a:t> It is used when we delete or update any row from the parent table that has a matching row in the reference(child) table, MySQL does not allow to delete or update rows in the parent table.</a:t>
            </a:r>
            <a:endParaRPr sz="1100">
              <a:solidFill>
                <a:srgbClr val="333333"/>
              </a:solidFill>
              <a:highlight>
                <a:srgbClr val="FFFFFF"/>
              </a:highlight>
            </a:endParaRPr>
          </a:p>
          <a:p>
            <a:pPr marL="0" lvl="0" indent="0" algn="l" rtl="0">
              <a:lnSpc>
                <a:spcPct val="100000"/>
              </a:lnSpc>
              <a:spcBef>
                <a:spcPts val="1200"/>
              </a:spcBef>
              <a:spcAft>
                <a:spcPts val="0"/>
              </a:spcAft>
              <a:buNone/>
            </a:pPr>
            <a:r>
              <a:rPr lang="en" sz="1100" b="1">
                <a:solidFill>
                  <a:srgbClr val="333333"/>
                </a:solidFill>
                <a:highlight>
                  <a:srgbClr val="FFFFFF"/>
                </a:highlight>
              </a:rPr>
              <a:t>SET NULL:</a:t>
            </a:r>
            <a:r>
              <a:rPr lang="en" sz="1100">
                <a:solidFill>
                  <a:srgbClr val="333333"/>
                </a:solidFill>
                <a:highlight>
                  <a:srgbClr val="FFFFFF"/>
                </a:highlight>
              </a:rPr>
              <a:t> With this ON UPDATE and ON DELETE clauses option, if the referenced values in the parent table are deleted or modified, all related values in the child table are set to NULL value.</a:t>
            </a:r>
            <a:endParaRPr sz="1100">
              <a:solidFill>
                <a:srgbClr val="333333"/>
              </a:solidFill>
              <a:highlight>
                <a:srgbClr val="FFFFFF"/>
              </a:highlight>
            </a:endParaRPr>
          </a:p>
          <a:p>
            <a:pPr marL="0" lvl="0" indent="0" algn="l" rtl="0">
              <a:lnSpc>
                <a:spcPct val="100000"/>
              </a:lnSpc>
              <a:spcBef>
                <a:spcPts val="2100"/>
              </a:spcBef>
              <a:spcAft>
                <a:spcPts val="2100"/>
              </a:spcAft>
              <a:buNone/>
            </a:pPr>
            <a:r>
              <a:rPr lang="en" sz="1100" b="1">
                <a:solidFill>
                  <a:srgbClr val="333333"/>
                </a:solidFill>
                <a:highlight>
                  <a:srgbClr val="FFFFFF"/>
                </a:highlight>
              </a:rPr>
              <a:t>NO ACTION: </a:t>
            </a:r>
            <a:r>
              <a:rPr lang="en" sz="1100">
                <a:solidFill>
                  <a:srgbClr val="333333"/>
                </a:solidFill>
                <a:highlight>
                  <a:srgbClr val="FFFFFF"/>
                </a:highlight>
              </a:rPr>
              <a:t>When the ON UPDATE or ON DELETE clauses are set to NO ACTION, the performed update or delete operation in the parent table will fail with an error.</a:t>
            </a:r>
            <a:endParaRPr sz="1100">
              <a:solidFill>
                <a:srgbClr val="333333"/>
              </a:solidFill>
              <a:highlight>
                <a:srgbClr val="FFFFFF"/>
              </a:highligh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g120dbf03c2c_0_18"/>
          <p:cNvSpPr txBox="1"/>
          <p:nvPr/>
        </p:nvSpPr>
        <p:spPr>
          <a:xfrm>
            <a:off x="222150" y="191100"/>
            <a:ext cx="8699700" cy="4761300"/>
          </a:xfrm>
          <a:prstGeom prst="rect">
            <a:avLst/>
          </a:prstGeom>
          <a:noFill/>
          <a:ln>
            <a:noFill/>
          </a:ln>
        </p:spPr>
        <p:txBody>
          <a:bodyPr spcFirstLastPara="1" wrap="square" lIns="91425" tIns="91425" rIns="91425" bIns="91425" anchor="t" anchorCtr="0">
            <a:spAutoFit/>
          </a:bodyPr>
          <a:lstStyle/>
          <a:p>
            <a:pPr marL="228600" lvl="0" indent="-179705" algn="l" rtl="0">
              <a:lnSpc>
                <a:spcPct val="90000"/>
              </a:lnSpc>
              <a:spcBef>
                <a:spcPts val="0"/>
              </a:spcBef>
              <a:spcAft>
                <a:spcPts val="0"/>
              </a:spcAft>
              <a:buClr>
                <a:schemeClr val="dk1"/>
              </a:buClr>
              <a:buSzPts val="1400"/>
              <a:buChar char="•"/>
            </a:pPr>
            <a:r>
              <a:rPr lang="en">
                <a:solidFill>
                  <a:schemeClr val="dk1"/>
                </a:solidFill>
              </a:rPr>
              <a:t>create database data1;</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use dh1;</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create table demo1(id int,name varchar(66),primary key(id));</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insert into demo1 values(1,'Aditi');</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insert into demo1 values(2,'simran');</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select * from demo1;</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create table emp(e_id int,name varchar(88),id int,primary key(e_id),foreign key(id)references demo1(id));</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insert into emp values(11,'xyz',1);</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insert into emp values(13,'pqr',2);</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select * from emp;</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create table stud(s_id int,s_name varchar(88),age int,id int,e_id int,primary key(s_id),foreign key(id)references demo1(id),foreign key(e_id)references emp(e_id));</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insert into stud values(111,'amit',9,1,11);</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insert into stud values(112,'riya',9,1,11);</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select * from stud;</a:t>
            </a:r>
            <a:endParaRPr>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g120dbf03c2c_0_23"/>
          <p:cNvSpPr txBox="1"/>
          <p:nvPr/>
        </p:nvSpPr>
        <p:spPr>
          <a:xfrm>
            <a:off x="200925" y="120550"/>
            <a:ext cx="8780100" cy="4920000"/>
          </a:xfrm>
          <a:prstGeom prst="rect">
            <a:avLst/>
          </a:prstGeom>
          <a:noFill/>
          <a:ln>
            <a:noFill/>
          </a:ln>
        </p:spPr>
        <p:txBody>
          <a:bodyPr spcFirstLastPara="1" wrap="square" lIns="91425" tIns="91425" rIns="91425" bIns="91425" anchor="t" anchorCtr="0">
            <a:spAutoFit/>
          </a:bodyPr>
          <a:lstStyle/>
          <a:p>
            <a:pPr marL="0" marR="25400" lvl="0" indent="0" algn="l" rtl="0">
              <a:lnSpc>
                <a:spcPct val="156250"/>
              </a:lnSpc>
              <a:spcBef>
                <a:spcPts val="1500"/>
              </a:spcBef>
              <a:spcAft>
                <a:spcPts val="0"/>
              </a:spcAft>
              <a:buNone/>
            </a:pPr>
            <a:r>
              <a:rPr lang="en" b="1" u="sng">
                <a:solidFill>
                  <a:srgbClr val="C45911"/>
                </a:solidFill>
                <a:highlight>
                  <a:srgbClr val="FFFFFF"/>
                </a:highlight>
              </a:rPr>
              <a:t>2. Using ALTER TABLE Statement:</a:t>
            </a:r>
            <a:endParaRPr b="1" u="sng">
              <a:solidFill>
                <a:srgbClr val="C45911"/>
              </a:solidFill>
              <a:highlight>
                <a:schemeClr val="lt1"/>
              </a:highlight>
            </a:endParaRPr>
          </a:p>
          <a:p>
            <a:pPr marL="0" lvl="0" indent="0" algn="l" rtl="0">
              <a:lnSpc>
                <a:spcPct val="100000"/>
              </a:lnSpc>
              <a:spcBef>
                <a:spcPts val="1200"/>
              </a:spcBef>
              <a:spcAft>
                <a:spcPts val="0"/>
              </a:spcAft>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a:t>
            </a:r>
            <a:r>
              <a:rPr lang="en" sz="1200" b="1">
                <a:solidFill>
                  <a:schemeClr val="dk1"/>
                </a:solidFill>
                <a:highlight>
                  <a:schemeClr val="lt1"/>
                </a:highlight>
              </a:rPr>
              <a:t>ADD</a:t>
            </a:r>
            <a:r>
              <a:rPr lang="en" sz="1200">
                <a:solidFill>
                  <a:schemeClr val="dk1"/>
                </a:solidFill>
                <a:highlight>
                  <a:schemeClr val="lt1"/>
                </a:highlight>
              </a:rPr>
              <a:t> </a:t>
            </a:r>
            <a:r>
              <a:rPr lang="en" sz="1200" b="1">
                <a:solidFill>
                  <a:schemeClr val="dk1"/>
                </a:solidFill>
                <a:highlight>
                  <a:schemeClr val="lt1"/>
                </a:highlight>
              </a:rPr>
              <a:t>CONSTRAINT</a:t>
            </a:r>
            <a:r>
              <a:rPr lang="en" sz="1200">
                <a:solidFill>
                  <a:schemeClr val="dk1"/>
                </a:solidFill>
                <a:highlight>
                  <a:schemeClr val="lt1"/>
                </a:highlight>
              </a:rPr>
              <a:t> fk_person  </a:t>
            </a:r>
            <a:endParaRPr sz="1200">
              <a:solidFill>
                <a:schemeClr val="dk1"/>
              </a:solidFill>
              <a:highlight>
                <a:schemeClr val="lt1"/>
              </a:highlight>
            </a:endParaRPr>
          </a:p>
          <a:p>
            <a:pPr marL="0" lvl="0" indent="0" algn="l" rtl="0">
              <a:lnSpc>
                <a:spcPct val="100000"/>
              </a:lnSpc>
              <a:spcBef>
                <a:spcPts val="300"/>
              </a:spcBef>
              <a:spcAft>
                <a:spcPts val="0"/>
              </a:spcAft>
              <a:buNone/>
            </a:pP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 Person_Id ) </a:t>
            </a:r>
            <a:r>
              <a:rPr lang="en" sz="1200" b="1">
                <a:solidFill>
                  <a:schemeClr val="dk1"/>
                </a:solidFill>
                <a:highlight>
                  <a:schemeClr val="lt1"/>
                </a:highlight>
              </a:rPr>
              <a:t>REFERENCES</a:t>
            </a:r>
            <a:r>
              <a:rPr lang="en" sz="1200">
                <a:solidFill>
                  <a:schemeClr val="dk1"/>
                </a:solidFill>
                <a:highlight>
                  <a:schemeClr val="lt1"/>
                </a:highlight>
              </a:rPr>
              <a:t> Person ( ID ) </a:t>
            </a:r>
            <a:r>
              <a:rPr lang="en" sz="1200" b="1">
                <a:solidFill>
                  <a:schemeClr val="dk1"/>
                </a:solidFill>
                <a:highlight>
                  <a:schemeClr val="lt1"/>
                </a:highlight>
              </a:rPr>
              <a:t>ON</a:t>
            </a:r>
            <a:r>
              <a:rPr lang="en" sz="1200">
                <a:solidFill>
                  <a:schemeClr val="dk1"/>
                </a:solidFill>
                <a:highlight>
                  <a:schemeClr val="lt1"/>
                </a:highlight>
              </a:rPr>
              <a:t> </a:t>
            </a:r>
            <a:r>
              <a:rPr lang="en" sz="1200" b="1">
                <a:solidFill>
                  <a:schemeClr val="dk1"/>
                </a:solidFill>
                <a:highlight>
                  <a:schemeClr val="lt1"/>
                </a:highlight>
              </a:rPr>
              <a:t>DELETE</a:t>
            </a:r>
            <a:r>
              <a:rPr lang="en" sz="1200">
                <a:solidFill>
                  <a:schemeClr val="dk1"/>
                </a:solidFill>
                <a:highlight>
                  <a:schemeClr val="lt1"/>
                </a:highlight>
              </a:rPr>
              <a:t> </a:t>
            </a:r>
            <a:r>
              <a:rPr lang="en" sz="1200" b="1">
                <a:solidFill>
                  <a:schemeClr val="dk1"/>
                </a:solidFill>
                <a:highlight>
                  <a:schemeClr val="lt1"/>
                </a:highlight>
              </a:rPr>
              <a:t>CASCADE</a:t>
            </a:r>
            <a:r>
              <a:rPr lang="en" sz="1200">
                <a:solidFill>
                  <a:schemeClr val="dk1"/>
                </a:solidFill>
                <a:highlight>
                  <a:schemeClr val="lt1"/>
                </a:highlight>
              </a:rPr>
              <a:t> </a:t>
            </a:r>
            <a:r>
              <a:rPr lang="en" sz="1200" b="1">
                <a:solidFill>
                  <a:schemeClr val="dk1"/>
                </a:solidFill>
                <a:highlight>
                  <a:schemeClr val="lt1"/>
                </a:highlight>
              </a:rPr>
              <a:t>ON</a:t>
            </a:r>
            <a:r>
              <a:rPr lang="en" sz="1200">
                <a:solidFill>
                  <a:schemeClr val="dk1"/>
                </a:solidFill>
                <a:highlight>
                  <a:schemeClr val="lt1"/>
                </a:highlight>
              </a:rPr>
              <a:t> </a:t>
            </a:r>
            <a:r>
              <a:rPr lang="en" sz="1200" b="1">
                <a:solidFill>
                  <a:schemeClr val="dk1"/>
                </a:solidFill>
                <a:highlight>
                  <a:schemeClr val="lt1"/>
                </a:highlight>
              </a:rPr>
              <a:t>UPDATE</a:t>
            </a:r>
            <a:r>
              <a:rPr lang="en" sz="1200">
                <a:solidFill>
                  <a:schemeClr val="dk1"/>
                </a:solidFill>
                <a:highlight>
                  <a:schemeClr val="lt1"/>
                </a:highlight>
              </a:rPr>
              <a:t> </a:t>
            </a:r>
            <a:r>
              <a:rPr lang="en" sz="1200" b="1">
                <a:solidFill>
                  <a:schemeClr val="dk1"/>
                </a:solidFill>
                <a:highlight>
                  <a:schemeClr val="lt1"/>
                </a:highlight>
              </a:rPr>
              <a:t>RESTRICT</a:t>
            </a:r>
            <a:r>
              <a:rPr lang="en" sz="1200">
                <a:solidFill>
                  <a:schemeClr val="dk1"/>
                </a:solidFill>
                <a:highlight>
                  <a:schemeClr val="lt1"/>
                </a:highlight>
              </a:rPr>
              <a:t>;  </a:t>
            </a:r>
            <a:endParaRPr sz="1200">
              <a:solidFill>
                <a:schemeClr val="dk1"/>
              </a:solidFill>
              <a:highlight>
                <a:schemeClr val="lt1"/>
              </a:highlight>
            </a:endParaRPr>
          </a:p>
          <a:p>
            <a:pPr marL="0" lvl="0" indent="0" algn="l" rtl="0">
              <a:lnSpc>
                <a:spcPct val="100000"/>
              </a:lnSpc>
              <a:spcBef>
                <a:spcPts val="300"/>
              </a:spcBef>
              <a:spcAft>
                <a:spcPts val="0"/>
              </a:spcAft>
              <a:buNone/>
            </a:pPr>
            <a:endParaRPr sz="1200">
              <a:solidFill>
                <a:schemeClr val="dk1"/>
              </a:solidFill>
              <a:highlight>
                <a:schemeClr val="lt1"/>
              </a:highlight>
            </a:endParaRPr>
          </a:p>
          <a:p>
            <a:pPr marL="0" lvl="0" indent="0" algn="just" rtl="0">
              <a:lnSpc>
                <a:spcPct val="115000"/>
              </a:lnSpc>
              <a:spcBef>
                <a:spcPts val="1200"/>
              </a:spcBef>
              <a:spcAft>
                <a:spcPts val="0"/>
              </a:spcAft>
              <a:buClr>
                <a:schemeClr val="dk1"/>
              </a:buClr>
              <a:buSzPts val="1100"/>
              <a:buFont typeface="Arial"/>
              <a:buNone/>
            </a:pPr>
            <a:r>
              <a:rPr lang="en" sz="1200" b="1">
                <a:solidFill>
                  <a:schemeClr val="dk1"/>
                </a:solidFill>
                <a:highlight>
                  <a:schemeClr val="lt1"/>
                </a:highlight>
              </a:rPr>
              <a:t>Table: Person</a:t>
            </a:r>
            <a:endParaRPr sz="1200" b="1">
              <a:solidFill>
                <a:schemeClr val="dk1"/>
              </a:solidFill>
              <a:highlight>
                <a:schemeClr val="lt1"/>
              </a:highlight>
            </a:endParaRPr>
          </a:p>
          <a:p>
            <a:pPr marL="0" lvl="0" indent="0" algn="l" rtl="0">
              <a:lnSpc>
                <a:spcPct val="100000"/>
              </a:lnSpc>
              <a:spcBef>
                <a:spcPts val="1200"/>
              </a:spcBef>
              <a:spcAft>
                <a:spcPts val="0"/>
              </a:spcAft>
              <a:buNone/>
            </a:pPr>
            <a:r>
              <a:rPr lang="en" sz="1200" b="1">
                <a:solidFill>
                  <a:schemeClr val="dk1"/>
                </a:solidFill>
                <a:highlight>
                  <a:schemeClr val="lt1"/>
                </a:highlight>
              </a:rPr>
              <a:t>CREATE</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Person (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ID </a:t>
            </a:r>
            <a:r>
              <a:rPr lang="en" sz="1200" b="1">
                <a:solidFill>
                  <a:schemeClr val="dk1"/>
                </a:solidFill>
                <a:highlight>
                  <a:schemeClr val="lt1"/>
                </a:highlight>
              </a:rPr>
              <a:t>INT</a:t>
            </a:r>
            <a:r>
              <a:rPr lang="en" sz="1200">
                <a:solidFill>
                  <a:schemeClr val="dk1"/>
                </a:solidFill>
                <a:highlight>
                  <a:schemeClr val="lt1"/>
                </a:highlight>
              </a:rPr>
              <a:t> NOT NULL AUTO_INCREMENT,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r>
              <a:rPr lang="en" sz="1200" b="1">
                <a:solidFill>
                  <a:schemeClr val="dk1"/>
                </a:solidFill>
                <a:highlight>
                  <a:schemeClr val="lt1"/>
                </a:highlight>
              </a:rPr>
              <a:t>Name</a:t>
            </a:r>
            <a:r>
              <a:rPr lang="en" sz="1200">
                <a:solidFill>
                  <a:schemeClr val="dk1"/>
                </a:solidFill>
                <a:highlight>
                  <a:schemeClr val="lt1"/>
                </a:highlight>
              </a:rPr>
              <a:t>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City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r>
              <a:rPr lang="en" sz="1200" b="1">
                <a:solidFill>
                  <a:schemeClr val="dk1"/>
                </a:solidFill>
                <a:highlight>
                  <a:schemeClr val="lt1"/>
                </a:highlight>
              </a:rPr>
              <a:t>PRIMARY</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(ID)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endParaRPr sz="1200">
              <a:solidFill>
                <a:schemeClr val="dk1"/>
              </a:solidFill>
              <a:highlight>
                <a:schemeClr val="lt1"/>
              </a:highlight>
            </a:endParaRPr>
          </a:p>
          <a:p>
            <a:pPr marL="0" lvl="0" indent="0" algn="just" rtl="0">
              <a:lnSpc>
                <a:spcPct val="115000"/>
              </a:lnSpc>
              <a:spcBef>
                <a:spcPts val="1200"/>
              </a:spcBef>
              <a:spcAft>
                <a:spcPts val="0"/>
              </a:spcAft>
              <a:buClr>
                <a:schemeClr val="dk1"/>
              </a:buClr>
              <a:buSzPts val="1100"/>
              <a:buFont typeface="Arial"/>
              <a:buNone/>
            </a:pPr>
            <a:r>
              <a:rPr lang="en" sz="1200" b="1">
                <a:solidFill>
                  <a:schemeClr val="dk1"/>
                </a:solidFill>
                <a:highlight>
                  <a:schemeClr val="lt1"/>
                </a:highlight>
              </a:rPr>
              <a:t>Table: Contact</a:t>
            </a:r>
            <a:endParaRPr sz="1200" b="1">
              <a:solidFill>
                <a:schemeClr val="dk1"/>
              </a:solidFill>
              <a:highlight>
                <a:schemeClr val="lt1"/>
              </a:highlight>
            </a:endParaRPr>
          </a:p>
          <a:p>
            <a:pPr marL="0" lvl="0" indent="0" algn="l" rtl="0">
              <a:lnSpc>
                <a:spcPct val="100000"/>
              </a:lnSpc>
              <a:spcBef>
                <a:spcPts val="1200"/>
              </a:spcBef>
              <a:spcAft>
                <a:spcPts val="0"/>
              </a:spcAft>
              <a:buNone/>
            </a:pPr>
            <a:r>
              <a:rPr lang="en" sz="1200" b="1">
                <a:solidFill>
                  <a:schemeClr val="dk1"/>
                </a:solidFill>
                <a:highlight>
                  <a:schemeClr val="lt1"/>
                </a:highlight>
              </a:rPr>
              <a:t>CREATE</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ID </a:t>
            </a:r>
            <a:r>
              <a:rPr lang="en" sz="1200" b="1">
                <a:solidFill>
                  <a:schemeClr val="dk1"/>
                </a:solidFill>
                <a:highlight>
                  <a:schemeClr val="lt1"/>
                </a:highlight>
              </a:rPr>
              <a:t>INT</a:t>
            </a:r>
            <a:r>
              <a:rPr lang="en" sz="1200">
                <a:solidFill>
                  <a:schemeClr val="dk1"/>
                </a:solidFill>
                <a:highlight>
                  <a:schemeClr val="lt1"/>
                </a:highlight>
              </a:rPr>
              <a:t>,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Person_Id </a:t>
            </a:r>
            <a:r>
              <a:rPr lang="en" sz="1200" b="1">
                <a:solidFill>
                  <a:schemeClr val="dk1"/>
                </a:solidFill>
                <a:highlight>
                  <a:schemeClr val="lt1"/>
                </a:highlight>
              </a:rPr>
              <a:t>INT</a:t>
            </a:r>
            <a:r>
              <a:rPr lang="en" sz="1200">
                <a:solidFill>
                  <a:schemeClr val="dk1"/>
                </a:solidFill>
                <a:highlight>
                  <a:schemeClr val="lt1"/>
                </a:highlight>
              </a:rPr>
              <a:t>,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Info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Type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endParaRPr sz="1200">
              <a:solidFill>
                <a:schemeClr val="dk1"/>
              </a:solidFill>
              <a:highlight>
                <a:schemeClr val="lt1"/>
              </a:highlight>
            </a:endParaRPr>
          </a:p>
          <a:p>
            <a:pPr marL="0" lvl="0" indent="0" algn="l" rtl="0">
              <a:spcBef>
                <a:spcPts val="100"/>
              </a:spcBef>
              <a:spcAft>
                <a:spcPts val="0"/>
              </a:spcAft>
              <a:buNone/>
            </a:pPr>
            <a:endParaRPr>
              <a:solidFill>
                <a:schemeClr val="dk1"/>
              </a:solidFill>
              <a:highlight>
                <a:schemeClr val="lt1"/>
              </a:highligh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120dbf03c2c_0_30"/>
          <p:cNvSpPr txBox="1"/>
          <p:nvPr/>
        </p:nvSpPr>
        <p:spPr>
          <a:xfrm>
            <a:off x="140650" y="110500"/>
            <a:ext cx="8840400" cy="24507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400"/>
              </a:spcBef>
              <a:spcAft>
                <a:spcPts val="0"/>
              </a:spcAft>
              <a:buNone/>
            </a:pPr>
            <a:r>
              <a:rPr lang="en" sz="1600" b="1">
                <a:solidFill>
                  <a:srgbClr val="C45911"/>
                </a:solidFill>
                <a:highlight>
                  <a:schemeClr val="lt1"/>
                </a:highlight>
              </a:rPr>
              <a:t>DROP Foreign Key:</a:t>
            </a:r>
            <a:endParaRPr sz="1600" b="1">
              <a:solidFill>
                <a:srgbClr val="C45911"/>
              </a:solidFill>
              <a:highlight>
                <a:schemeClr val="lt1"/>
              </a:highlight>
            </a:endParaRPr>
          </a:p>
          <a:p>
            <a:pPr marL="0" lvl="0" indent="0" algn="just" rtl="0">
              <a:lnSpc>
                <a:spcPct val="130000"/>
              </a:lnSpc>
              <a:spcBef>
                <a:spcPts val="1400"/>
              </a:spcBef>
              <a:spcAft>
                <a:spcPts val="0"/>
              </a:spcAft>
              <a:buNone/>
            </a:pPr>
            <a:r>
              <a:rPr lang="en" sz="1600" u="sng">
                <a:solidFill>
                  <a:schemeClr val="dk1"/>
                </a:solidFill>
                <a:highlight>
                  <a:schemeClr val="lt1"/>
                </a:highlight>
              </a:rPr>
              <a:t>Syntax:</a:t>
            </a:r>
            <a:endParaRPr sz="1600">
              <a:solidFill>
                <a:schemeClr val="dk1"/>
              </a:solidFill>
              <a:highlight>
                <a:schemeClr val="lt1"/>
              </a:highlight>
            </a:endParaRPr>
          </a:p>
          <a:p>
            <a:pPr marL="0" lvl="0" indent="0" algn="l" rtl="0">
              <a:lnSpc>
                <a:spcPct val="156250"/>
              </a:lnSpc>
              <a:spcBef>
                <a:spcPts val="400"/>
              </a:spcBef>
              <a:spcAft>
                <a:spcPts val="0"/>
              </a:spcAft>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table_name </a:t>
            </a:r>
            <a:r>
              <a:rPr lang="en" sz="1200" b="1">
                <a:solidFill>
                  <a:schemeClr val="dk1"/>
                </a:solidFill>
                <a:highlight>
                  <a:schemeClr val="lt1"/>
                </a:highlight>
              </a:rPr>
              <a:t>DROP</a:t>
            </a:r>
            <a:r>
              <a:rPr lang="en" sz="1200">
                <a:solidFill>
                  <a:schemeClr val="dk1"/>
                </a:solidFill>
                <a:highlight>
                  <a:schemeClr val="lt1"/>
                </a:highlight>
              </a:rPr>
              <a:t> </a:t>
            </a: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fk_constraint_name;  </a:t>
            </a:r>
            <a:endParaRPr sz="1200">
              <a:solidFill>
                <a:schemeClr val="dk1"/>
              </a:solidFill>
              <a:highlight>
                <a:schemeClr val="lt1"/>
              </a:highlight>
            </a:endParaRPr>
          </a:p>
          <a:p>
            <a:pPr marL="0" lvl="0" indent="0" algn="just" rtl="0">
              <a:lnSpc>
                <a:spcPct val="130000"/>
              </a:lnSpc>
              <a:spcBef>
                <a:spcPts val="1400"/>
              </a:spcBef>
              <a:spcAft>
                <a:spcPts val="0"/>
              </a:spcAft>
              <a:buNone/>
            </a:pPr>
            <a:r>
              <a:rPr lang="en" sz="1200" b="1">
                <a:solidFill>
                  <a:schemeClr val="dk1"/>
                </a:solidFill>
                <a:highlight>
                  <a:schemeClr val="lt1"/>
                </a:highlight>
              </a:rPr>
              <a:t>For eg:</a:t>
            </a:r>
            <a:endParaRPr sz="1200" b="1">
              <a:solidFill>
                <a:schemeClr val="dk1"/>
              </a:solidFill>
              <a:highlight>
                <a:schemeClr val="lt1"/>
              </a:highlight>
            </a:endParaRPr>
          </a:p>
          <a:p>
            <a:pPr marL="0" lvl="0" indent="0" algn="just" rtl="0">
              <a:lnSpc>
                <a:spcPct val="130000"/>
              </a:lnSpc>
              <a:spcBef>
                <a:spcPts val="1400"/>
              </a:spcBef>
              <a:spcAft>
                <a:spcPts val="0"/>
              </a:spcAft>
              <a:buClr>
                <a:schemeClr val="dk1"/>
              </a:buClr>
              <a:buSzPts val="1100"/>
              <a:buFont typeface="Arial"/>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a:t>
            </a:r>
            <a:r>
              <a:rPr lang="en" sz="1200" b="1">
                <a:solidFill>
                  <a:schemeClr val="dk1"/>
                </a:solidFill>
                <a:highlight>
                  <a:schemeClr val="lt1"/>
                </a:highlight>
              </a:rPr>
              <a:t>DROP</a:t>
            </a:r>
            <a:r>
              <a:rPr lang="en" sz="1200">
                <a:solidFill>
                  <a:schemeClr val="dk1"/>
                </a:solidFill>
                <a:highlight>
                  <a:schemeClr val="lt1"/>
                </a:highlight>
              </a:rPr>
              <a:t> </a:t>
            </a: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fk_customer; </a:t>
            </a:r>
            <a:endParaRPr sz="1600">
              <a:solidFill>
                <a:schemeClr val="dk1"/>
              </a:solidFill>
              <a:highlight>
                <a:schemeClr val="lt1"/>
              </a:highlight>
            </a:endParaRPr>
          </a:p>
          <a:p>
            <a:pPr marL="0" lvl="0" indent="0" algn="l" rtl="0">
              <a:spcBef>
                <a:spcPts val="400"/>
              </a:spcBef>
              <a:spcAft>
                <a:spcPts val="0"/>
              </a:spcAft>
              <a:buNone/>
            </a:pPr>
            <a:endParaRPr>
              <a:solidFill>
                <a:schemeClr val="dk1"/>
              </a:solidFill>
              <a:highlight>
                <a:schemeClr val="lt1"/>
              </a:highligh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g122f75668da_0_0"/>
          <p:cNvSpPr txBox="1"/>
          <p:nvPr/>
        </p:nvSpPr>
        <p:spPr>
          <a:xfrm>
            <a:off x="180825" y="140650"/>
            <a:ext cx="88002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u="sng">
                <a:solidFill>
                  <a:srgbClr val="C45911"/>
                </a:solidFill>
              </a:rPr>
              <a:t>Joins </a:t>
            </a:r>
            <a:endParaRPr sz="1900" b="1" u="sng">
              <a:solidFill>
                <a:srgbClr val="C45911"/>
              </a:solidFill>
            </a:endParaRPr>
          </a:p>
        </p:txBody>
      </p:sp>
      <p:sp>
        <p:nvSpPr>
          <p:cNvPr id="563" name="Google Shape;563;g122f75668da_0_0"/>
          <p:cNvSpPr txBox="1"/>
          <p:nvPr/>
        </p:nvSpPr>
        <p:spPr>
          <a:xfrm>
            <a:off x="180825" y="910800"/>
            <a:ext cx="8800200" cy="365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rgbClr val="273239"/>
                </a:solidFill>
                <a:highlight>
                  <a:srgbClr val="FFFFFF"/>
                </a:highlight>
              </a:rPr>
              <a:t>A SQL Join statement is used to combine data or rows from two or more tables based on a common field between them. Different types of Joins are:</a:t>
            </a:r>
            <a:endParaRPr sz="1300">
              <a:solidFill>
                <a:srgbClr val="273239"/>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endParaRPr sz="1300">
              <a:solidFill>
                <a:srgbClr val="273239"/>
              </a:solidFill>
              <a:highlight>
                <a:srgbClr val="FFFFFF"/>
              </a:highlight>
            </a:endParaRPr>
          </a:p>
          <a:p>
            <a:pPr marL="685800" lvl="0" indent="-311150" algn="l" rtl="0">
              <a:lnSpc>
                <a:spcPct val="158000"/>
              </a:lnSpc>
              <a:spcBef>
                <a:spcPts val="800"/>
              </a:spcBef>
              <a:spcAft>
                <a:spcPts val="0"/>
              </a:spcAft>
              <a:buClr>
                <a:srgbClr val="273239"/>
              </a:buClr>
              <a:buSzPts val="1300"/>
              <a:buAutoNum type="arabicPeriod"/>
            </a:pPr>
            <a:r>
              <a:rPr lang="en" sz="1300">
                <a:solidFill>
                  <a:srgbClr val="273239"/>
                </a:solidFill>
                <a:highlight>
                  <a:srgbClr val="FFFFFF"/>
                </a:highlight>
              </a:rPr>
              <a:t>INNER JOIN</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LEFT JOIN</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RIGHT JOIN</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FULL JOIN (Using ‘UNION’ in mysql)</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CROSS JOIN</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SELF JOIN</a:t>
            </a:r>
            <a:endParaRPr sz="1300">
              <a:solidFill>
                <a:srgbClr val="273239"/>
              </a:solidFill>
              <a:highlight>
                <a:srgbClr val="FFFFFF"/>
              </a:highlight>
            </a:endParaRPr>
          </a:p>
          <a:p>
            <a:pPr marL="0" lvl="0" indent="0" algn="l" rtl="0">
              <a:spcBef>
                <a:spcPts val="3600"/>
              </a:spcBef>
              <a:spcAft>
                <a:spcPts val="0"/>
              </a:spcAft>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g122f75668da_0_10"/>
          <p:cNvSpPr txBox="1"/>
          <p:nvPr/>
        </p:nvSpPr>
        <p:spPr>
          <a:xfrm>
            <a:off x="160725" y="251150"/>
            <a:ext cx="87903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a:t>create table student1(roll_no int,name varchar(20),address varchar(20),age int,primary key(roll_no));</a:t>
            </a:r>
            <a:endParaRPr/>
          </a:p>
          <a:p>
            <a:pPr marL="0" lvl="0" indent="0" algn="l" rtl="0">
              <a:spcBef>
                <a:spcPts val="1200"/>
              </a:spcBef>
              <a:spcAft>
                <a:spcPts val="0"/>
              </a:spcAft>
              <a:buNone/>
            </a:pPr>
            <a:endParaRPr/>
          </a:p>
        </p:txBody>
      </p:sp>
      <p:pic>
        <p:nvPicPr>
          <p:cNvPr id="569" name="Google Shape;569;g122f75668da_0_10"/>
          <p:cNvPicPr preferRelativeResize="0"/>
          <p:nvPr/>
        </p:nvPicPr>
        <p:blipFill>
          <a:blip r:embed="rId3">
            <a:alphaModFix/>
          </a:blip>
          <a:stretch>
            <a:fillRect/>
          </a:stretch>
        </p:blipFill>
        <p:spPr>
          <a:xfrm>
            <a:off x="1388025" y="763425"/>
            <a:ext cx="6174722" cy="37856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g122f75668da_0_16"/>
          <p:cNvSpPr txBox="1"/>
          <p:nvPr/>
        </p:nvSpPr>
        <p:spPr>
          <a:xfrm>
            <a:off x="190875" y="140650"/>
            <a:ext cx="87501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a:t>create table course(course_id int,roll_no int,CONSTRAINT FKP FOREIGN KEY FK_C(ROLL_NO) REFERENCES STUDENT1(ROLL_NO));</a:t>
            </a:r>
            <a:endParaRPr/>
          </a:p>
          <a:p>
            <a:pPr marL="0" lvl="0" indent="0" algn="l" rtl="0">
              <a:spcBef>
                <a:spcPts val="1200"/>
              </a:spcBef>
              <a:spcAft>
                <a:spcPts val="0"/>
              </a:spcAft>
              <a:buNone/>
            </a:pPr>
            <a:endParaRPr/>
          </a:p>
        </p:txBody>
      </p:sp>
      <p:pic>
        <p:nvPicPr>
          <p:cNvPr id="575" name="Google Shape;575;g122f75668da_0_16"/>
          <p:cNvPicPr preferRelativeResize="0"/>
          <p:nvPr/>
        </p:nvPicPr>
        <p:blipFill>
          <a:blip r:embed="rId3">
            <a:alphaModFix/>
          </a:blip>
          <a:stretch>
            <a:fillRect/>
          </a:stretch>
        </p:blipFill>
        <p:spPr>
          <a:xfrm>
            <a:off x="704925" y="910775"/>
            <a:ext cx="7077311" cy="3648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0"/>
          <p:cNvPicPr preferRelativeResize="0"/>
          <p:nvPr/>
        </p:nvPicPr>
        <p:blipFill rotWithShape="1">
          <a:blip r:embed="rId3">
            <a:alphaModFix/>
          </a:blip>
          <a:srcRect/>
          <a:stretch/>
        </p:blipFill>
        <p:spPr>
          <a:xfrm>
            <a:off x="544200" y="714975"/>
            <a:ext cx="7229475" cy="3629025"/>
          </a:xfrm>
          <a:prstGeom prst="rect">
            <a:avLst/>
          </a:prstGeom>
          <a:noFill/>
          <a:ln w="28575" cap="flat" cmpd="sng">
            <a:solidFill>
              <a:schemeClr val="dk2"/>
            </a:solidFill>
            <a:prstDash val="solid"/>
            <a:round/>
            <a:headEnd type="none" w="sm" len="sm"/>
            <a:tailEnd type="none" w="sm" len="sm"/>
          </a:ln>
        </p:spPr>
      </p:pic>
      <p:sp>
        <p:nvSpPr>
          <p:cNvPr id="107" name="Google Shape;107;p10"/>
          <p:cNvSpPr txBox="1"/>
          <p:nvPr/>
        </p:nvSpPr>
        <p:spPr>
          <a:xfrm>
            <a:off x="241100" y="90425"/>
            <a:ext cx="8659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2.) Date &amp; Time:</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122f75668da_0_6"/>
          <p:cNvSpPr txBox="1"/>
          <p:nvPr/>
        </p:nvSpPr>
        <p:spPr>
          <a:xfrm>
            <a:off x="120550" y="140650"/>
            <a:ext cx="4451400" cy="36504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C45911"/>
              </a:buClr>
              <a:buSzPts val="1400"/>
              <a:buAutoNum type="arabicPeriod"/>
            </a:pPr>
            <a:r>
              <a:rPr lang="en" b="1">
                <a:solidFill>
                  <a:srgbClr val="C45911"/>
                </a:solidFill>
              </a:rPr>
              <a:t>INNER JOIN:</a:t>
            </a:r>
            <a:endParaRPr b="1">
              <a:solidFill>
                <a:srgbClr val="C45911"/>
              </a:solidFill>
            </a:endParaRPr>
          </a:p>
          <a:p>
            <a:pPr marL="457200" lvl="0" indent="0" algn="l" rtl="0">
              <a:spcBef>
                <a:spcPts val="0"/>
              </a:spcBef>
              <a:spcAft>
                <a:spcPts val="0"/>
              </a:spcAft>
              <a:buNone/>
            </a:pPr>
            <a:endParaRPr/>
          </a:p>
          <a:p>
            <a:pPr marL="457200" lvl="0" indent="0" algn="l" rtl="0">
              <a:spcBef>
                <a:spcPts val="0"/>
              </a:spcBef>
              <a:spcAft>
                <a:spcPts val="0"/>
              </a:spcAft>
              <a:buNone/>
            </a:pPr>
            <a:r>
              <a:rPr lang="en" sz="1200">
                <a:solidFill>
                  <a:srgbClr val="273239"/>
                </a:solidFill>
                <a:highlight>
                  <a:srgbClr val="FFFFFF"/>
                </a:highlight>
              </a:rPr>
              <a:t>The INNER JOIN keyword selects all rows from both the tables as long as the condition satisfies. i.e value of the common field will be same.</a:t>
            </a:r>
            <a:endParaRPr sz="1200">
              <a:solidFill>
                <a:srgbClr val="273239"/>
              </a:solidFill>
              <a:highlight>
                <a:srgbClr val="FFFFFF"/>
              </a:highlight>
            </a:endParaRPr>
          </a:p>
          <a:p>
            <a:pPr marL="457200" lvl="0" indent="0" algn="l" rtl="0">
              <a:spcBef>
                <a:spcPts val="0"/>
              </a:spcBef>
              <a:spcAft>
                <a:spcPts val="0"/>
              </a:spcAft>
              <a:buNone/>
            </a:pPr>
            <a:endParaRPr sz="1200">
              <a:solidFill>
                <a:srgbClr val="273239"/>
              </a:solidFill>
              <a:highlight>
                <a:srgbClr val="FFFFFF"/>
              </a:highlight>
            </a:endParaRPr>
          </a:p>
          <a:p>
            <a:pPr marL="457200" lvl="0" indent="0" algn="l" rtl="0">
              <a:spcBef>
                <a:spcPts val="0"/>
              </a:spcBef>
              <a:spcAft>
                <a:spcPts val="0"/>
              </a:spcAft>
              <a:buNone/>
            </a:pPr>
            <a:r>
              <a:rPr lang="en" sz="1200">
                <a:solidFill>
                  <a:srgbClr val="273239"/>
                </a:solidFill>
                <a:highlight>
                  <a:srgbClr val="FFFFFF"/>
                </a:highlight>
              </a:rPr>
              <a:t>Syntax: </a:t>
            </a:r>
            <a:r>
              <a:rPr lang="en" sz="1200">
                <a:solidFill>
                  <a:srgbClr val="273239"/>
                </a:solidFill>
              </a:rPr>
              <a:t>SELECT table1.column1,table1.column2,table2.column1,....</a:t>
            </a:r>
            <a:endParaRPr sz="1200">
              <a:solidFill>
                <a:srgbClr val="273239"/>
              </a:solidFill>
            </a:endParaRPr>
          </a:p>
          <a:p>
            <a:pPr marL="457200" lvl="0" indent="0" algn="l" rtl="0">
              <a:spcBef>
                <a:spcPts val="0"/>
              </a:spcBef>
              <a:spcAft>
                <a:spcPts val="0"/>
              </a:spcAft>
              <a:buNone/>
            </a:pPr>
            <a:r>
              <a:rPr lang="en" sz="1200">
                <a:solidFill>
                  <a:srgbClr val="273239"/>
                </a:solidFill>
              </a:rPr>
              <a:t>FROM table1 </a:t>
            </a:r>
            <a:endParaRPr sz="1200">
              <a:solidFill>
                <a:srgbClr val="273239"/>
              </a:solidFill>
            </a:endParaRPr>
          </a:p>
          <a:p>
            <a:pPr marL="457200" lvl="0" indent="0" algn="l" rtl="0">
              <a:spcBef>
                <a:spcPts val="0"/>
              </a:spcBef>
              <a:spcAft>
                <a:spcPts val="0"/>
              </a:spcAft>
              <a:buNone/>
            </a:pPr>
            <a:r>
              <a:rPr lang="en" sz="1200">
                <a:solidFill>
                  <a:srgbClr val="273239"/>
                </a:solidFill>
              </a:rPr>
              <a:t>INNER JOIN table2</a:t>
            </a:r>
            <a:endParaRPr sz="1200">
              <a:solidFill>
                <a:srgbClr val="273239"/>
              </a:solidFill>
            </a:endParaRPr>
          </a:p>
          <a:p>
            <a:pPr marL="457200" lvl="0" indent="0" algn="l" rtl="0">
              <a:spcBef>
                <a:spcPts val="0"/>
              </a:spcBef>
              <a:spcAft>
                <a:spcPts val="0"/>
              </a:spcAft>
              <a:buNone/>
            </a:pPr>
            <a:r>
              <a:rPr lang="en" sz="1200">
                <a:solidFill>
                  <a:srgbClr val="273239"/>
                </a:solidFill>
              </a:rPr>
              <a:t>ON table1.matching_column = table2.matching_column;</a:t>
            </a:r>
            <a:endParaRPr sz="1200">
              <a:solidFill>
                <a:srgbClr val="273239"/>
              </a:solidFill>
            </a:endParaRPr>
          </a:p>
          <a:p>
            <a:pPr marL="457200" lvl="0" indent="0" algn="l" rtl="0">
              <a:spcBef>
                <a:spcPts val="0"/>
              </a:spcBef>
              <a:spcAft>
                <a:spcPts val="0"/>
              </a:spcAft>
              <a:buNone/>
            </a:pP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         Select student1.roll_no,course.course_id,</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         student1.name,student1.age </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         from student1 INNER JOIN course </a:t>
            </a:r>
            <a:endParaRPr sz="1200">
              <a:solidFill>
                <a:srgbClr val="273239"/>
              </a:solidFill>
            </a:endParaRPr>
          </a:p>
          <a:p>
            <a:pPr marL="0" lvl="0" indent="0" algn="l" rtl="0">
              <a:lnSpc>
                <a:spcPct val="100000"/>
              </a:lnSpc>
              <a:spcBef>
                <a:spcPts val="100"/>
              </a:spcBef>
              <a:spcAft>
                <a:spcPts val="0"/>
              </a:spcAft>
              <a:buClr>
                <a:schemeClr val="dk1"/>
              </a:buClr>
              <a:buSzPts val="1100"/>
              <a:buFont typeface="Arial"/>
              <a:buNone/>
            </a:pPr>
            <a:r>
              <a:rPr lang="en" sz="1200">
                <a:solidFill>
                  <a:srgbClr val="273239"/>
                </a:solidFill>
              </a:rPr>
              <a:t>         ON  student1.roll_no=course.roll_no;</a:t>
            </a:r>
            <a:endParaRPr sz="1200">
              <a:solidFill>
                <a:srgbClr val="273239"/>
              </a:solidFill>
            </a:endParaRPr>
          </a:p>
          <a:p>
            <a:pPr marL="457200" lvl="0" indent="0" algn="l" rtl="0">
              <a:spcBef>
                <a:spcPts val="100"/>
              </a:spcBef>
              <a:spcAft>
                <a:spcPts val="0"/>
              </a:spcAft>
              <a:buNone/>
            </a:pPr>
            <a:endParaRPr sz="1200">
              <a:solidFill>
                <a:srgbClr val="273239"/>
              </a:solidFill>
            </a:endParaRPr>
          </a:p>
          <a:p>
            <a:pPr marL="457200" lvl="0" indent="0" algn="l" rtl="0">
              <a:spcBef>
                <a:spcPts val="0"/>
              </a:spcBef>
              <a:spcAft>
                <a:spcPts val="0"/>
              </a:spcAft>
              <a:buNone/>
            </a:pPr>
            <a:endParaRPr sz="1300">
              <a:solidFill>
                <a:srgbClr val="273239"/>
              </a:solidFill>
              <a:highlight>
                <a:srgbClr val="FFFFFF"/>
              </a:highlight>
            </a:endParaRPr>
          </a:p>
        </p:txBody>
      </p:sp>
      <p:pic>
        <p:nvPicPr>
          <p:cNvPr id="581" name="Google Shape;581;g122f75668da_0_6"/>
          <p:cNvPicPr preferRelativeResize="0"/>
          <p:nvPr/>
        </p:nvPicPr>
        <p:blipFill>
          <a:blip r:embed="rId3">
            <a:alphaModFix/>
          </a:blip>
          <a:stretch>
            <a:fillRect/>
          </a:stretch>
        </p:blipFill>
        <p:spPr>
          <a:xfrm>
            <a:off x="5688750" y="80375"/>
            <a:ext cx="2667125" cy="1747975"/>
          </a:xfrm>
          <a:prstGeom prst="rect">
            <a:avLst/>
          </a:prstGeom>
          <a:noFill/>
          <a:ln>
            <a:noFill/>
          </a:ln>
        </p:spPr>
      </p:pic>
      <p:pic>
        <p:nvPicPr>
          <p:cNvPr id="582" name="Google Shape;582;g122f75668da_0_6"/>
          <p:cNvPicPr preferRelativeResize="0"/>
          <p:nvPr/>
        </p:nvPicPr>
        <p:blipFill>
          <a:blip r:embed="rId4">
            <a:alphaModFix/>
          </a:blip>
          <a:stretch>
            <a:fillRect/>
          </a:stretch>
        </p:blipFill>
        <p:spPr>
          <a:xfrm>
            <a:off x="5495100" y="1947900"/>
            <a:ext cx="3345300" cy="29344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122f75668da_0_26"/>
          <p:cNvSpPr txBox="1"/>
          <p:nvPr/>
        </p:nvSpPr>
        <p:spPr>
          <a:xfrm>
            <a:off x="170775" y="100450"/>
            <a:ext cx="4401300" cy="434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45911"/>
                </a:solidFill>
              </a:rPr>
              <a:t>2. LEFT JOIN:</a:t>
            </a:r>
            <a:r>
              <a:rPr lang="en" sz="1200"/>
              <a:t> </a:t>
            </a:r>
            <a:endParaRPr sz="1200"/>
          </a:p>
          <a:p>
            <a:pPr marL="0" lvl="0" indent="0" algn="l" rtl="0">
              <a:spcBef>
                <a:spcPts val="0"/>
              </a:spcBef>
              <a:spcAft>
                <a:spcPts val="0"/>
              </a:spcAft>
              <a:buNone/>
            </a:pPr>
            <a:endParaRPr sz="1200"/>
          </a:p>
          <a:p>
            <a:pPr marL="457200" lvl="0" indent="-304800" algn="l" rtl="0">
              <a:spcBef>
                <a:spcPts val="0"/>
              </a:spcBef>
              <a:spcAft>
                <a:spcPts val="0"/>
              </a:spcAft>
              <a:buClr>
                <a:srgbClr val="273239"/>
              </a:buClr>
              <a:buSzPts val="1200"/>
              <a:buChar char="●"/>
            </a:pPr>
            <a:r>
              <a:rPr lang="en" sz="1200">
                <a:solidFill>
                  <a:srgbClr val="273239"/>
                </a:solidFill>
                <a:highlight>
                  <a:srgbClr val="FFFFFF"/>
                </a:highlight>
              </a:rPr>
              <a:t>This join returns all the rows of the table on the left side </a:t>
            </a:r>
            <a:endParaRPr sz="1200">
              <a:solidFill>
                <a:srgbClr val="273239"/>
              </a:solidFill>
              <a:highlight>
                <a:srgbClr val="FFFFFF"/>
              </a:highlight>
            </a:endParaRPr>
          </a:p>
          <a:p>
            <a:pPr marL="457200" lvl="0" indent="0" algn="l" rtl="0">
              <a:spcBef>
                <a:spcPts val="0"/>
              </a:spcBef>
              <a:spcAft>
                <a:spcPts val="0"/>
              </a:spcAft>
              <a:buNone/>
            </a:pPr>
            <a:r>
              <a:rPr lang="en" sz="1200">
                <a:solidFill>
                  <a:srgbClr val="273239"/>
                </a:solidFill>
                <a:highlight>
                  <a:srgbClr val="FFFFFF"/>
                </a:highlight>
              </a:rPr>
              <a:t>of the join and matching rows for the table on the right side of join.</a:t>
            </a:r>
            <a:endParaRPr sz="1200">
              <a:solidFill>
                <a:srgbClr val="273239"/>
              </a:solidFill>
              <a:highlight>
                <a:srgbClr val="FFFFFF"/>
              </a:highlight>
            </a:endParaRPr>
          </a:p>
          <a:p>
            <a:pPr marL="457200" lvl="0" indent="-304800" algn="l" rtl="0">
              <a:spcBef>
                <a:spcPts val="0"/>
              </a:spcBef>
              <a:spcAft>
                <a:spcPts val="0"/>
              </a:spcAft>
              <a:buClr>
                <a:srgbClr val="273239"/>
              </a:buClr>
              <a:buSzPts val="1200"/>
              <a:buChar char="●"/>
            </a:pPr>
            <a:r>
              <a:rPr lang="en" sz="1200">
                <a:solidFill>
                  <a:srgbClr val="273239"/>
                </a:solidFill>
                <a:highlight>
                  <a:srgbClr val="FFFFFF"/>
                </a:highlight>
              </a:rPr>
              <a:t>The rows for which there is no matching row on right side, the result-set will contain </a:t>
            </a:r>
            <a:r>
              <a:rPr lang="en" sz="1200" i="1">
                <a:solidFill>
                  <a:srgbClr val="273239"/>
                </a:solidFill>
                <a:highlight>
                  <a:srgbClr val="FFFFFF"/>
                </a:highlight>
              </a:rPr>
              <a:t>null</a:t>
            </a:r>
            <a:r>
              <a:rPr lang="en" sz="1200">
                <a:solidFill>
                  <a:srgbClr val="273239"/>
                </a:solidFill>
                <a:highlight>
                  <a:srgbClr val="FFFFFF"/>
                </a:highlight>
              </a:rPr>
              <a:t>.</a:t>
            </a:r>
            <a:endParaRPr sz="1200">
              <a:solidFill>
                <a:srgbClr val="273239"/>
              </a:solidFill>
              <a:highlight>
                <a:srgbClr val="FFFFFF"/>
              </a:highlight>
            </a:endParaRPr>
          </a:p>
          <a:p>
            <a:pPr marL="457200" lvl="0" indent="-304800" algn="l" rtl="0">
              <a:spcBef>
                <a:spcPts val="0"/>
              </a:spcBef>
              <a:spcAft>
                <a:spcPts val="0"/>
              </a:spcAft>
              <a:buClr>
                <a:srgbClr val="273239"/>
              </a:buClr>
              <a:buSzPts val="1200"/>
              <a:buChar char="●"/>
            </a:pPr>
            <a:r>
              <a:rPr lang="en" sz="1200">
                <a:solidFill>
                  <a:srgbClr val="273239"/>
                </a:solidFill>
                <a:highlight>
                  <a:srgbClr val="FFFFFF"/>
                </a:highlight>
              </a:rPr>
              <a:t>LEFT JOIN is also known as LEFT OUTER JOIN.</a:t>
            </a:r>
            <a:endParaRPr sz="1200">
              <a:solidFill>
                <a:srgbClr val="273239"/>
              </a:solidFill>
              <a:highlight>
                <a:srgbClr val="FFFFFF"/>
              </a:highlight>
            </a:endParaRPr>
          </a:p>
          <a:p>
            <a:pPr marL="0" lvl="0" indent="0" algn="l" rtl="0">
              <a:spcBef>
                <a:spcPts val="0"/>
              </a:spcBef>
              <a:spcAft>
                <a:spcPts val="0"/>
              </a:spcAft>
              <a:buNone/>
            </a:pPr>
            <a:endParaRPr sz="1200" b="1">
              <a:solidFill>
                <a:srgbClr val="273239"/>
              </a:solidFill>
              <a:highlight>
                <a:srgbClr val="FFFFFF"/>
              </a:highlight>
            </a:endParaRPr>
          </a:p>
          <a:p>
            <a:pPr marL="0" lvl="0" indent="0" algn="l" rtl="0">
              <a:spcBef>
                <a:spcPts val="0"/>
              </a:spcBef>
              <a:spcAft>
                <a:spcPts val="0"/>
              </a:spcAft>
              <a:buClr>
                <a:schemeClr val="dk1"/>
              </a:buClr>
              <a:buSzPts val="1100"/>
              <a:buFont typeface="Arial"/>
              <a:buNone/>
            </a:pPr>
            <a:r>
              <a:rPr lang="en" sz="1200" b="1">
                <a:solidFill>
                  <a:srgbClr val="273239"/>
                </a:solidFill>
                <a:highlight>
                  <a:srgbClr val="FFFFFF"/>
                </a:highlight>
              </a:rPr>
              <a:t>Syntax:</a:t>
            </a:r>
            <a:endParaRPr sz="1200" b="1">
              <a:solidFill>
                <a:srgbClr val="273239"/>
              </a:solidFill>
              <a:highlight>
                <a:srgbClr val="FFFFFF"/>
              </a:highlight>
            </a:endParaRPr>
          </a:p>
          <a:p>
            <a:pPr marL="0" lvl="0" indent="0" algn="l" rtl="0">
              <a:spcBef>
                <a:spcPts val="0"/>
              </a:spcBef>
              <a:spcAft>
                <a:spcPts val="0"/>
              </a:spcAft>
              <a:buNone/>
            </a:pPr>
            <a:r>
              <a:rPr lang="en" sz="1200">
                <a:solidFill>
                  <a:srgbClr val="273239"/>
                </a:solidFill>
              </a:rPr>
              <a:t>SELECT table1.column1,table1.column2,table2.column1,.</a:t>
            </a:r>
            <a:endParaRPr sz="1200">
              <a:solidFill>
                <a:srgbClr val="273239"/>
              </a:solidFill>
            </a:endParaRPr>
          </a:p>
          <a:p>
            <a:pPr marL="0" lvl="0" indent="0" algn="l" rtl="0">
              <a:spcBef>
                <a:spcPts val="0"/>
              </a:spcBef>
              <a:spcAft>
                <a:spcPts val="0"/>
              </a:spcAft>
              <a:buNone/>
            </a:pPr>
            <a:r>
              <a:rPr lang="en" sz="1200">
                <a:solidFill>
                  <a:srgbClr val="273239"/>
                </a:solidFill>
              </a:rPr>
              <a:t>FROM table1 </a:t>
            </a:r>
            <a:endParaRPr sz="1200">
              <a:solidFill>
                <a:srgbClr val="273239"/>
              </a:solidFill>
            </a:endParaRPr>
          </a:p>
          <a:p>
            <a:pPr marL="0" lvl="0" indent="0" algn="l" rtl="0">
              <a:spcBef>
                <a:spcPts val="0"/>
              </a:spcBef>
              <a:spcAft>
                <a:spcPts val="0"/>
              </a:spcAft>
              <a:buNone/>
            </a:pPr>
            <a:r>
              <a:rPr lang="en" sz="1200">
                <a:solidFill>
                  <a:srgbClr val="273239"/>
                </a:solidFill>
              </a:rPr>
              <a:t>LEFT JOIN table2</a:t>
            </a:r>
            <a:endParaRPr sz="1200">
              <a:solidFill>
                <a:srgbClr val="273239"/>
              </a:solidFill>
            </a:endParaRPr>
          </a:p>
          <a:p>
            <a:pPr marL="0" lvl="0" indent="0" algn="l" rtl="0">
              <a:spcBef>
                <a:spcPts val="0"/>
              </a:spcBef>
              <a:spcAft>
                <a:spcPts val="0"/>
              </a:spcAft>
              <a:buNone/>
            </a:pPr>
            <a:r>
              <a:rPr lang="en" sz="1200">
                <a:solidFill>
                  <a:srgbClr val="273239"/>
                </a:solidFill>
              </a:rPr>
              <a:t>ON table1.matching_column =table2.matching_column;</a:t>
            </a:r>
            <a:endParaRPr sz="1200">
              <a:solidFill>
                <a:srgbClr val="273239"/>
              </a:solidFill>
            </a:endParaRPr>
          </a:p>
          <a:p>
            <a:pPr marL="0" lvl="0" indent="0" algn="l" rtl="0">
              <a:spcBef>
                <a:spcPts val="0"/>
              </a:spcBef>
              <a:spcAft>
                <a:spcPts val="0"/>
              </a:spcAft>
              <a:buNone/>
            </a:pPr>
            <a:endParaRPr sz="1200">
              <a:solidFill>
                <a:srgbClr val="273239"/>
              </a:solidFill>
            </a:endParaRPr>
          </a:p>
          <a:p>
            <a:pPr marL="0" lvl="0" indent="0" algn="l" rtl="0">
              <a:spcBef>
                <a:spcPts val="0"/>
              </a:spcBef>
              <a:spcAft>
                <a:spcPts val="0"/>
              </a:spcAft>
              <a:buNone/>
            </a:pP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select student1.roll_no,course.course_id,</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student1.name,student1.age </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from student1 LEFT JOIN course </a:t>
            </a:r>
            <a:endParaRPr sz="1200">
              <a:solidFill>
                <a:srgbClr val="273239"/>
              </a:solidFill>
            </a:endParaRPr>
          </a:p>
          <a:p>
            <a:pPr marL="0" lvl="0" indent="0" algn="l" rtl="0">
              <a:lnSpc>
                <a:spcPct val="100000"/>
              </a:lnSpc>
              <a:spcBef>
                <a:spcPts val="100"/>
              </a:spcBef>
              <a:spcAft>
                <a:spcPts val="0"/>
              </a:spcAft>
              <a:buClr>
                <a:schemeClr val="dk1"/>
              </a:buClr>
              <a:buSzPts val="1100"/>
              <a:buFont typeface="Arial"/>
              <a:buNone/>
            </a:pPr>
            <a:r>
              <a:rPr lang="en" sz="1200">
                <a:solidFill>
                  <a:srgbClr val="273239"/>
                </a:solidFill>
              </a:rPr>
              <a:t>ON student1.roll_no=course.roll_no;</a:t>
            </a:r>
            <a:endParaRPr sz="1200">
              <a:solidFill>
                <a:srgbClr val="273239"/>
              </a:solidFill>
            </a:endParaRPr>
          </a:p>
          <a:p>
            <a:pPr marL="0" lvl="0" indent="0" algn="l" rtl="0">
              <a:spcBef>
                <a:spcPts val="100"/>
              </a:spcBef>
              <a:spcAft>
                <a:spcPts val="0"/>
              </a:spcAft>
              <a:buNone/>
            </a:pPr>
            <a:endParaRPr sz="1200">
              <a:solidFill>
                <a:srgbClr val="273239"/>
              </a:solidFill>
            </a:endParaRPr>
          </a:p>
          <a:p>
            <a:pPr marL="0" lvl="0" indent="0" algn="l" rtl="0">
              <a:spcBef>
                <a:spcPts val="0"/>
              </a:spcBef>
              <a:spcAft>
                <a:spcPts val="0"/>
              </a:spcAft>
              <a:buNone/>
            </a:pPr>
            <a:endParaRPr sz="1200"/>
          </a:p>
        </p:txBody>
      </p:sp>
      <p:pic>
        <p:nvPicPr>
          <p:cNvPr id="588" name="Google Shape;588;g122f75668da_0_26"/>
          <p:cNvPicPr preferRelativeResize="0"/>
          <p:nvPr/>
        </p:nvPicPr>
        <p:blipFill>
          <a:blip r:embed="rId3">
            <a:alphaModFix/>
          </a:blip>
          <a:stretch>
            <a:fillRect/>
          </a:stretch>
        </p:blipFill>
        <p:spPr>
          <a:xfrm>
            <a:off x="5453300" y="210977"/>
            <a:ext cx="3196750" cy="2095075"/>
          </a:xfrm>
          <a:prstGeom prst="rect">
            <a:avLst/>
          </a:prstGeom>
          <a:noFill/>
          <a:ln>
            <a:noFill/>
          </a:ln>
        </p:spPr>
      </p:pic>
      <p:pic>
        <p:nvPicPr>
          <p:cNvPr id="589" name="Google Shape;589;g122f75668da_0_26"/>
          <p:cNvPicPr preferRelativeResize="0"/>
          <p:nvPr/>
        </p:nvPicPr>
        <p:blipFill>
          <a:blip r:embed="rId4">
            <a:alphaModFix/>
          </a:blip>
          <a:stretch>
            <a:fillRect/>
          </a:stretch>
        </p:blipFill>
        <p:spPr>
          <a:xfrm>
            <a:off x="4724475" y="2458450"/>
            <a:ext cx="3493075" cy="25326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g122f75668da_0_37"/>
          <p:cNvSpPr txBox="1"/>
          <p:nvPr/>
        </p:nvSpPr>
        <p:spPr>
          <a:xfrm>
            <a:off x="140650" y="120550"/>
            <a:ext cx="4540800" cy="490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45911"/>
                </a:solidFill>
              </a:rPr>
              <a:t>3. RIGHT JOIN:</a:t>
            </a:r>
            <a:endParaRPr b="1">
              <a:solidFill>
                <a:srgbClr val="C45911"/>
              </a:solidFill>
            </a:endParaRPr>
          </a:p>
          <a:p>
            <a:pPr marL="0" lvl="0" indent="0" algn="l" rtl="0">
              <a:spcBef>
                <a:spcPts val="0"/>
              </a:spcBef>
              <a:spcAft>
                <a:spcPts val="0"/>
              </a:spcAft>
              <a:buNone/>
            </a:pPr>
            <a:endParaRPr b="1">
              <a:solidFill>
                <a:srgbClr val="C45911"/>
              </a:solidFill>
            </a:endParaRPr>
          </a:p>
          <a:p>
            <a:pPr marL="457200" lvl="0" indent="-311150" algn="l" rtl="0">
              <a:spcBef>
                <a:spcPts val="0"/>
              </a:spcBef>
              <a:spcAft>
                <a:spcPts val="0"/>
              </a:spcAft>
              <a:buClr>
                <a:srgbClr val="273239"/>
              </a:buClr>
              <a:buSzPts val="1300"/>
              <a:buChar char="●"/>
            </a:pPr>
            <a:r>
              <a:rPr lang="en" sz="1300">
                <a:solidFill>
                  <a:srgbClr val="273239"/>
                </a:solidFill>
                <a:highlight>
                  <a:srgbClr val="FFFFFF"/>
                </a:highlight>
              </a:rPr>
              <a:t>RIGHT JOIN is similar to LEFT JOIN. This join returns all the rows of the table on the right side of the join and matching rows for the table on the left side of join. </a:t>
            </a:r>
            <a:endParaRPr sz="1300">
              <a:solidFill>
                <a:srgbClr val="273239"/>
              </a:solidFill>
              <a:highlight>
                <a:srgbClr val="FFFFFF"/>
              </a:highlight>
            </a:endParaRPr>
          </a:p>
          <a:p>
            <a:pPr marL="457200" lvl="0" indent="-311150" algn="l" rtl="0">
              <a:spcBef>
                <a:spcPts val="0"/>
              </a:spcBef>
              <a:spcAft>
                <a:spcPts val="0"/>
              </a:spcAft>
              <a:buClr>
                <a:srgbClr val="273239"/>
              </a:buClr>
              <a:buSzPts val="1300"/>
              <a:buChar char="●"/>
            </a:pPr>
            <a:r>
              <a:rPr lang="en" sz="1300">
                <a:solidFill>
                  <a:srgbClr val="273239"/>
                </a:solidFill>
                <a:highlight>
                  <a:srgbClr val="FFFFFF"/>
                </a:highlight>
              </a:rPr>
              <a:t>The rows for which there is no matching row on left side, the result-set will contain </a:t>
            </a:r>
            <a:r>
              <a:rPr lang="en" sz="1300" i="1">
                <a:solidFill>
                  <a:srgbClr val="273239"/>
                </a:solidFill>
                <a:highlight>
                  <a:srgbClr val="FFFFFF"/>
                </a:highlight>
              </a:rPr>
              <a:t>null</a:t>
            </a:r>
            <a:r>
              <a:rPr lang="en" sz="1300">
                <a:solidFill>
                  <a:srgbClr val="273239"/>
                </a:solidFill>
                <a:highlight>
                  <a:srgbClr val="FFFFFF"/>
                </a:highlight>
              </a:rPr>
              <a:t>. </a:t>
            </a:r>
            <a:endParaRPr sz="1300">
              <a:solidFill>
                <a:srgbClr val="273239"/>
              </a:solidFill>
              <a:highlight>
                <a:srgbClr val="FFFFFF"/>
              </a:highlight>
            </a:endParaRPr>
          </a:p>
          <a:p>
            <a:pPr marL="457200" lvl="0" indent="-311150" algn="l" rtl="0">
              <a:spcBef>
                <a:spcPts val="0"/>
              </a:spcBef>
              <a:spcAft>
                <a:spcPts val="0"/>
              </a:spcAft>
              <a:buClr>
                <a:srgbClr val="273239"/>
              </a:buClr>
              <a:buSzPts val="1300"/>
              <a:buChar char="●"/>
            </a:pPr>
            <a:r>
              <a:rPr lang="en" sz="1300">
                <a:solidFill>
                  <a:srgbClr val="273239"/>
                </a:solidFill>
                <a:highlight>
                  <a:srgbClr val="FFFFFF"/>
                </a:highlight>
              </a:rPr>
              <a:t>RIGHT JOIN is also known as RIGHT OUTER JOIN.</a:t>
            </a:r>
            <a:endParaRPr sz="1300">
              <a:solidFill>
                <a:srgbClr val="273239"/>
              </a:solidFill>
              <a:highlight>
                <a:srgbClr val="FFFFFF"/>
              </a:highlight>
            </a:endParaRPr>
          </a:p>
          <a:p>
            <a:pPr marL="457200" lvl="0" indent="0" algn="l" rtl="0">
              <a:spcBef>
                <a:spcPts val="0"/>
              </a:spcBef>
              <a:spcAft>
                <a:spcPts val="0"/>
              </a:spcAft>
              <a:buNone/>
            </a:pPr>
            <a:endParaRPr sz="1300" b="1">
              <a:solidFill>
                <a:srgbClr val="273239"/>
              </a:solidFill>
              <a:highlight>
                <a:srgbClr val="FFFFFF"/>
              </a:highlight>
            </a:endParaRPr>
          </a:p>
          <a:p>
            <a:pPr marL="457200" lvl="0" indent="0" algn="l" rtl="0">
              <a:spcBef>
                <a:spcPts val="0"/>
              </a:spcBef>
              <a:spcAft>
                <a:spcPts val="0"/>
              </a:spcAft>
              <a:buNone/>
            </a:pPr>
            <a:r>
              <a:rPr lang="en" sz="1200" b="1">
                <a:solidFill>
                  <a:srgbClr val="273239"/>
                </a:solidFill>
                <a:highlight>
                  <a:srgbClr val="FFFFFF"/>
                </a:highlight>
              </a:rPr>
              <a:t>Syntax:</a:t>
            </a:r>
            <a:endParaRPr sz="1200" b="1">
              <a:solidFill>
                <a:srgbClr val="273239"/>
              </a:solidFill>
              <a:highlight>
                <a:srgbClr val="FFFFFF"/>
              </a:highlight>
            </a:endParaRPr>
          </a:p>
          <a:p>
            <a:pPr marL="0" lvl="0" indent="0" algn="l" rtl="0">
              <a:spcBef>
                <a:spcPts val="0"/>
              </a:spcBef>
              <a:spcAft>
                <a:spcPts val="0"/>
              </a:spcAft>
              <a:buNone/>
            </a:pPr>
            <a:r>
              <a:rPr lang="en" sz="1200">
                <a:solidFill>
                  <a:srgbClr val="273239"/>
                </a:solidFill>
              </a:rPr>
              <a:t>SELECT table1.column1,table1.column2,table2.column1,....</a:t>
            </a:r>
            <a:endParaRPr sz="1200">
              <a:solidFill>
                <a:srgbClr val="273239"/>
              </a:solidFill>
            </a:endParaRPr>
          </a:p>
          <a:p>
            <a:pPr marL="0" lvl="0" indent="0" algn="l" rtl="0">
              <a:spcBef>
                <a:spcPts val="0"/>
              </a:spcBef>
              <a:spcAft>
                <a:spcPts val="0"/>
              </a:spcAft>
              <a:buNone/>
            </a:pPr>
            <a:r>
              <a:rPr lang="en" sz="1200">
                <a:solidFill>
                  <a:srgbClr val="273239"/>
                </a:solidFill>
              </a:rPr>
              <a:t>FROM table1 </a:t>
            </a:r>
            <a:endParaRPr sz="1200">
              <a:solidFill>
                <a:srgbClr val="273239"/>
              </a:solidFill>
            </a:endParaRPr>
          </a:p>
          <a:p>
            <a:pPr marL="0" lvl="0" indent="0" algn="l" rtl="0">
              <a:spcBef>
                <a:spcPts val="0"/>
              </a:spcBef>
              <a:spcAft>
                <a:spcPts val="0"/>
              </a:spcAft>
              <a:buNone/>
            </a:pPr>
            <a:r>
              <a:rPr lang="en" sz="1200">
                <a:solidFill>
                  <a:srgbClr val="273239"/>
                </a:solidFill>
              </a:rPr>
              <a:t>RIGHT JOIN table2</a:t>
            </a:r>
            <a:endParaRPr sz="1200">
              <a:solidFill>
                <a:srgbClr val="273239"/>
              </a:solidFill>
            </a:endParaRPr>
          </a:p>
          <a:p>
            <a:pPr marL="0" marR="190500" lvl="0" indent="0" algn="l" rtl="0">
              <a:lnSpc>
                <a:spcPct val="115000"/>
              </a:lnSpc>
              <a:spcBef>
                <a:spcPts val="0"/>
              </a:spcBef>
              <a:spcAft>
                <a:spcPts val="0"/>
              </a:spcAft>
              <a:buNone/>
            </a:pPr>
            <a:r>
              <a:rPr lang="en" sz="1200">
                <a:solidFill>
                  <a:srgbClr val="273239"/>
                </a:solidFill>
              </a:rPr>
              <a:t>ON table1.matching_column = table2.matching_column;</a:t>
            </a:r>
            <a:endParaRPr sz="1200">
              <a:solidFill>
                <a:srgbClr val="273239"/>
              </a:solidFill>
            </a:endParaRPr>
          </a:p>
          <a:p>
            <a:pPr marL="0" marR="190500" lvl="0" indent="0" algn="l" rtl="0">
              <a:lnSpc>
                <a:spcPct val="115000"/>
              </a:lnSpc>
              <a:spcBef>
                <a:spcPts val="800"/>
              </a:spcBef>
              <a:spcAft>
                <a:spcPts val="0"/>
              </a:spcAft>
              <a:buNone/>
            </a:pPr>
            <a:endParaRPr sz="1200">
              <a:solidFill>
                <a:srgbClr val="273239"/>
              </a:solidFill>
            </a:endParaRPr>
          </a:p>
          <a:p>
            <a:pPr marL="0" lvl="0" indent="0" algn="l" rtl="0">
              <a:lnSpc>
                <a:spcPct val="100000"/>
              </a:lnSpc>
              <a:spcBef>
                <a:spcPts val="800"/>
              </a:spcBef>
              <a:spcAft>
                <a:spcPts val="0"/>
              </a:spcAft>
              <a:buNone/>
            </a:pPr>
            <a:r>
              <a:rPr lang="en" sz="1200">
                <a:solidFill>
                  <a:srgbClr val="273239"/>
                </a:solidFill>
              </a:rPr>
              <a:t>select student1.roll_no,course.course_id,</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student1.name,student1.age </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from student1 RIGHT JOIN course </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ON student1.roll_no=course.roll_no;</a:t>
            </a:r>
            <a:endParaRPr sz="1200">
              <a:solidFill>
                <a:srgbClr val="273239"/>
              </a:solidFill>
            </a:endParaRPr>
          </a:p>
          <a:p>
            <a:pPr marL="0" marR="190500" lvl="0" indent="0" algn="l" rtl="0">
              <a:lnSpc>
                <a:spcPct val="115000"/>
              </a:lnSpc>
              <a:spcBef>
                <a:spcPts val="100"/>
              </a:spcBef>
              <a:spcAft>
                <a:spcPts val="0"/>
              </a:spcAft>
              <a:buClr>
                <a:schemeClr val="dk1"/>
              </a:buClr>
              <a:buSzPts val="1100"/>
              <a:buFont typeface="Arial"/>
              <a:buNone/>
            </a:pPr>
            <a:endParaRPr sz="1200">
              <a:solidFill>
                <a:srgbClr val="273239"/>
              </a:solidFill>
            </a:endParaRPr>
          </a:p>
          <a:p>
            <a:pPr marL="0" lvl="0" indent="0" algn="l" rtl="0">
              <a:spcBef>
                <a:spcPts val="800"/>
              </a:spcBef>
              <a:spcAft>
                <a:spcPts val="0"/>
              </a:spcAft>
              <a:buNone/>
            </a:pPr>
            <a:endParaRPr>
              <a:solidFill>
                <a:schemeClr val="dk1"/>
              </a:solidFill>
            </a:endParaRPr>
          </a:p>
        </p:txBody>
      </p:sp>
      <p:pic>
        <p:nvPicPr>
          <p:cNvPr id="595" name="Google Shape;595;g122f75668da_0_37"/>
          <p:cNvPicPr preferRelativeResize="0"/>
          <p:nvPr/>
        </p:nvPicPr>
        <p:blipFill>
          <a:blip r:embed="rId3">
            <a:alphaModFix/>
          </a:blip>
          <a:stretch>
            <a:fillRect/>
          </a:stretch>
        </p:blipFill>
        <p:spPr>
          <a:xfrm>
            <a:off x="5215600" y="120550"/>
            <a:ext cx="3624800" cy="1937150"/>
          </a:xfrm>
          <a:prstGeom prst="rect">
            <a:avLst/>
          </a:prstGeom>
          <a:noFill/>
          <a:ln>
            <a:noFill/>
          </a:ln>
        </p:spPr>
      </p:pic>
      <p:pic>
        <p:nvPicPr>
          <p:cNvPr id="596" name="Google Shape;596;g122f75668da_0_37"/>
          <p:cNvPicPr preferRelativeResize="0"/>
          <p:nvPr/>
        </p:nvPicPr>
        <p:blipFill>
          <a:blip r:embed="rId4">
            <a:alphaModFix/>
          </a:blip>
          <a:stretch>
            <a:fillRect/>
          </a:stretch>
        </p:blipFill>
        <p:spPr>
          <a:xfrm>
            <a:off x="4833850" y="2210100"/>
            <a:ext cx="3624800" cy="27241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g122f75668da_0_45"/>
          <p:cNvSpPr txBox="1"/>
          <p:nvPr/>
        </p:nvSpPr>
        <p:spPr>
          <a:xfrm>
            <a:off x="140650" y="150700"/>
            <a:ext cx="888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02" name="Google Shape;602;g122f75668da_0_45"/>
          <p:cNvSpPr txBox="1"/>
          <p:nvPr/>
        </p:nvSpPr>
        <p:spPr>
          <a:xfrm>
            <a:off x="140650" y="70325"/>
            <a:ext cx="4431300" cy="440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45911"/>
                </a:solidFill>
              </a:rPr>
              <a:t>4. FULL JOIN:</a:t>
            </a:r>
            <a:endParaRPr b="1">
              <a:solidFill>
                <a:srgbClr val="C45911"/>
              </a:solidFill>
            </a:endParaRPr>
          </a:p>
          <a:p>
            <a:pPr marL="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solidFill>
                  <a:srgbClr val="0A0C10"/>
                </a:solidFill>
                <a:highlight>
                  <a:srgbClr val="FFFFFF"/>
                </a:highlight>
              </a:rPr>
              <a:t>The FULL JOIN or FULL OUTER JOIN keyword is used to select all records from the left table and right table. </a:t>
            </a:r>
            <a:endParaRPr sz="1200">
              <a:solidFill>
                <a:srgbClr val="0A0C10"/>
              </a:solidFill>
              <a:highlight>
                <a:srgbClr val="FFFFFF"/>
              </a:highlight>
            </a:endParaRPr>
          </a:p>
          <a:p>
            <a:pPr marL="457200" lvl="0" indent="-304800" algn="l" rtl="0">
              <a:spcBef>
                <a:spcPts val="0"/>
              </a:spcBef>
              <a:spcAft>
                <a:spcPts val="0"/>
              </a:spcAft>
              <a:buSzPts val="1200"/>
              <a:buChar char="●"/>
            </a:pPr>
            <a:r>
              <a:rPr lang="en" sz="1200">
                <a:solidFill>
                  <a:srgbClr val="0A0C10"/>
                </a:solidFill>
                <a:highlight>
                  <a:srgbClr val="FFFFFF"/>
                </a:highlight>
              </a:rPr>
              <a:t>It combines both tables into a result-set and returns it to the user. </a:t>
            </a:r>
            <a:endParaRPr sz="1200">
              <a:solidFill>
                <a:srgbClr val="0A0C10"/>
              </a:solidFill>
              <a:highlight>
                <a:srgbClr val="FFFFFF"/>
              </a:highlight>
            </a:endParaRPr>
          </a:p>
          <a:p>
            <a:pPr marL="457200" lvl="0" indent="-304800" algn="l" rtl="0">
              <a:spcBef>
                <a:spcPts val="0"/>
              </a:spcBef>
              <a:spcAft>
                <a:spcPts val="0"/>
              </a:spcAft>
              <a:buSzPts val="1200"/>
              <a:buChar char="●"/>
            </a:pPr>
            <a:r>
              <a:rPr lang="en" sz="1200">
                <a:solidFill>
                  <a:srgbClr val="0A0C10"/>
                </a:solidFill>
                <a:highlight>
                  <a:srgbClr val="FFFFFF"/>
                </a:highlight>
              </a:rPr>
              <a:t>Note that MySQL FULL JOIN is known to create large datasets. It works like the </a:t>
            </a:r>
            <a:r>
              <a:rPr lang="en" sz="1200">
                <a:solidFill>
                  <a:schemeClr val="hlink"/>
                </a:solidFill>
                <a:highlight>
                  <a:srgbClr val="FFFFFF"/>
                </a:highlight>
                <a:uFill>
                  <a:noFill/>
                </a:uFill>
                <a:hlinkClick r:id="rId3"/>
              </a:rPr>
              <a:t>union operation</a:t>
            </a:r>
            <a:r>
              <a:rPr lang="en" sz="1200">
                <a:solidFill>
                  <a:srgbClr val="0A0C10"/>
                </a:solidFill>
                <a:highlight>
                  <a:srgbClr val="FFFFFF"/>
                </a:highlight>
              </a:rPr>
              <a:t> you would have seen in set theory in mathematics. </a:t>
            </a:r>
            <a:endParaRPr sz="1200">
              <a:solidFill>
                <a:srgbClr val="0A0C10"/>
              </a:solidFill>
              <a:highlight>
                <a:srgbClr val="FFFFFF"/>
              </a:highlight>
            </a:endParaRPr>
          </a:p>
          <a:p>
            <a:pPr marL="457200" lvl="0" indent="-304800" algn="l" rtl="0">
              <a:spcBef>
                <a:spcPts val="0"/>
              </a:spcBef>
              <a:spcAft>
                <a:spcPts val="0"/>
              </a:spcAft>
              <a:buSzPts val="1200"/>
              <a:buChar char="●"/>
            </a:pPr>
            <a:r>
              <a:rPr lang="en" sz="1200">
                <a:solidFill>
                  <a:srgbClr val="0A0C10"/>
                </a:solidFill>
                <a:highlight>
                  <a:srgbClr val="FFFFFF"/>
                </a:highlight>
              </a:rPr>
              <a:t>A full join is essentially a union of a left join with a right join.</a:t>
            </a:r>
            <a:endParaRPr sz="1200">
              <a:solidFill>
                <a:srgbClr val="0A0C10"/>
              </a:solidFill>
              <a:highlight>
                <a:srgbClr val="FFFFFF"/>
              </a:highlight>
            </a:endParaRPr>
          </a:p>
          <a:p>
            <a:pPr marL="0" lvl="0" indent="0" algn="l" rtl="0">
              <a:spcBef>
                <a:spcPts val="0"/>
              </a:spcBef>
              <a:spcAft>
                <a:spcPts val="0"/>
              </a:spcAft>
              <a:buNone/>
            </a:pPr>
            <a:endParaRPr sz="1200">
              <a:solidFill>
                <a:srgbClr val="0A0C10"/>
              </a:solidFill>
              <a:highlight>
                <a:srgbClr val="FFFFFF"/>
              </a:highlight>
            </a:endParaRPr>
          </a:p>
          <a:p>
            <a:pPr marL="0" lvl="0" indent="0" algn="l" rtl="0">
              <a:spcBef>
                <a:spcPts val="100"/>
              </a:spcBef>
              <a:spcAft>
                <a:spcPts val="0"/>
              </a:spcAft>
              <a:buClr>
                <a:schemeClr val="dk1"/>
              </a:buClr>
              <a:buSzPts val="1100"/>
              <a:buFont typeface="Arial"/>
              <a:buNone/>
            </a:pPr>
            <a:r>
              <a:rPr lang="en" sz="1200">
                <a:solidFill>
                  <a:srgbClr val="273239"/>
                </a:solidFill>
              </a:rPr>
              <a:t>select student1.roll_no,course.course_id,</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student1.name,student1.age </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from student1 LEFT JOIN course </a:t>
            </a:r>
            <a:endParaRPr sz="1200">
              <a:solidFill>
                <a:srgbClr val="273239"/>
              </a:solidFill>
            </a:endParaRPr>
          </a:p>
          <a:p>
            <a:pPr marL="0" lvl="0" indent="0" algn="l" rtl="0">
              <a:spcBef>
                <a:spcPts val="100"/>
              </a:spcBef>
              <a:spcAft>
                <a:spcPts val="0"/>
              </a:spcAft>
              <a:buNone/>
            </a:pPr>
            <a:r>
              <a:rPr lang="en" sz="1200">
                <a:solidFill>
                  <a:srgbClr val="273239"/>
                </a:solidFill>
              </a:rPr>
              <a:t>ON student1.roll_no=course.roll_no </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b="1">
                <a:solidFill>
                  <a:srgbClr val="273239"/>
                </a:solidFill>
              </a:rPr>
              <a:t>UNION</a:t>
            </a:r>
            <a:endParaRPr sz="1200" b="1">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select student1.roll_no,course.course_id,</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student1.name,student1.age </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from student1 RIGHT JOIN course </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ON student1.roll_no=course.roll_no;</a:t>
            </a:r>
            <a:endParaRPr sz="1200">
              <a:solidFill>
                <a:srgbClr val="273239"/>
              </a:solidFill>
            </a:endParaRPr>
          </a:p>
          <a:p>
            <a:pPr marL="0" lvl="0" indent="0" algn="l" rtl="0">
              <a:spcBef>
                <a:spcPts val="100"/>
              </a:spcBef>
              <a:spcAft>
                <a:spcPts val="0"/>
              </a:spcAft>
              <a:buNone/>
            </a:pPr>
            <a:endParaRPr sz="1200">
              <a:solidFill>
                <a:srgbClr val="0A0C10"/>
              </a:solidFill>
              <a:highlight>
                <a:srgbClr val="FFFFFF"/>
              </a:highlight>
            </a:endParaRPr>
          </a:p>
        </p:txBody>
      </p:sp>
      <p:pic>
        <p:nvPicPr>
          <p:cNvPr id="603" name="Google Shape;603;g122f75668da_0_45"/>
          <p:cNvPicPr preferRelativeResize="0"/>
          <p:nvPr/>
        </p:nvPicPr>
        <p:blipFill>
          <a:blip r:embed="rId4">
            <a:alphaModFix/>
          </a:blip>
          <a:stretch>
            <a:fillRect/>
          </a:stretch>
        </p:blipFill>
        <p:spPr>
          <a:xfrm>
            <a:off x="5484150" y="261197"/>
            <a:ext cx="2995125" cy="1962950"/>
          </a:xfrm>
          <a:prstGeom prst="rect">
            <a:avLst/>
          </a:prstGeom>
          <a:noFill/>
          <a:ln>
            <a:noFill/>
          </a:ln>
        </p:spPr>
      </p:pic>
      <p:pic>
        <p:nvPicPr>
          <p:cNvPr id="604" name="Google Shape;604;g122f75668da_0_45"/>
          <p:cNvPicPr preferRelativeResize="0"/>
          <p:nvPr/>
        </p:nvPicPr>
        <p:blipFill>
          <a:blip r:embed="rId5">
            <a:alphaModFix/>
          </a:blip>
          <a:stretch>
            <a:fillRect/>
          </a:stretch>
        </p:blipFill>
        <p:spPr>
          <a:xfrm>
            <a:off x="5298937" y="2356471"/>
            <a:ext cx="3365543" cy="2614554"/>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g122f75668da_0_52"/>
          <p:cNvSpPr txBox="1"/>
          <p:nvPr/>
        </p:nvSpPr>
        <p:spPr>
          <a:xfrm>
            <a:off x="110500" y="120550"/>
            <a:ext cx="4461600" cy="502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C45911"/>
                </a:solidFill>
              </a:rPr>
              <a:t>5. CROSS JOIN: </a:t>
            </a:r>
            <a:endParaRPr sz="1500" b="1">
              <a:solidFill>
                <a:srgbClr val="C45911"/>
              </a:solidFill>
            </a:endParaRPr>
          </a:p>
          <a:p>
            <a:pPr marL="457200" marR="25400" lvl="0" indent="-304800" algn="l" rtl="0">
              <a:lnSpc>
                <a:spcPct val="156250"/>
              </a:lnSpc>
              <a:spcBef>
                <a:spcPts val="1500"/>
              </a:spcBef>
              <a:spcAft>
                <a:spcPts val="0"/>
              </a:spcAft>
              <a:buClr>
                <a:schemeClr val="dk1"/>
              </a:buClr>
              <a:buSzPts val="1200"/>
              <a:buFont typeface="Arial"/>
              <a:buChar char="●"/>
            </a:pPr>
            <a:r>
              <a:rPr lang="en" sz="1200">
                <a:solidFill>
                  <a:schemeClr val="dk1"/>
                </a:solidFill>
                <a:highlight>
                  <a:srgbClr val="FFFFFF"/>
                </a:highlight>
              </a:rPr>
              <a:t>Join operation in SQL is used to combine multiple tables together into a single table.</a:t>
            </a:r>
            <a:endParaRPr sz="1200">
              <a:solidFill>
                <a:schemeClr val="dk1"/>
              </a:solidFill>
              <a:highlight>
                <a:srgbClr val="FFFFFF"/>
              </a:highlight>
            </a:endParaRPr>
          </a:p>
          <a:p>
            <a:pPr marL="457200" marR="25400" lvl="0" indent="-304800" algn="l" rtl="0">
              <a:lnSpc>
                <a:spcPct val="156250"/>
              </a:lnSpc>
              <a:spcBef>
                <a:spcPts val="0"/>
              </a:spcBef>
              <a:spcAft>
                <a:spcPts val="0"/>
              </a:spcAft>
              <a:buClr>
                <a:schemeClr val="dk1"/>
              </a:buClr>
              <a:buSzPts val="1200"/>
              <a:buFont typeface="Arial"/>
              <a:buChar char="●"/>
            </a:pPr>
            <a:r>
              <a:rPr lang="en" sz="1200">
                <a:solidFill>
                  <a:schemeClr val="dk1"/>
                </a:solidFill>
                <a:highlight>
                  <a:srgbClr val="FFFFFF"/>
                </a:highlight>
              </a:rPr>
              <a:t>If we use the cross join to combine two different tables, then we will get the Cartesian product of the sets of rows from the joined table. When each row of the first table is combined with each row from the second table, it is known as Cartesian join or cross join.</a:t>
            </a:r>
            <a:endParaRPr sz="1200">
              <a:solidFill>
                <a:schemeClr val="dk1"/>
              </a:solidFill>
              <a:highlight>
                <a:srgbClr val="FFFFFF"/>
              </a:highlight>
            </a:endParaRPr>
          </a:p>
          <a:p>
            <a:pPr marL="457200" marR="25400" lvl="0" indent="-304800" algn="l" rtl="0">
              <a:lnSpc>
                <a:spcPct val="156250"/>
              </a:lnSpc>
              <a:spcBef>
                <a:spcPts val="0"/>
              </a:spcBef>
              <a:spcAft>
                <a:spcPts val="0"/>
              </a:spcAft>
              <a:buClr>
                <a:schemeClr val="dk1"/>
              </a:buClr>
              <a:buSzPts val="1200"/>
              <a:buFont typeface="Arial"/>
              <a:buChar char="●"/>
            </a:pPr>
            <a:r>
              <a:rPr lang="en" sz="1200">
                <a:solidFill>
                  <a:schemeClr val="dk1"/>
                </a:solidFill>
                <a:highlight>
                  <a:srgbClr val="FFFFFF"/>
                </a:highlight>
              </a:rPr>
              <a:t>After performing the cross join operation, the total number of rows present in the final table will be equal to the product of the number of rows present in table 1 and the number of rows present in table 2.</a:t>
            </a:r>
            <a:endParaRPr sz="1200">
              <a:solidFill>
                <a:schemeClr val="dk1"/>
              </a:solidFill>
              <a:highlight>
                <a:srgbClr val="FFFFFF"/>
              </a:highlight>
            </a:endParaRPr>
          </a:p>
          <a:p>
            <a:pPr marL="0" marR="25400" lvl="0" indent="0" algn="l" rtl="0">
              <a:lnSpc>
                <a:spcPct val="156250"/>
              </a:lnSpc>
              <a:spcBef>
                <a:spcPts val="1500"/>
              </a:spcBef>
              <a:spcAft>
                <a:spcPts val="1200"/>
              </a:spcAft>
              <a:buNone/>
            </a:pPr>
            <a:r>
              <a:rPr lang="en" sz="1200" b="1">
                <a:solidFill>
                  <a:schemeClr val="dk1"/>
                </a:solidFill>
              </a:rPr>
              <a:t>SELECT</a:t>
            </a:r>
            <a:r>
              <a:rPr lang="en" sz="1200">
                <a:solidFill>
                  <a:schemeClr val="dk1"/>
                </a:solidFill>
              </a:rPr>
              <a:t> TableName1.columnName1, TableName2.columnName2 </a:t>
            </a:r>
            <a:r>
              <a:rPr lang="en" sz="1200" b="1">
                <a:solidFill>
                  <a:schemeClr val="dk1"/>
                </a:solidFill>
              </a:rPr>
              <a:t>FROM</a:t>
            </a:r>
            <a:r>
              <a:rPr lang="en" sz="1200">
                <a:solidFill>
                  <a:schemeClr val="dk1"/>
                </a:solidFill>
              </a:rPr>
              <a:t> TableName1 CROSS JOIN TableName2 </a:t>
            </a:r>
            <a:r>
              <a:rPr lang="en" sz="1200" b="1">
                <a:solidFill>
                  <a:schemeClr val="dk1"/>
                </a:solidFill>
              </a:rPr>
              <a:t>ON</a:t>
            </a:r>
            <a:r>
              <a:rPr lang="en" sz="1200">
                <a:solidFill>
                  <a:schemeClr val="dk1"/>
                </a:solidFill>
              </a:rPr>
              <a:t> TableName1.ColumnName = TableName2.ColumnName;</a:t>
            </a:r>
            <a:endParaRPr sz="1200">
              <a:solidFill>
                <a:schemeClr val="dk1"/>
              </a:solidFill>
            </a:endParaRPr>
          </a:p>
        </p:txBody>
      </p:sp>
      <p:sp>
        <p:nvSpPr>
          <p:cNvPr id="610" name="Google Shape;610;g122f75668da_0_52"/>
          <p:cNvSpPr txBox="1"/>
          <p:nvPr/>
        </p:nvSpPr>
        <p:spPr>
          <a:xfrm>
            <a:off x="4671350" y="160725"/>
            <a:ext cx="4279500" cy="92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
              </a:spcBef>
              <a:spcAft>
                <a:spcPts val="0"/>
              </a:spcAft>
              <a:buNone/>
            </a:pPr>
            <a:r>
              <a:rPr lang="en">
                <a:solidFill>
                  <a:schemeClr val="dk1"/>
                </a:solidFill>
              </a:rPr>
              <a:t>select course.course_id,student1.name,</a:t>
            </a:r>
            <a:endParaRPr>
              <a:solidFill>
                <a:schemeClr val="dk1"/>
              </a:solidFill>
            </a:endParaRPr>
          </a:p>
          <a:p>
            <a:pPr marL="0" lvl="0" indent="0" algn="l" rtl="0">
              <a:lnSpc>
                <a:spcPct val="115000"/>
              </a:lnSpc>
              <a:spcBef>
                <a:spcPts val="100"/>
              </a:spcBef>
              <a:spcAft>
                <a:spcPts val="0"/>
              </a:spcAft>
              <a:buNone/>
            </a:pPr>
            <a:r>
              <a:rPr lang="en">
                <a:solidFill>
                  <a:schemeClr val="dk1"/>
                </a:solidFill>
              </a:rPr>
              <a:t>student1.age     </a:t>
            </a:r>
            <a:endParaRPr>
              <a:solidFill>
                <a:schemeClr val="dk1"/>
              </a:solidFill>
            </a:endParaRPr>
          </a:p>
          <a:p>
            <a:pPr marL="0" lvl="0" indent="0" algn="l" rtl="0">
              <a:lnSpc>
                <a:spcPct val="115000"/>
              </a:lnSpc>
              <a:spcBef>
                <a:spcPts val="100"/>
              </a:spcBef>
              <a:spcAft>
                <a:spcPts val="100"/>
              </a:spcAft>
              <a:buClr>
                <a:schemeClr val="dk1"/>
              </a:buClr>
              <a:buSzPts val="1100"/>
              <a:buFont typeface="Arial"/>
              <a:buNone/>
            </a:pPr>
            <a:r>
              <a:rPr lang="en">
                <a:solidFill>
                  <a:schemeClr val="dk1"/>
                </a:solidFill>
              </a:rPr>
              <a:t>from student1 CROSS JOIN course;</a:t>
            </a:r>
            <a:endParaRPr/>
          </a:p>
        </p:txBody>
      </p:sp>
      <p:pic>
        <p:nvPicPr>
          <p:cNvPr id="611" name="Google Shape;611;g122f75668da_0_52"/>
          <p:cNvPicPr preferRelativeResize="0"/>
          <p:nvPr/>
        </p:nvPicPr>
        <p:blipFill>
          <a:blip r:embed="rId3">
            <a:alphaModFix/>
          </a:blip>
          <a:stretch>
            <a:fillRect/>
          </a:stretch>
        </p:blipFill>
        <p:spPr>
          <a:xfrm>
            <a:off x="4925400" y="1082325"/>
            <a:ext cx="3673900" cy="39285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g122f75668da_0_62"/>
          <p:cNvSpPr txBox="1"/>
          <p:nvPr/>
        </p:nvSpPr>
        <p:spPr>
          <a:xfrm>
            <a:off x="110500" y="110500"/>
            <a:ext cx="4420200" cy="4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45911"/>
                </a:solidFill>
              </a:rPr>
              <a:t>6. SELF JOIN: </a:t>
            </a:r>
            <a:endParaRPr b="1">
              <a:solidFill>
                <a:srgbClr val="C45911"/>
              </a:solidFill>
            </a:endParaRPr>
          </a:p>
          <a:p>
            <a:pPr marL="0" lvl="0" indent="0" algn="l" rtl="0">
              <a:spcBef>
                <a:spcPts val="0"/>
              </a:spcBef>
              <a:spcAft>
                <a:spcPts val="0"/>
              </a:spcAft>
              <a:buNone/>
            </a:pPr>
            <a:endParaRPr b="1">
              <a:solidFill>
                <a:srgbClr val="C45911"/>
              </a:solidFill>
            </a:endParaRPr>
          </a:p>
          <a:p>
            <a:pPr marL="457200" lvl="0" indent="-311150" algn="l" rtl="0">
              <a:spcBef>
                <a:spcPts val="0"/>
              </a:spcBef>
              <a:spcAft>
                <a:spcPts val="0"/>
              </a:spcAft>
              <a:buClr>
                <a:srgbClr val="333333"/>
              </a:buClr>
              <a:buSzPts val="1300"/>
              <a:buFont typeface="Roboto"/>
              <a:buChar char="●"/>
            </a:pPr>
            <a:r>
              <a:rPr lang="en" sz="1300">
                <a:solidFill>
                  <a:srgbClr val="333333"/>
                </a:solidFill>
                <a:highlight>
                  <a:srgbClr val="FFFFFF"/>
                </a:highlight>
              </a:rPr>
              <a:t>A SELF JOIN is a join that is used to join a table with </a:t>
            </a:r>
            <a:r>
              <a:rPr lang="en" sz="1300" b="1">
                <a:solidFill>
                  <a:srgbClr val="333333"/>
                </a:solidFill>
                <a:highlight>
                  <a:srgbClr val="FFFFFF"/>
                </a:highlight>
              </a:rPr>
              <a:t>itself</a:t>
            </a:r>
            <a:r>
              <a:rPr lang="en" sz="1300">
                <a:solidFill>
                  <a:srgbClr val="333333"/>
                </a:solidFill>
                <a:highlight>
                  <a:srgbClr val="FFFFFF"/>
                </a:highlight>
              </a:rPr>
              <a:t>.</a:t>
            </a:r>
            <a:endParaRPr sz="1300">
              <a:solidFill>
                <a:srgbClr val="333333"/>
              </a:solidFill>
              <a:highlight>
                <a:srgbClr val="FFFFFF"/>
              </a:highlight>
            </a:endParaRPr>
          </a:p>
          <a:p>
            <a:pPr marL="457200" lvl="0" indent="-311150" algn="l" rtl="0">
              <a:spcBef>
                <a:spcPts val="0"/>
              </a:spcBef>
              <a:spcAft>
                <a:spcPts val="0"/>
              </a:spcAft>
              <a:buClr>
                <a:srgbClr val="333333"/>
              </a:buClr>
              <a:buSzPts val="1300"/>
              <a:buFont typeface="Roboto"/>
              <a:buChar char="●"/>
            </a:pPr>
            <a:r>
              <a:rPr lang="en" sz="1300">
                <a:solidFill>
                  <a:srgbClr val="333333"/>
                </a:solidFill>
                <a:highlight>
                  <a:srgbClr val="FFFFFF"/>
                </a:highlight>
              </a:rPr>
              <a:t>We can perform Self Join using </a:t>
            </a:r>
            <a:r>
              <a:rPr lang="en" sz="1300" b="1">
                <a:solidFill>
                  <a:srgbClr val="333333"/>
                </a:solidFill>
                <a:highlight>
                  <a:srgbClr val="FFFFFF"/>
                </a:highlight>
              </a:rPr>
              <a:t>table aliases</a:t>
            </a:r>
            <a:r>
              <a:rPr lang="en" sz="1300">
                <a:solidFill>
                  <a:srgbClr val="333333"/>
                </a:solidFill>
                <a:highlight>
                  <a:srgbClr val="FFFFFF"/>
                </a:highlight>
              </a:rPr>
              <a:t>. </a:t>
            </a:r>
            <a:endParaRPr sz="1300">
              <a:solidFill>
                <a:srgbClr val="333333"/>
              </a:solidFill>
              <a:highlight>
                <a:srgbClr val="FFFFFF"/>
              </a:highlight>
            </a:endParaRPr>
          </a:p>
          <a:p>
            <a:pPr marL="457200" lvl="0" indent="-311150" algn="l" rtl="0">
              <a:spcBef>
                <a:spcPts val="0"/>
              </a:spcBef>
              <a:spcAft>
                <a:spcPts val="0"/>
              </a:spcAft>
              <a:buClr>
                <a:srgbClr val="333333"/>
              </a:buClr>
              <a:buSzPts val="1300"/>
              <a:buChar char="●"/>
            </a:pPr>
            <a:r>
              <a:rPr lang="en" sz="1300">
                <a:solidFill>
                  <a:srgbClr val="333333"/>
                </a:solidFill>
                <a:highlight>
                  <a:srgbClr val="FFFFFF"/>
                </a:highlight>
              </a:rPr>
              <a:t>The table aliases allow us not to use the same table name twice with a single statement.</a:t>
            </a:r>
            <a:endParaRPr sz="1300">
              <a:solidFill>
                <a:srgbClr val="333333"/>
              </a:solidFill>
              <a:highlight>
                <a:srgbClr val="FFFFFF"/>
              </a:highlight>
            </a:endParaRPr>
          </a:p>
          <a:p>
            <a:pPr marL="457200" lvl="0" indent="-311150" algn="l" rtl="0">
              <a:spcBef>
                <a:spcPts val="0"/>
              </a:spcBef>
              <a:spcAft>
                <a:spcPts val="0"/>
              </a:spcAft>
              <a:buClr>
                <a:srgbClr val="333333"/>
              </a:buClr>
              <a:buSzPts val="1300"/>
              <a:buFont typeface="Roboto"/>
              <a:buChar char="●"/>
            </a:pPr>
            <a:r>
              <a:rPr lang="en" sz="1300">
                <a:solidFill>
                  <a:srgbClr val="333333"/>
                </a:solidFill>
                <a:highlight>
                  <a:srgbClr val="FFFFFF"/>
                </a:highlight>
              </a:rPr>
              <a:t>The table aliases enable us to use the </a:t>
            </a:r>
            <a:r>
              <a:rPr lang="en" sz="1300" b="1">
                <a:solidFill>
                  <a:srgbClr val="333333"/>
                </a:solidFill>
                <a:highlight>
                  <a:srgbClr val="FFFFFF"/>
                </a:highlight>
              </a:rPr>
              <a:t>temporary name</a:t>
            </a:r>
            <a:r>
              <a:rPr lang="en" sz="1300">
                <a:solidFill>
                  <a:srgbClr val="333333"/>
                </a:solidFill>
                <a:highlight>
                  <a:srgbClr val="FFFFFF"/>
                </a:highlight>
              </a:rPr>
              <a:t> of the table that we are going to use in the query. ement. </a:t>
            </a:r>
            <a:endParaRPr sz="1300">
              <a:solidFill>
                <a:srgbClr val="333333"/>
              </a:solidFill>
              <a:highlight>
                <a:srgbClr val="FFFFFF"/>
              </a:highlight>
            </a:endParaRPr>
          </a:p>
          <a:p>
            <a:pPr marL="0" lvl="0" indent="0" algn="l" rtl="0">
              <a:spcBef>
                <a:spcPts val="0"/>
              </a:spcBef>
              <a:spcAft>
                <a:spcPts val="0"/>
              </a:spcAft>
              <a:buNone/>
            </a:pPr>
            <a:endParaRPr sz="1300">
              <a:solidFill>
                <a:srgbClr val="333333"/>
              </a:solidFill>
              <a:highlight>
                <a:srgbClr val="FFFFFF"/>
              </a:highlight>
            </a:endParaRPr>
          </a:p>
          <a:p>
            <a:pPr marL="0" lvl="0" indent="0" algn="l" rtl="0">
              <a:spcBef>
                <a:spcPts val="0"/>
              </a:spcBef>
              <a:spcAft>
                <a:spcPts val="0"/>
              </a:spcAft>
              <a:buNone/>
            </a:pPr>
            <a:r>
              <a:rPr lang="en" sz="1300">
                <a:solidFill>
                  <a:srgbClr val="333333"/>
                </a:solidFill>
                <a:highlight>
                  <a:srgbClr val="FFFFFF"/>
                </a:highlight>
              </a:rPr>
              <a:t>Syntax:</a:t>
            </a:r>
            <a:endParaRPr sz="1300">
              <a:solidFill>
                <a:srgbClr val="333333"/>
              </a:solidFill>
              <a:highlight>
                <a:srgbClr val="FFFFFF"/>
              </a:highlight>
            </a:endParaRPr>
          </a:p>
          <a:p>
            <a:pPr marL="0" lvl="0" indent="0" algn="l" rtl="0">
              <a:lnSpc>
                <a:spcPct val="100000"/>
              </a:lnSpc>
              <a:spcBef>
                <a:spcPts val="300"/>
              </a:spcBef>
              <a:spcAft>
                <a:spcPts val="0"/>
              </a:spcAft>
              <a:buNone/>
            </a:pPr>
            <a:r>
              <a:rPr lang="en" sz="1300" b="1">
                <a:solidFill>
                  <a:schemeClr val="dk1"/>
                </a:solidFill>
                <a:highlight>
                  <a:schemeClr val="lt1"/>
                </a:highlight>
              </a:rPr>
              <a:t>SELECT</a:t>
            </a:r>
            <a:r>
              <a:rPr lang="en" sz="1300">
                <a:solidFill>
                  <a:schemeClr val="dk1"/>
                </a:solidFill>
                <a:highlight>
                  <a:schemeClr val="lt1"/>
                </a:highlight>
              </a:rPr>
              <a:t> s1.col_name, s2.col_name...  </a:t>
            </a:r>
            <a:endParaRPr sz="1300">
              <a:solidFill>
                <a:schemeClr val="dk1"/>
              </a:solidFill>
              <a:highlight>
                <a:schemeClr val="lt1"/>
              </a:highlight>
            </a:endParaRPr>
          </a:p>
          <a:p>
            <a:pPr marL="0" lvl="0" indent="0" algn="l" rtl="0">
              <a:lnSpc>
                <a:spcPct val="100000"/>
              </a:lnSpc>
              <a:spcBef>
                <a:spcPts val="300"/>
              </a:spcBef>
              <a:spcAft>
                <a:spcPts val="0"/>
              </a:spcAft>
              <a:buNone/>
            </a:pPr>
            <a:r>
              <a:rPr lang="en" sz="1300" b="1">
                <a:solidFill>
                  <a:schemeClr val="dk1"/>
                </a:solidFill>
                <a:highlight>
                  <a:schemeClr val="lt1"/>
                </a:highlight>
              </a:rPr>
              <a:t>FROM</a:t>
            </a:r>
            <a:r>
              <a:rPr lang="en" sz="1300">
                <a:solidFill>
                  <a:schemeClr val="dk1"/>
                </a:solidFill>
                <a:highlight>
                  <a:schemeClr val="lt1"/>
                </a:highlight>
              </a:rPr>
              <a:t> table1 s1, table1 s2  </a:t>
            </a:r>
            <a:endParaRPr sz="1300">
              <a:solidFill>
                <a:schemeClr val="dk1"/>
              </a:solidFill>
              <a:highlight>
                <a:schemeClr val="lt1"/>
              </a:highlight>
            </a:endParaRPr>
          </a:p>
          <a:p>
            <a:pPr marL="0" lvl="0" indent="0" algn="l" rtl="0">
              <a:lnSpc>
                <a:spcPct val="100000"/>
              </a:lnSpc>
              <a:spcBef>
                <a:spcPts val="300"/>
              </a:spcBef>
              <a:spcAft>
                <a:spcPts val="0"/>
              </a:spcAft>
              <a:buNone/>
            </a:pPr>
            <a:r>
              <a:rPr lang="en" sz="1300" b="1">
                <a:solidFill>
                  <a:schemeClr val="dk1"/>
                </a:solidFill>
                <a:highlight>
                  <a:schemeClr val="lt1"/>
                </a:highlight>
              </a:rPr>
              <a:t>WHERE</a:t>
            </a:r>
            <a:r>
              <a:rPr lang="en" sz="1300">
                <a:solidFill>
                  <a:schemeClr val="dk1"/>
                </a:solidFill>
                <a:highlight>
                  <a:schemeClr val="lt1"/>
                </a:highlight>
              </a:rPr>
              <a:t> s1.common_col_name = s2.common_col_name; </a:t>
            </a:r>
            <a:endParaRPr sz="1300">
              <a:solidFill>
                <a:schemeClr val="dk1"/>
              </a:solidFill>
              <a:highlight>
                <a:schemeClr val="lt1"/>
              </a:highlight>
            </a:endParaRPr>
          </a:p>
          <a:p>
            <a:pPr marL="0" lvl="0" indent="0" algn="l" rtl="0">
              <a:lnSpc>
                <a:spcPct val="100000"/>
              </a:lnSpc>
              <a:spcBef>
                <a:spcPts val="300"/>
              </a:spcBef>
              <a:spcAft>
                <a:spcPts val="0"/>
              </a:spcAft>
              <a:buNone/>
            </a:pPr>
            <a:endParaRPr sz="1300">
              <a:solidFill>
                <a:schemeClr val="dk1"/>
              </a:solidFill>
              <a:highlight>
                <a:schemeClr val="lt1"/>
              </a:highlight>
            </a:endParaRPr>
          </a:p>
          <a:p>
            <a:pPr marL="0" lvl="0" indent="0" algn="l" rtl="0">
              <a:lnSpc>
                <a:spcPct val="115000"/>
              </a:lnSpc>
              <a:spcBef>
                <a:spcPts val="1200"/>
              </a:spcBef>
              <a:spcAft>
                <a:spcPts val="0"/>
              </a:spcAft>
              <a:buClr>
                <a:schemeClr val="dk1"/>
              </a:buClr>
              <a:buSzPts val="1100"/>
              <a:buFont typeface="Arial"/>
              <a:buNone/>
            </a:pPr>
            <a:r>
              <a:rPr lang="en" sz="1300">
                <a:solidFill>
                  <a:schemeClr val="dk1"/>
                </a:solidFill>
                <a:highlight>
                  <a:schemeClr val="lt1"/>
                </a:highlight>
              </a:rPr>
              <a:t>Select e1.name as manager,e2.name as employees</a:t>
            </a:r>
            <a:endParaRPr sz="1300">
              <a:solidFill>
                <a:schemeClr val="dk1"/>
              </a:solidFill>
              <a:highlight>
                <a:schemeClr val="lt1"/>
              </a:highlight>
            </a:endParaRPr>
          </a:p>
          <a:p>
            <a:pPr marL="0" lvl="0" indent="0" algn="l" rtl="0">
              <a:lnSpc>
                <a:spcPct val="115000"/>
              </a:lnSpc>
              <a:spcBef>
                <a:spcPts val="1200"/>
              </a:spcBef>
              <a:spcAft>
                <a:spcPts val="0"/>
              </a:spcAft>
              <a:buClr>
                <a:schemeClr val="dk1"/>
              </a:buClr>
              <a:buSzPts val="1100"/>
              <a:buFont typeface="Arial"/>
              <a:buNone/>
            </a:pPr>
            <a:r>
              <a:rPr lang="en" sz="1300">
                <a:solidFill>
                  <a:schemeClr val="dk1"/>
                </a:solidFill>
                <a:highlight>
                  <a:schemeClr val="lt1"/>
                </a:highlight>
              </a:rPr>
              <a:t>from employee e1 JOIN employee e2</a:t>
            </a:r>
            <a:endParaRPr sz="1300">
              <a:solidFill>
                <a:schemeClr val="dk1"/>
              </a:solidFill>
              <a:highlight>
                <a:schemeClr val="lt1"/>
              </a:highlight>
            </a:endParaRPr>
          </a:p>
          <a:p>
            <a:pPr marL="0" lvl="0" indent="0" algn="l" rtl="0">
              <a:lnSpc>
                <a:spcPct val="115000"/>
              </a:lnSpc>
              <a:spcBef>
                <a:spcPts val="1200"/>
              </a:spcBef>
              <a:spcAft>
                <a:spcPts val="0"/>
              </a:spcAft>
              <a:buNone/>
            </a:pPr>
            <a:r>
              <a:rPr lang="en" sz="1300">
                <a:solidFill>
                  <a:schemeClr val="dk1"/>
                </a:solidFill>
                <a:highlight>
                  <a:schemeClr val="lt1"/>
                </a:highlight>
              </a:rPr>
              <a:t>ON e1.emp_id=e2.manager_id;</a:t>
            </a:r>
            <a:endParaRPr sz="1300">
              <a:solidFill>
                <a:srgbClr val="333333"/>
              </a:solidFill>
              <a:highlight>
                <a:srgbClr val="FFFFFF"/>
              </a:highlight>
            </a:endParaRPr>
          </a:p>
        </p:txBody>
      </p:sp>
      <p:pic>
        <p:nvPicPr>
          <p:cNvPr id="617" name="Google Shape;617;g122f75668da_0_62"/>
          <p:cNvPicPr preferRelativeResize="0"/>
          <p:nvPr/>
        </p:nvPicPr>
        <p:blipFill>
          <a:blip r:embed="rId3">
            <a:alphaModFix/>
          </a:blip>
          <a:stretch>
            <a:fillRect/>
          </a:stretch>
        </p:blipFill>
        <p:spPr>
          <a:xfrm>
            <a:off x="4683100" y="152400"/>
            <a:ext cx="2352400" cy="1796500"/>
          </a:xfrm>
          <a:prstGeom prst="rect">
            <a:avLst/>
          </a:prstGeom>
          <a:noFill/>
          <a:ln>
            <a:noFill/>
          </a:ln>
        </p:spPr>
      </p:pic>
      <p:pic>
        <p:nvPicPr>
          <p:cNvPr id="618" name="Google Shape;618;g122f75668da_0_62"/>
          <p:cNvPicPr preferRelativeResize="0"/>
          <p:nvPr/>
        </p:nvPicPr>
        <p:blipFill>
          <a:blip r:embed="rId4">
            <a:alphaModFix/>
          </a:blip>
          <a:stretch>
            <a:fillRect/>
          </a:stretch>
        </p:blipFill>
        <p:spPr>
          <a:xfrm>
            <a:off x="4530700" y="1990800"/>
            <a:ext cx="4550801" cy="17965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122f75668da_0_73"/>
          <p:cNvSpPr txBox="1"/>
          <p:nvPr/>
        </p:nvSpPr>
        <p:spPr>
          <a:xfrm>
            <a:off x="140650" y="90425"/>
            <a:ext cx="8750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u="sng">
                <a:solidFill>
                  <a:srgbClr val="C45911"/>
                </a:solidFill>
              </a:rPr>
              <a:t>VIEWS</a:t>
            </a:r>
            <a:endParaRPr sz="2000" b="1" u="sng">
              <a:solidFill>
                <a:srgbClr val="C45911"/>
              </a:solidFill>
            </a:endParaRPr>
          </a:p>
        </p:txBody>
      </p:sp>
      <p:sp>
        <p:nvSpPr>
          <p:cNvPr id="624" name="Google Shape;624;g122f75668da_0_73"/>
          <p:cNvSpPr txBox="1"/>
          <p:nvPr/>
        </p:nvSpPr>
        <p:spPr>
          <a:xfrm>
            <a:off x="150700" y="622850"/>
            <a:ext cx="88002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273239"/>
              </a:buClr>
              <a:buSzPts val="1400"/>
              <a:buChar char="●"/>
            </a:pPr>
            <a:r>
              <a:rPr lang="en">
                <a:solidFill>
                  <a:srgbClr val="273239"/>
                </a:solidFill>
                <a:highlight>
                  <a:srgbClr val="FFFFFF"/>
                </a:highlight>
              </a:rPr>
              <a:t>Views in SQL are kind of virtual tables. </a:t>
            </a:r>
            <a:endParaRPr>
              <a:solidFill>
                <a:srgbClr val="273239"/>
              </a:solidFill>
              <a:highlight>
                <a:srgbClr val="FFFFFF"/>
              </a:highlight>
            </a:endParaRPr>
          </a:p>
          <a:p>
            <a:pPr marL="457200" lvl="0" indent="-317500" algn="l" rtl="0">
              <a:spcBef>
                <a:spcPts val="0"/>
              </a:spcBef>
              <a:spcAft>
                <a:spcPts val="0"/>
              </a:spcAft>
              <a:buClr>
                <a:srgbClr val="273239"/>
              </a:buClr>
              <a:buSzPts val="1400"/>
              <a:buChar char="●"/>
            </a:pPr>
            <a:r>
              <a:rPr lang="en">
                <a:solidFill>
                  <a:srgbClr val="273239"/>
                </a:solidFill>
                <a:highlight>
                  <a:srgbClr val="FFFFFF"/>
                </a:highlight>
              </a:rPr>
              <a:t>A view also has rows and columns as they are in a real table in the database. </a:t>
            </a:r>
            <a:endParaRPr>
              <a:solidFill>
                <a:srgbClr val="273239"/>
              </a:solidFill>
              <a:highlight>
                <a:srgbClr val="FFFFFF"/>
              </a:highlight>
            </a:endParaRPr>
          </a:p>
          <a:p>
            <a:pPr marL="457200" lvl="0" indent="-317500" algn="l" rtl="0">
              <a:spcBef>
                <a:spcPts val="0"/>
              </a:spcBef>
              <a:spcAft>
                <a:spcPts val="0"/>
              </a:spcAft>
              <a:buClr>
                <a:srgbClr val="273239"/>
              </a:buClr>
              <a:buSzPts val="1400"/>
              <a:buChar char="●"/>
            </a:pPr>
            <a:r>
              <a:rPr lang="en">
                <a:solidFill>
                  <a:srgbClr val="273239"/>
                </a:solidFill>
                <a:highlight>
                  <a:srgbClr val="FFFFFF"/>
                </a:highlight>
              </a:rPr>
              <a:t>We can create a view by selecting fields from one or more tables present in the database. </a:t>
            </a:r>
            <a:endParaRPr>
              <a:solidFill>
                <a:srgbClr val="273239"/>
              </a:solidFill>
              <a:highlight>
                <a:srgbClr val="FFFFFF"/>
              </a:highlight>
            </a:endParaRPr>
          </a:p>
          <a:p>
            <a:pPr marL="457200" lvl="0" indent="-317500" algn="l" rtl="0">
              <a:spcBef>
                <a:spcPts val="0"/>
              </a:spcBef>
              <a:spcAft>
                <a:spcPts val="0"/>
              </a:spcAft>
              <a:buClr>
                <a:srgbClr val="273239"/>
              </a:buClr>
              <a:buSzPts val="1400"/>
              <a:buChar char="●"/>
            </a:pPr>
            <a:r>
              <a:rPr lang="en">
                <a:solidFill>
                  <a:srgbClr val="273239"/>
                </a:solidFill>
                <a:highlight>
                  <a:srgbClr val="FFFFFF"/>
                </a:highlight>
              </a:rPr>
              <a:t>A View can either have all the rows of a table or specific rows based on certain condition.</a:t>
            </a:r>
            <a:endParaRPr>
              <a:solidFill>
                <a:srgbClr val="273239"/>
              </a:solidFill>
              <a:highlight>
                <a:srgbClr val="FFFFFF"/>
              </a:highlight>
            </a:endParaRPr>
          </a:p>
          <a:p>
            <a:pPr marL="0" lvl="0" indent="0" algn="l" rtl="0">
              <a:spcBef>
                <a:spcPts val="0"/>
              </a:spcBef>
              <a:spcAft>
                <a:spcPts val="0"/>
              </a:spcAft>
              <a:buNone/>
            </a:pPr>
            <a:endParaRPr>
              <a:solidFill>
                <a:srgbClr val="273239"/>
              </a:solidFill>
              <a:highlight>
                <a:srgbClr val="FFFFFF"/>
              </a:highlight>
            </a:endParaRPr>
          </a:p>
          <a:p>
            <a:pPr marL="0" lvl="0" indent="0" algn="l" rtl="0">
              <a:spcBef>
                <a:spcPts val="0"/>
              </a:spcBef>
              <a:spcAft>
                <a:spcPts val="0"/>
              </a:spcAft>
              <a:buNone/>
            </a:pPr>
            <a:endParaRPr>
              <a:solidFill>
                <a:srgbClr val="273239"/>
              </a:solidFill>
              <a:highlight>
                <a:srgbClr val="FFFFFF"/>
              </a:highlight>
            </a:endParaRPr>
          </a:p>
        </p:txBody>
      </p:sp>
      <p:pic>
        <p:nvPicPr>
          <p:cNvPr id="625" name="Google Shape;625;g122f75668da_0_73" descr="MySQL View"/>
          <p:cNvPicPr preferRelativeResize="0"/>
          <p:nvPr/>
        </p:nvPicPr>
        <p:blipFill rotWithShape="1">
          <a:blip r:embed="rId3">
            <a:alphaModFix/>
          </a:blip>
          <a:srcRect/>
          <a:stretch/>
        </p:blipFill>
        <p:spPr>
          <a:xfrm>
            <a:off x="2218650" y="1763478"/>
            <a:ext cx="4706700" cy="30402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1232022e345_0_0"/>
          <p:cNvSpPr txBox="1"/>
          <p:nvPr/>
        </p:nvSpPr>
        <p:spPr>
          <a:xfrm>
            <a:off x="271250" y="411875"/>
            <a:ext cx="8518800" cy="29706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800"/>
              </a:spcBef>
              <a:spcAft>
                <a:spcPts val="0"/>
              </a:spcAft>
              <a:buNone/>
            </a:pPr>
            <a:r>
              <a:rPr lang="en" sz="1600" b="1" u="sng">
                <a:solidFill>
                  <a:srgbClr val="C45911"/>
                </a:solidFill>
                <a:highlight>
                  <a:schemeClr val="lt1"/>
                </a:highlight>
              </a:rPr>
              <a:t>Creating view:</a:t>
            </a:r>
            <a:endParaRPr sz="1600" b="1" u="sng">
              <a:solidFill>
                <a:srgbClr val="C45911"/>
              </a:solidFill>
              <a:highlight>
                <a:schemeClr val="lt1"/>
              </a:highlight>
            </a:endParaRPr>
          </a:p>
          <a:p>
            <a:pPr marL="0" lvl="0" indent="0" algn="just" rtl="0">
              <a:lnSpc>
                <a:spcPct val="115000"/>
              </a:lnSpc>
              <a:spcBef>
                <a:spcPts val="1200"/>
              </a:spcBef>
              <a:spcAft>
                <a:spcPts val="0"/>
              </a:spcAft>
              <a:buNone/>
            </a:pPr>
            <a:r>
              <a:rPr lang="en">
                <a:solidFill>
                  <a:srgbClr val="333333"/>
                </a:solidFill>
                <a:highlight>
                  <a:schemeClr val="lt1"/>
                </a:highlight>
              </a:rPr>
              <a:t>A view can be created using the </a:t>
            </a:r>
            <a:r>
              <a:rPr lang="en" b="1">
                <a:solidFill>
                  <a:srgbClr val="333333"/>
                </a:solidFill>
                <a:highlight>
                  <a:schemeClr val="lt1"/>
                </a:highlight>
              </a:rPr>
              <a:t>CREATE VIEW</a:t>
            </a:r>
            <a:r>
              <a:rPr lang="en">
                <a:solidFill>
                  <a:srgbClr val="333333"/>
                </a:solidFill>
                <a:highlight>
                  <a:schemeClr val="lt1"/>
                </a:highlight>
              </a:rPr>
              <a:t> statement. We can create a view from a single table or multiple tables.</a:t>
            </a:r>
            <a:endParaRPr>
              <a:solidFill>
                <a:srgbClr val="333333"/>
              </a:solidFill>
              <a:highlight>
                <a:schemeClr val="lt1"/>
              </a:highlight>
            </a:endParaRPr>
          </a:p>
          <a:p>
            <a:pPr marL="0" lvl="0" indent="0" algn="l" rtl="0">
              <a:spcBef>
                <a:spcPts val="1200"/>
              </a:spcBef>
              <a:spcAft>
                <a:spcPts val="0"/>
              </a:spcAft>
              <a:buNone/>
            </a:pPr>
            <a:r>
              <a:rPr lang="en">
                <a:solidFill>
                  <a:srgbClr val="273239"/>
                </a:solidFill>
                <a:highlight>
                  <a:schemeClr val="lt1"/>
                </a:highlight>
              </a:rPr>
              <a:t>Syntax:</a:t>
            </a:r>
            <a:endParaRPr>
              <a:solidFill>
                <a:srgbClr val="273239"/>
              </a:solidFill>
              <a:highlight>
                <a:schemeClr val="lt1"/>
              </a:highlight>
            </a:endParaRPr>
          </a:p>
          <a:p>
            <a:pPr marL="0" lvl="0" indent="0" algn="l" rtl="0">
              <a:spcBef>
                <a:spcPts val="0"/>
              </a:spcBef>
              <a:spcAft>
                <a:spcPts val="0"/>
              </a:spcAft>
              <a:buNone/>
            </a:pPr>
            <a:endParaRPr>
              <a:solidFill>
                <a:srgbClr val="273239"/>
              </a:solidFill>
              <a:highlight>
                <a:schemeClr val="lt1"/>
              </a:highlight>
            </a:endParaRPr>
          </a:p>
          <a:p>
            <a:pPr marL="0" lvl="0" indent="0" algn="l" rtl="0">
              <a:spcBef>
                <a:spcPts val="300"/>
              </a:spcBef>
              <a:spcAft>
                <a:spcPts val="0"/>
              </a:spcAft>
              <a:buNone/>
            </a:pPr>
            <a:r>
              <a:rPr lang="en">
                <a:solidFill>
                  <a:schemeClr val="dk1"/>
                </a:solidFill>
              </a:rPr>
              <a:t>CREATE VIEW view_name AS  </a:t>
            </a:r>
            <a:endParaRPr>
              <a:solidFill>
                <a:schemeClr val="dk1"/>
              </a:solidFill>
            </a:endParaRPr>
          </a:p>
          <a:p>
            <a:pPr marL="0" lvl="0" indent="0" algn="l" rtl="0">
              <a:spcBef>
                <a:spcPts val="300"/>
              </a:spcBef>
              <a:spcAft>
                <a:spcPts val="0"/>
              </a:spcAft>
              <a:buNone/>
            </a:pPr>
            <a:r>
              <a:rPr lang="en">
                <a:solidFill>
                  <a:schemeClr val="dk1"/>
                </a:solidFill>
              </a:rPr>
              <a:t>SELECT column1, column2.....  </a:t>
            </a:r>
            <a:endParaRPr>
              <a:solidFill>
                <a:schemeClr val="dk1"/>
              </a:solidFill>
            </a:endParaRPr>
          </a:p>
          <a:p>
            <a:pPr marL="0" lvl="0" indent="0" algn="l" rtl="0">
              <a:spcBef>
                <a:spcPts val="300"/>
              </a:spcBef>
              <a:spcAft>
                <a:spcPts val="0"/>
              </a:spcAft>
              <a:buNone/>
            </a:pPr>
            <a:r>
              <a:rPr lang="en">
                <a:solidFill>
                  <a:schemeClr val="dk1"/>
                </a:solidFill>
              </a:rPr>
              <a:t>FROM table_name  </a:t>
            </a:r>
            <a:endParaRPr>
              <a:solidFill>
                <a:schemeClr val="dk1"/>
              </a:solidFill>
            </a:endParaRPr>
          </a:p>
          <a:p>
            <a:pPr marL="0" lvl="0" indent="0" algn="l" rtl="0">
              <a:spcBef>
                <a:spcPts val="300"/>
              </a:spcBef>
              <a:spcAft>
                <a:spcPts val="0"/>
              </a:spcAft>
              <a:buNone/>
            </a:pPr>
            <a:r>
              <a:rPr lang="en">
                <a:solidFill>
                  <a:schemeClr val="dk1"/>
                </a:solidFill>
              </a:rPr>
              <a:t>WHERE condition;  </a:t>
            </a:r>
            <a:endParaRPr>
              <a:solidFill>
                <a:schemeClr val="dk1"/>
              </a:solidFill>
            </a:endParaRPr>
          </a:p>
          <a:p>
            <a:pPr marL="0" lvl="0" indent="0" algn="l" rtl="0">
              <a:spcBef>
                <a:spcPts val="0"/>
              </a:spcBef>
              <a:spcAft>
                <a:spcPts val="0"/>
              </a:spcAft>
              <a:buNone/>
            </a:pPr>
            <a:endParaRPr>
              <a:solidFill>
                <a:srgbClr val="273239"/>
              </a:solidFill>
              <a:highlight>
                <a:schemeClr val="lt1"/>
              </a:highlight>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g12327e5ba0a_0_5"/>
          <p:cNvSpPr txBox="1"/>
          <p:nvPr/>
        </p:nvSpPr>
        <p:spPr>
          <a:xfrm>
            <a:off x="0" y="170775"/>
            <a:ext cx="8940900" cy="12951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800"/>
              </a:spcBef>
              <a:spcAft>
                <a:spcPts val="0"/>
              </a:spcAft>
              <a:buNone/>
            </a:pPr>
            <a:r>
              <a:rPr lang="en" sz="1600" b="1" u="sng">
                <a:solidFill>
                  <a:srgbClr val="C45911"/>
                </a:solidFill>
                <a:highlight>
                  <a:srgbClr val="FFFFFF"/>
                </a:highlight>
              </a:rPr>
              <a:t> Creating View from a single table:</a:t>
            </a:r>
            <a:endParaRPr sz="1600" b="1" u="sng">
              <a:solidFill>
                <a:srgbClr val="C45911"/>
              </a:solidFill>
              <a:highlight>
                <a:srgbClr val="FFFFFF"/>
              </a:highlight>
            </a:endParaRPr>
          </a:p>
          <a:p>
            <a:pPr marL="0" lvl="0" indent="0" algn="just" rtl="0">
              <a:lnSpc>
                <a:spcPct val="100000"/>
              </a:lnSpc>
              <a:spcBef>
                <a:spcPts val="400"/>
              </a:spcBef>
              <a:spcAft>
                <a:spcPts val="0"/>
              </a:spcAft>
              <a:buNone/>
            </a:pPr>
            <a:r>
              <a:rPr lang="en" sz="1200">
                <a:solidFill>
                  <a:srgbClr val="610B38"/>
                </a:solidFill>
                <a:highlight>
                  <a:srgbClr val="FFFFFF"/>
                </a:highlight>
              </a:rPr>
              <a:t>create view emp_view AS </a:t>
            </a:r>
            <a:endParaRPr sz="1200">
              <a:solidFill>
                <a:srgbClr val="610B38"/>
              </a:solidFill>
              <a:highlight>
                <a:srgbClr val="FFFFFF"/>
              </a:highlight>
            </a:endParaRPr>
          </a:p>
          <a:p>
            <a:pPr marL="0" lvl="0" indent="0" algn="just" rtl="0">
              <a:lnSpc>
                <a:spcPct val="100000"/>
              </a:lnSpc>
              <a:spcBef>
                <a:spcPts val="0"/>
              </a:spcBef>
              <a:spcAft>
                <a:spcPts val="0"/>
              </a:spcAft>
              <a:buNone/>
            </a:pPr>
            <a:r>
              <a:rPr lang="en" sz="1200">
                <a:solidFill>
                  <a:srgbClr val="610B38"/>
                </a:solidFill>
                <a:highlight>
                  <a:srgbClr val="FFFFFF"/>
                </a:highlight>
              </a:rPr>
              <a:t>select name,manager_id </a:t>
            </a:r>
            <a:endParaRPr sz="1200">
              <a:solidFill>
                <a:srgbClr val="610B38"/>
              </a:solidFill>
              <a:highlight>
                <a:srgbClr val="FFFFFF"/>
              </a:highlight>
            </a:endParaRPr>
          </a:p>
          <a:p>
            <a:pPr marL="0" lvl="0" indent="0" algn="just" rtl="0">
              <a:lnSpc>
                <a:spcPct val="100000"/>
              </a:lnSpc>
              <a:spcBef>
                <a:spcPts val="0"/>
              </a:spcBef>
              <a:spcAft>
                <a:spcPts val="0"/>
              </a:spcAft>
              <a:buNone/>
            </a:pPr>
            <a:r>
              <a:rPr lang="en" sz="1200">
                <a:solidFill>
                  <a:srgbClr val="610B38"/>
                </a:solidFill>
                <a:highlight>
                  <a:srgbClr val="FFFFFF"/>
                </a:highlight>
              </a:rPr>
              <a:t>from employee </a:t>
            </a:r>
            <a:endParaRPr sz="1200">
              <a:solidFill>
                <a:srgbClr val="610B38"/>
              </a:solidFill>
              <a:highlight>
                <a:srgbClr val="FFFFFF"/>
              </a:highlight>
            </a:endParaRPr>
          </a:p>
          <a:p>
            <a:pPr marL="0" lvl="0" indent="0" algn="just" rtl="0">
              <a:lnSpc>
                <a:spcPct val="100000"/>
              </a:lnSpc>
              <a:spcBef>
                <a:spcPts val="0"/>
              </a:spcBef>
              <a:spcAft>
                <a:spcPts val="0"/>
              </a:spcAft>
              <a:buNone/>
            </a:pPr>
            <a:r>
              <a:rPr lang="en" sz="1200">
                <a:solidFill>
                  <a:srgbClr val="610B38"/>
                </a:solidFill>
                <a:highlight>
                  <a:srgbClr val="FFFFFF"/>
                </a:highlight>
              </a:rPr>
              <a:t>where emp_id&lt;4;</a:t>
            </a:r>
            <a:endParaRPr sz="1200">
              <a:solidFill>
                <a:srgbClr val="610B38"/>
              </a:solidFill>
              <a:highlight>
                <a:srgbClr val="FFFFFF"/>
              </a:highlight>
            </a:endParaRPr>
          </a:p>
        </p:txBody>
      </p:sp>
      <p:pic>
        <p:nvPicPr>
          <p:cNvPr id="636" name="Google Shape;636;g12327e5ba0a_0_5"/>
          <p:cNvPicPr preferRelativeResize="0"/>
          <p:nvPr/>
        </p:nvPicPr>
        <p:blipFill>
          <a:blip r:embed="rId3">
            <a:alphaModFix/>
          </a:blip>
          <a:stretch>
            <a:fillRect/>
          </a:stretch>
        </p:blipFill>
        <p:spPr>
          <a:xfrm>
            <a:off x="443725" y="1732350"/>
            <a:ext cx="2686050" cy="2000250"/>
          </a:xfrm>
          <a:prstGeom prst="rect">
            <a:avLst/>
          </a:prstGeom>
          <a:noFill/>
          <a:ln>
            <a:noFill/>
          </a:ln>
        </p:spPr>
      </p:pic>
      <p:pic>
        <p:nvPicPr>
          <p:cNvPr id="637" name="Google Shape;637;g12327e5ba0a_0_5"/>
          <p:cNvPicPr preferRelativeResize="0"/>
          <p:nvPr/>
        </p:nvPicPr>
        <p:blipFill>
          <a:blip r:embed="rId4">
            <a:alphaModFix/>
          </a:blip>
          <a:stretch>
            <a:fillRect/>
          </a:stretch>
        </p:blipFill>
        <p:spPr>
          <a:xfrm>
            <a:off x="5245700" y="2060125"/>
            <a:ext cx="1876425" cy="1190625"/>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g12327e5ba0a_0_14"/>
          <p:cNvSpPr txBox="1"/>
          <p:nvPr/>
        </p:nvSpPr>
        <p:spPr>
          <a:xfrm>
            <a:off x="0" y="140650"/>
            <a:ext cx="8950800" cy="9711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800"/>
              </a:spcBef>
              <a:spcAft>
                <a:spcPts val="0"/>
              </a:spcAft>
              <a:buNone/>
            </a:pPr>
            <a:r>
              <a:rPr lang="en" sz="1700" b="1" u="sng">
                <a:solidFill>
                  <a:srgbClr val="C45911"/>
                </a:solidFill>
                <a:highlight>
                  <a:srgbClr val="FFFFFF"/>
                </a:highlight>
              </a:rPr>
              <a:t>Creating View from multiple tables</a:t>
            </a:r>
            <a:endParaRPr sz="1700" b="1" u="sng">
              <a:solidFill>
                <a:srgbClr val="C45911"/>
              </a:solidFill>
              <a:highlight>
                <a:srgbClr val="FFFFFF"/>
              </a:highlight>
            </a:endParaRPr>
          </a:p>
          <a:p>
            <a:pPr marL="0" lvl="0" indent="0" algn="just" rtl="0">
              <a:lnSpc>
                <a:spcPct val="130000"/>
              </a:lnSpc>
              <a:spcBef>
                <a:spcPts val="1800"/>
              </a:spcBef>
              <a:spcAft>
                <a:spcPts val="400"/>
              </a:spcAft>
              <a:buNone/>
            </a:pPr>
            <a:endParaRPr>
              <a:solidFill>
                <a:schemeClr val="dk1"/>
              </a:solidFill>
              <a:highlight>
                <a:srgbClr val="FFFFFF"/>
              </a:highlight>
            </a:endParaRPr>
          </a:p>
        </p:txBody>
      </p:sp>
      <p:pic>
        <p:nvPicPr>
          <p:cNvPr id="643" name="Google Shape;643;g12327e5ba0a_0_14"/>
          <p:cNvPicPr preferRelativeResize="0"/>
          <p:nvPr/>
        </p:nvPicPr>
        <p:blipFill>
          <a:blip r:embed="rId3">
            <a:alphaModFix/>
          </a:blip>
          <a:stretch>
            <a:fillRect/>
          </a:stretch>
        </p:blipFill>
        <p:spPr>
          <a:xfrm>
            <a:off x="3778224" y="804256"/>
            <a:ext cx="2895600" cy="1943100"/>
          </a:xfrm>
          <a:prstGeom prst="rect">
            <a:avLst/>
          </a:prstGeom>
          <a:noFill/>
          <a:ln>
            <a:noFill/>
          </a:ln>
        </p:spPr>
      </p:pic>
      <p:pic>
        <p:nvPicPr>
          <p:cNvPr id="644" name="Google Shape;644;g12327e5ba0a_0_14"/>
          <p:cNvPicPr preferRelativeResize="0"/>
          <p:nvPr/>
        </p:nvPicPr>
        <p:blipFill>
          <a:blip r:embed="rId4">
            <a:alphaModFix/>
          </a:blip>
          <a:stretch>
            <a:fillRect/>
          </a:stretch>
        </p:blipFill>
        <p:spPr>
          <a:xfrm>
            <a:off x="579536" y="795943"/>
            <a:ext cx="2686050" cy="2000250"/>
          </a:xfrm>
          <a:prstGeom prst="rect">
            <a:avLst/>
          </a:prstGeom>
          <a:noFill/>
          <a:ln>
            <a:noFill/>
          </a:ln>
        </p:spPr>
      </p:pic>
      <p:pic>
        <p:nvPicPr>
          <p:cNvPr id="645" name="Google Shape;645;g12327e5ba0a_0_14"/>
          <p:cNvPicPr preferRelativeResize="0"/>
          <p:nvPr/>
        </p:nvPicPr>
        <p:blipFill>
          <a:blip r:embed="rId5">
            <a:alphaModFix/>
          </a:blip>
          <a:stretch>
            <a:fillRect/>
          </a:stretch>
        </p:blipFill>
        <p:spPr>
          <a:xfrm>
            <a:off x="587501" y="2853553"/>
            <a:ext cx="3286125" cy="2028825"/>
          </a:xfrm>
          <a:prstGeom prst="rect">
            <a:avLst/>
          </a:prstGeom>
          <a:noFill/>
          <a:ln>
            <a:noFill/>
          </a:ln>
        </p:spPr>
      </p:pic>
      <p:sp>
        <p:nvSpPr>
          <p:cNvPr id="646" name="Google Shape;646;g12327e5ba0a_0_14"/>
          <p:cNvSpPr txBox="1"/>
          <p:nvPr/>
        </p:nvSpPr>
        <p:spPr>
          <a:xfrm>
            <a:off x="4169050" y="2913300"/>
            <a:ext cx="4631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create view</a:t>
            </a:r>
            <a:r>
              <a:rPr lang="en"/>
              <a:t> empview </a:t>
            </a:r>
            <a:r>
              <a:rPr lang="en" b="1"/>
              <a:t>AS </a:t>
            </a:r>
            <a:endParaRPr b="1"/>
          </a:p>
          <a:p>
            <a:pPr marL="0" lvl="0" indent="0" algn="l" rtl="0">
              <a:spcBef>
                <a:spcPts val="0"/>
              </a:spcBef>
              <a:spcAft>
                <a:spcPts val="0"/>
              </a:spcAft>
              <a:buNone/>
            </a:pPr>
            <a:r>
              <a:rPr lang="en" b="1"/>
              <a:t>select</a:t>
            </a:r>
            <a:r>
              <a:rPr lang="en"/>
              <a:t> employee.manager_id,employee.name,</a:t>
            </a:r>
            <a:endParaRPr/>
          </a:p>
          <a:p>
            <a:pPr marL="0" lvl="0" indent="0" algn="l" rtl="0">
              <a:spcBef>
                <a:spcPts val="0"/>
              </a:spcBef>
              <a:spcAft>
                <a:spcPts val="0"/>
              </a:spcAft>
              <a:buNone/>
            </a:pPr>
            <a:r>
              <a:rPr lang="en"/>
              <a:t>emp_details.city,emp_details.age </a:t>
            </a:r>
            <a:endParaRPr/>
          </a:p>
          <a:p>
            <a:pPr marL="0" lvl="0" indent="0" algn="l" rtl="0">
              <a:spcBef>
                <a:spcPts val="0"/>
              </a:spcBef>
              <a:spcAft>
                <a:spcPts val="0"/>
              </a:spcAft>
              <a:buNone/>
            </a:pPr>
            <a:r>
              <a:rPr lang="en" b="1"/>
              <a:t>from</a:t>
            </a:r>
            <a:r>
              <a:rPr lang="en"/>
              <a:t> employee,emp_details </a:t>
            </a:r>
            <a:endParaRPr/>
          </a:p>
          <a:p>
            <a:pPr marL="0" lvl="0" indent="0" algn="l" rtl="0">
              <a:spcBef>
                <a:spcPts val="0"/>
              </a:spcBef>
              <a:spcAft>
                <a:spcPts val="0"/>
              </a:spcAft>
              <a:buNone/>
            </a:pPr>
            <a:r>
              <a:rPr lang="en" b="1"/>
              <a:t>where</a:t>
            </a:r>
            <a:r>
              <a:rPr lang="en"/>
              <a:t> employee.name=emp_details.name;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8216</Words>
  <Application>Microsoft Office PowerPoint</Application>
  <PresentationFormat>On-screen Show (16:9)</PresentationFormat>
  <Paragraphs>1310</Paragraphs>
  <Slides>101</Slides>
  <Notes>101</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Simple Light</vt:lpstr>
      <vt:lpstr>PowerPoint Presentation</vt:lpstr>
      <vt:lpstr>PowerPoint Presentation</vt:lpstr>
      <vt:lpstr>PowerPoint Presentation</vt:lpstr>
      <vt:lpstr>PowerPoint Presentation</vt:lpstr>
      <vt:lpstr>PowerPoint Presentation</vt:lpstr>
      <vt:lpstr>Expressions in SQL</vt:lpstr>
      <vt:lpstr>PowerPoint Presentation</vt:lpstr>
      <vt:lpstr>DataTypes in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RAJESH SIR</dc:title>
  <cp:lastModifiedBy>rohaneroy@gmail.com</cp:lastModifiedBy>
  <cp:revision>3</cp:revision>
  <dcterms:modified xsi:type="dcterms:W3CDTF">2023-06-21T05:01:30Z</dcterms:modified>
</cp:coreProperties>
</file>