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2" d="100"/>
          <a:sy n="42" d="100"/>
        </p:scale>
        <p:origin x="996"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5FAA92-4202-45C1-A078-A6FED0B3FC07}" type="datetimeFigureOut">
              <a:rPr lang="en-US" smtClean="0"/>
              <a:t>8/25/2025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9BB420-0B99-48D8-A5F3-157150FFB862}" type="slidenum">
              <a:rPr lang="en-US" smtClean="0"/>
              <a:t>‹#›</a:t>
            </a:fld>
            <a:endParaRPr lang="en-US"/>
          </a:p>
        </p:txBody>
      </p:sp>
    </p:spTree>
    <p:extLst>
      <p:ext uri="{BB962C8B-B14F-4D97-AF65-F5344CB8AC3E}">
        <p14:creationId xmlns:p14="http://schemas.microsoft.com/office/powerpoint/2010/main" val="32663108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09BB420-0B99-48D8-A5F3-157150FFB862}" type="slidenum">
              <a:rPr lang="en-US" smtClean="0"/>
              <a:t>3</a:t>
            </a:fld>
            <a:endParaRPr lang="en-US"/>
          </a:p>
        </p:txBody>
      </p:sp>
    </p:spTree>
    <p:extLst>
      <p:ext uri="{BB962C8B-B14F-4D97-AF65-F5344CB8AC3E}">
        <p14:creationId xmlns:p14="http://schemas.microsoft.com/office/powerpoint/2010/main" val="284371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mailto:irfankmulla05@gamil.com" TargetMode="External"/><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hyperlink" Target="mailto:gomteshshetti108@gmail.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1.xml"/><Relationship Id="rId16"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3.png"/><Relationship Id="rId7"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3.png"/><Relationship Id="rId7"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pic>
        <p:nvPicPr>
          <p:cNvPr id="10" name="Image 0" descr="preencoded.png"/>
          <p:cNvPicPr>
            <a:picLocks noChangeAspect="1"/>
          </p:cNvPicPr>
          <p:nvPr/>
        </p:nvPicPr>
        <p:blipFill>
          <a:blip r:embed="rId2"/>
          <a:stretch>
            <a:fillRect/>
          </a:stretch>
        </p:blipFill>
        <p:spPr>
          <a:xfrm>
            <a:off x="0" y="0"/>
            <a:ext cx="18288000" cy="10287000"/>
          </a:xfrm>
          <a:prstGeom prst="rect">
            <a:avLst/>
          </a:prstGeom>
        </p:spPr>
      </p:pic>
      <p:sp>
        <p:nvSpPr>
          <p:cNvPr id="11" name="Shape 0"/>
          <p:cNvSpPr/>
          <p:nvPr/>
        </p:nvSpPr>
        <p:spPr>
          <a:xfrm>
            <a:off x="0" y="0"/>
            <a:ext cx="18288000" cy="10287000"/>
          </a:xfrm>
          <a:prstGeom prst="rect">
            <a:avLst/>
          </a:prstGeom>
          <a:solidFill>
            <a:schemeClr val="accent3">
              <a:lumMod val="60000"/>
              <a:lumOff val="40000"/>
              <a:alpha val="85000"/>
            </a:schemeClr>
          </a:solidFill>
          <a:ln/>
        </p:spPr>
      </p:sp>
      <p:sp>
        <p:nvSpPr>
          <p:cNvPr id="2" name="Freeform 2"/>
          <p:cNvSpPr/>
          <p:nvPr/>
        </p:nvSpPr>
        <p:spPr>
          <a:xfrm>
            <a:off x="0" y="0"/>
            <a:ext cx="18288000" cy="1394460"/>
          </a:xfrm>
          <a:custGeom>
            <a:avLst/>
            <a:gdLst/>
            <a:ahLst/>
            <a:cxnLst/>
            <a:rect l="l" t="t" r="r" b="b"/>
            <a:pathLst>
              <a:path w="18288000" h="1394460">
                <a:moveTo>
                  <a:pt x="0" y="0"/>
                </a:moveTo>
                <a:lnTo>
                  <a:pt x="18288000" y="0"/>
                </a:lnTo>
                <a:lnTo>
                  <a:pt x="18288000" y="1394460"/>
                </a:lnTo>
                <a:lnTo>
                  <a:pt x="0" y="1394460"/>
                </a:lnTo>
                <a:lnTo>
                  <a:pt x="0" y="0"/>
                </a:lnTo>
                <a:close/>
              </a:path>
            </a:pathLst>
          </a:custGeom>
          <a:blipFill>
            <a:blip r:embed="rId3"/>
            <a:stretch>
              <a:fillRect/>
            </a:stretch>
          </a:blipFill>
        </p:spPr>
      </p:sp>
      <p:sp>
        <p:nvSpPr>
          <p:cNvPr id="3" name="AutoShape 3"/>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4" name="Freeform 4"/>
          <p:cNvSpPr/>
          <p:nvPr/>
        </p:nvSpPr>
        <p:spPr>
          <a:xfrm>
            <a:off x="6001968" y="-210369"/>
            <a:ext cx="2785742" cy="2785742"/>
          </a:xfrm>
          <a:custGeom>
            <a:avLst/>
            <a:gdLst/>
            <a:ahLst/>
            <a:cxnLst/>
            <a:rect l="l" t="t" r="r" b="b"/>
            <a:pathLst>
              <a:path w="2785742" h="2785742">
                <a:moveTo>
                  <a:pt x="0" y="0"/>
                </a:moveTo>
                <a:lnTo>
                  <a:pt x="2785742" y="0"/>
                </a:lnTo>
                <a:lnTo>
                  <a:pt x="2785742" y="2785742"/>
                </a:lnTo>
                <a:lnTo>
                  <a:pt x="0" y="2785742"/>
                </a:lnTo>
                <a:lnTo>
                  <a:pt x="0" y="0"/>
                </a:lnTo>
                <a:close/>
              </a:path>
            </a:pathLst>
          </a:custGeom>
          <a:blipFill>
            <a:blip r:embed="rId4"/>
            <a:stretch>
              <a:fillRect/>
            </a:stretch>
          </a:blipFill>
        </p:spPr>
      </p:sp>
      <p:sp>
        <p:nvSpPr>
          <p:cNvPr id="5" name="TextBox 5"/>
          <p:cNvSpPr txBox="1"/>
          <p:nvPr/>
        </p:nvSpPr>
        <p:spPr>
          <a:xfrm>
            <a:off x="4188456" y="2842073"/>
            <a:ext cx="9911088" cy="3539430"/>
          </a:xfrm>
          <a:prstGeom prst="rect">
            <a:avLst/>
          </a:prstGeom>
        </p:spPr>
        <p:txBody>
          <a:bodyPr lIns="0" tIns="0" rIns="0" bIns="0" rtlCol="0" anchor="t">
            <a:spAutoFit/>
          </a:bodyPr>
          <a:lstStyle/>
          <a:p>
            <a:pPr algn="ctr">
              <a:lnSpc>
                <a:spcPts val="6859"/>
              </a:lnSpc>
              <a:spcBef>
                <a:spcPct val="0"/>
              </a:spcBef>
            </a:pPr>
            <a:r>
              <a:rPr lang="en-US" sz="4899" b="1" dirty="0" smtClean="0">
                <a:solidFill>
                  <a:srgbClr val="000000"/>
                </a:solidFill>
                <a:latin typeface="Public Sans Bold"/>
                <a:ea typeface="Public Sans Bold"/>
                <a:cs typeface="Public Sans Bold"/>
                <a:sym typeface="Public Sans Bold"/>
              </a:rPr>
              <a:t>IDEATHON 4.0 </a:t>
            </a:r>
            <a:r>
              <a:rPr lang="en-US" sz="4899" b="1" dirty="0">
                <a:solidFill>
                  <a:srgbClr val="000000"/>
                </a:solidFill>
                <a:latin typeface="Public Sans Bold"/>
                <a:ea typeface="Public Sans Bold"/>
                <a:cs typeface="Public Sans Bold"/>
                <a:sym typeface="Public Sans Bold"/>
              </a:rPr>
              <a:t>IDEA PRESENTATION</a:t>
            </a:r>
          </a:p>
          <a:p>
            <a:pPr algn="ctr">
              <a:lnSpc>
                <a:spcPts val="6859"/>
              </a:lnSpc>
              <a:spcBef>
                <a:spcPct val="0"/>
              </a:spcBef>
            </a:pPr>
            <a:endParaRPr lang="en-US" sz="4899" b="1" dirty="0">
              <a:solidFill>
                <a:srgbClr val="000000"/>
              </a:solidFill>
              <a:latin typeface="Public Sans Bold"/>
              <a:ea typeface="Public Sans Bold"/>
              <a:cs typeface="Public Sans Bold"/>
              <a:sym typeface="Public Sans Bold"/>
            </a:endParaRPr>
          </a:p>
          <a:p>
            <a:pPr algn="ctr">
              <a:lnSpc>
                <a:spcPts val="6859"/>
              </a:lnSpc>
              <a:spcBef>
                <a:spcPct val="0"/>
              </a:spcBef>
            </a:pPr>
            <a:endParaRPr lang="en-US" sz="4899" b="1" dirty="0">
              <a:solidFill>
                <a:srgbClr val="000000"/>
              </a:solidFill>
              <a:latin typeface="Public Sans Bold"/>
              <a:ea typeface="Public Sans Bold"/>
              <a:cs typeface="Public Sans Bold"/>
              <a:sym typeface="Public Sans Bold"/>
            </a:endParaRPr>
          </a:p>
        </p:txBody>
      </p:sp>
      <p:sp>
        <p:nvSpPr>
          <p:cNvPr id="6" name="TextBox 6"/>
          <p:cNvSpPr txBox="1"/>
          <p:nvPr/>
        </p:nvSpPr>
        <p:spPr>
          <a:xfrm>
            <a:off x="4188456" y="6099671"/>
            <a:ext cx="10452605" cy="3552254"/>
          </a:xfrm>
          <a:prstGeom prst="rect">
            <a:avLst/>
          </a:prstGeom>
        </p:spPr>
        <p:txBody>
          <a:bodyPr wrap="square" lIns="0" tIns="0" rIns="0" bIns="0" rtlCol="0" anchor="t">
            <a:spAutoFit/>
          </a:bodyPr>
          <a:lstStyle/>
          <a:p>
            <a:pPr algn="ctr">
              <a:lnSpc>
                <a:spcPts val="5550"/>
              </a:lnSpc>
            </a:pPr>
            <a:r>
              <a:rPr lang="en-US" sz="6600" b="1" dirty="0" err="1" smtClean="0">
                <a:solidFill>
                  <a:srgbClr val="009900"/>
                </a:solidFill>
                <a:latin typeface="Public Sans Bold" panose="020B0604020202020204" charset="0"/>
                <a:ea typeface="Unbounded Bold"/>
              </a:rPr>
              <a:t>KrishiRakshak</a:t>
            </a:r>
            <a:r>
              <a:rPr lang="en-US" sz="4800" b="1" u="sng" dirty="0" smtClean="0">
                <a:solidFill>
                  <a:srgbClr val="009900"/>
                </a:solidFill>
              </a:rPr>
              <a:t> </a:t>
            </a:r>
            <a:endParaRPr lang="en-US" sz="4799" b="1" u="sng" dirty="0">
              <a:solidFill>
                <a:srgbClr val="009900"/>
              </a:solidFill>
              <a:latin typeface="Public Sans Bold"/>
              <a:sym typeface="Public Sans Bold"/>
            </a:endParaRPr>
          </a:p>
          <a:p>
            <a:pPr algn="ctr">
              <a:lnSpc>
                <a:spcPts val="7700"/>
              </a:lnSpc>
            </a:pPr>
            <a:r>
              <a:rPr lang="en-US" sz="4800" b="1" dirty="0">
                <a:solidFill>
                  <a:schemeClr val="tx1">
                    <a:lumMod val="75000"/>
                    <a:lumOff val="25000"/>
                  </a:schemeClr>
                </a:solidFill>
                <a:latin typeface="Unbounded Bold" pitchFamily="34" charset="0"/>
                <a:ea typeface="Unbounded Bold" pitchFamily="34" charset="-122"/>
                <a:cs typeface="Unbounded Bold" pitchFamily="34" charset="-120"/>
              </a:rPr>
              <a:t>Farming Management Assistance and </a:t>
            </a:r>
            <a:r>
              <a:rPr lang="en-US" sz="4800" b="1" dirty="0" smtClean="0">
                <a:solidFill>
                  <a:schemeClr val="tx1">
                    <a:lumMod val="75000"/>
                    <a:lumOff val="25000"/>
                  </a:schemeClr>
                </a:solidFill>
                <a:latin typeface="Unbounded Bold" pitchFamily="34" charset="0"/>
                <a:ea typeface="Unbounded Bold" pitchFamily="34" charset="-122"/>
                <a:cs typeface="Unbounded Bold" pitchFamily="34" charset="-120"/>
              </a:rPr>
              <a:t>Tracking</a:t>
            </a:r>
            <a:endParaRPr lang="en-US" sz="4799" b="1" dirty="0">
              <a:solidFill>
                <a:schemeClr val="tx1">
                  <a:lumMod val="75000"/>
                  <a:lumOff val="25000"/>
                </a:schemeClr>
              </a:solidFill>
              <a:latin typeface="Public Sans Bold"/>
              <a:ea typeface="Public Sans Bold"/>
              <a:cs typeface="Public Sans Bold"/>
              <a:sym typeface="Public Sans Bold"/>
            </a:endParaRPr>
          </a:p>
          <a:p>
            <a:pPr algn="ctr">
              <a:lnSpc>
                <a:spcPts val="6719"/>
              </a:lnSpc>
              <a:spcBef>
                <a:spcPct val="0"/>
              </a:spcBef>
            </a:pPr>
            <a:endParaRPr lang="en-US" sz="4799" b="1" dirty="0">
              <a:solidFill>
                <a:srgbClr val="000000"/>
              </a:solidFill>
              <a:latin typeface="Public Sans Bold"/>
              <a:ea typeface="Public Sans Bold"/>
              <a:cs typeface="Public Sans Bold"/>
              <a:sym typeface="Public Sans Bold"/>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16" name="Shape 2"/>
          <p:cNvSpPr/>
          <p:nvPr/>
        </p:nvSpPr>
        <p:spPr>
          <a:xfrm>
            <a:off x="4993409" y="1930590"/>
            <a:ext cx="7235214" cy="1881315"/>
          </a:xfrm>
          <a:prstGeom prst="roundRect">
            <a:avLst>
              <a:gd name="adj" fmla="val 5478"/>
            </a:avLst>
          </a:prstGeom>
          <a:solidFill>
            <a:srgbClr val="DADBF1"/>
          </a:solidFill>
          <a:ln w="7620">
            <a:solidFill>
              <a:srgbClr val="C0C1D7"/>
            </a:solidFill>
            <a:prstDash val="solid"/>
          </a:ln>
        </p:spPr>
      </p:sp>
      <p:sp>
        <p:nvSpPr>
          <p:cNvPr id="2" name="AutoShape 2"/>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3" name="Freeform 3"/>
          <p:cNvSpPr/>
          <p:nvPr/>
        </p:nvSpPr>
        <p:spPr>
          <a:xfrm>
            <a:off x="0" y="0"/>
            <a:ext cx="18288000" cy="1394460"/>
          </a:xfrm>
          <a:custGeom>
            <a:avLst/>
            <a:gdLst/>
            <a:ahLst/>
            <a:cxnLst/>
            <a:rect l="l" t="t" r="r" b="b"/>
            <a:pathLst>
              <a:path w="18288000" h="1394460">
                <a:moveTo>
                  <a:pt x="0" y="0"/>
                </a:moveTo>
                <a:lnTo>
                  <a:pt x="18288000" y="0"/>
                </a:lnTo>
                <a:lnTo>
                  <a:pt x="18288000" y="1394460"/>
                </a:lnTo>
                <a:lnTo>
                  <a:pt x="0" y="1394460"/>
                </a:lnTo>
                <a:lnTo>
                  <a:pt x="0" y="0"/>
                </a:lnTo>
                <a:close/>
              </a:path>
            </a:pathLst>
          </a:custGeom>
          <a:blipFill>
            <a:blip r:embed="rId2"/>
            <a:stretch>
              <a:fillRect/>
            </a:stretch>
          </a:blipFill>
        </p:spPr>
      </p:sp>
      <p:sp>
        <p:nvSpPr>
          <p:cNvPr id="4" name="TextBox 4"/>
          <p:cNvSpPr txBox="1"/>
          <p:nvPr/>
        </p:nvSpPr>
        <p:spPr>
          <a:xfrm>
            <a:off x="4058192" y="2077550"/>
            <a:ext cx="8913719" cy="6194003"/>
          </a:xfrm>
          <a:prstGeom prst="rect">
            <a:avLst/>
          </a:prstGeom>
        </p:spPr>
        <p:txBody>
          <a:bodyPr lIns="0" tIns="0" rIns="0" bIns="0" rtlCol="0" anchor="t">
            <a:spAutoFit/>
          </a:bodyPr>
          <a:lstStyle/>
          <a:p>
            <a:pPr algn="ctr">
              <a:lnSpc>
                <a:spcPts val="6859"/>
              </a:lnSpc>
            </a:pPr>
            <a:r>
              <a:rPr lang="en-US" sz="4899" b="1" dirty="0">
                <a:solidFill>
                  <a:srgbClr val="000000"/>
                </a:solidFill>
                <a:latin typeface="Public Sans Bold"/>
                <a:ea typeface="Public Sans Bold"/>
                <a:cs typeface="Public Sans Bold"/>
                <a:sym typeface="Public Sans Bold"/>
              </a:rPr>
              <a:t>EXPECTATIONS FROM </a:t>
            </a:r>
          </a:p>
          <a:p>
            <a:pPr algn="ctr">
              <a:lnSpc>
                <a:spcPts val="6859"/>
              </a:lnSpc>
            </a:pPr>
            <a:r>
              <a:rPr lang="en-US" sz="4899" b="1" dirty="0">
                <a:solidFill>
                  <a:srgbClr val="000000"/>
                </a:solidFill>
                <a:latin typeface="Public Sans Bold"/>
                <a:ea typeface="Public Sans Bold"/>
                <a:cs typeface="Public Sans Bold"/>
                <a:sym typeface="Public Sans Bold"/>
              </a:rPr>
              <a:t>NRIT </a:t>
            </a:r>
            <a:r>
              <a:rPr lang="en-US" sz="4899" b="1" dirty="0" smtClean="0">
                <a:solidFill>
                  <a:srgbClr val="000000"/>
                </a:solidFill>
                <a:latin typeface="Public Sans Bold"/>
                <a:ea typeface="Public Sans Bold"/>
                <a:cs typeface="Public Sans Bold"/>
                <a:sym typeface="Public Sans Bold"/>
              </a:rPr>
              <a:t>TBI</a:t>
            </a:r>
          </a:p>
          <a:p>
            <a:pPr algn="ctr">
              <a:lnSpc>
                <a:spcPts val="6859"/>
              </a:lnSpc>
            </a:pPr>
            <a:endParaRPr lang="en-US" sz="4899" b="1" dirty="0" smtClean="0">
              <a:solidFill>
                <a:srgbClr val="000000"/>
              </a:solidFill>
              <a:latin typeface="Public Sans Bold"/>
              <a:ea typeface="Public Sans Bold"/>
              <a:cs typeface="Public Sans Bold"/>
              <a:sym typeface="Public Sans Bold"/>
            </a:endParaRPr>
          </a:p>
          <a:p>
            <a:pPr algn="ctr">
              <a:lnSpc>
                <a:spcPts val="6859"/>
              </a:lnSpc>
            </a:pPr>
            <a:endParaRPr lang="en-US" sz="4899" b="1" dirty="0">
              <a:solidFill>
                <a:srgbClr val="000000"/>
              </a:solidFill>
              <a:latin typeface="Public Sans Bold"/>
              <a:ea typeface="Public Sans Bold"/>
              <a:cs typeface="Public Sans Bold"/>
              <a:sym typeface="Public Sans Bold"/>
            </a:endParaRPr>
          </a:p>
          <a:p>
            <a:pPr algn="ctr">
              <a:lnSpc>
                <a:spcPts val="6859"/>
              </a:lnSpc>
            </a:pPr>
            <a:endParaRPr lang="en-US" sz="4899" b="1" dirty="0">
              <a:solidFill>
                <a:srgbClr val="000000"/>
              </a:solidFill>
              <a:latin typeface="Public Sans Bold"/>
              <a:ea typeface="Public Sans Bold"/>
              <a:cs typeface="Public Sans Bold"/>
              <a:sym typeface="Public Sans Bold"/>
            </a:endParaRPr>
          </a:p>
          <a:p>
            <a:pPr algn="ctr">
              <a:lnSpc>
                <a:spcPts val="6859"/>
              </a:lnSpc>
            </a:pPr>
            <a:endParaRPr lang="en-US" sz="4899" b="1" dirty="0">
              <a:solidFill>
                <a:srgbClr val="000000"/>
              </a:solidFill>
              <a:latin typeface="Public Sans Bold"/>
              <a:ea typeface="Public Sans Bold"/>
              <a:cs typeface="Public Sans Bold"/>
              <a:sym typeface="Public Sans Bold"/>
            </a:endParaRPr>
          </a:p>
          <a:p>
            <a:pPr algn="ctr">
              <a:lnSpc>
                <a:spcPts val="6859"/>
              </a:lnSpc>
              <a:spcBef>
                <a:spcPct val="0"/>
              </a:spcBef>
            </a:pPr>
            <a:endParaRPr lang="en-US" sz="4899" b="1" dirty="0">
              <a:solidFill>
                <a:srgbClr val="000000"/>
              </a:solidFill>
              <a:latin typeface="Public Sans Bold"/>
              <a:ea typeface="Public Sans Bold"/>
              <a:cs typeface="Public Sans Bold"/>
              <a:sym typeface="Public Sans Bold"/>
            </a:endParaRPr>
          </a:p>
        </p:txBody>
      </p:sp>
      <p:sp>
        <p:nvSpPr>
          <p:cNvPr id="5" name="Freeform 5"/>
          <p:cNvSpPr/>
          <p:nvPr/>
        </p:nvSpPr>
        <p:spPr>
          <a:xfrm>
            <a:off x="6001968" y="-210369"/>
            <a:ext cx="2785742" cy="2785742"/>
          </a:xfrm>
          <a:custGeom>
            <a:avLst/>
            <a:gdLst/>
            <a:ahLst/>
            <a:cxnLst/>
            <a:rect l="l" t="t" r="r" b="b"/>
            <a:pathLst>
              <a:path w="2785742" h="2785742">
                <a:moveTo>
                  <a:pt x="0" y="0"/>
                </a:moveTo>
                <a:lnTo>
                  <a:pt x="2785742" y="0"/>
                </a:lnTo>
                <a:lnTo>
                  <a:pt x="2785742" y="2785742"/>
                </a:lnTo>
                <a:lnTo>
                  <a:pt x="0" y="2785742"/>
                </a:lnTo>
                <a:lnTo>
                  <a:pt x="0" y="0"/>
                </a:lnTo>
                <a:close/>
              </a:path>
            </a:pathLst>
          </a:custGeom>
          <a:blipFill>
            <a:blip r:embed="rId3"/>
            <a:stretch>
              <a:fillRect/>
            </a:stretch>
          </a:blipFill>
        </p:spPr>
      </p:sp>
      <p:sp>
        <p:nvSpPr>
          <p:cNvPr id="6" name="Text 0"/>
          <p:cNvSpPr/>
          <p:nvPr/>
        </p:nvSpPr>
        <p:spPr>
          <a:xfrm>
            <a:off x="6858000" y="4305432"/>
            <a:ext cx="3235523" cy="45719"/>
          </a:xfrm>
          <a:prstGeom prst="rect">
            <a:avLst/>
          </a:prstGeom>
          <a:noFill/>
          <a:ln/>
        </p:spPr>
        <p:txBody>
          <a:bodyPr wrap="none" lIns="0" tIns="0" rIns="0" bIns="0" rtlCol="0" anchor="t"/>
          <a:lstStyle/>
          <a:p>
            <a:pPr marL="0" indent="0" algn="ctr">
              <a:lnSpc>
                <a:spcPts val="2750"/>
              </a:lnSpc>
              <a:buNone/>
            </a:pPr>
            <a:r>
              <a:rPr lang="en-US" sz="2200" b="1" dirty="0">
                <a:solidFill>
                  <a:srgbClr val="272525"/>
                </a:solidFill>
                <a:latin typeface="Inter Bold" pitchFamily="34" charset="0"/>
                <a:ea typeface="Inter Bold" pitchFamily="34" charset="-122"/>
                <a:cs typeface="Inter Bold" pitchFamily="34" charset="-120"/>
              </a:rPr>
              <a:t>Mentorship &amp; Guidance</a:t>
            </a:r>
            <a:endParaRPr lang="en-US" sz="2200" dirty="0"/>
          </a:p>
        </p:txBody>
      </p:sp>
      <p:sp>
        <p:nvSpPr>
          <p:cNvPr id="7" name="Text 1"/>
          <p:cNvSpPr/>
          <p:nvPr/>
        </p:nvSpPr>
        <p:spPr>
          <a:xfrm>
            <a:off x="2362200" y="4690514"/>
            <a:ext cx="12305705" cy="65011"/>
          </a:xfrm>
          <a:prstGeom prst="rect">
            <a:avLst/>
          </a:prstGeom>
          <a:noFill/>
          <a:ln/>
        </p:spPr>
        <p:txBody>
          <a:bodyPr wrap="none" lIns="0" tIns="0" rIns="0" bIns="0" rtlCol="0" anchor="t"/>
          <a:lstStyle/>
          <a:p>
            <a:pPr marL="0" indent="0" algn="ctr">
              <a:lnSpc>
                <a:spcPts val="2850"/>
              </a:lnSpc>
              <a:buNone/>
            </a:pPr>
            <a:r>
              <a:rPr lang="en-US" sz="1750" dirty="0">
                <a:solidFill>
                  <a:srgbClr val="272525"/>
                </a:solidFill>
                <a:latin typeface="Inter" pitchFamily="34" charset="0"/>
                <a:ea typeface="Inter" pitchFamily="34" charset="-122"/>
                <a:cs typeface="Inter" pitchFamily="34" charset="-120"/>
              </a:rPr>
              <a:t>In AI, IoT, and business strategy.</a:t>
            </a:r>
            <a:endParaRPr lang="en-US" sz="1750" dirty="0"/>
          </a:p>
        </p:txBody>
      </p:sp>
      <p:sp>
        <p:nvSpPr>
          <p:cNvPr id="8" name="Text 2"/>
          <p:cNvSpPr/>
          <p:nvPr/>
        </p:nvSpPr>
        <p:spPr>
          <a:xfrm>
            <a:off x="6858000" y="5403003"/>
            <a:ext cx="2873216" cy="63475"/>
          </a:xfrm>
          <a:prstGeom prst="rect">
            <a:avLst/>
          </a:prstGeom>
          <a:noFill/>
          <a:ln/>
        </p:spPr>
        <p:txBody>
          <a:bodyPr wrap="none" lIns="0" tIns="0" rIns="0" bIns="0" rtlCol="0" anchor="t"/>
          <a:lstStyle/>
          <a:p>
            <a:pPr marL="0" indent="0" algn="ctr">
              <a:lnSpc>
                <a:spcPts val="2750"/>
              </a:lnSpc>
              <a:buNone/>
            </a:pPr>
            <a:r>
              <a:rPr lang="en-US" sz="2200" b="1" dirty="0">
                <a:solidFill>
                  <a:srgbClr val="272525"/>
                </a:solidFill>
                <a:latin typeface="Inter Bold" pitchFamily="34" charset="0"/>
                <a:ea typeface="Inter Bold" pitchFamily="34" charset="-122"/>
                <a:cs typeface="Inter Bold" pitchFamily="34" charset="-120"/>
              </a:rPr>
              <a:t>Technical Resources</a:t>
            </a:r>
            <a:endParaRPr lang="en-US" sz="2200" dirty="0"/>
          </a:p>
        </p:txBody>
      </p:sp>
      <p:sp>
        <p:nvSpPr>
          <p:cNvPr id="9" name="Text 3"/>
          <p:cNvSpPr/>
          <p:nvPr/>
        </p:nvSpPr>
        <p:spPr>
          <a:xfrm>
            <a:off x="2274926" y="5750889"/>
            <a:ext cx="12305705" cy="65011"/>
          </a:xfrm>
          <a:prstGeom prst="rect">
            <a:avLst/>
          </a:prstGeom>
          <a:noFill/>
          <a:ln/>
        </p:spPr>
        <p:txBody>
          <a:bodyPr wrap="none" lIns="0" tIns="0" rIns="0" bIns="0" rtlCol="0" anchor="t"/>
          <a:lstStyle/>
          <a:p>
            <a:pPr marL="0" indent="0" algn="ctr">
              <a:lnSpc>
                <a:spcPts val="2850"/>
              </a:lnSpc>
              <a:buNone/>
            </a:pPr>
            <a:r>
              <a:rPr lang="en-US" sz="1750" dirty="0">
                <a:solidFill>
                  <a:srgbClr val="272525"/>
                </a:solidFill>
                <a:latin typeface="Inter" pitchFamily="34" charset="0"/>
                <a:ea typeface="Inter" pitchFamily="34" charset="-122"/>
                <a:cs typeface="Inter" pitchFamily="34" charset="-120"/>
              </a:rPr>
              <a:t>Access to infrastructure and expertise.</a:t>
            </a:r>
            <a:endParaRPr lang="en-US" sz="1750" dirty="0"/>
          </a:p>
        </p:txBody>
      </p:sp>
      <p:sp>
        <p:nvSpPr>
          <p:cNvPr id="10" name="Text 4"/>
          <p:cNvSpPr/>
          <p:nvPr/>
        </p:nvSpPr>
        <p:spPr>
          <a:xfrm>
            <a:off x="6851904" y="7490309"/>
            <a:ext cx="3600450" cy="63475"/>
          </a:xfrm>
          <a:prstGeom prst="rect">
            <a:avLst/>
          </a:prstGeom>
          <a:noFill/>
          <a:ln/>
        </p:spPr>
        <p:txBody>
          <a:bodyPr wrap="none" lIns="0" tIns="0" rIns="0" bIns="0" rtlCol="0" anchor="t"/>
          <a:lstStyle/>
          <a:p>
            <a:pPr marL="0" indent="0" algn="ctr">
              <a:lnSpc>
                <a:spcPts val="2750"/>
              </a:lnSpc>
              <a:buNone/>
            </a:pPr>
            <a:r>
              <a:rPr lang="en-US" sz="2200" b="1" dirty="0">
                <a:solidFill>
                  <a:srgbClr val="272525"/>
                </a:solidFill>
                <a:latin typeface="Inter Bold" pitchFamily="34" charset="0"/>
                <a:ea typeface="Inter Bold" pitchFamily="34" charset="-122"/>
                <a:cs typeface="Inter Bold" pitchFamily="34" charset="-120"/>
              </a:rPr>
              <a:t>Networking Opportunities</a:t>
            </a:r>
            <a:endParaRPr lang="en-US" sz="2200" dirty="0"/>
          </a:p>
        </p:txBody>
      </p:sp>
      <p:sp>
        <p:nvSpPr>
          <p:cNvPr id="11" name="Text 5"/>
          <p:cNvSpPr/>
          <p:nvPr/>
        </p:nvSpPr>
        <p:spPr>
          <a:xfrm>
            <a:off x="2634857" y="7860887"/>
            <a:ext cx="12305705" cy="65011"/>
          </a:xfrm>
          <a:prstGeom prst="rect">
            <a:avLst/>
          </a:prstGeom>
          <a:noFill/>
          <a:ln/>
        </p:spPr>
        <p:txBody>
          <a:bodyPr wrap="none" lIns="0" tIns="0" rIns="0" bIns="0" rtlCol="0" anchor="t"/>
          <a:lstStyle/>
          <a:p>
            <a:pPr marL="0" indent="0" algn="ctr">
              <a:lnSpc>
                <a:spcPts val="2850"/>
              </a:lnSpc>
              <a:buNone/>
            </a:pPr>
            <a:r>
              <a:rPr lang="en-US" sz="1750" dirty="0">
                <a:solidFill>
                  <a:srgbClr val="272525"/>
                </a:solidFill>
                <a:latin typeface="Inter" pitchFamily="34" charset="0"/>
                <a:ea typeface="Inter" pitchFamily="34" charset="-122"/>
                <a:cs typeface="Inter" pitchFamily="34" charset="-120"/>
              </a:rPr>
              <a:t>Connections with farmers, partners, and investors.</a:t>
            </a:r>
            <a:endParaRPr lang="en-US" sz="1750" dirty="0"/>
          </a:p>
        </p:txBody>
      </p:sp>
      <p:sp>
        <p:nvSpPr>
          <p:cNvPr id="12" name="Text 6"/>
          <p:cNvSpPr/>
          <p:nvPr/>
        </p:nvSpPr>
        <p:spPr>
          <a:xfrm>
            <a:off x="6945271" y="6421583"/>
            <a:ext cx="3139559" cy="63475"/>
          </a:xfrm>
          <a:prstGeom prst="rect">
            <a:avLst/>
          </a:prstGeom>
          <a:noFill/>
          <a:ln/>
        </p:spPr>
        <p:txBody>
          <a:bodyPr wrap="none" lIns="0" tIns="0" rIns="0" bIns="0" rtlCol="0" anchor="t"/>
          <a:lstStyle/>
          <a:p>
            <a:pPr marL="0" indent="0" algn="ctr">
              <a:lnSpc>
                <a:spcPts val="2750"/>
              </a:lnSpc>
              <a:buNone/>
            </a:pPr>
            <a:r>
              <a:rPr lang="en-US" sz="2200" b="1" dirty="0">
                <a:solidFill>
                  <a:srgbClr val="272525"/>
                </a:solidFill>
                <a:latin typeface="Inter Bold" pitchFamily="34" charset="0"/>
                <a:ea typeface="Inter Bold" pitchFamily="34" charset="-122"/>
                <a:cs typeface="Inter Bold" pitchFamily="34" charset="-120"/>
              </a:rPr>
              <a:t>Seed Funding &amp; Grants</a:t>
            </a:r>
            <a:endParaRPr lang="en-US" sz="2200" dirty="0"/>
          </a:p>
        </p:txBody>
      </p:sp>
      <p:sp>
        <p:nvSpPr>
          <p:cNvPr id="13" name="Text 7"/>
          <p:cNvSpPr/>
          <p:nvPr/>
        </p:nvSpPr>
        <p:spPr>
          <a:xfrm>
            <a:off x="2592643" y="6809033"/>
            <a:ext cx="12305705" cy="65011"/>
          </a:xfrm>
          <a:prstGeom prst="rect">
            <a:avLst/>
          </a:prstGeom>
          <a:noFill/>
          <a:ln/>
        </p:spPr>
        <p:txBody>
          <a:bodyPr wrap="none" lIns="0" tIns="0" rIns="0" bIns="0" rtlCol="0" anchor="t"/>
          <a:lstStyle/>
          <a:p>
            <a:pPr marL="0" indent="0" algn="ctr">
              <a:lnSpc>
                <a:spcPts val="2850"/>
              </a:lnSpc>
              <a:buNone/>
            </a:pPr>
            <a:r>
              <a:rPr lang="en-US" sz="1750" dirty="0">
                <a:solidFill>
                  <a:srgbClr val="272525"/>
                </a:solidFill>
                <a:latin typeface="Inter" pitchFamily="34" charset="0"/>
                <a:ea typeface="Inter" pitchFamily="34" charset="-122"/>
                <a:cs typeface="Inter" pitchFamily="34" charset="-120"/>
              </a:rPr>
              <a:t>Essential for initial development and growth.</a:t>
            </a:r>
            <a:endParaRPr lang="en-US" sz="1750" dirty="0"/>
          </a:p>
        </p:txBody>
      </p:sp>
      <p:sp>
        <p:nvSpPr>
          <p:cNvPr id="14" name="Text 8"/>
          <p:cNvSpPr/>
          <p:nvPr/>
        </p:nvSpPr>
        <p:spPr>
          <a:xfrm>
            <a:off x="6860505" y="8516716"/>
            <a:ext cx="3854410" cy="63475"/>
          </a:xfrm>
          <a:prstGeom prst="rect">
            <a:avLst/>
          </a:prstGeom>
          <a:noFill/>
          <a:ln/>
        </p:spPr>
        <p:txBody>
          <a:bodyPr wrap="none" lIns="0" tIns="0" rIns="0" bIns="0" rtlCol="0" anchor="t"/>
          <a:lstStyle/>
          <a:p>
            <a:pPr marL="0" indent="0" algn="ctr">
              <a:lnSpc>
                <a:spcPts val="2750"/>
              </a:lnSpc>
              <a:buNone/>
            </a:pPr>
            <a:r>
              <a:rPr lang="en-US" sz="2200" b="1" dirty="0">
                <a:solidFill>
                  <a:srgbClr val="272525"/>
                </a:solidFill>
                <a:latin typeface="Inter Bold" pitchFamily="34" charset="0"/>
                <a:ea typeface="Inter Bold" pitchFamily="34" charset="-122"/>
                <a:cs typeface="Inter Bold" pitchFamily="34" charset="-120"/>
              </a:rPr>
              <a:t>Business Model Refinement</a:t>
            </a:r>
            <a:endParaRPr lang="en-US" sz="2200" dirty="0"/>
          </a:p>
        </p:txBody>
      </p:sp>
      <p:sp>
        <p:nvSpPr>
          <p:cNvPr id="15" name="Text 9"/>
          <p:cNvSpPr/>
          <p:nvPr/>
        </p:nvSpPr>
        <p:spPr>
          <a:xfrm>
            <a:off x="2634857" y="8919031"/>
            <a:ext cx="12305705" cy="65011"/>
          </a:xfrm>
          <a:prstGeom prst="rect">
            <a:avLst/>
          </a:prstGeom>
          <a:noFill/>
          <a:ln/>
        </p:spPr>
        <p:txBody>
          <a:bodyPr wrap="none" lIns="0" tIns="0" rIns="0" bIns="0" rtlCol="0" anchor="t"/>
          <a:lstStyle/>
          <a:p>
            <a:pPr marL="0" indent="0" algn="ctr">
              <a:lnSpc>
                <a:spcPts val="2850"/>
              </a:lnSpc>
              <a:buNone/>
            </a:pPr>
            <a:r>
              <a:rPr lang="en-US" sz="1750" dirty="0" smtClean="0">
                <a:solidFill>
                  <a:srgbClr val="272525"/>
                </a:solidFill>
                <a:latin typeface="Inter" pitchFamily="34" charset="0"/>
                <a:ea typeface="Inter" pitchFamily="34" charset="-122"/>
                <a:cs typeface="Inter" pitchFamily="34" charset="-120"/>
              </a:rPr>
              <a:t>Assistance </a:t>
            </a:r>
            <a:r>
              <a:rPr lang="en-US" sz="1750" dirty="0">
                <a:solidFill>
                  <a:srgbClr val="272525"/>
                </a:solidFill>
                <a:latin typeface="Inter" pitchFamily="34" charset="0"/>
                <a:ea typeface="Inter" pitchFamily="34" charset="-122"/>
                <a:cs typeface="Inter" pitchFamily="34" charset="-120"/>
              </a:rPr>
              <a:t>in scaling and market entry strategies.</a:t>
            </a:r>
            <a:endParaRPr lang="en-US" sz="175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3" name="Freeform 3"/>
          <p:cNvSpPr/>
          <p:nvPr/>
        </p:nvSpPr>
        <p:spPr>
          <a:xfrm>
            <a:off x="0" y="0"/>
            <a:ext cx="18288000" cy="1394460"/>
          </a:xfrm>
          <a:custGeom>
            <a:avLst/>
            <a:gdLst/>
            <a:ahLst/>
            <a:cxnLst/>
            <a:rect l="l" t="t" r="r" b="b"/>
            <a:pathLst>
              <a:path w="18288000" h="1394460">
                <a:moveTo>
                  <a:pt x="0" y="0"/>
                </a:moveTo>
                <a:lnTo>
                  <a:pt x="18288000" y="0"/>
                </a:lnTo>
                <a:lnTo>
                  <a:pt x="18288000" y="1394460"/>
                </a:lnTo>
                <a:lnTo>
                  <a:pt x="0" y="1394460"/>
                </a:lnTo>
                <a:lnTo>
                  <a:pt x="0" y="0"/>
                </a:lnTo>
                <a:close/>
              </a:path>
            </a:pathLst>
          </a:custGeom>
          <a:blipFill>
            <a:blip r:embed="rId2"/>
            <a:stretch>
              <a:fillRect/>
            </a:stretch>
          </a:blipFill>
        </p:spPr>
      </p:sp>
      <p:sp>
        <p:nvSpPr>
          <p:cNvPr id="4" name="TextBox 4"/>
          <p:cNvSpPr txBox="1"/>
          <p:nvPr/>
        </p:nvSpPr>
        <p:spPr>
          <a:xfrm>
            <a:off x="1028695" y="2785742"/>
            <a:ext cx="15963905" cy="6417141"/>
          </a:xfrm>
          <a:prstGeom prst="rect">
            <a:avLst/>
          </a:prstGeom>
        </p:spPr>
        <p:txBody>
          <a:bodyPr wrap="square" lIns="0" tIns="0" rIns="0" bIns="0" rtlCol="0" anchor="t">
            <a:spAutoFit/>
          </a:bodyPr>
          <a:lstStyle/>
          <a:p>
            <a:pPr algn="ctr">
              <a:lnSpc>
                <a:spcPts val="6859"/>
              </a:lnSpc>
            </a:pPr>
            <a:r>
              <a:rPr lang="en-US" sz="4899" b="1" dirty="0">
                <a:solidFill>
                  <a:srgbClr val="000000"/>
                </a:solidFill>
                <a:latin typeface="Public Sans Bold"/>
                <a:ea typeface="Public Sans Bold"/>
                <a:cs typeface="Public Sans Bold"/>
                <a:sym typeface="Public Sans Bold"/>
              </a:rPr>
              <a:t>YOUR CONTACT </a:t>
            </a:r>
            <a:r>
              <a:rPr lang="en-US" sz="4899" b="1" dirty="0" smtClean="0">
                <a:solidFill>
                  <a:srgbClr val="000000"/>
                </a:solidFill>
                <a:latin typeface="Public Sans Bold"/>
                <a:ea typeface="Public Sans Bold"/>
                <a:cs typeface="Public Sans Bold"/>
                <a:sym typeface="Public Sans Bold"/>
              </a:rPr>
              <a:t>DETAILS</a:t>
            </a:r>
          </a:p>
          <a:p>
            <a:pPr algn="ctr">
              <a:lnSpc>
                <a:spcPts val="6859"/>
              </a:lnSpc>
            </a:pPr>
            <a:endParaRPr lang="en-US" sz="4899" b="1" dirty="0" smtClean="0">
              <a:solidFill>
                <a:srgbClr val="000000"/>
              </a:solidFill>
              <a:latin typeface="Public Sans Bold"/>
              <a:ea typeface="Public Sans Bold"/>
              <a:cs typeface="Public Sans Bold"/>
              <a:sym typeface="Public Sans Bold"/>
            </a:endParaRPr>
          </a:p>
          <a:p>
            <a:pPr>
              <a:lnSpc>
                <a:spcPts val="6859"/>
              </a:lnSpc>
            </a:pPr>
            <a:r>
              <a:rPr lang="en-US" sz="4899" b="1" dirty="0" smtClean="0">
                <a:solidFill>
                  <a:srgbClr val="000000"/>
                </a:solidFill>
                <a:latin typeface="Public Sans Bold"/>
                <a:ea typeface="Public Sans Bold"/>
                <a:cs typeface="Public Sans Bold"/>
                <a:sym typeface="Public Sans Bold"/>
              </a:rPr>
              <a:t>	Name				E-mail					</a:t>
            </a:r>
            <a:r>
              <a:rPr lang="en-US" sz="4899" b="1" dirty="0" err="1" smtClean="0">
                <a:solidFill>
                  <a:srgbClr val="000000"/>
                </a:solidFill>
                <a:latin typeface="Public Sans Bold"/>
                <a:ea typeface="Public Sans Bold"/>
                <a:cs typeface="Public Sans Bold"/>
                <a:sym typeface="Public Sans Bold"/>
              </a:rPr>
              <a:t>Ph.Number</a:t>
            </a:r>
            <a:endParaRPr lang="en-US" sz="4899" b="1" dirty="0" smtClean="0">
              <a:solidFill>
                <a:srgbClr val="000000"/>
              </a:solidFill>
              <a:latin typeface="Public Sans Bold"/>
              <a:ea typeface="Public Sans Bold"/>
              <a:cs typeface="Public Sans Bold"/>
              <a:sym typeface="Public Sans Bold"/>
            </a:endParaRPr>
          </a:p>
          <a:p>
            <a:pPr>
              <a:lnSpc>
                <a:spcPts val="6859"/>
              </a:lnSpc>
            </a:pPr>
            <a:endParaRPr lang="en-US" sz="4899" b="1" dirty="0">
              <a:solidFill>
                <a:srgbClr val="000000"/>
              </a:solidFill>
              <a:latin typeface="Public Sans Bold"/>
              <a:ea typeface="Public Sans Bold"/>
              <a:cs typeface="Public Sans Bold"/>
              <a:sym typeface="Public Sans Bold"/>
            </a:endParaRPr>
          </a:p>
          <a:p>
            <a:pPr>
              <a:lnSpc>
                <a:spcPct val="150000"/>
              </a:lnSpc>
              <a:spcBef>
                <a:spcPct val="0"/>
              </a:spcBef>
            </a:pPr>
            <a:r>
              <a:rPr lang="en-US" sz="2400" b="1" dirty="0" smtClean="0">
                <a:solidFill>
                  <a:srgbClr val="000000"/>
                </a:solidFill>
                <a:latin typeface="Public Sans Bold"/>
                <a:ea typeface="Public Sans Bold"/>
                <a:cs typeface="Public Sans Bold"/>
                <a:sym typeface="Public Sans Bold"/>
              </a:rPr>
              <a:t>	Irfan </a:t>
            </a:r>
            <a:r>
              <a:rPr lang="en-US" sz="2400" b="1" dirty="0">
                <a:solidFill>
                  <a:srgbClr val="000000"/>
                </a:solidFill>
                <a:latin typeface="Public Sans Bold"/>
                <a:ea typeface="Public Sans Bold"/>
                <a:cs typeface="Public Sans Bold"/>
                <a:sym typeface="Public Sans Bold"/>
              </a:rPr>
              <a:t>Khudabuddin </a:t>
            </a:r>
            <a:r>
              <a:rPr lang="en-US" sz="2400" b="1" dirty="0" smtClean="0">
                <a:solidFill>
                  <a:srgbClr val="000000"/>
                </a:solidFill>
                <a:latin typeface="Public Sans Bold"/>
                <a:ea typeface="Public Sans Bold"/>
                <a:cs typeface="Public Sans Bold"/>
                <a:sym typeface="Public Sans Bold"/>
              </a:rPr>
              <a:t>Mulla		</a:t>
            </a:r>
            <a:r>
              <a:rPr lang="en-US" sz="2400" b="1" dirty="0" smtClean="0">
                <a:solidFill>
                  <a:srgbClr val="000000"/>
                </a:solidFill>
                <a:latin typeface="Public Sans Bold"/>
                <a:ea typeface="Public Sans Bold"/>
                <a:cs typeface="Public Sans Bold"/>
                <a:sym typeface="Public Sans Bold"/>
                <a:hlinkClick r:id="rId3"/>
              </a:rPr>
              <a:t>irfankmulla05@gamil.com</a:t>
            </a:r>
            <a:r>
              <a:rPr lang="en-US" sz="2400" b="1" dirty="0" smtClean="0">
                <a:solidFill>
                  <a:srgbClr val="000000"/>
                </a:solidFill>
                <a:latin typeface="Public Sans Bold"/>
                <a:ea typeface="Public Sans Bold"/>
                <a:cs typeface="Public Sans Bold"/>
                <a:sym typeface="Public Sans Bold"/>
              </a:rPr>
              <a:t>			8767865949		</a:t>
            </a:r>
            <a:endParaRPr lang="en-US" sz="2400" b="1" dirty="0">
              <a:solidFill>
                <a:srgbClr val="000000"/>
              </a:solidFill>
              <a:latin typeface="Public Sans Bold"/>
              <a:ea typeface="Public Sans Bold"/>
              <a:cs typeface="Public Sans Bold"/>
              <a:sym typeface="Public Sans Bold"/>
            </a:endParaRPr>
          </a:p>
          <a:p>
            <a:pPr>
              <a:lnSpc>
                <a:spcPct val="150000"/>
              </a:lnSpc>
              <a:spcBef>
                <a:spcPct val="0"/>
              </a:spcBef>
            </a:pPr>
            <a:r>
              <a:rPr lang="en-US" sz="2400" b="1" dirty="0" smtClean="0">
                <a:solidFill>
                  <a:srgbClr val="000000"/>
                </a:solidFill>
                <a:latin typeface="Public Sans Bold"/>
                <a:ea typeface="Public Sans Bold"/>
                <a:cs typeface="Public Sans Bold"/>
                <a:sym typeface="Public Sans Bold"/>
              </a:rPr>
              <a:t>	Gomtesh </a:t>
            </a:r>
            <a:r>
              <a:rPr lang="en-US" sz="2400" b="1" dirty="0">
                <a:solidFill>
                  <a:srgbClr val="000000"/>
                </a:solidFill>
                <a:latin typeface="Public Sans Bold"/>
                <a:ea typeface="Public Sans Bold"/>
                <a:cs typeface="Public Sans Bold"/>
                <a:sym typeface="Public Sans Bold"/>
              </a:rPr>
              <a:t>Amol </a:t>
            </a:r>
            <a:r>
              <a:rPr lang="en-US" sz="2400" b="1" dirty="0" err="1" smtClean="0">
                <a:solidFill>
                  <a:srgbClr val="000000"/>
                </a:solidFill>
                <a:latin typeface="Public Sans Bold"/>
                <a:ea typeface="Public Sans Bold"/>
                <a:cs typeface="Public Sans Bold"/>
                <a:sym typeface="Public Sans Bold"/>
              </a:rPr>
              <a:t>Shetti</a:t>
            </a:r>
            <a:r>
              <a:rPr lang="en-US" sz="2400" b="1" dirty="0" smtClean="0">
                <a:solidFill>
                  <a:srgbClr val="000000"/>
                </a:solidFill>
                <a:latin typeface="Public Sans Bold"/>
                <a:ea typeface="Public Sans Bold"/>
                <a:cs typeface="Public Sans Bold"/>
                <a:sym typeface="Public Sans Bold"/>
              </a:rPr>
              <a:t>		</a:t>
            </a:r>
            <a:r>
              <a:rPr lang="en-US" sz="2400" b="1" dirty="0" smtClean="0">
                <a:solidFill>
                  <a:srgbClr val="000000"/>
                </a:solidFill>
                <a:latin typeface="Public Sans Bold"/>
                <a:ea typeface="Public Sans Bold"/>
                <a:cs typeface="Public Sans Bold"/>
                <a:sym typeface="Public Sans Bold"/>
                <a:hlinkClick r:id="rId4"/>
              </a:rPr>
              <a:t>gomteshshetti108@gmail.com</a:t>
            </a:r>
            <a:r>
              <a:rPr lang="en-US" sz="2400" b="1" dirty="0" smtClean="0">
                <a:solidFill>
                  <a:srgbClr val="000000"/>
                </a:solidFill>
                <a:latin typeface="Public Sans Bold"/>
                <a:ea typeface="Public Sans Bold"/>
                <a:cs typeface="Public Sans Bold"/>
                <a:sym typeface="Public Sans Bold"/>
              </a:rPr>
              <a:t>			6364454108  </a:t>
            </a:r>
            <a:endParaRPr lang="en-US" sz="2400" b="1" dirty="0">
              <a:solidFill>
                <a:srgbClr val="000000"/>
              </a:solidFill>
              <a:latin typeface="Public Sans Bold"/>
              <a:ea typeface="Public Sans Bold"/>
              <a:cs typeface="Public Sans Bold"/>
              <a:sym typeface="Public Sans Bold"/>
            </a:endParaRPr>
          </a:p>
          <a:p>
            <a:pPr>
              <a:lnSpc>
                <a:spcPts val="6859"/>
              </a:lnSpc>
            </a:pPr>
            <a:endParaRPr lang="en-US" sz="4899" b="1" dirty="0">
              <a:solidFill>
                <a:srgbClr val="000000"/>
              </a:solidFill>
              <a:latin typeface="Public Sans Bold"/>
              <a:ea typeface="Public Sans Bold"/>
              <a:cs typeface="Public Sans Bold"/>
              <a:sym typeface="Public Sans Bold"/>
            </a:endParaRPr>
          </a:p>
          <a:p>
            <a:pPr>
              <a:lnSpc>
                <a:spcPts val="6859"/>
              </a:lnSpc>
              <a:spcBef>
                <a:spcPct val="0"/>
              </a:spcBef>
            </a:pPr>
            <a:r>
              <a:rPr lang="en-US" sz="4899" b="1" dirty="0">
                <a:solidFill>
                  <a:srgbClr val="000000"/>
                </a:solidFill>
                <a:latin typeface="Public Sans Bold"/>
                <a:ea typeface="Public Sans Bold"/>
                <a:cs typeface="Public Sans Bold"/>
                <a:sym typeface="Public Sans Bold"/>
              </a:rPr>
              <a:t> </a:t>
            </a:r>
          </a:p>
        </p:txBody>
      </p:sp>
      <p:sp>
        <p:nvSpPr>
          <p:cNvPr id="5" name="Freeform 5"/>
          <p:cNvSpPr/>
          <p:nvPr/>
        </p:nvSpPr>
        <p:spPr>
          <a:xfrm>
            <a:off x="6001968" y="-210369"/>
            <a:ext cx="2785742" cy="2785742"/>
          </a:xfrm>
          <a:custGeom>
            <a:avLst/>
            <a:gdLst/>
            <a:ahLst/>
            <a:cxnLst/>
            <a:rect l="l" t="t" r="r" b="b"/>
            <a:pathLst>
              <a:path w="2785742" h="2785742">
                <a:moveTo>
                  <a:pt x="0" y="0"/>
                </a:moveTo>
                <a:lnTo>
                  <a:pt x="2785742" y="0"/>
                </a:lnTo>
                <a:lnTo>
                  <a:pt x="2785742" y="2785742"/>
                </a:lnTo>
                <a:lnTo>
                  <a:pt x="0" y="2785742"/>
                </a:lnTo>
                <a:lnTo>
                  <a:pt x="0" y="0"/>
                </a:lnTo>
                <a:close/>
              </a:path>
            </a:pathLst>
          </a:custGeom>
          <a:blipFill>
            <a:blip r:embed="rId5"/>
            <a:stretch>
              <a:fillRect/>
            </a:stretch>
          </a:blipFill>
        </p:spPr>
      </p:sp>
      <p:sp>
        <p:nvSpPr>
          <p:cNvPr id="6" name="Rectangle 5"/>
          <p:cNvSpPr/>
          <p:nvPr/>
        </p:nvSpPr>
        <p:spPr>
          <a:xfrm>
            <a:off x="1447045" y="8489922"/>
            <a:ext cx="15393894" cy="923330"/>
          </a:xfrm>
          <a:prstGeom prst="rect">
            <a:avLst/>
          </a:prstGeom>
        </p:spPr>
        <p:txBody>
          <a:bodyPr wrap="none">
            <a:spAutoFit/>
          </a:bodyPr>
          <a:lstStyle/>
          <a:p>
            <a:r>
              <a:rPr lang="en-US" sz="5400" b="1" dirty="0">
                <a:solidFill>
                  <a:srgbClr val="00B050"/>
                </a:solidFill>
                <a:latin typeface="Inter Bold"/>
              </a:rPr>
              <a:t>“Thank you – your insights will help us grow.”</a:t>
            </a:r>
          </a:p>
        </p:txBody>
      </p:sp>
    </p:spTree>
    <p:extLst>
      <p:ext uri="{BB962C8B-B14F-4D97-AF65-F5344CB8AC3E}">
        <p14:creationId xmlns:p14="http://schemas.microsoft.com/office/powerpoint/2010/main" val="38625977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Freeform 2"/>
          <p:cNvSpPr/>
          <p:nvPr/>
        </p:nvSpPr>
        <p:spPr>
          <a:xfrm>
            <a:off x="0" y="0"/>
            <a:ext cx="18288000" cy="1394460"/>
          </a:xfrm>
          <a:custGeom>
            <a:avLst/>
            <a:gdLst/>
            <a:ahLst/>
            <a:cxnLst/>
            <a:rect l="l" t="t" r="r" b="b"/>
            <a:pathLst>
              <a:path w="18288000" h="1394460">
                <a:moveTo>
                  <a:pt x="0" y="0"/>
                </a:moveTo>
                <a:lnTo>
                  <a:pt x="18288000" y="0"/>
                </a:lnTo>
                <a:lnTo>
                  <a:pt x="18288000" y="1394460"/>
                </a:lnTo>
                <a:lnTo>
                  <a:pt x="0" y="1394460"/>
                </a:lnTo>
                <a:lnTo>
                  <a:pt x="0" y="0"/>
                </a:lnTo>
                <a:close/>
              </a:path>
            </a:pathLst>
          </a:custGeom>
          <a:blipFill>
            <a:blip r:embed="rId2"/>
            <a:stretch>
              <a:fillRect/>
            </a:stretch>
          </a:blipFill>
        </p:spPr>
      </p:sp>
      <p:sp>
        <p:nvSpPr>
          <p:cNvPr id="3" name="AutoShape 3"/>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4" name="TextBox 4"/>
          <p:cNvSpPr txBox="1"/>
          <p:nvPr/>
        </p:nvSpPr>
        <p:spPr>
          <a:xfrm>
            <a:off x="647692" y="2204025"/>
            <a:ext cx="16992599" cy="6194003"/>
          </a:xfrm>
          <a:prstGeom prst="rect">
            <a:avLst/>
          </a:prstGeom>
        </p:spPr>
        <p:txBody>
          <a:bodyPr wrap="square" lIns="0" tIns="0" rIns="0" bIns="0" rtlCol="0" anchor="t">
            <a:spAutoFit/>
          </a:bodyPr>
          <a:lstStyle/>
          <a:p>
            <a:pPr algn="ctr">
              <a:lnSpc>
                <a:spcPts val="6859"/>
              </a:lnSpc>
              <a:spcBef>
                <a:spcPct val="0"/>
              </a:spcBef>
            </a:pPr>
            <a:r>
              <a:rPr lang="en-US" sz="4899" b="1" dirty="0" smtClean="0">
                <a:solidFill>
                  <a:schemeClr val="accent1">
                    <a:lumMod val="75000"/>
                  </a:schemeClr>
                </a:solidFill>
                <a:latin typeface="Public Sans Bold"/>
                <a:ea typeface="Public Sans Bold"/>
                <a:cs typeface="Public Sans Bold"/>
                <a:sym typeface="Public Sans Bold"/>
              </a:rPr>
              <a:t>Team </a:t>
            </a:r>
            <a:r>
              <a:rPr lang="en-US" sz="4899" b="1" dirty="0" err="1" smtClean="0">
                <a:solidFill>
                  <a:schemeClr val="accent1">
                    <a:lumMod val="75000"/>
                  </a:schemeClr>
                </a:solidFill>
                <a:latin typeface="Public Sans Bold"/>
                <a:ea typeface="Public Sans Bold"/>
                <a:cs typeface="Public Sans Bold"/>
                <a:sym typeface="Public Sans Bold"/>
              </a:rPr>
              <a:t>CyberSquad</a:t>
            </a:r>
            <a:endParaRPr lang="en-US" sz="4899" b="1" dirty="0" smtClean="0">
              <a:solidFill>
                <a:schemeClr val="accent1">
                  <a:lumMod val="75000"/>
                </a:schemeClr>
              </a:solidFill>
              <a:latin typeface="Public Sans Bold"/>
              <a:ea typeface="Public Sans Bold"/>
              <a:cs typeface="Public Sans Bold"/>
              <a:sym typeface="Public Sans Bold"/>
            </a:endParaRPr>
          </a:p>
          <a:p>
            <a:pPr algn="ctr">
              <a:lnSpc>
                <a:spcPts val="6859"/>
              </a:lnSpc>
              <a:spcBef>
                <a:spcPct val="0"/>
              </a:spcBef>
            </a:pPr>
            <a:r>
              <a:rPr lang="en-US" sz="3600" b="1" dirty="0" smtClean="0">
                <a:solidFill>
                  <a:schemeClr val="accent6">
                    <a:lumMod val="75000"/>
                  </a:schemeClr>
                </a:solidFill>
                <a:latin typeface="Public Sans Bold"/>
                <a:ea typeface="Public Sans Bold"/>
                <a:cs typeface="Public Sans Bold"/>
                <a:sym typeface="Public Sans Bold"/>
              </a:rPr>
              <a:t>From Sanjay Ghodawat University</a:t>
            </a:r>
          </a:p>
          <a:p>
            <a:pPr algn="ctr">
              <a:lnSpc>
                <a:spcPts val="6859"/>
              </a:lnSpc>
              <a:spcBef>
                <a:spcPct val="0"/>
              </a:spcBef>
            </a:pPr>
            <a:r>
              <a:rPr lang="en-US" sz="3600" b="1" dirty="0" err="1" smtClean="0">
                <a:solidFill>
                  <a:schemeClr val="bg1">
                    <a:lumMod val="50000"/>
                  </a:schemeClr>
                </a:solidFill>
                <a:latin typeface="Public Sans Bold"/>
                <a:ea typeface="Public Sans Bold"/>
                <a:cs typeface="Public Sans Bold"/>
                <a:sym typeface="Public Sans Bold"/>
              </a:rPr>
              <a:t>B.Tech</a:t>
            </a:r>
            <a:r>
              <a:rPr lang="en-US" sz="3600" b="1" dirty="0" smtClean="0">
                <a:solidFill>
                  <a:schemeClr val="bg1">
                    <a:lumMod val="50000"/>
                  </a:schemeClr>
                </a:solidFill>
                <a:latin typeface="Public Sans Bold"/>
                <a:ea typeface="Public Sans Bold"/>
                <a:cs typeface="Public Sans Bold"/>
                <a:sym typeface="Public Sans Bold"/>
              </a:rPr>
              <a:t> CSE  T.Y</a:t>
            </a:r>
          </a:p>
          <a:p>
            <a:pPr algn="ctr">
              <a:lnSpc>
                <a:spcPts val="6859"/>
              </a:lnSpc>
              <a:spcBef>
                <a:spcPct val="0"/>
              </a:spcBef>
            </a:pPr>
            <a:endParaRPr lang="en-US" sz="3600" b="1" dirty="0" smtClean="0">
              <a:solidFill>
                <a:srgbClr val="000000"/>
              </a:solidFill>
              <a:latin typeface="Public Sans Bold"/>
              <a:ea typeface="Public Sans Bold"/>
              <a:cs typeface="Public Sans Bold"/>
              <a:sym typeface="Public Sans Bold"/>
            </a:endParaRPr>
          </a:p>
          <a:p>
            <a:pPr algn="ctr">
              <a:lnSpc>
                <a:spcPts val="6859"/>
              </a:lnSpc>
              <a:spcBef>
                <a:spcPct val="0"/>
              </a:spcBef>
            </a:pPr>
            <a:r>
              <a:rPr lang="en-US" sz="4000" b="1" dirty="0" smtClean="0">
                <a:solidFill>
                  <a:srgbClr val="000000"/>
                </a:solidFill>
                <a:latin typeface="Public Sans Bold"/>
                <a:ea typeface="Public Sans Bold"/>
                <a:cs typeface="Public Sans Bold"/>
                <a:sym typeface="Public Sans Bold"/>
              </a:rPr>
              <a:t>Irfan Khudabuddin Mulla</a:t>
            </a:r>
          </a:p>
          <a:p>
            <a:pPr algn="ctr">
              <a:lnSpc>
                <a:spcPts val="6859"/>
              </a:lnSpc>
              <a:spcBef>
                <a:spcPct val="0"/>
              </a:spcBef>
            </a:pPr>
            <a:r>
              <a:rPr lang="en-US" sz="4000" b="1" dirty="0" smtClean="0">
                <a:solidFill>
                  <a:srgbClr val="000000"/>
                </a:solidFill>
                <a:latin typeface="Public Sans Bold"/>
                <a:ea typeface="Public Sans Bold"/>
                <a:cs typeface="Public Sans Bold"/>
                <a:sym typeface="Public Sans Bold"/>
              </a:rPr>
              <a:t>Gomtesh Amol </a:t>
            </a:r>
            <a:r>
              <a:rPr lang="en-US" sz="4000" b="1" dirty="0" err="1" smtClean="0">
                <a:solidFill>
                  <a:srgbClr val="000000"/>
                </a:solidFill>
                <a:latin typeface="Public Sans Bold"/>
                <a:ea typeface="Public Sans Bold"/>
                <a:cs typeface="Public Sans Bold"/>
                <a:sym typeface="Public Sans Bold"/>
              </a:rPr>
              <a:t>Shetti</a:t>
            </a:r>
            <a:endParaRPr lang="en-US" sz="4000" b="1" dirty="0" smtClean="0">
              <a:solidFill>
                <a:srgbClr val="000000"/>
              </a:solidFill>
              <a:latin typeface="Public Sans Bold"/>
              <a:ea typeface="Public Sans Bold"/>
              <a:cs typeface="Public Sans Bold"/>
              <a:sym typeface="Public Sans Bold"/>
            </a:endParaRPr>
          </a:p>
          <a:p>
            <a:pPr algn="ctr">
              <a:lnSpc>
                <a:spcPts val="6859"/>
              </a:lnSpc>
              <a:spcBef>
                <a:spcPct val="0"/>
              </a:spcBef>
            </a:pPr>
            <a:r>
              <a:rPr lang="en-US" sz="4000" b="1" dirty="0" err="1" smtClean="0">
                <a:solidFill>
                  <a:srgbClr val="000000"/>
                </a:solidFill>
                <a:latin typeface="Public Sans Bold"/>
                <a:ea typeface="Public Sans Bold"/>
                <a:cs typeface="Public Sans Bold"/>
                <a:sym typeface="Public Sans Bold"/>
              </a:rPr>
              <a:t>Tejas</a:t>
            </a:r>
            <a:r>
              <a:rPr lang="en-US" sz="4000" b="1" dirty="0" smtClean="0">
                <a:solidFill>
                  <a:srgbClr val="000000"/>
                </a:solidFill>
                <a:latin typeface="Public Sans Bold"/>
                <a:ea typeface="Public Sans Bold"/>
                <a:cs typeface="Public Sans Bold"/>
                <a:sym typeface="Public Sans Bold"/>
              </a:rPr>
              <a:t> </a:t>
            </a:r>
            <a:r>
              <a:rPr lang="en-US" sz="4000" b="1" dirty="0" err="1" smtClean="0">
                <a:solidFill>
                  <a:srgbClr val="000000"/>
                </a:solidFill>
                <a:latin typeface="Public Sans Bold"/>
                <a:ea typeface="Public Sans Bold"/>
                <a:cs typeface="Public Sans Bold"/>
                <a:sym typeface="Public Sans Bold"/>
              </a:rPr>
              <a:t>Dharnendra</a:t>
            </a:r>
            <a:r>
              <a:rPr lang="en-US" sz="4000" b="1" dirty="0" smtClean="0">
                <a:solidFill>
                  <a:srgbClr val="000000"/>
                </a:solidFill>
                <a:latin typeface="Public Sans Bold"/>
                <a:ea typeface="Public Sans Bold"/>
                <a:cs typeface="Public Sans Bold"/>
                <a:sym typeface="Public Sans Bold"/>
              </a:rPr>
              <a:t> </a:t>
            </a:r>
            <a:r>
              <a:rPr lang="en-US" sz="4000" b="1" dirty="0" err="1" smtClean="0">
                <a:solidFill>
                  <a:srgbClr val="000000"/>
                </a:solidFill>
                <a:latin typeface="Public Sans Bold"/>
                <a:ea typeface="Public Sans Bold"/>
                <a:cs typeface="Public Sans Bold"/>
                <a:sym typeface="Public Sans Bold"/>
              </a:rPr>
              <a:t>Khot</a:t>
            </a:r>
            <a:endParaRPr lang="en-US" sz="4000" b="1" dirty="0">
              <a:solidFill>
                <a:srgbClr val="000000"/>
              </a:solidFill>
              <a:latin typeface="Public Sans Bold"/>
              <a:ea typeface="Public Sans Bold"/>
              <a:cs typeface="Public Sans Bold"/>
              <a:sym typeface="Public Sans Bold"/>
            </a:endParaRPr>
          </a:p>
        </p:txBody>
      </p:sp>
      <p:sp>
        <p:nvSpPr>
          <p:cNvPr id="5" name="Freeform 5"/>
          <p:cNvSpPr/>
          <p:nvPr/>
        </p:nvSpPr>
        <p:spPr>
          <a:xfrm>
            <a:off x="6001968" y="-210369"/>
            <a:ext cx="2785742" cy="2785742"/>
          </a:xfrm>
          <a:custGeom>
            <a:avLst/>
            <a:gdLst/>
            <a:ahLst/>
            <a:cxnLst/>
            <a:rect l="l" t="t" r="r" b="b"/>
            <a:pathLst>
              <a:path w="2785742" h="2785742">
                <a:moveTo>
                  <a:pt x="0" y="0"/>
                </a:moveTo>
                <a:lnTo>
                  <a:pt x="2785742" y="0"/>
                </a:lnTo>
                <a:lnTo>
                  <a:pt x="2785742" y="2785742"/>
                </a:lnTo>
                <a:lnTo>
                  <a:pt x="0" y="2785742"/>
                </a:lnTo>
                <a:lnTo>
                  <a:pt x="0" y="0"/>
                </a:lnTo>
                <a:close/>
              </a:path>
            </a:pathLst>
          </a:custGeom>
          <a:blipFill>
            <a:blip r:embed="rId3"/>
            <a:stretch>
              <a:fillRect/>
            </a:stretch>
          </a:blipFill>
        </p:spPr>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189" name="Shape 1"/>
          <p:cNvSpPr/>
          <p:nvPr/>
        </p:nvSpPr>
        <p:spPr>
          <a:xfrm>
            <a:off x="12652775" y="2972615"/>
            <a:ext cx="4934146" cy="6868087"/>
          </a:xfrm>
          <a:prstGeom prst="roundRect">
            <a:avLst>
              <a:gd name="adj" fmla="val 8864"/>
            </a:avLst>
          </a:prstGeom>
          <a:ln/>
        </p:spPr>
        <p:style>
          <a:lnRef idx="2">
            <a:schemeClr val="dk1"/>
          </a:lnRef>
          <a:fillRef idx="1001">
            <a:schemeClr val="lt2"/>
          </a:fillRef>
          <a:effectRef idx="0">
            <a:schemeClr val="dk1"/>
          </a:effectRef>
          <a:fontRef idx="minor">
            <a:schemeClr val="dk1"/>
          </a:fontRef>
        </p:style>
        <p:txBody>
          <a:bodyPr/>
          <a:lstStyle/>
          <a:p>
            <a:endParaRPr lang="en-US" dirty="0"/>
          </a:p>
        </p:txBody>
      </p:sp>
      <p:sp>
        <p:nvSpPr>
          <p:cNvPr id="183" name="Shape 1"/>
          <p:cNvSpPr/>
          <p:nvPr/>
        </p:nvSpPr>
        <p:spPr>
          <a:xfrm>
            <a:off x="6122414" y="2972616"/>
            <a:ext cx="4934146" cy="6953574"/>
          </a:xfrm>
          <a:prstGeom prst="roundRect">
            <a:avLst>
              <a:gd name="adj" fmla="val 8864"/>
            </a:avLst>
          </a:prstGeom>
          <a:solidFill>
            <a:srgbClr val="FFFFFF"/>
          </a:solidFill>
          <a:ln/>
        </p:spPr>
        <p:txBody>
          <a:bodyPr/>
          <a:lstStyle/>
          <a:p>
            <a:endParaRPr lang="en-US" dirty="0"/>
          </a:p>
        </p:txBody>
      </p:sp>
      <p:sp>
        <p:nvSpPr>
          <p:cNvPr id="2" name="AutoShape 2"/>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3" name="Freeform 3"/>
          <p:cNvSpPr/>
          <p:nvPr/>
        </p:nvSpPr>
        <p:spPr>
          <a:xfrm>
            <a:off x="0" y="0"/>
            <a:ext cx="18288000" cy="1394460"/>
          </a:xfrm>
          <a:custGeom>
            <a:avLst/>
            <a:gdLst/>
            <a:ahLst/>
            <a:cxnLst/>
            <a:rect l="l" t="t" r="r" b="b"/>
            <a:pathLst>
              <a:path w="18288000" h="1394460">
                <a:moveTo>
                  <a:pt x="0" y="0"/>
                </a:moveTo>
                <a:lnTo>
                  <a:pt x="18288000" y="0"/>
                </a:lnTo>
                <a:lnTo>
                  <a:pt x="18288000" y="1394460"/>
                </a:lnTo>
                <a:lnTo>
                  <a:pt x="0" y="1394460"/>
                </a:lnTo>
                <a:lnTo>
                  <a:pt x="0" y="0"/>
                </a:lnTo>
                <a:close/>
              </a:path>
            </a:pathLst>
          </a:custGeom>
          <a:blipFill>
            <a:blip r:embed="rId3"/>
            <a:stretch>
              <a:fillRect/>
            </a:stretch>
          </a:blipFill>
        </p:spPr>
      </p:sp>
      <p:sp>
        <p:nvSpPr>
          <p:cNvPr id="4" name="TextBox 4"/>
          <p:cNvSpPr txBox="1"/>
          <p:nvPr/>
        </p:nvSpPr>
        <p:spPr>
          <a:xfrm>
            <a:off x="903032" y="1799270"/>
            <a:ext cx="9393274" cy="1704342"/>
          </a:xfrm>
          <a:prstGeom prst="rect">
            <a:avLst/>
          </a:prstGeom>
        </p:spPr>
        <p:txBody>
          <a:bodyPr lIns="0" tIns="0" rIns="0" bIns="0" rtlCol="0" anchor="t">
            <a:spAutoFit/>
          </a:bodyPr>
          <a:lstStyle/>
          <a:p>
            <a:pPr algn="ctr">
              <a:lnSpc>
                <a:spcPts val="6859"/>
              </a:lnSpc>
              <a:spcBef>
                <a:spcPct val="0"/>
              </a:spcBef>
            </a:pPr>
            <a:r>
              <a:rPr lang="en-US" sz="4899" b="1" dirty="0">
                <a:solidFill>
                  <a:srgbClr val="000000"/>
                </a:solidFill>
                <a:latin typeface="Public Sans Bold"/>
                <a:ea typeface="Public Sans Bold"/>
                <a:cs typeface="Public Sans Bold"/>
                <a:sym typeface="Public Sans Bold"/>
              </a:rPr>
              <a:t>ABOUT PROBLEM STATEMENT</a:t>
            </a:r>
          </a:p>
          <a:p>
            <a:pPr algn="ctr">
              <a:lnSpc>
                <a:spcPts val="6859"/>
              </a:lnSpc>
              <a:spcBef>
                <a:spcPct val="0"/>
              </a:spcBef>
            </a:pPr>
            <a:endParaRPr lang="en-US" sz="4899" b="1" dirty="0">
              <a:solidFill>
                <a:srgbClr val="000000"/>
              </a:solidFill>
              <a:latin typeface="Public Sans Bold"/>
              <a:ea typeface="Public Sans Bold"/>
              <a:cs typeface="Public Sans Bold"/>
              <a:sym typeface="Public Sans Bold"/>
            </a:endParaRPr>
          </a:p>
        </p:txBody>
      </p:sp>
      <p:sp>
        <p:nvSpPr>
          <p:cNvPr id="5" name="Freeform 5"/>
          <p:cNvSpPr/>
          <p:nvPr/>
        </p:nvSpPr>
        <p:spPr>
          <a:xfrm>
            <a:off x="6001968" y="-210369"/>
            <a:ext cx="2785742" cy="2785742"/>
          </a:xfrm>
          <a:custGeom>
            <a:avLst/>
            <a:gdLst/>
            <a:ahLst/>
            <a:cxnLst/>
            <a:rect l="l" t="t" r="r" b="b"/>
            <a:pathLst>
              <a:path w="2785742" h="2785742">
                <a:moveTo>
                  <a:pt x="0" y="0"/>
                </a:moveTo>
                <a:lnTo>
                  <a:pt x="2785742" y="0"/>
                </a:lnTo>
                <a:lnTo>
                  <a:pt x="2785742" y="2785742"/>
                </a:lnTo>
                <a:lnTo>
                  <a:pt x="0" y="2785742"/>
                </a:lnTo>
                <a:lnTo>
                  <a:pt x="0" y="0"/>
                </a:lnTo>
                <a:close/>
              </a:path>
            </a:pathLst>
          </a:custGeom>
          <a:blipFill>
            <a:blip r:embed="rId4"/>
            <a:stretch>
              <a:fillRect/>
            </a:stretch>
          </a:blipFill>
        </p:spPr>
      </p:sp>
      <p:sp>
        <p:nvSpPr>
          <p:cNvPr id="107" name="Shape 1"/>
          <p:cNvSpPr/>
          <p:nvPr/>
        </p:nvSpPr>
        <p:spPr>
          <a:xfrm>
            <a:off x="6536858" y="4542611"/>
            <a:ext cx="3886200" cy="1243533"/>
          </a:xfrm>
          <a:prstGeom prst="roundRect">
            <a:avLst>
              <a:gd name="adj" fmla="val 8864"/>
            </a:avLst>
          </a:prstGeom>
          <a:ln>
            <a:solidFill>
              <a:schemeClr val="bg1"/>
            </a:solidFill>
          </a:ln>
        </p:spPr>
        <p:style>
          <a:lnRef idx="2">
            <a:schemeClr val="dk1"/>
          </a:lnRef>
          <a:fillRef idx="1001">
            <a:schemeClr val="lt2"/>
          </a:fillRef>
          <a:effectRef idx="0">
            <a:schemeClr val="dk1"/>
          </a:effectRef>
          <a:fontRef idx="minor">
            <a:schemeClr val="dk1"/>
          </a:fontRef>
        </p:style>
      </p:sp>
      <p:sp>
        <p:nvSpPr>
          <p:cNvPr id="108" name="Shape 2"/>
          <p:cNvSpPr/>
          <p:nvPr/>
        </p:nvSpPr>
        <p:spPr>
          <a:xfrm>
            <a:off x="6564837" y="4593054"/>
            <a:ext cx="3886200" cy="91858"/>
          </a:xfrm>
          <a:prstGeom prst="roundRect">
            <a:avLst>
              <a:gd name="adj" fmla="val 76852"/>
            </a:avLst>
          </a:prstGeom>
          <a:solidFill>
            <a:srgbClr val="4950BC"/>
          </a:solidFill>
          <a:ln/>
        </p:spPr>
      </p:sp>
      <p:sp>
        <p:nvSpPr>
          <p:cNvPr id="109" name="Shape 3"/>
          <p:cNvSpPr/>
          <p:nvPr/>
        </p:nvSpPr>
        <p:spPr>
          <a:xfrm>
            <a:off x="8431756" y="4364251"/>
            <a:ext cx="293453" cy="504135"/>
          </a:xfrm>
          <a:prstGeom prst="roundRect">
            <a:avLst>
              <a:gd name="adj" fmla="val 182207"/>
            </a:avLst>
          </a:prstGeom>
          <a:solidFill>
            <a:srgbClr val="4950BC"/>
          </a:solidFill>
          <a:ln/>
        </p:spPr>
      </p:sp>
      <p:pic>
        <p:nvPicPr>
          <p:cNvPr id="110" name="Image 0" descr="preencoded.png"/>
          <p:cNvPicPr>
            <a:picLocks noChangeAspect="1"/>
          </p:cNvPicPr>
          <p:nvPr/>
        </p:nvPicPr>
        <p:blipFill>
          <a:blip r:embed="rId5"/>
          <a:stretch>
            <a:fillRect/>
          </a:stretch>
        </p:blipFill>
        <p:spPr>
          <a:xfrm>
            <a:off x="8483288" y="4458821"/>
            <a:ext cx="164170" cy="352453"/>
          </a:xfrm>
          <a:prstGeom prst="rect">
            <a:avLst/>
          </a:prstGeom>
        </p:spPr>
      </p:pic>
      <p:sp>
        <p:nvSpPr>
          <p:cNvPr id="111" name="Text 4"/>
          <p:cNvSpPr/>
          <p:nvPr/>
        </p:nvSpPr>
        <p:spPr>
          <a:xfrm>
            <a:off x="6227434" y="4808498"/>
            <a:ext cx="1222970" cy="262653"/>
          </a:xfrm>
          <a:prstGeom prst="rect">
            <a:avLst/>
          </a:prstGeom>
          <a:noFill/>
          <a:ln/>
        </p:spPr>
        <p:txBody>
          <a:bodyPr wrap="none" lIns="0" tIns="0" rIns="0" bIns="0" rtlCol="0" anchor="t"/>
          <a:lstStyle/>
          <a:p>
            <a:pPr lvl="1">
              <a:lnSpc>
                <a:spcPts val="2050"/>
              </a:lnSpc>
            </a:pPr>
            <a:r>
              <a:rPr lang="en-US" sz="1600" b="1" dirty="0">
                <a:solidFill>
                  <a:srgbClr val="272525"/>
                </a:solidFill>
                <a:latin typeface="Inter Bold" pitchFamily="34" charset="0"/>
                <a:ea typeface="Inter Bold" pitchFamily="34" charset="-122"/>
                <a:cs typeface="Inter Bold" pitchFamily="34" charset="-120"/>
              </a:rPr>
              <a:t>Primary Impact Groups</a:t>
            </a:r>
            <a:endParaRPr lang="en-US" sz="1600" dirty="0"/>
          </a:p>
        </p:txBody>
      </p:sp>
      <p:sp>
        <p:nvSpPr>
          <p:cNvPr id="112" name="Text 5"/>
          <p:cNvSpPr/>
          <p:nvPr/>
        </p:nvSpPr>
        <p:spPr>
          <a:xfrm>
            <a:off x="6497260" y="5084919"/>
            <a:ext cx="3663829" cy="268873"/>
          </a:xfrm>
          <a:prstGeom prst="rect">
            <a:avLst/>
          </a:prstGeom>
          <a:noFill/>
          <a:ln/>
        </p:spPr>
        <p:txBody>
          <a:bodyPr wrap="none" lIns="0" tIns="0" rIns="0" bIns="0" rtlCol="0" anchor="t"/>
          <a:lstStyle/>
          <a:p>
            <a:pPr lvl="1"/>
            <a:r>
              <a:rPr lang="en-US" sz="1400" dirty="0" smtClean="0">
                <a:solidFill>
                  <a:srgbClr val="272525"/>
                </a:solidFill>
                <a:latin typeface="Inter" pitchFamily="34" charset="0"/>
                <a:ea typeface="Inter" pitchFamily="34" charset="-122"/>
                <a:cs typeface="Inter" pitchFamily="34" charset="-120"/>
              </a:rPr>
              <a:t>Small &amp; marginal farmers (85% of India's </a:t>
            </a:r>
          </a:p>
          <a:p>
            <a:pPr lvl="1"/>
            <a:r>
              <a:rPr lang="en-US" sz="1400" dirty="0" smtClean="0">
                <a:solidFill>
                  <a:srgbClr val="272525"/>
                </a:solidFill>
                <a:latin typeface="Inter" pitchFamily="34" charset="0"/>
                <a:ea typeface="Inter" pitchFamily="34" charset="-122"/>
                <a:cs typeface="Inter" pitchFamily="34" charset="-120"/>
              </a:rPr>
              <a:t>Farmers. Subsistence farmers who rely </a:t>
            </a:r>
          </a:p>
          <a:p>
            <a:pPr lvl="1"/>
            <a:r>
              <a:rPr lang="en-US" sz="1400" dirty="0" smtClean="0">
                <a:solidFill>
                  <a:srgbClr val="272525"/>
                </a:solidFill>
                <a:latin typeface="Inter" pitchFamily="34" charset="0"/>
                <a:ea typeface="Inter" pitchFamily="34" charset="-122"/>
                <a:cs typeface="Inter" pitchFamily="34" charset="-120"/>
              </a:rPr>
              <a:t>entirely.</a:t>
            </a:r>
          </a:p>
          <a:p>
            <a:pPr lvl="1"/>
            <a:endParaRPr lang="en-US" sz="1400" dirty="0"/>
          </a:p>
        </p:txBody>
      </p:sp>
      <p:sp>
        <p:nvSpPr>
          <p:cNvPr id="113" name="Shape 6"/>
          <p:cNvSpPr/>
          <p:nvPr/>
        </p:nvSpPr>
        <p:spPr>
          <a:xfrm>
            <a:off x="13176713" y="4765014"/>
            <a:ext cx="3886271" cy="1243533"/>
          </a:xfrm>
          <a:prstGeom prst="roundRect">
            <a:avLst>
              <a:gd name="adj" fmla="val 8864"/>
            </a:avLst>
          </a:prstGeom>
          <a:solidFill>
            <a:srgbClr val="FFFFFF"/>
          </a:solidFill>
          <a:ln/>
        </p:spPr>
      </p:sp>
      <p:sp>
        <p:nvSpPr>
          <p:cNvPr id="114" name="Shape 7"/>
          <p:cNvSpPr/>
          <p:nvPr/>
        </p:nvSpPr>
        <p:spPr>
          <a:xfrm>
            <a:off x="13176713" y="4742152"/>
            <a:ext cx="3886271" cy="91858"/>
          </a:xfrm>
          <a:prstGeom prst="roundRect">
            <a:avLst>
              <a:gd name="adj" fmla="val 76852"/>
            </a:avLst>
          </a:prstGeom>
          <a:solidFill>
            <a:srgbClr val="4950BC"/>
          </a:solidFill>
          <a:ln/>
        </p:spPr>
      </p:sp>
      <p:sp>
        <p:nvSpPr>
          <p:cNvPr id="115" name="Shape 8"/>
          <p:cNvSpPr/>
          <p:nvPr/>
        </p:nvSpPr>
        <p:spPr>
          <a:xfrm>
            <a:off x="14951412" y="4514148"/>
            <a:ext cx="293453" cy="504135"/>
          </a:xfrm>
          <a:prstGeom prst="roundRect">
            <a:avLst>
              <a:gd name="adj" fmla="val 182207"/>
            </a:avLst>
          </a:prstGeom>
          <a:solidFill>
            <a:srgbClr val="4950BC"/>
          </a:solidFill>
          <a:ln/>
        </p:spPr>
      </p:sp>
      <p:pic>
        <p:nvPicPr>
          <p:cNvPr id="116" name="Image 1" descr="preencoded.png"/>
          <p:cNvPicPr>
            <a:picLocks noChangeAspect="1"/>
          </p:cNvPicPr>
          <p:nvPr/>
        </p:nvPicPr>
        <p:blipFill>
          <a:blip r:embed="rId6"/>
          <a:stretch>
            <a:fillRect/>
          </a:stretch>
        </p:blipFill>
        <p:spPr>
          <a:xfrm>
            <a:off x="15038322" y="4639640"/>
            <a:ext cx="117383" cy="252007"/>
          </a:xfrm>
          <a:prstGeom prst="rect">
            <a:avLst/>
          </a:prstGeom>
        </p:spPr>
      </p:pic>
      <p:sp>
        <p:nvSpPr>
          <p:cNvPr id="117" name="Text 9"/>
          <p:cNvSpPr/>
          <p:nvPr/>
        </p:nvSpPr>
        <p:spPr>
          <a:xfrm>
            <a:off x="12754719" y="4990780"/>
            <a:ext cx="1345506" cy="262653"/>
          </a:xfrm>
          <a:prstGeom prst="rect">
            <a:avLst/>
          </a:prstGeom>
          <a:noFill/>
          <a:ln/>
        </p:spPr>
        <p:txBody>
          <a:bodyPr wrap="none" lIns="0" tIns="0" rIns="0" bIns="0" rtlCol="0" anchor="t"/>
          <a:lstStyle/>
          <a:p>
            <a:pPr lvl="1">
              <a:lnSpc>
                <a:spcPts val="2050"/>
              </a:lnSpc>
            </a:pPr>
            <a:r>
              <a:rPr lang="en-US" sz="1600" b="1" dirty="0">
                <a:solidFill>
                  <a:srgbClr val="272525"/>
                </a:solidFill>
                <a:latin typeface="Inter Bold" pitchFamily="34" charset="0"/>
                <a:ea typeface="Inter Bold" pitchFamily="34" charset="-122"/>
                <a:cs typeface="Inter Bold" pitchFamily="34" charset="-120"/>
              </a:rPr>
              <a:t>Economic </a:t>
            </a:r>
            <a:r>
              <a:rPr lang="en-US" sz="1600" b="1" dirty="0" smtClean="0">
                <a:solidFill>
                  <a:srgbClr val="272525"/>
                </a:solidFill>
                <a:latin typeface="Inter Bold" pitchFamily="34" charset="0"/>
                <a:ea typeface="Inter Bold" pitchFamily="34" charset="-122"/>
                <a:cs typeface="Inter Bold" pitchFamily="34" charset="-120"/>
              </a:rPr>
              <a:t>Imperatives</a:t>
            </a:r>
            <a:endParaRPr lang="en-US" sz="1600" dirty="0"/>
          </a:p>
        </p:txBody>
      </p:sp>
      <p:sp>
        <p:nvSpPr>
          <p:cNvPr id="118" name="Text 10"/>
          <p:cNvSpPr/>
          <p:nvPr/>
        </p:nvSpPr>
        <p:spPr>
          <a:xfrm>
            <a:off x="13071150" y="5271685"/>
            <a:ext cx="3663899" cy="268873"/>
          </a:xfrm>
          <a:prstGeom prst="rect">
            <a:avLst/>
          </a:prstGeom>
          <a:noFill/>
          <a:ln/>
        </p:spPr>
        <p:txBody>
          <a:bodyPr wrap="none" lIns="0" tIns="0" rIns="0" bIns="0" rtlCol="0" anchor="t"/>
          <a:lstStyle/>
          <a:p>
            <a:pPr lvl="1"/>
            <a:r>
              <a:rPr lang="en-US" sz="1400" dirty="0" smtClean="0">
                <a:solidFill>
                  <a:srgbClr val="272525"/>
                </a:solidFill>
                <a:latin typeface="Inter" pitchFamily="34" charset="0"/>
                <a:ea typeface="Inter" pitchFamily="34" charset="-122"/>
                <a:cs typeface="Inter" pitchFamily="34" charset="-120"/>
              </a:rPr>
              <a:t>Could significantly </a:t>
            </a:r>
            <a:r>
              <a:rPr lang="en-US" sz="1400" dirty="0">
                <a:solidFill>
                  <a:srgbClr val="272525"/>
                </a:solidFill>
                <a:latin typeface="Inter" pitchFamily="34" charset="0"/>
                <a:ea typeface="Inter" pitchFamily="34" charset="-122"/>
                <a:cs typeface="Inter" pitchFamily="34" charset="-120"/>
              </a:rPr>
              <a:t>reduce farmer distress </a:t>
            </a:r>
            <a:endParaRPr lang="en-US" sz="1400" dirty="0" smtClean="0">
              <a:solidFill>
                <a:srgbClr val="272525"/>
              </a:solidFill>
              <a:latin typeface="Inter" pitchFamily="34" charset="0"/>
              <a:ea typeface="Inter" pitchFamily="34" charset="-122"/>
              <a:cs typeface="Inter" pitchFamily="34" charset="-120"/>
            </a:endParaRPr>
          </a:p>
          <a:p>
            <a:pPr lvl="1"/>
            <a:r>
              <a:rPr lang="en-US" sz="1400" dirty="0" smtClean="0">
                <a:solidFill>
                  <a:srgbClr val="272525"/>
                </a:solidFill>
                <a:latin typeface="Inter" pitchFamily="34" charset="0"/>
                <a:ea typeface="Inter" pitchFamily="34" charset="-122"/>
                <a:cs typeface="Inter" pitchFamily="34" charset="-120"/>
              </a:rPr>
              <a:t>and debt cycles. </a:t>
            </a:r>
            <a:endParaRPr lang="en-US" sz="1400" dirty="0"/>
          </a:p>
        </p:txBody>
      </p:sp>
      <p:sp>
        <p:nvSpPr>
          <p:cNvPr id="119" name="Shape 11"/>
          <p:cNvSpPr/>
          <p:nvPr/>
        </p:nvSpPr>
        <p:spPr>
          <a:xfrm>
            <a:off x="6564837" y="6271957"/>
            <a:ext cx="3886200" cy="1243533"/>
          </a:xfrm>
          <a:prstGeom prst="roundRect">
            <a:avLst>
              <a:gd name="adj" fmla="val 8864"/>
            </a:avLst>
          </a:prstGeom>
          <a:ln/>
        </p:spPr>
        <p:style>
          <a:lnRef idx="0">
            <a:scrgbClr r="0" g="0" b="0"/>
          </a:lnRef>
          <a:fillRef idx="1001">
            <a:schemeClr val="lt2"/>
          </a:fillRef>
          <a:effectRef idx="0">
            <a:scrgbClr r="0" g="0" b="0"/>
          </a:effectRef>
          <a:fontRef idx="major"/>
        </p:style>
      </p:sp>
      <p:sp>
        <p:nvSpPr>
          <p:cNvPr id="120" name="Shape 12"/>
          <p:cNvSpPr/>
          <p:nvPr/>
        </p:nvSpPr>
        <p:spPr>
          <a:xfrm>
            <a:off x="6564837" y="6249095"/>
            <a:ext cx="3886200" cy="91858"/>
          </a:xfrm>
          <a:prstGeom prst="roundRect">
            <a:avLst>
              <a:gd name="adj" fmla="val 76852"/>
            </a:avLst>
          </a:prstGeom>
          <a:solidFill>
            <a:srgbClr val="4950BC"/>
          </a:solidFill>
          <a:ln/>
        </p:spPr>
      </p:sp>
      <p:sp>
        <p:nvSpPr>
          <p:cNvPr id="121" name="Shape 13"/>
          <p:cNvSpPr/>
          <p:nvPr/>
        </p:nvSpPr>
        <p:spPr>
          <a:xfrm>
            <a:off x="8339441" y="6021090"/>
            <a:ext cx="293453" cy="504135"/>
          </a:xfrm>
          <a:prstGeom prst="roundRect">
            <a:avLst>
              <a:gd name="adj" fmla="val 182207"/>
            </a:avLst>
          </a:prstGeom>
          <a:solidFill>
            <a:srgbClr val="4950BC"/>
          </a:solidFill>
          <a:ln/>
        </p:spPr>
      </p:sp>
      <p:pic>
        <p:nvPicPr>
          <p:cNvPr id="122" name="Image 2" descr="preencoded.png"/>
          <p:cNvPicPr>
            <a:picLocks noChangeAspect="1"/>
          </p:cNvPicPr>
          <p:nvPr/>
        </p:nvPicPr>
        <p:blipFill>
          <a:blip r:embed="rId7"/>
          <a:stretch>
            <a:fillRect/>
          </a:stretch>
        </p:blipFill>
        <p:spPr>
          <a:xfrm>
            <a:off x="8426351" y="6146583"/>
            <a:ext cx="117383" cy="252007"/>
          </a:xfrm>
          <a:prstGeom prst="rect">
            <a:avLst/>
          </a:prstGeom>
        </p:spPr>
      </p:pic>
      <p:sp>
        <p:nvSpPr>
          <p:cNvPr id="123" name="Text 14"/>
          <p:cNvSpPr/>
          <p:nvPr/>
        </p:nvSpPr>
        <p:spPr>
          <a:xfrm>
            <a:off x="6277278" y="6501137"/>
            <a:ext cx="1752163" cy="262653"/>
          </a:xfrm>
          <a:prstGeom prst="rect">
            <a:avLst/>
          </a:prstGeom>
          <a:noFill/>
          <a:ln/>
        </p:spPr>
        <p:txBody>
          <a:bodyPr wrap="none" lIns="0" tIns="0" rIns="0" bIns="0" rtlCol="0" anchor="t"/>
          <a:lstStyle/>
          <a:p>
            <a:pPr lvl="1">
              <a:lnSpc>
                <a:spcPts val="2050"/>
              </a:lnSpc>
            </a:pPr>
            <a:r>
              <a:rPr lang="en-US" sz="1600" b="1" dirty="0">
                <a:solidFill>
                  <a:srgbClr val="272525"/>
                </a:solidFill>
                <a:latin typeface="Inter Bold" pitchFamily="34" charset="0"/>
                <a:ea typeface="Inter Bold" pitchFamily="34" charset="-122"/>
                <a:cs typeface="Inter Bold" pitchFamily="34" charset="-120"/>
              </a:rPr>
              <a:t>Secondary Impact Groups</a:t>
            </a:r>
            <a:endParaRPr lang="en-US" sz="1600" dirty="0"/>
          </a:p>
        </p:txBody>
      </p:sp>
      <p:sp>
        <p:nvSpPr>
          <p:cNvPr id="124" name="Text 15"/>
          <p:cNvSpPr/>
          <p:nvPr/>
        </p:nvSpPr>
        <p:spPr>
          <a:xfrm>
            <a:off x="6530110" y="6746420"/>
            <a:ext cx="3663829" cy="268873"/>
          </a:xfrm>
          <a:prstGeom prst="rect">
            <a:avLst/>
          </a:prstGeom>
          <a:noFill/>
          <a:ln/>
        </p:spPr>
        <p:txBody>
          <a:bodyPr wrap="none" lIns="0" tIns="0" rIns="0" bIns="0" rtlCol="0" anchor="t"/>
          <a:lstStyle/>
          <a:p>
            <a:pPr lvl="1" algn="just"/>
            <a:r>
              <a:rPr lang="en-US" sz="1400" dirty="0">
                <a:solidFill>
                  <a:srgbClr val="272525"/>
                </a:solidFill>
                <a:latin typeface="Inter" pitchFamily="34" charset="0"/>
                <a:ea typeface="Inter" pitchFamily="34" charset="-122"/>
                <a:cs typeface="Inter" pitchFamily="34" charset="-120"/>
              </a:rPr>
              <a:t>Agricultural </a:t>
            </a:r>
            <a:r>
              <a:rPr lang="en-US" sz="1400" dirty="0" smtClean="0">
                <a:solidFill>
                  <a:srgbClr val="272525"/>
                </a:solidFill>
                <a:latin typeface="Inter" pitchFamily="34" charset="0"/>
                <a:ea typeface="Inter" pitchFamily="34" charset="-122"/>
                <a:cs typeface="Inter" pitchFamily="34" charset="-120"/>
              </a:rPr>
              <a:t>cooperatives </a:t>
            </a:r>
            <a:r>
              <a:rPr lang="en-US" sz="1400" dirty="0">
                <a:solidFill>
                  <a:srgbClr val="272525"/>
                </a:solidFill>
                <a:latin typeface="Inter" pitchFamily="34" charset="0"/>
                <a:ea typeface="Inter" pitchFamily="34" charset="-122"/>
                <a:cs typeface="Inter" pitchFamily="34" charset="-120"/>
              </a:rPr>
              <a:t>managing </a:t>
            </a:r>
            <a:endParaRPr lang="en-US" sz="1400" dirty="0" smtClean="0">
              <a:solidFill>
                <a:srgbClr val="272525"/>
              </a:solidFill>
              <a:latin typeface="Inter" pitchFamily="34" charset="0"/>
              <a:ea typeface="Inter" pitchFamily="34" charset="-122"/>
              <a:cs typeface="Inter" pitchFamily="34" charset="-120"/>
            </a:endParaRPr>
          </a:p>
          <a:p>
            <a:pPr lvl="1" algn="just"/>
            <a:r>
              <a:rPr lang="en-US" sz="1400" dirty="0" smtClean="0">
                <a:solidFill>
                  <a:srgbClr val="272525"/>
                </a:solidFill>
                <a:latin typeface="Inter" pitchFamily="34" charset="0"/>
                <a:ea typeface="Inter" pitchFamily="34" charset="-122"/>
                <a:cs typeface="Inter" pitchFamily="34" charset="-120"/>
              </a:rPr>
              <a:t>collective </a:t>
            </a:r>
            <a:r>
              <a:rPr lang="en-US" sz="1400" dirty="0">
                <a:solidFill>
                  <a:srgbClr val="272525"/>
                </a:solidFill>
                <a:latin typeface="Inter" pitchFamily="34" charset="0"/>
                <a:ea typeface="Inter" pitchFamily="34" charset="-122"/>
                <a:cs typeface="Inter" pitchFamily="34" charset="-120"/>
              </a:rPr>
              <a:t>farming operations. </a:t>
            </a:r>
            <a:r>
              <a:rPr lang="en-US" sz="1400" dirty="0" err="1">
                <a:solidFill>
                  <a:srgbClr val="272525"/>
                </a:solidFill>
                <a:latin typeface="Inter" pitchFamily="34" charset="0"/>
                <a:ea typeface="Inter" pitchFamily="34" charset="-122"/>
                <a:cs typeface="Inter" pitchFamily="34" charset="-120"/>
              </a:rPr>
              <a:t>Agri</a:t>
            </a:r>
            <a:r>
              <a:rPr lang="en-US" sz="1400" dirty="0">
                <a:solidFill>
                  <a:srgbClr val="272525"/>
                </a:solidFill>
                <a:latin typeface="Inter" pitchFamily="34" charset="0"/>
                <a:ea typeface="Inter" pitchFamily="34" charset="-122"/>
                <a:cs typeface="Inter" pitchFamily="34" charset="-120"/>
              </a:rPr>
              <a:t>-input </a:t>
            </a:r>
            <a:endParaRPr lang="en-US" sz="1400" dirty="0" smtClean="0">
              <a:solidFill>
                <a:srgbClr val="272525"/>
              </a:solidFill>
              <a:latin typeface="Inter" pitchFamily="34" charset="0"/>
              <a:ea typeface="Inter" pitchFamily="34" charset="-122"/>
              <a:cs typeface="Inter" pitchFamily="34" charset="-120"/>
            </a:endParaRPr>
          </a:p>
          <a:p>
            <a:pPr lvl="1" algn="just"/>
            <a:r>
              <a:rPr lang="en-US" sz="1400" dirty="0">
                <a:solidFill>
                  <a:srgbClr val="272525"/>
                </a:solidFill>
                <a:latin typeface="Inter" pitchFamily="34" charset="0"/>
                <a:ea typeface="Inter" pitchFamily="34" charset="-122"/>
                <a:cs typeface="Inter" pitchFamily="34" charset="-120"/>
              </a:rPr>
              <a:t>Companies. Government </a:t>
            </a:r>
            <a:r>
              <a:rPr lang="en-US" sz="1400" dirty="0" smtClean="0">
                <a:solidFill>
                  <a:srgbClr val="272525"/>
                </a:solidFill>
                <a:latin typeface="Inter" pitchFamily="34" charset="0"/>
                <a:ea typeface="Inter" pitchFamily="34" charset="-122"/>
                <a:cs typeface="Inter" pitchFamily="34" charset="-120"/>
              </a:rPr>
              <a:t>agencies.</a:t>
            </a:r>
            <a:endParaRPr lang="en-US" sz="1400" dirty="0"/>
          </a:p>
        </p:txBody>
      </p:sp>
      <p:sp>
        <p:nvSpPr>
          <p:cNvPr id="125" name="Shape 16"/>
          <p:cNvSpPr/>
          <p:nvPr/>
        </p:nvSpPr>
        <p:spPr>
          <a:xfrm>
            <a:off x="13176713" y="6421055"/>
            <a:ext cx="3886271" cy="1243533"/>
          </a:xfrm>
          <a:prstGeom prst="roundRect">
            <a:avLst>
              <a:gd name="adj" fmla="val 8864"/>
            </a:avLst>
          </a:prstGeom>
          <a:solidFill>
            <a:srgbClr val="FFFFFF"/>
          </a:solidFill>
          <a:ln/>
        </p:spPr>
      </p:sp>
      <p:sp>
        <p:nvSpPr>
          <p:cNvPr id="126" name="Shape 17"/>
          <p:cNvSpPr/>
          <p:nvPr/>
        </p:nvSpPr>
        <p:spPr>
          <a:xfrm>
            <a:off x="13176713" y="6398193"/>
            <a:ext cx="3886271" cy="91858"/>
          </a:xfrm>
          <a:prstGeom prst="roundRect">
            <a:avLst>
              <a:gd name="adj" fmla="val 76852"/>
            </a:avLst>
          </a:prstGeom>
          <a:solidFill>
            <a:srgbClr val="4950BC"/>
          </a:solidFill>
          <a:ln/>
        </p:spPr>
      </p:sp>
      <p:sp>
        <p:nvSpPr>
          <p:cNvPr id="127" name="Shape 18"/>
          <p:cNvSpPr/>
          <p:nvPr/>
        </p:nvSpPr>
        <p:spPr>
          <a:xfrm>
            <a:off x="14951412" y="6170188"/>
            <a:ext cx="293453" cy="504135"/>
          </a:xfrm>
          <a:prstGeom prst="roundRect">
            <a:avLst>
              <a:gd name="adj" fmla="val 182207"/>
            </a:avLst>
          </a:prstGeom>
          <a:solidFill>
            <a:srgbClr val="4950BC"/>
          </a:solidFill>
          <a:ln/>
        </p:spPr>
      </p:sp>
      <p:pic>
        <p:nvPicPr>
          <p:cNvPr id="128" name="Image 3" descr="preencoded.png"/>
          <p:cNvPicPr>
            <a:picLocks noChangeAspect="1"/>
          </p:cNvPicPr>
          <p:nvPr/>
        </p:nvPicPr>
        <p:blipFill>
          <a:blip r:embed="rId8"/>
          <a:stretch>
            <a:fillRect/>
          </a:stretch>
        </p:blipFill>
        <p:spPr>
          <a:xfrm>
            <a:off x="15038322" y="6295681"/>
            <a:ext cx="117383" cy="252007"/>
          </a:xfrm>
          <a:prstGeom prst="rect">
            <a:avLst/>
          </a:prstGeom>
        </p:spPr>
      </p:pic>
      <p:sp>
        <p:nvSpPr>
          <p:cNvPr id="129" name="Text 19"/>
          <p:cNvSpPr/>
          <p:nvPr/>
        </p:nvSpPr>
        <p:spPr>
          <a:xfrm>
            <a:off x="12810028" y="6684146"/>
            <a:ext cx="1685954" cy="262653"/>
          </a:xfrm>
          <a:prstGeom prst="rect">
            <a:avLst/>
          </a:prstGeom>
          <a:noFill/>
          <a:ln/>
        </p:spPr>
        <p:txBody>
          <a:bodyPr wrap="none" lIns="0" tIns="0" rIns="0" bIns="0" rtlCol="0" anchor="t"/>
          <a:lstStyle/>
          <a:p>
            <a:pPr lvl="1">
              <a:lnSpc>
                <a:spcPts val="2050"/>
              </a:lnSpc>
            </a:pPr>
            <a:r>
              <a:rPr lang="en-US" sz="1600" b="1" dirty="0">
                <a:solidFill>
                  <a:srgbClr val="272525"/>
                </a:solidFill>
                <a:latin typeface="Inter Bold" pitchFamily="34" charset="0"/>
                <a:ea typeface="Inter Bold" pitchFamily="34" charset="-122"/>
                <a:cs typeface="Inter Bold" pitchFamily="34" charset="-120"/>
              </a:rPr>
              <a:t>Agricultural &amp; Environmental Benefits</a:t>
            </a:r>
            <a:endParaRPr lang="en-US" sz="1600" dirty="0"/>
          </a:p>
        </p:txBody>
      </p:sp>
      <p:sp>
        <p:nvSpPr>
          <p:cNvPr id="130" name="Text 20"/>
          <p:cNvSpPr/>
          <p:nvPr/>
        </p:nvSpPr>
        <p:spPr>
          <a:xfrm>
            <a:off x="13071151" y="6946599"/>
            <a:ext cx="3663899" cy="268873"/>
          </a:xfrm>
          <a:prstGeom prst="rect">
            <a:avLst/>
          </a:prstGeom>
          <a:noFill/>
          <a:ln/>
        </p:spPr>
        <p:txBody>
          <a:bodyPr wrap="none" lIns="0" tIns="0" rIns="0" bIns="0" rtlCol="0" anchor="t"/>
          <a:lstStyle/>
          <a:p>
            <a:pPr lvl="1"/>
            <a:r>
              <a:rPr lang="en-US" sz="1400" dirty="0">
                <a:solidFill>
                  <a:srgbClr val="272525"/>
                </a:solidFill>
                <a:latin typeface="Inter"/>
                <a:ea typeface="Inter"/>
                <a:cs typeface="Inter" pitchFamily="34" charset="-120"/>
              </a:rPr>
              <a:t>Reduces 15-20% irrigation-related yield </a:t>
            </a:r>
            <a:endParaRPr lang="en-US" sz="1400" dirty="0" smtClean="0">
              <a:solidFill>
                <a:srgbClr val="272525"/>
              </a:solidFill>
              <a:latin typeface="Inter"/>
              <a:ea typeface="Inter"/>
              <a:cs typeface="Inter" pitchFamily="34" charset="-120"/>
            </a:endParaRPr>
          </a:p>
          <a:p>
            <a:pPr lvl="1"/>
            <a:r>
              <a:rPr lang="en-US" sz="1400" dirty="0" err="1" smtClean="0">
                <a:solidFill>
                  <a:srgbClr val="272525"/>
                </a:solidFill>
                <a:latin typeface="Inter"/>
                <a:ea typeface="Inter"/>
                <a:cs typeface="Inter" pitchFamily="34" charset="-120"/>
              </a:rPr>
              <a:t>Losses.</a:t>
            </a:r>
            <a:r>
              <a:rPr lang="en-US" sz="1400" dirty="0" err="1" smtClean="0">
                <a:latin typeface="Inter"/>
                <a:ea typeface="Inter"/>
              </a:rPr>
              <a:t>Cuts</a:t>
            </a:r>
            <a:r>
              <a:rPr lang="en-US" sz="1400" dirty="0" smtClean="0">
                <a:latin typeface="Inter"/>
                <a:ea typeface="Inter"/>
              </a:rPr>
              <a:t> </a:t>
            </a:r>
            <a:r>
              <a:rPr lang="en-US" sz="1400" dirty="0">
                <a:latin typeface="Inter"/>
                <a:ea typeface="Inter"/>
              </a:rPr>
              <a:t>agrochemical overuse. </a:t>
            </a:r>
            <a:r>
              <a:rPr lang="en-US" sz="1400" dirty="0" smtClean="0">
                <a:latin typeface="Inter"/>
                <a:ea typeface="Inter"/>
              </a:rPr>
              <a:t>Post</a:t>
            </a:r>
          </a:p>
          <a:p>
            <a:pPr lvl="1"/>
            <a:r>
              <a:rPr lang="en-US" sz="1400" dirty="0" smtClean="0">
                <a:latin typeface="Inter"/>
                <a:ea typeface="Inter"/>
              </a:rPr>
              <a:t>-harvest </a:t>
            </a:r>
            <a:r>
              <a:rPr lang="en-US" sz="1400" dirty="0">
                <a:latin typeface="Inter"/>
                <a:ea typeface="Inter"/>
              </a:rPr>
              <a:t>waste of </a:t>
            </a:r>
            <a:r>
              <a:rPr lang="en-US" sz="1400" dirty="0" smtClean="0">
                <a:latin typeface="Inter"/>
                <a:ea typeface="Inter"/>
              </a:rPr>
              <a:t>vital </a:t>
            </a:r>
            <a:r>
              <a:rPr lang="en-US" sz="1400" dirty="0">
                <a:latin typeface="Inter"/>
                <a:ea typeface="Inter"/>
              </a:rPr>
              <a:t>food supplies </a:t>
            </a:r>
          </a:p>
        </p:txBody>
      </p:sp>
      <p:sp>
        <p:nvSpPr>
          <p:cNvPr id="131" name="Shape 21"/>
          <p:cNvSpPr/>
          <p:nvPr/>
        </p:nvSpPr>
        <p:spPr>
          <a:xfrm>
            <a:off x="6564837" y="7927997"/>
            <a:ext cx="3886200" cy="1243533"/>
          </a:xfrm>
          <a:prstGeom prst="roundRect">
            <a:avLst>
              <a:gd name="adj" fmla="val 8864"/>
            </a:avLst>
          </a:prstGeom>
          <a:ln/>
        </p:spPr>
        <p:style>
          <a:lnRef idx="0">
            <a:scrgbClr r="0" g="0" b="0"/>
          </a:lnRef>
          <a:fillRef idx="1001">
            <a:schemeClr val="lt2"/>
          </a:fillRef>
          <a:effectRef idx="0">
            <a:scrgbClr r="0" g="0" b="0"/>
          </a:effectRef>
          <a:fontRef idx="major"/>
        </p:style>
      </p:sp>
      <p:sp>
        <p:nvSpPr>
          <p:cNvPr id="132" name="Shape 22"/>
          <p:cNvSpPr/>
          <p:nvPr/>
        </p:nvSpPr>
        <p:spPr>
          <a:xfrm>
            <a:off x="6564837" y="7905135"/>
            <a:ext cx="3886200" cy="91858"/>
          </a:xfrm>
          <a:prstGeom prst="roundRect">
            <a:avLst>
              <a:gd name="adj" fmla="val 76852"/>
            </a:avLst>
          </a:prstGeom>
          <a:solidFill>
            <a:srgbClr val="4950BC"/>
          </a:solidFill>
          <a:ln/>
        </p:spPr>
      </p:sp>
      <p:sp>
        <p:nvSpPr>
          <p:cNvPr id="133" name="Shape 23"/>
          <p:cNvSpPr/>
          <p:nvPr/>
        </p:nvSpPr>
        <p:spPr>
          <a:xfrm>
            <a:off x="8339441" y="7677130"/>
            <a:ext cx="293453" cy="504135"/>
          </a:xfrm>
          <a:prstGeom prst="roundRect">
            <a:avLst>
              <a:gd name="adj" fmla="val 182207"/>
            </a:avLst>
          </a:prstGeom>
          <a:solidFill>
            <a:srgbClr val="4950BC"/>
          </a:solidFill>
          <a:ln/>
        </p:spPr>
      </p:sp>
      <p:pic>
        <p:nvPicPr>
          <p:cNvPr id="134" name="Image 4" descr="preencoded.png"/>
          <p:cNvPicPr>
            <a:picLocks noChangeAspect="1"/>
          </p:cNvPicPr>
          <p:nvPr/>
        </p:nvPicPr>
        <p:blipFill>
          <a:blip r:embed="rId9"/>
          <a:stretch>
            <a:fillRect/>
          </a:stretch>
        </p:blipFill>
        <p:spPr>
          <a:xfrm>
            <a:off x="8426351" y="7802623"/>
            <a:ext cx="117383" cy="252007"/>
          </a:xfrm>
          <a:prstGeom prst="rect">
            <a:avLst/>
          </a:prstGeom>
        </p:spPr>
      </p:pic>
      <p:sp>
        <p:nvSpPr>
          <p:cNvPr id="135" name="Text 24"/>
          <p:cNvSpPr/>
          <p:nvPr/>
        </p:nvSpPr>
        <p:spPr>
          <a:xfrm>
            <a:off x="6197271" y="8178582"/>
            <a:ext cx="1244276" cy="262653"/>
          </a:xfrm>
          <a:prstGeom prst="rect">
            <a:avLst/>
          </a:prstGeom>
          <a:noFill/>
          <a:ln/>
        </p:spPr>
        <p:txBody>
          <a:bodyPr wrap="none" lIns="0" tIns="0" rIns="0" bIns="0" rtlCol="0" anchor="t"/>
          <a:lstStyle/>
          <a:p>
            <a:pPr lvl="1">
              <a:lnSpc>
                <a:spcPts val="2050"/>
              </a:lnSpc>
            </a:pPr>
            <a:r>
              <a:rPr lang="en-US" sz="1600" b="1" dirty="0">
                <a:solidFill>
                  <a:srgbClr val="272525"/>
                </a:solidFill>
                <a:latin typeface="Inter Bold" pitchFamily="34" charset="0"/>
                <a:ea typeface="Inter Bold" pitchFamily="34" charset="-122"/>
                <a:cs typeface="Inter Bold" pitchFamily="34" charset="-120"/>
              </a:rPr>
              <a:t>Food </a:t>
            </a:r>
            <a:r>
              <a:rPr lang="en-US" sz="1600" b="1" dirty="0" err="1" smtClean="0">
                <a:solidFill>
                  <a:srgbClr val="272525"/>
                </a:solidFill>
                <a:latin typeface="Inter Bold" pitchFamily="34" charset="0"/>
                <a:ea typeface="Inter Bold" pitchFamily="34" charset="-122"/>
                <a:cs typeface="Inter Bold" pitchFamily="34" charset="-120"/>
              </a:rPr>
              <a:t>processors,retailers,consumers</a:t>
            </a:r>
            <a:endParaRPr lang="en-US" sz="1600" dirty="0"/>
          </a:p>
        </p:txBody>
      </p:sp>
      <p:sp>
        <p:nvSpPr>
          <p:cNvPr id="136" name="Text 25"/>
          <p:cNvSpPr/>
          <p:nvPr/>
        </p:nvSpPr>
        <p:spPr>
          <a:xfrm>
            <a:off x="6520230" y="8430304"/>
            <a:ext cx="3663829" cy="268873"/>
          </a:xfrm>
          <a:prstGeom prst="rect">
            <a:avLst/>
          </a:prstGeom>
          <a:noFill/>
          <a:ln/>
        </p:spPr>
        <p:txBody>
          <a:bodyPr wrap="none" lIns="0" tIns="0" rIns="0" bIns="0" rtlCol="0" anchor="t"/>
          <a:lstStyle/>
          <a:p>
            <a:pPr lvl="1"/>
            <a:r>
              <a:rPr lang="en-US" sz="1400" dirty="0" smtClean="0">
                <a:solidFill>
                  <a:srgbClr val="272525"/>
                </a:solidFill>
                <a:latin typeface="Inter" pitchFamily="34" charset="0"/>
                <a:ea typeface="Inter" pitchFamily="34" charset="-122"/>
                <a:cs typeface="Inter" pitchFamily="34" charset="-120"/>
              </a:rPr>
              <a:t>Dependent </a:t>
            </a:r>
            <a:r>
              <a:rPr lang="en-US" sz="1400" dirty="0">
                <a:solidFill>
                  <a:srgbClr val="272525"/>
                </a:solidFill>
                <a:latin typeface="Inter" pitchFamily="34" charset="0"/>
                <a:ea typeface="Inter" pitchFamily="34" charset="-122"/>
                <a:cs typeface="Inter" pitchFamily="34" charset="-120"/>
              </a:rPr>
              <a:t>on stable crop supply, price </a:t>
            </a:r>
            <a:endParaRPr lang="en-US" sz="1400" dirty="0" smtClean="0">
              <a:solidFill>
                <a:srgbClr val="272525"/>
              </a:solidFill>
              <a:latin typeface="Inter" pitchFamily="34" charset="0"/>
              <a:ea typeface="Inter" pitchFamily="34" charset="-122"/>
              <a:cs typeface="Inter" pitchFamily="34" charset="-120"/>
            </a:endParaRPr>
          </a:p>
          <a:p>
            <a:pPr lvl="1"/>
            <a:r>
              <a:rPr lang="en-US" sz="1400" dirty="0" smtClean="0">
                <a:solidFill>
                  <a:srgbClr val="272525"/>
                </a:solidFill>
                <a:latin typeface="Inter" pitchFamily="34" charset="0"/>
                <a:ea typeface="Inter" pitchFamily="34" charset="-122"/>
                <a:cs typeface="Inter" pitchFamily="34" charset="-120"/>
              </a:rPr>
              <a:t>volatility </a:t>
            </a:r>
            <a:r>
              <a:rPr lang="en-US" sz="1400" dirty="0">
                <a:solidFill>
                  <a:srgbClr val="272525"/>
                </a:solidFill>
                <a:latin typeface="Inter" pitchFamily="34" charset="0"/>
                <a:ea typeface="Inter" pitchFamily="34" charset="-122"/>
                <a:cs typeface="Inter" pitchFamily="34" charset="-120"/>
              </a:rPr>
              <a:t>and food safety concerns. </a:t>
            </a:r>
            <a:r>
              <a:rPr lang="en-US" sz="1400" dirty="0" smtClean="0">
                <a:solidFill>
                  <a:srgbClr val="272525"/>
                </a:solidFill>
                <a:latin typeface="Inter" pitchFamily="34" charset="0"/>
                <a:ea typeface="Inter" pitchFamily="34" charset="-122"/>
                <a:cs typeface="Inter" pitchFamily="34" charset="-120"/>
              </a:rPr>
              <a:t>Environ-</a:t>
            </a:r>
          </a:p>
          <a:p>
            <a:pPr lvl="1"/>
            <a:r>
              <a:rPr lang="en-US" sz="1400" dirty="0" smtClean="0">
                <a:solidFill>
                  <a:srgbClr val="272525"/>
                </a:solidFill>
                <a:latin typeface="Inter" pitchFamily="34" charset="0"/>
                <a:ea typeface="Inter" pitchFamily="34" charset="-122"/>
                <a:cs typeface="Inter" pitchFamily="34" charset="-120"/>
              </a:rPr>
              <a:t>mental </a:t>
            </a:r>
            <a:r>
              <a:rPr lang="en-US" sz="1400" dirty="0">
                <a:solidFill>
                  <a:srgbClr val="272525"/>
                </a:solidFill>
                <a:latin typeface="Inter" pitchFamily="34" charset="0"/>
                <a:ea typeface="Inter" pitchFamily="34" charset="-122"/>
                <a:cs typeface="Inter" pitchFamily="34" charset="-120"/>
              </a:rPr>
              <a:t>organizations</a:t>
            </a:r>
            <a:endParaRPr lang="en-US" sz="1400" dirty="0"/>
          </a:p>
        </p:txBody>
      </p:sp>
      <p:sp>
        <p:nvSpPr>
          <p:cNvPr id="137" name="Shape 26"/>
          <p:cNvSpPr/>
          <p:nvPr/>
        </p:nvSpPr>
        <p:spPr>
          <a:xfrm>
            <a:off x="13176713" y="8077095"/>
            <a:ext cx="3886271" cy="1243533"/>
          </a:xfrm>
          <a:prstGeom prst="roundRect">
            <a:avLst>
              <a:gd name="adj" fmla="val 8864"/>
            </a:avLst>
          </a:prstGeom>
          <a:solidFill>
            <a:srgbClr val="FFFFFF"/>
          </a:solidFill>
          <a:ln/>
        </p:spPr>
      </p:sp>
      <p:sp>
        <p:nvSpPr>
          <p:cNvPr id="138" name="Shape 27"/>
          <p:cNvSpPr/>
          <p:nvPr/>
        </p:nvSpPr>
        <p:spPr>
          <a:xfrm>
            <a:off x="13176713" y="8054233"/>
            <a:ext cx="3886271" cy="91858"/>
          </a:xfrm>
          <a:prstGeom prst="roundRect">
            <a:avLst>
              <a:gd name="adj" fmla="val 76852"/>
            </a:avLst>
          </a:prstGeom>
          <a:solidFill>
            <a:srgbClr val="4950BC"/>
          </a:solidFill>
          <a:ln/>
        </p:spPr>
      </p:sp>
      <p:sp>
        <p:nvSpPr>
          <p:cNvPr id="139" name="Shape 28"/>
          <p:cNvSpPr/>
          <p:nvPr/>
        </p:nvSpPr>
        <p:spPr>
          <a:xfrm>
            <a:off x="14951412" y="7826228"/>
            <a:ext cx="293453" cy="504135"/>
          </a:xfrm>
          <a:prstGeom prst="roundRect">
            <a:avLst>
              <a:gd name="adj" fmla="val 182207"/>
            </a:avLst>
          </a:prstGeom>
          <a:solidFill>
            <a:srgbClr val="4950BC"/>
          </a:solidFill>
          <a:ln/>
        </p:spPr>
      </p:sp>
      <p:pic>
        <p:nvPicPr>
          <p:cNvPr id="140" name="Image 5" descr="preencoded.png"/>
          <p:cNvPicPr>
            <a:picLocks noChangeAspect="1"/>
          </p:cNvPicPr>
          <p:nvPr/>
        </p:nvPicPr>
        <p:blipFill>
          <a:blip r:embed="rId10"/>
          <a:stretch>
            <a:fillRect/>
          </a:stretch>
        </p:blipFill>
        <p:spPr>
          <a:xfrm>
            <a:off x="15038322" y="7951721"/>
            <a:ext cx="117383" cy="252007"/>
          </a:xfrm>
          <a:prstGeom prst="rect">
            <a:avLst/>
          </a:prstGeom>
        </p:spPr>
      </p:pic>
      <p:sp>
        <p:nvSpPr>
          <p:cNvPr id="141" name="Text 29"/>
          <p:cNvSpPr/>
          <p:nvPr/>
        </p:nvSpPr>
        <p:spPr>
          <a:xfrm>
            <a:off x="12753340" y="8359539"/>
            <a:ext cx="1334017" cy="262653"/>
          </a:xfrm>
          <a:prstGeom prst="rect">
            <a:avLst/>
          </a:prstGeom>
          <a:noFill/>
          <a:ln/>
        </p:spPr>
        <p:txBody>
          <a:bodyPr wrap="none" lIns="0" tIns="0" rIns="0" bIns="0" rtlCol="0" anchor="t"/>
          <a:lstStyle/>
          <a:p>
            <a:pPr lvl="1">
              <a:lnSpc>
                <a:spcPts val="2050"/>
              </a:lnSpc>
            </a:pPr>
            <a:r>
              <a:rPr lang="en-US" sz="1600" b="1" dirty="0">
                <a:solidFill>
                  <a:srgbClr val="272525"/>
                </a:solidFill>
                <a:latin typeface="Inter Bold" pitchFamily="34" charset="0"/>
                <a:ea typeface="Inter Bold" pitchFamily="34" charset="-122"/>
                <a:cs typeface="Inter Bold" pitchFamily="34" charset="-120"/>
              </a:rPr>
              <a:t>Social &amp; Technological Transformation</a:t>
            </a:r>
            <a:endParaRPr lang="en-US" sz="1600" dirty="0"/>
          </a:p>
        </p:txBody>
      </p:sp>
      <p:sp>
        <p:nvSpPr>
          <p:cNvPr id="142" name="Text 30"/>
          <p:cNvSpPr/>
          <p:nvPr/>
        </p:nvSpPr>
        <p:spPr>
          <a:xfrm>
            <a:off x="13453348" y="8570715"/>
            <a:ext cx="3663899" cy="268873"/>
          </a:xfrm>
          <a:prstGeom prst="rect">
            <a:avLst/>
          </a:prstGeom>
          <a:noFill/>
          <a:ln/>
        </p:spPr>
        <p:txBody>
          <a:bodyPr wrap="none" lIns="0" tIns="0" rIns="0" bIns="0" rtlCol="0" anchor="t"/>
          <a:lstStyle/>
          <a:p>
            <a:pPr>
              <a:lnSpc>
                <a:spcPts val="2100"/>
              </a:lnSpc>
            </a:pPr>
            <a:r>
              <a:rPr lang="en-US" sz="1400" dirty="0">
                <a:solidFill>
                  <a:srgbClr val="272525"/>
                </a:solidFill>
                <a:latin typeface="Inter" pitchFamily="34" charset="0"/>
                <a:ea typeface="Inter" pitchFamily="34" charset="-122"/>
                <a:cs typeface="Inter" pitchFamily="34" charset="-120"/>
              </a:rPr>
              <a:t>Democratizes access to AI, </a:t>
            </a:r>
            <a:r>
              <a:rPr lang="en-US" sz="1400" dirty="0" err="1">
                <a:solidFill>
                  <a:srgbClr val="272525"/>
                </a:solidFill>
                <a:latin typeface="Inter" pitchFamily="34" charset="0"/>
                <a:ea typeface="Inter" pitchFamily="34" charset="-122"/>
                <a:cs typeface="Inter" pitchFamily="34" charset="-120"/>
              </a:rPr>
              <a:t>IoT</a:t>
            </a:r>
            <a:r>
              <a:rPr lang="en-US" sz="1400" dirty="0">
                <a:solidFill>
                  <a:srgbClr val="272525"/>
                </a:solidFill>
                <a:latin typeface="Inter" pitchFamily="34" charset="0"/>
                <a:ea typeface="Inter" pitchFamily="34" charset="-122"/>
                <a:cs typeface="Inter" pitchFamily="34" charset="-120"/>
              </a:rPr>
              <a:t> and precision </a:t>
            </a:r>
            <a:endParaRPr lang="en-US" sz="1400" dirty="0" smtClean="0">
              <a:solidFill>
                <a:srgbClr val="272525"/>
              </a:solidFill>
              <a:latin typeface="Inter" pitchFamily="34" charset="0"/>
              <a:ea typeface="Inter" pitchFamily="34" charset="-122"/>
              <a:cs typeface="Inter" pitchFamily="34" charset="-120"/>
            </a:endParaRPr>
          </a:p>
          <a:p>
            <a:r>
              <a:rPr lang="en-US" sz="1400" dirty="0">
                <a:solidFill>
                  <a:srgbClr val="272525"/>
                </a:solidFill>
                <a:latin typeface="Inter" pitchFamily="34" charset="0"/>
                <a:ea typeface="Inter" pitchFamily="34" charset="-122"/>
                <a:cs typeface="Inter" pitchFamily="34" charset="-120"/>
              </a:rPr>
              <a:t>Farming. Bridges the gap between </a:t>
            </a:r>
            <a:r>
              <a:rPr lang="en-US" sz="1400" dirty="0" err="1" smtClean="0">
                <a:solidFill>
                  <a:srgbClr val="272525"/>
                </a:solidFill>
                <a:latin typeface="Inter" pitchFamily="34" charset="0"/>
                <a:ea typeface="Inter" pitchFamily="34" charset="-122"/>
                <a:cs typeface="Inter" pitchFamily="34" charset="-120"/>
              </a:rPr>
              <a:t>agri</a:t>
            </a:r>
            <a:r>
              <a:rPr lang="en-US" sz="1400" dirty="0" smtClean="0">
                <a:solidFill>
                  <a:srgbClr val="272525"/>
                </a:solidFill>
                <a:latin typeface="Inter" pitchFamily="34" charset="0"/>
                <a:ea typeface="Inter" pitchFamily="34" charset="-122"/>
                <a:cs typeface="Inter" pitchFamily="34" charset="-120"/>
              </a:rPr>
              <a:t>-</a:t>
            </a:r>
          </a:p>
          <a:p>
            <a:r>
              <a:rPr lang="en-US" sz="1400" dirty="0" smtClean="0">
                <a:solidFill>
                  <a:srgbClr val="272525"/>
                </a:solidFill>
                <a:latin typeface="Inter" pitchFamily="34" charset="0"/>
                <a:ea typeface="Inter" pitchFamily="34" charset="-122"/>
                <a:cs typeface="Inter" pitchFamily="34" charset="-120"/>
              </a:rPr>
              <a:t>research </a:t>
            </a:r>
            <a:r>
              <a:rPr lang="en-US" sz="1400" dirty="0">
                <a:solidFill>
                  <a:srgbClr val="272525"/>
                </a:solidFill>
                <a:latin typeface="Inter" pitchFamily="34" charset="0"/>
                <a:ea typeface="Inter" pitchFamily="34" charset="-122"/>
                <a:cs typeface="Inter" pitchFamily="34" charset="-120"/>
              </a:rPr>
              <a:t>and field-level </a:t>
            </a:r>
            <a:r>
              <a:rPr lang="en-US" sz="1400" dirty="0" smtClean="0">
                <a:solidFill>
                  <a:srgbClr val="272525"/>
                </a:solidFill>
                <a:latin typeface="Inter" pitchFamily="34" charset="0"/>
                <a:ea typeface="Inter" pitchFamily="34" charset="-122"/>
                <a:cs typeface="Inter" pitchFamily="34" charset="-120"/>
              </a:rPr>
              <a:t>practice.</a:t>
            </a:r>
            <a:endParaRPr lang="en-US" sz="1400" dirty="0"/>
          </a:p>
        </p:txBody>
      </p:sp>
      <p:pic>
        <p:nvPicPr>
          <p:cNvPr id="161" name="Image 1" descr="preencoded.png"/>
          <p:cNvPicPr>
            <a:picLocks noChangeAspect="1"/>
          </p:cNvPicPr>
          <p:nvPr/>
        </p:nvPicPr>
        <p:blipFill>
          <a:blip r:embed="rId11"/>
          <a:stretch>
            <a:fillRect/>
          </a:stretch>
        </p:blipFill>
        <p:spPr>
          <a:xfrm>
            <a:off x="647842" y="3771900"/>
            <a:ext cx="782122" cy="938570"/>
          </a:xfrm>
          <a:prstGeom prst="rect">
            <a:avLst/>
          </a:prstGeom>
        </p:spPr>
      </p:pic>
      <p:sp>
        <p:nvSpPr>
          <p:cNvPr id="162" name="Text 3"/>
          <p:cNvSpPr/>
          <p:nvPr/>
        </p:nvSpPr>
        <p:spPr>
          <a:xfrm>
            <a:off x="1397826" y="4128115"/>
            <a:ext cx="2214420" cy="244316"/>
          </a:xfrm>
          <a:prstGeom prst="rect">
            <a:avLst/>
          </a:prstGeom>
          <a:noFill/>
          <a:ln/>
        </p:spPr>
        <p:txBody>
          <a:bodyPr wrap="none" lIns="0" tIns="0" rIns="0" bIns="0" rtlCol="0" anchor="t"/>
          <a:lstStyle/>
          <a:p>
            <a:pPr>
              <a:lnSpc>
                <a:spcPts val="2050"/>
              </a:lnSpc>
            </a:pPr>
            <a:r>
              <a:rPr lang="en-US" b="1" dirty="0">
                <a:solidFill>
                  <a:srgbClr val="272525"/>
                </a:solidFill>
                <a:latin typeface="Inter Bold" pitchFamily="34" charset="0"/>
                <a:ea typeface="Inter Bold" pitchFamily="34" charset="-122"/>
                <a:cs typeface="Inter Bold" pitchFamily="34" charset="-120"/>
              </a:rPr>
              <a:t>Lack of Real-time Data</a:t>
            </a:r>
            <a:endParaRPr lang="en-US" b="1" dirty="0"/>
          </a:p>
        </p:txBody>
      </p:sp>
      <p:pic>
        <p:nvPicPr>
          <p:cNvPr id="164" name="Image 2" descr="preencoded.png"/>
          <p:cNvPicPr>
            <a:picLocks noChangeAspect="1"/>
          </p:cNvPicPr>
          <p:nvPr/>
        </p:nvPicPr>
        <p:blipFill>
          <a:blip r:embed="rId12"/>
          <a:stretch>
            <a:fillRect/>
          </a:stretch>
        </p:blipFill>
        <p:spPr>
          <a:xfrm>
            <a:off x="647842" y="4890730"/>
            <a:ext cx="782122" cy="938570"/>
          </a:xfrm>
          <a:prstGeom prst="rect">
            <a:avLst/>
          </a:prstGeom>
        </p:spPr>
      </p:pic>
      <p:sp>
        <p:nvSpPr>
          <p:cNvPr id="165" name="Text 5"/>
          <p:cNvSpPr/>
          <p:nvPr/>
        </p:nvSpPr>
        <p:spPr>
          <a:xfrm>
            <a:off x="1397826" y="5251776"/>
            <a:ext cx="3254312" cy="244316"/>
          </a:xfrm>
          <a:prstGeom prst="rect">
            <a:avLst/>
          </a:prstGeom>
          <a:noFill/>
          <a:ln/>
        </p:spPr>
        <p:txBody>
          <a:bodyPr wrap="none" lIns="0" tIns="0" rIns="0" bIns="0" rtlCol="0" anchor="t"/>
          <a:lstStyle/>
          <a:p>
            <a:pPr>
              <a:lnSpc>
                <a:spcPts val="2050"/>
              </a:lnSpc>
            </a:pPr>
            <a:r>
              <a:rPr lang="en-US" b="1" dirty="0" smtClean="0">
                <a:solidFill>
                  <a:srgbClr val="272525"/>
                </a:solidFill>
                <a:latin typeface="Inter Bold" pitchFamily="34" charset="0"/>
                <a:ea typeface="Inter Bold" pitchFamily="34" charset="-122"/>
                <a:cs typeface="Inter Bold" pitchFamily="34" charset="-120"/>
              </a:rPr>
              <a:t>Poor Resource Management</a:t>
            </a:r>
            <a:endParaRPr lang="en-US" dirty="0"/>
          </a:p>
        </p:txBody>
      </p:sp>
      <p:pic>
        <p:nvPicPr>
          <p:cNvPr id="167" name="Image 3" descr="preencoded.png"/>
          <p:cNvPicPr>
            <a:picLocks noChangeAspect="1"/>
          </p:cNvPicPr>
          <p:nvPr/>
        </p:nvPicPr>
        <p:blipFill>
          <a:blip r:embed="rId13"/>
          <a:stretch>
            <a:fillRect/>
          </a:stretch>
        </p:blipFill>
        <p:spPr>
          <a:xfrm>
            <a:off x="647842" y="5905500"/>
            <a:ext cx="782122" cy="938570"/>
          </a:xfrm>
          <a:prstGeom prst="rect">
            <a:avLst/>
          </a:prstGeom>
        </p:spPr>
      </p:pic>
      <p:sp>
        <p:nvSpPr>
          <p:cNvPr id="168" name="Text 7"/>
          <p:cNvSpPr/>
          <p:nvPr/>
        </p:nvSpPr>
        <p:spPr>
          <a:xfrm>
            <a:off x="1433606" y="6242753"/>
            <a:ext cx="3359088" cy="244316"/>
          </a:xfrm>
          <a:prstGeom prst="rect">
            <a:avLst/>
          </a:prstGeom>
          <a:noFill/>
          <a:ln/>
        </p:spPr>
        <p:txBody>
          <a:bodyPr wrap="none" lIns="0" tIns="0" rIns="0" bIns="0" rtlCol="0" anchor="t"/>
          <a:lstStyle/>
          <a:p>
            <a:pPr>
              <a:lnSpc>
                <a:spcPts val="1900"/>
              </a:lnSpc>
            </a:pPr>
            <a:r>
              <a:rPr lang="en-US" b="1" dirty="0">
                <a:solidFill>
                  <a:srgbClr val="272525"/>
                </a:solidFill>
                <a:latin typeface="Inter Bold" pitchFamily="34" charset="0"/>
                <a:ea typeface="Inter Bold" pitchFamily="34" charset="-122"/>
                <a:cs typeface="Inter Bold" pitchFamily="34" charset="-120"/>
              </a:rPr>
              <a:t>Post-harvest losses</a:t>
            </a:r>
            <a:endParaRPr lang="en-US" dirty="0"/>
          </a:p>
        </p:txBody>
      </p:sp>
      <p:pic>
        <p:nvPicPr>
          <p:cNvPr id="170" name="Image 4" descr="preencoded.png"/>
          <p:cNvPicPr>
            <a:picLocks noChangeAspect="1"/>
          </p:cNvPicPr>
          <p:nvPr/>
        </p:nvPicPr>
        <p:blipFill>
          <a:blip r:embed="rId14"/>
          <a:stretch>
            <a:fillRect/>
          </a:stretch>
        </p:blipFill>
        <p:spPr>
          <a:xfrm>
            <a:off x="647842" y="6972300"/>
            <a:ext cx="782122" cy="938570"/>
          </a:xfrm>
          <a:prstGeom prst="rect">
            <a:avLst/>
          </a:prstGeom>
        </p:spPr>
      </p:pic>
      <p:sp>
        <p:nvSpPr>
          <p:cNvPr id="171" name="Text 9"/>
          <p:cNvSpPr/>
          <p:nvPr/>
        </p:nvSpPr>
        <p:spPr>
          <a:xfrm>
            <a:off x="1429964" y="7293077"/>
            <a:ext cx="2315266" cy="244316"/>
          </a:xfrm>
          <a:prstGeom prst="rect">
            <a:avLst/>
          </a:prstGeom>
          <a:noFill/>
          <a:ln/>
        </p:spPr>
        <p:txBody>
          <a:bodyPr wrap="none" lIns="0" tIns="0" rIns="0" bIns="0" rtlCol="0" anchor="t"/>
          <a:lstStyle/>
          <a:p>
            <a:pPr>
              <a:lnSpc>
                <a:spcPts val="1900"/>
              </a:lnSpc>
            </a:pPr>
            <a:r>
              <a:rPr lang="en-US" b="1" dirty="0">
                <a:solidFill>
                  <a:srgbClr val="272525"/>
                </a:solidFill>
                <a:latin typeface="Inter Bold" pitchFamily="34" charset="0"/>
                <a:ea typeface="Inter Bold" pitchFamily="34" charset="-122"/>
                <a:cs typeface="Inter Bold" pitchFamily="34" charset="-120"/>
              </a:rPr>
              <a:t>Crop health issues</a:t>
            </a:r>
            <a:endParaRPr lang="en-US" dirty="0"/>
          </a:p>
        </p:txBody>
      </p:sp>
      <p:pic>
        <p:nvPicPr>
          <p:cNvPr id="173" name="Image 5" descr="preencoded.png"/>
          <p:cNvPicPr>
            <a:picLocks noChangeAspect="1"/>
          </p:cNvPicPr>
          <p:nvPr/>
        </p:nvPicPr>
        <p:blipFill>
          <a:blip r:embed="rId15"/>
          <a:stretch>
            <a:fillRect/>
          </a:stretch>
        </p:blipFill>
        <p:spPr>
          <a:xfrm>
            <a:off x="647842" y="8039100"/>
            <a:ext cx="782122" cy="938570"/>
          </a:xfrm>
          <a:prstGeom prst="rect">
            <a:avLst/>
          </a:prstGeom>
        </p:spPr>
      </p:pic>
      <p:sp>
        <p:nvSpPr>
          <p:cNvPr id="174" name="Text 11"/>
          <p:cNvSpPr/>
          <p:nvPr/>
        </p:nvSpPr>
        <p:spPr>
          <a:xfrm>
            <a:off x="1408096" y="8386227"/>
            <a:ext cx="3208472" cy="244316"/>
          </a:xfrm>
          <a:prstGeom prst="rect">
            <a:avLst/>
          </a:prstGeom>
          <a:noFill/>
          <a:ln/>
        </p:spPr>
        <p:txBody>
          <a:bodyPr wrap="none" lIns="0" tIns="0" rIns="0" bIns="0" rtlCol="0" anchor="t"/>
          <a:lstStyle/>
          <a:p>
            <a:pPr>
              <a:lnSpc>
                <a:spcPts val="2050"/>
              </a:lnSpc>
            </a:pPr>
            <a:r>
              <a:rPr lang="en-US" b="1" dirty="0" smtClean="0">
                <a:solidFill>
                  <a:srgbClr val="272525"/>
                </a:solidFill>
                <a:latin typeface="Inter Bold" pitchFamily="34" charset="0"/>
                <a:ea typeface="Inter Bold" pitchFamily="34" charset="-122"/>
                <a:cs typeface="Inter Bold" pitchFamily="34" charset="-120"/>
              </a:rPr>
              <a:t>Lack of Personalized Solutions</a:t>
            </a:r>
            <a:endParaRPr lang="en-US" dirty="0"/>
          </a:p>
        </p:txBody>
      </p:sp>
      <p:pic>
        <p:nvPicPr>
          <p:cNvPr id="176" name="Image 6" descr="preencoded.png"/>
          <p:cNvPicPr>
            <a:picLocks noChangeAspect="1"/>
          </p:cNvPicPr>
          <p:nvPr/>
        </p:nvPicPr>
        <p:blipFill>
          <a:blip r:embed="rId16"/>
          <a:stretch>
            <a:fillRect/>
          </a:stretch>
        </p:blipFill>
        <p:spPr>
          <a:xfrm>
            <a:off x="647842" y="9081730"/>
            <a:ext cx="782122" cy="938570"/>
          </a:xfrm>
          <a:prstGeom prst="rect">
            <a:avLst/>
          </a:prstGeom>
        </p:spPr>
      </p:pic>
      <p:sp>
        <p:nvSpPr>
          <p:cNvPr id="177" name="Text 13"/>
          <p:cNvSpPr/>
          <p:nvPr/>
        </p:nvSpPr>
        <p:spPr>
          <a:xfrm>
            <a:off x="1420158" y="9374647"/>
            <a:ext cx="2150899" cy="244316"/>
          </a:xfrm>
          <a:prstGeom prst="rect">
            <a:avLst/>
          </a:prstGeom>
          <a:noFill/>
          <a:ln/>
        </p:spPr>
        <p:txBody>
          <a:bodyPr wrap="none" lIns="0" tIns="0" rIns="0" bIns="0" rtlCol="0" anchor="t"/>
          <a:lstStyle/>
          <a:p>
            <a:pPr>
              <a:lnSpc>
                <a:spcPts val="2050"/>
              </a:lnSpc>
            </a:pPr>
            <a:r>
              <a:rPr lang="en-US" b="1" dirty="0">
                <a:solidFill>
                  <a:srgbClr val="272525"/>
                </a:solidFill>
                <a:latin typeface="Inter Bold" pitchFamily="34" charset="0"/>
                <a:ea typeface="Inter Bold" pitchFamily="34" charset="-122"/>
                <a:cs typeface="Inter Bold" pitchFamily="34" charset="-120"/>
              </a:rPr>
              <a:t>Limited Technical Knowledge</a:t>
            </a:r>
            <a:endParaRPr lang="en-US" dirty="0"/>
          </a:p>
        </p:txBody>
      </p:sp>
      <p:sp>
        <p:nvSpPr>
          <p:cNvPr id="180" name="Text 5"/>
          <p:cNvSpPr/>
          <p:nvPr/>
        </p:nvSpPr>
        <p:spPr>
          <a:xfrm>
            <a:off x="91219" y="3180381"/>
            <a:ext cx="3663829" cy="268873"/>
          </a:xfrm>
          <a:prstGeom prst="rect">
            <a:avLst/>
          </a:prstGeom>
          <a:noFill/>
          <a:ln/>
        </p:spPr>
        <p:txBody>
          <a:bodyPr wrap="none" lIns="0" tIns="0" rIns="0" bIns="0" rtlCol="0" anchor="t"/>
          <a:lstStyle/>
          <a:p>
            <a:pPr marL="742950" lvl="1" indent="-285750">
              <a:buFont typeface="Wingdings" panose="05000000000000000000" pitchFamily="2" charset="2"/>
              <a:buChar char="v"/>
            </a:pPr>
            <a:r>
              <a:rPr lang="en-US" sz="2400" b="1" kern="1400" dirty="0" smtClean="0">
                <a:solidFill>
                  <a:srgbClr val="272525"/>
                </a:solidFill>
                <a:latin typeface="Inter" pitchFamily="34" charset="0"/>
                <a:ea typeface="Inter" pitchFamily="34" charset="-122"/>
                <a:cs typeface="Inter" pitchFamily="34" charset="-120"/>
              </a:rPr>
              <a:t>Clear </a:t>
            </a:r>
            <a:r>
              <a:rPr lang="en-US" sz="2400" b="1" kern="1400" dirty="0">
                <a:solidFill>
                  <a:srgbClr val="272525"/>
                </a:solidFill>
                <a:latin typeface="Inter" pitchFamily="34" charset="0"/>
                <a:ea typeface="Inter" pitchFamily="34" charset="-122"/>
                <a:cs typeface="Inter" pitchFamily="34" charset="-120"/>
              </a:rPr>
              <a:t>Description of the Problem </a:t>
            </a:r>
          </a:p>
        </p:txBody>
      </p:sp>
      <p:sp>
        <p:nvSpPr>
          <p:cNvPr id="186" name="Text 5"/>
          <p:cNvSpPr/>
          <p:nvPr/>
        </p:nvSpPr>
        <p:spPr>
          <a:xfrm>
            <a:off x="6014993" y="3663769"/>
            <a:ext cx="3663829" cy="268873"/>
          </a:xfrm>
          <a:prstGeom prst="rect">
            <a:avLst/>
          </a:prstGeom>
          <a:noFill/>
          <a:ln/>
        </p:spPr>
        <p:txBody>
          <a:bodyPr wrap="none" lIns="0" tIns="0" rIns="0" bIns="0" rtlCol="0" anchor="t"/>
          <a:lstStyle/>
          <a:p>
            <a:pPr marL="742950" lvl="1" indent="-285750">
              <a:buFont typeface="Wingdings" panose="05000000000000000000" pitchFamily="2" charset="2"/>
              <a:buChar char="v"/>
            </a:pPr>
            <a:r>
              <a:rPr lang="en-US" sz="2400" b="1" dirty="0" smtClean="0">
                <a:latin typeface="Inter"/>
                <a:ea typeface="Inter"/>
              </a:rPr>
              <a:t>Key Stakeholders Affected</a:t>
            </a:r>
          </a:p>
          <a:p>
            <a:pPr lvl="1"/>
            <a:r>
              <a:rPr lang="en-US" sz="2400" b="1" kern="1400" dirty="0" smtClean="0">
                <a:latin typeface="Inter"/>
                <a:ea typeface="Inter"/>
              </a:rPr>
              <a:t>	</a:t>
            </a:r>
            <a:endParaRPr lang="en-US" sz="2400" b="1" kern="1400" dirty="0">
              <a:latin typeface="Inter"/>
              <a:ea typeface="Inter"/>
            </a:endParaRPr>
          </a:p>
        </p:txBody>
      </p:sp>
      <p:sp>
        <p:nvSpPr>
          <p:cNvPr id="187" name="Text 5"/>
          <p:cNvSpPr/>
          <p:nvPr/>
        </p:nvSpPr>
        <p:spPr>
          <a:xfrm>
            <a:off x="12431936" y="3597299"/>
            <a:ext cx="3663829" cy="268873"/>
          </a:xfrm>
          <a:prstGeom prst="rect">
            <a:avLst/>
          </a:prstGeom>
          <a:noFill/>
          <a:ln/>
        </p:spPr>
        <p:txBody>
          <a:bodyPr wrap="none" lIns="0" tIns="0" rIns="0" bIns="0" rtlCol="0" anchor="t"/>
          <a:lstStyle/>
          <a:p>
            <a:pPr marL="742950" lvl="1" indent="-285750">
              <a:buFont typeface="Wingdings" panose="05000000000000000000" pitchFamily="2" charset="2"/>
              <a:buChar char="v"/>
            </a:pPr>
            <a:r>
              <a:rPr lang="en-US" sz="2400" b="1" kern="1400" dirty="0">
                <a:solidFill>
                  <a:srgbClr val="272525"/>
                </a:solidFill>
                <a:latin typeface="Inter"/>
                <a:ea typeface="Inter"/>
                <a:cs typeface="Inter" pitchFamily="34" charset="-120"/>
              </a:rPr>
              <a:t>Problem Demands </a:t>
            </a:r>
            <a:r>
              <a:rPr lang="en-US" sz="2400" b="1" kern="1400" dirty="0" smtClean="0">
                <a:solidFill>
                  <a:srgbClr val="272525"/>
                </a:solidFill>
                <a:latin typeface="Inter"/>
                <a:ea typeface="Inter"/>
                <a:cs typeface="Inter" pitchFamily="34" charset="-120"/>
              </a:rPr>
              <a:t>Urgent</a:t>
            </a:r>
          </a:p>
          <a:p>
            <a:pPr lvl="1"/>
            <a:r>
              <a:rPr lang="en-US" sz="2400" b="1" kern="1400" dirty="0">
                <a:solidFill>
                  <a:srgbClr val="272525"/>
                </a:solidFill>
                <a:latin typeface="Inter"/>
                <a:ea typeface="Inter"/>
                <a:cs typeface="Inter" pitchFamily="34" charset="-120"/>
              </a:rPr>
              <a:t>	</a:t>
            </a:r>
            <a:r>
              <a:rPr lang="en-US" sz="2400" b="1" kern="1400" dirty="0" smtClean="0">
                <a:solidFill>
                  <a:srgbClr val="272525"/>
                </a:solidFill>
                <a:latin typeface="Inter"/>
                <a:ea typeface="Inter"/>
                <a:cs typeface="Inter" pitchFamily="34" charset="-120"/>
              </a:rPr>
              <a:t>	 </a:t>
            </a:r>
            <a:r>
              <a:rPr lang="en-US" sz="2400" b="1" kern="1400" dirty="0">
                <a:solidFill>
                  <a:srgbClr val="272525"/>
                </a:solidFill>
                <a:latin typeface="Inter"/>
                <a:ea typeface="Inter"/>
                <a:cs typeface="Inter" pitchFamily="34" charset="-120"/>
              </a:rPr>
              <a:t>Solutions </a:t>
            </a:r>
            <a:endParaRPr lang="en-US" sz="2400" b="1" kern="1400" dirty="0" smtClean="0">
              <a:solidFill>
                <a:srgbClr val="272525"/>
              </a:solidFill>
              <a:latin typeface="Inter"/>
              <a:ea typeface="Inter"/>
              <a:cs typeface="Inter" pitchFamily="34" charset="-12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695" y="1458682"/>
            <a:ext cx="16230594" cy="38509"/>
          </a:xfrm>
          <a:prstGeom prst="line">
            <a:avLst/>
          </a:prstGeom>
          <a:ln w="9525" cap="flat">
            <a:solidFill>
              <a:srgbClr val="2B2C30"/>
            </a:solidFill>
            <a:prstDash val="solid"/>
            <a:headEnd type="none" w="sm" len="sm"/>
            <a:tailEnd type="none" w="sm" len="sm"/>
          </a:ln>
        </p:spPr>
      </p:sp>
      <p:sp>
        <p:nvSpPr>
          <p:cNvPr id="3" name="Freeform 3"/>
          <p:cNvSpPr/>
          <p:nvPr/>
        </p:nvSpPr>
        <p:spPr>
          <a:xfrm>
            <a:off x="0" y="0"/>
            <a:ext cx="18288000" cy="1394460"/>
          </a:xfrm>
          <a:custGeom>
            <a:avLst/>
            <a:gdLst/>
            <a:ahLst/>
            <a:cxnLst/>
            <a:rect l="l" t="t" r="r" b="b"/>
            <a:pathLst>
              <a:path w="18288000" h="1394460">
                <a:moveTo>
                  <a:pt x="0" y="0"/>
                </a:moveTo>
                <a:lnTo>
                  <a:pt x="18288000" y="0"/>
                </a:lnTo>
                <a:lnTo>
                  <a:pt x="18288000" y="1394460"/>
                </a:lnTo>
                <a:lnTo>
                  <a:pt x="0" y="1394460"/>
                </a:lnTo>
                <a:lnTo>
                  <a:pt x="0" y="0"/>
                </a:lnTo>
                <a:close/>
              </a:path>
            </a:pathLst>
          </a:custGeom>
          <a:blipFill>
            <a:blip r:embed="rId2"/>
            <a:stretch>
              <a:fillRect/>
            </a:stretch>
          </a:blipFill>
        </p:spPr>
      </p:sp>
      <p:sp>
        <p:nvSpPr>
          <p:cNvPr id="4" name="TextBox 4"/>
          <p:cNvSpPr txBox="1"/>
          <p:nvPr/>
        </p:nvSpPr>
        <p:spPr>
          <a:xfrm>
            <a:off x="4802508" y="1591210"/>
            <a:ext cx="14935200" cy="1689950"/>
          </a:xfrm>
          <a:prstGeom prst="rect">
            <a:avLst/>
          </a:prstGeom>
        </p:spPr>
        <p:txBody>
          <a:bodyPr wrap="square" lIns="0" tIns="0" rIns="0" bIns="0" rtlCol="0" anchor="t">
            <a:spAutoFit/>
          </a:bodyPr>
          <a:lstStyle/>
          <a:p>
            <a:pPr algn="ctr">
              <a:lnSpc>
                <a:spcPts val="6859"/>
              </a:lnSpc>
              <a:spcBef>
                <a:spcPct val="0"/>
              </a:spcBef>
            </a:pPr>
            <a:r>
              <a:rPr lang="en-US" sz="4800" b="1" dirty="0" smtClean="0">
                <a:solidFill>
                  <a:srgbClr val="000000"/>
                </a:solidFill>
                <a:latin typeface="Public Sans Bold"/>
                <a:ea typeface="Public Sans Bold"/>
                <a:cs typeface="Public Sans Bold"/>
              </a:rPr>
              <a:t>PROPOSED IDEA/INNOVATION</a:t>
            </a:r>
          </a:p>
          <a:p>
            <a:pPr algn="ctr">
              <a:lnSpc>
                <a:spcPts val="6859"/>
              </a:lnSpc>
              <a:spcBef>
                <a:spcPct val="0"/>
              </a:spcBef>
            </a:pPr>
            <a:r>
              <a:rPr lang="en-US" sz="4800" b="1" dirty="0" smtClean="0">
                <a:solidFill>
                  <a:srgbClr val="000000"/>
                </a:solidFill>
                <a:latin typeface="Public Sans Bold"/>
                <a:ea typeface="Public Sans Bold"/>
                <a:cs typeface="Public Sans Bold"/>
                <a:sym typeface="Public Sans Bold"/>
              </a:rPr>
              <a:t> </a:t>
            </a:r>
            <a:endParaRPr lang="en-US" sz="4800" b="1" dirty="0">
              <a:solidFill>
                <a:srgbClr val="000000"/>
              </a:solidFill>
              <a:latin typeface="Public Sans Bold"/>
              <a:ea typeface="Public Sans Bold"/>
              <a:cs typeface="Public Sans Bold"/>
              <a:sym typeface="Public Sans Bold"/>
            </a:endParaRPr>
          </a:p>
        </p:txBody>
      </p:sp>
      <p:sp>
        <p:nvSpPr>
          <p:cNvPr id="5" name="Freeform 5"/>
          <p:cNvSpPr/>
          <p:nvPr/>
        </p:nvSpPr>
        <p:spPr>
          <a:xfrm>
            <a:off x="6085614" y="-340861"/>
            <a:ext cx="2785742" cy="2785742"/>
          </a:xfrm>
          <a:custGeom>
            <a:avLst/>
            <a:gdLst/>
            <a:ahLst/>
            <a:cxnLst/>
            <a:rect l="l" t="t" r="r" b="b"/>
            <a:pathLst>
              <a:path w="2785742" h="2785742">
                <a:moveTo>
                  <a:pt x="0" y="0"/>
                </a:moveTo>
                <a:lnTo>
                  <a:pt x="2785742" y="0"/>
                </a:lnTo>
                <a:lnTo>
                  <a:pt x="2785742" y="2785742"/>
                </a:lnTo>
                <a:lnTo>
                  <a:pt x="0" y="2785742"/>
                </a:lnTo>
                <a:lnTo>
                  <a:pt x="0" y="0"/>
                </a:lnTo>
                <a:close/>
              </a:path>
            </a:pathLst>
          </a:custGeom>
          <a:blipFill>
            <a:blip r:embed="rId3"/>
            <a:stretch>
              <a:fillRect/>
            </a:stretch>
          </a:blipFill>
        </p:spPr>
      </p:sp>
      <p:sp>
        <p:nvSpPr>
          <p:cNvPr id="44" name="Shape 15"/>
          <p:cNvSpPr/>
          <p:nvPr/>
        </p:nvSpPr>
        <p:spPr>
          <a:xfrm>
            <a:off x="7478485" y="7079419"/>
            <a:ext cx="9583247" cy="3006586"/>
          </a:xfrm>
          <a:prstGeom prst="roundRect">
            <a:avLst>
              <a:gd name="adj" fmla="val 3557"/>
            </a:avLst>
          </a:prstGeom>
          <a:solidFill>
            <a:srgbClr val="FCF2B5"/>
          </a:solidFill>
          <a:ln/>
        </p:spPr>
        <p:txBody>
          <a:bodyPr/>
          <a:lstStyle/>
          <a:p>
            <a:pPr>
              <a:lnSpc>
                <a:spcPct val="150000"/>
              </a:lnSpc>
            </a:pPr>
            <a:r>
              <a:rPr lang="en-US" sz="2400" b="1" dirty="0" smtClean="0">
                <a:solidFill>
                  <a:srgbClr val="272525"/>
                </a:solidFill>
                <a:latin typeface="Inter"/>
              </a:rPr>
              <a:t>Description of Innovative Idea</a:t>
            </a:r>
            <a:r>
              <a:rPr lang="en-US" dirty="0">
                <a:solidFill>
                  <a:srgbClr val="272525"/>
                </a:solidFill>
                <a:latin typeface="Inter"/>
              </a:rPr>
              <a:t/>
            </a:r>
            <a:br>
              <a:rPr lang="en-US" dirty="0">
                <a:solidFill>
                  <a:srgbClr val="272525"/>
                </a:solidFill>
                <a:latin typeface="Inter"/>
              </a:rPr>
            </a:br>
            <a:r>
              <a:rPr lang="en-US" sz="2000" i="1" dirty="0" err="1">
                <a:solidFill>
                  <a:srgbClr val="272525"/>
                </a:solidFill>
                <a:latin typeface="Inter"/>
              </a:rPr>
              <a:t>Krishi</a:t>
            </a:r>
            <a:r>
              <a:rPr lang="en-US" sz="2000" i="1" dirty="0">
                <a:solidFill>
                  <a:srgbClr val="272525"/>
                </a:solidFill>
                <a:latin typeface="Inter"/>
              </a:rPr>
              <a:t> </a:t>
            </a:r>
            <a:r>
              <a:rPr lang="en-US" sz="2000" i="1" dirty="0" err="1">
                <a:solidFill>
                  <a:srgbClr val="272525"/>
                </a:solidFill>
                <a:latin typeface="Inter"/>
              </a:rPr>
              <a:t>Raksha</a:t>
            </a:r>
            <a:r>
              <a:rPr lang="en-US" sz="2000" dirty="0">
                <a:solidFill>
                  <a:srgbClr val="272525"/>
                </a:solidFill>
                <a:latin typeface="Inter"/>
              </a:rPr>
              <a:t> is a smart agriculture platform powered by </a:t>
            </a:r>
            <a:r>
              <a:rPr lang="en-US" sz="2000" dirty="0" err="1">
                <a:solidFill>
                  <a:srgbClr val="272525"/>
                </a:solidFill>
                <a:latin typeface="Inter"/>
              </a:rPr>
              <a:t>IoT</a:t>
            </a:r>
            <a:r>
              <a:rPr lang="en-US" sz="2000" dirty="0">
                <a:solidFill>
                  <a:srgbClr val="272525"/>
                </a:solidFill>
                <a:latin typeface="Inter"/>
              </a:rPr>
              <a:t>, AI, and a </a:t>
            </a:r>
            <a:r>
              <a:rPr lang="en-US" sz="2000" b="1" dirty="0">
                <a:solidFill>
                  <a:srgbClr val="272525"/>
                </a:solidFill>
                <a:latin typeface="Inter"/>
              </a:rPr>
              <a:t>personal AI-based virtual assistant bot</a:t>
            </a:r>
            <a:r>
              <a:rPr lang="en-US" sz="2000" dirty="0">
                <a:solidFill>
                  <a:srgbClr val="272525"/>
                </a:solidFill>
                <a:latin typeface="Inter"/>
              </a:rPr>
              <a:t> that acts as a farmer’s personal guide. It monitors crops, predicts weather, detects diseases, automates irrigation, and connects farmers to experts in real time. The assistant communicates in multiple languages, making technology simple, accessible, and personalized for every farmer.</a:t>
            </a:r>
          </a:p>
        </p:txBody>
      </p:sp>
      <p:sp>
        <p:nvSpPr>
          <p:cNvPr id="48" name="Text 6"/>
          <p:cNvSpPr/>
          <p:nvPr/>
        </p:nvSpPr>
        <p:spPr>
          <a:xfrm>
            <a:off x="3293388" y="7917204"/>
            <a:ext cx="4911832" cy="319564"/>
          </a:xfrm>
          <a:prstGeom prst="rect">
            <a:avLst/>
          </a:prstGeom>
          <a:noFill/>
          <a:ln/>
        </p:spPr>
        <p:txBody>
          <a:bodyPr wrap="none" lIns="0" tIns="0" rIns="0" bIns="0" rtlCol="0" anchor="t"/>
          <a:lstStyle/>
          <a:p>
            <a:pPr lvl="0" eaLnBrk="0" fontAlgn="base" hangingPunct="0">
              <a:lnSpc>
                <a:spcPct val="150000"/>
              </a:lnSpc>
              <a:spcBef>
                <a:spcPct val="0"/>
              </a:spcBef>
              <a:spcAft>
                <a:spcPct val="0"/>
              </a:spcAft>
            </a:pPr>
            <a:endParaRPr lang="en-US" sz="2400" dirty="0">
              <a:latin typeface="Inter"/>
              <a:ea typeface="Inter"/>
            </a:endParaRPr>
          </a:p>
        </p:txBody>
      </p:sp>
      <p:pic>
        <p:nvPicPr>
          <p:cNvPr id="3074" name="Picture 2" descr="Gener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3992" y="2779794"/>
            <a:ext cx="5943600" cy="398025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grpSp>
        <p:nvGrpSpPr>
          <p:cNvPr id="85" name="Group 84"/>
          <p:cNvGrpSpPr/>
          <p:nvPr/>
        </p:nvGrpSpPr>
        <p:grpSpPr>
          <a:xfrm>
            <a:off x="1421251" y="2779794"/>
            <a:ext cx="4581467" cy="717688"/>
            <a:chOff x="12978000" y="2740930"/>
            <a:chExt cx="4624200" cy="755788"/>
          </a:xfrm>
        </p:grpSpPr>
        <p:sp>
          <p:nvSpPr>
            <p:cNvPr id="86" name="Shape 2"/>
            <p:cNvSpPr/>
            <p:nvPr/>
          </p:nvSpPr>
          <p:spPr>
            <a:xfrm>
              <a:off x="12978000" y="2740930"/>
              <a:ext cx="4624200" cy="755788"/>
            </a:xfrm>
            <a:prstGeom prst="roundRect">
              <a:avLst>
                <a:gd name="adj" fmla="val 5478"/>
              </a:avLst>
            </a:prstGeom>
            <a:solidFill>
              <a:srgbClr val="DADBF1"/>
            </a:solidFill>
            <a:ln w="7620">
              <a:solidFill>
                <a:srgbClr val="C0C1D7"/>
              </a:solidFill>
              <a:prstDash val="solid"/>
            </a:ln>
          </p:spPr>
        </p:sp>
        <p:sp>
          <p:nvSpPr>
            <p:cNvPr id="87" name="Shape 3"/>
            <p:cNvSpPr/>
            <p:nvPr/>
          </p:nvSpPr>
          <p:spPr>
            <a:xfrm>
              <a:off x="13127065" y="2838446"/>
              <a:ext cx="295277" cy="295631"/>
            </a:xfrm>
            <a:prstGeom prst="roundRect">
              <a:avLst>
                <a:gd name="adj" fmla="val 21540613"/>
              </a:avLst>
            </a:prstGeom>
            <a:solidFill>
              <a:srgbClr val="4950BC"/>
            </a:solidFill>
            <a:ln/>
          </p:spPr>
        </p:sp>
        <p:pic>
          <p:nvPicPr>
            <p:cNvPr id="88" name="Image 0" descr="preencoded.png"/>
            <p:cNvPicPr>
              <a:picLocks noChangeAspect="1"/>
            </p:cNvPicPr>
            <p:nvPr/>
          </p:nvPicPr>
          <p:blipFill>
            <a:blip r:embed="rId5"/>
            <a:stretch>
              <a:fillRect/>
            </a:stretch>
          </p:blipFill>
          <p:spPr>
            <a:xfrm>
              <a:off x="13187555" y="2898044"/>
              <a:ext cx="160752" cy="201183"/>
            </a:xfrm>
            <a:prstGeom prst="rect">
              <a:avLst/>
            </a:prstGeom>
          </p:spPr>
        </p:pic>
        <p:sp>
          <p:nvSpPr>
            <p:cNvPr id="89" name="Text 4"/>
            <p:cNvSpPr/>
            <p:nvPr/>
          </p:nvSpPr>
          <p:spPr>
            <a:xfrm>
              <a:off x="13455739" y="2812125"/>
              <a:ext cx="2171217" cy="153993"/>
            </a:xfrm>
            <a:prstGeom prst="rect">
              <a:avLst/>
            </a:prstGeom>
            <a:noFill/>
            <a:ln/>
          </p:spPr>
          <p:txBody>
            <a:bodyPr wrap="none" lIns="0" tIns="0" rIns="0" bIns="91440" rtlCol="0" anchor="t"/>
            <a:lstStyle/>
            <a:p>
              <a:pPr algn="just"/>
              <a:r>
                <a:rPr lang="en-US" b="1" dirty="0" smtClean="0">
                  <a:latin typeface="Inter Bold"/>
                  <a:ea typeface="Inter Bold"/>
                </a:rPr>
                <a:t>Predicts weather to prevent crop </a:t>
              </a:r>
            </a:p>
            <a:p>
              <a:pPr algn="just"/>
              <a:r>
                <a:rPr lang="en-US" b="1" dirty="0" smtClean="0">
                  <a:latin typeface="Inter Bold"/>
                  <a:ea typeface="Inter Bold"/>
                </a:rPr>
                <a:t>losses. Automation and </a:t>
              </a:r>
              <a:r>
                <a:rPr lang="en-US" b="1" dirty="0" err="1" smtClean="0">
                  <a:latin typeface="Inter Bold"/>
                  <a:ea typeface="Inter Bold"/>
                </a:rPr>
                <a:t>forcatation</a:t>
              </a:r>
              <a:endParaRPr lang="en-US" b="1" dirty="0">
                <a:solidFill>
                  <a:schemeClr val="tx1">
                    <a:lumMod val="95000"/>
                    <a:lumOff val="5000"/>
                  </a:schemeClr>
                </a:solidFill>
                <a:latin typeface="Inter Bold"/>
                <a:ea typeface="Inter Bold"/>
              </a:endParaRPr>
            </a:p>
          </p:txBody>
        </p:sp>
      </p:grpSp>
      <p:grpSp>
        <p:nvGrpSpPr>
          <p:cNvPr id="90" name="Group 89"/>
          <p:cNvGrpSpPr/>
          <p:nvPr/>
        </p:nvGrpSpPr>
        <p:grpSpPr>
          <a:xfrm>
            <a:off x="1444932" y="3727291"/>
            <a:ext cx="4581466" cy="717688"/>
            <a:chOff x="12978000" y="3579420"/>
            <a:chExt cx="4624200" cy="755788"/>
          </a:xfrm>
        </p:grpSpPr>
        <p:sp>
          <p:nvSpPr>
            <p:cNvPr id="91" name="Shape 5"/>
            <p:cNvSpPr/>
            <p:nvPr/>
          </p:nvSpPr>
          <p:spPr>
            <a:xfrm>
              <a:off x="12978000" y="3579420"/>
              <a:ext cx="4624200" cy="755788"/>
            </a:xfrm>
            <a:prstGeom prst="roundRect">
              <a:avLst>
                <a:gd name="adj" fmla="val 5478"/>
              </a:avLst>
            </a:prstGeom>
            <a:solidFill>
              <a:srgbClr val="DADBF1"/>
            </a:solidFill>
            <a:ln w="7620">
              <a:solidFill>
                <a:srgbClr val="C0C1D7"/>
              </a:solidFill>
              <a:prstDash val="solid"/>
            </a:ln>
          </p:spPr>
        </p:sp>
        <p:sp>
          <p:nvSpPr>
            <p:cNvPr id="92" name="Shape 6"/>
            <p:cNvSpPr/>
            <p:nvPr/>
          </p:nvSpPr>
          <p:spPr>
            <a:xfrm>
              <a:off x="13127065" y="3676935"/>
              <a:ext cx="295277" cy="295631"/>
            </a:xfrm>
            <a:prstGeom prst="roundRect">
              <a:avLst>
                <a:gd name="adj" fmla="val 21540613"/>
              </a:avLst>
            </a:prstGeom>
            <a:solidFill>
              <a:srgbClr val="4950BC"/>
            </a:solidFill>
            <a:ln/>
          </p:spPr>
        </p:sp>
        <p:pic>
          <p:nvPicPr>
            <p:cNvPr id="93" name="Image 1" descr="preencoded.png"/>
            <p:cNvPicPr>
              <a:picLocks noChangeAspect="1"/>
            </p:cNvPicPr>
            <p:nvPr/>
          </p:nvPicPr>
          <p:blipFill>
            <a:blip r:embed="rId6"/>
            <a:stretch>
              <a:fillRect/>
            </a:stretch>
          </p:blipFill>
          <p:spPr>
            <a:xfrm>
              <a:off x="13187555" y="3736533"/>
              <a:ext cx="160752" cy="201183"/>
            </a:xfrm>
            <a:prstGeom prst="rect">
              <a:avLst/>
            </a:prstGeom>
          </p:spPr>
        </p:pic>
        <p:sp>
          <p:nvSpPr>
            <p:cNvPr id="94" name="Text 7"/>
            <p:cNvSpPr/>
            <p:nvPr/>
          </p:nvSpPr>
          <p:spPr>
            <a:xfrm>
              <a:off x="13502448" y="3650615"/>
              <a:ext cx="1637975" cy="153993"/>
            </a:xfrm>
            <a:prstGeom prst="rect">
              <a:avLst/>
            </a:prstGeom>
            <a:noFill/>
            <a:ln/>
          </p:spPr>
          <p:txBody>
            <a:bodyPr wrap="none" lIns="0" tIns="0" rIns="0" bIns="91440" rtlCol="0" anchor="t"/>
            <a:lstStyle/>
            <a:p>
              <a:pPr>
                <a:lnSpc>
                  <a:spcPts val="1700"/>
                </a:lnSpc>
              </a:pPr>
              <a:endParaRPr lang="en-US" sz="1600" dirty="0">
                <a:solidFill>
                  <a:schemeClr val="tx1">
                    <a:lumMod val="95000"/>
                    <a:lumOff val="5000"/>
                  </a:schemeClr>
                </a:solidFill>
                <a:latin typeface="Inter"/>
                <a:ea typeface="Inter"/>
              </a:endParaRPr>
            </a:p>
          </p:txBody>
        </p:sp>
      </p:grpSp>
      <p:grpSp>
        <p:nvGrpSpPr>
          <p:cNvPr id="95" name="Group 94"/>
          <p:cNvGrpSpPr/>
          <p:nvPr/>
        </p:nvGrpSpPr>
        <p:grpSpPr>
          <a:xfrm>
            <a:off x="1421548" y="4637100"/>
            <a:ext cx="4581466" cy="717688"/>
            <a:chOff x="12978000" y="4425623"/>
            <a:chExt cx="4624200" cy="755788"/>
          </a:xfrm>
        </p:grpSpPr>
        <p:sp>
          <p:nvSpPr>
            <p:cNvPr id="96" name="Shape 8"/>
            <p:cNvSpPr/>
            <p:nvPr/>
          </p:nvSpPr>
          <p:spPr>
            <a:xfrm>
              <a:off x="12978000" y="4425623"/>
              <a:ext cx="4624200" cy="755788"/>
            </a:xfrm>
            <a:prstGeom prst="roundRect">
              <a:avLst>
                <a:gd name="adj" fmla="val 5478"/>
              </a:avLst>
            </a:prstGeom>
            <a:solidFill>
              <a:srgbClr val="DADBF1"/>
            </a:solidFill>
            <a:ln w="7620">
              <a:solidFill>
                <a:srgbClr val="C0C1D7"/>
              </a:solidFill>
              <a:prstDash val="solid"/>
            </a:ln>
          </p:spPr>
        </p:sp>
        <p:sp>
          <p:nvSpPr>
            <p:cNvPr id="97" name="Shape 9"/>
            <p:cNvSpPr/>
            <p:nvPr/>
          </p:nvSpPr>
          <p:spPr>
            <a:xfrm>
              <a:off x="13127065" y="4523138"/>
              <a:ext cx="295277" cy="295631"/>
            </a:xfrm>
            <a:prstGeom prst="roundRect">
              <a:avLst>
                <a:gd name="adj" fmla="val 21540613"/>
              </a:avLst>
            </a:prstGeom>
            <a:solidFill>
              <a:srgbClr val="4950BC"/>
            </a:solidFill>
            <a:ln/>
          </p:spPr>
        </p:sp>
        <p:pic>
          <p:nvPicPr>
            <p:cNvPr id="98" name="Image 2" descr="preencoded.png"/>
            <p:cNvPicPr>
              <a:picLocks noChangeAspect="1"/>
            </p:cNvPicPr>
            <p:nvPr/>
          </p:nvPicPr>
          <p:blipFill>
            <a:blip r:embed="rId7"/>
            <a:stretch>
              <a:fillRect/>
            </a:stretch>
          </p:blipFill>
          <p:spPr>
            <a:xfrm>
              <a:off x="13187555" y="4582737"/>
              <a:ext cx="160752" cy="201183"/>
            </a:xfrm>
            <a:prstGeom prst="rect">
              <a:avLst/>
            </a:prstGeom>
          </p:spPr>
        </p:pic>
        <p:sp>
          <p:nvSpPr>
            <p:cNvPr id="99" name="Text 10"/>
            <p:cNvSpPr/>
            <p:nvPr/>
          </p:nvSpPr>
          <p:spPr>
            <a:xfrm>
              <a:off x="13502448" y="4496817"/>
              <a:ext cx="1637975" cy="153993"/>
            </a:xfrm>
            <a:prstGeom prst="rect">
              <a:avLst/>
            </a:prstGeom>
            <a:noFill/>
            <a:ln/>
          </p:spPr>
          <p:txBody>
            <a:bodyPr wrap="none" lIns="0" tIns="0" rIns="0" bIns="91440" rtlCol="0" anchor="t"/>
            <a:lstStyle/>
            <a:p>
              <a:pPr>
                <a:lnSpc>
                  <a:spcPts val="1700"/>
                </a:lnSpc>
              </a:pPr>
              <a:r>
                <a:rPr lang="en-US" b="1" dirty="0">
                  <a:latin typeface="Inter Bold"/>
                  <a:ea typeface="Inter Bold"/>
                </a:rPr>
                <a:t>AI-driven pest and disease image </a:t>
              </a:r>
              <a:endParaRPr lang="en-US" b="1" dirty="0" smtClean="0">
                <a:latin typeface="Inter Bold"/>
                <a:ea typeface="Inter Bold"/>
              </a:endParaRPr>
            </a:p>
            <a:p>
              <a:pPr>
                <a:lnSpc>
                  <a:spcPts val="1700"/>
                </a:lnSpc>
              </a:pPr>
              <a:r>
                <a:rPr lang="en-US" b="1" dirty="0" smtClean="0">
                  <a:latin typeface="Inter Bold"/>
                  <a:ea typeface="Inter Bold"/>
                </a:rPr>
                <a:t>recognition</a:t>
              </a:r>
              <a:r>
                <a:rPr lang="en-US" b="1" dirty="0">
                  <a:latin typeface="Inter Bold"/>
                  <a:ea typeface="Inter Bold"/>
                </a:rPr>
                <a:t>.</a:t>
              </a:r>
              <a:endParaRPr lang="en-US" b="1" dirty="0">
                <a:solidFill>
                  <a:schemeClr val="tx1">
                    <a:lumMod val="95000"/>
                    <a:lumOff val="5000"/>
                  </a:schemeClr>
                </a:solidFill>
                <a:latin typeface="Inter Bold"/>
                <a:ea typeface="Inter Bold"/>
              </a:endParaRPr>
            </a:p>
          </p:txBody>
        </p:sp>
      </p:grpSp>
      <p:grpSp>
        <p:nvGrpSpPr>
          <p:cNvPr id="100" name="Group 99"/>
          <p:cNvGrpSpPr/>
          <p:nvPr/>
        </p:nvGrpSpPr>
        <p:grpSpPr>
          <a:xfrm>
            <a:off x="1463982" y="5584600"/>
            <a:ext cx="4581466" cy="717688"/>
            <a:chOff x="12997050" y="5264113"/>
            <a:chExt cx="4624200" cy="755788"/>
          </a:xfrm>
        </p:grpSpPr>
        <p:sp>
          <p:nvSpPr>
            <p:cNvPr id="101" name="Shape 11"/>
            <p:cNvSpPr/>
            <p:nvPr/>
          </p:nvSpPr>
          <p:spPr>
            <a:xfrm>
              <a:off x="12997050" y="5264113"/>
              <a:ext cx="4624200" cy="755788"/>
            </a:xfrm>
            <a:prstGeom prst="roundRect">
              <a:avLst>
                <a:gd name="adj" fmla="val 5478"/>
              </a:avLst>
            </a:prstGeom>
            <a:solidFill>
              <a:srgbClr val="DADBF1"/>
            </a:solidFill>
            <a:ln w="7620">
              <a:solidFill>
                <a:srgbClr val="C0C1D7"/>
              </a:solidFill>
              <a:prstDash val="solid"/>
            </a:ln>
          </p:spPr>
        </p:sp>
        <p:sp>
          <p:nvSpPr>
            <p:cNvPr id="102" name="Shape 12"/>
            <p:cNvSpPr/>
            <p:nvPr/>
          </p:nvSpPr>
          <p:spPr>
            <a:xfrm>
              <a:off x="13146115" y="5361628"/>
              <a:ext cx="295277" cy="295631"/>
            </a:xfrm>
            <a:prstGeom prst="roundRect">
              <a:avLst>
                <a:gd name="adj" fmla="val 21540613"/>
              </a:avLst>
            </a:prstGeom>
            <a:solidFill>
              <a:srgbClr val="4950BC"/>
            </a:solidFill>
            <a:ln/>
          </p:spPr>
        </p:sp>
        <p:pic>
          <p:nvPicPr>
            <p:cNvPr id="103" name="Image 3" descr="preencoded.png"/>
            <p:cNvPicPr>
              <a:picLocks noChangeAspect="1"/>
            </p:cNvPicPr>
            <p:nvPr/>
          </p:nvPicPr>
          <p:blipFill>
            <a:blip r:embed="rId8"/>
            <a:stretch>
              <a:fillRect/>
            </a:stretch>
          </p:blipFill>
          <p:spPr>
            <a:xfrm>
              <a:off x="13206605" y="5421227"/>
              <a:ext cx="160752" cy="201183"/>
            </a:xfrm>
            <a:prstGeom prst="rect">
              <a:avLst/>
            </a:prstGeom>
          </p:spPr>
        </p:pic>
        <p:sp>
          <p:nvSpPr>
            <p:cNvPr id="104" name="Text 13"/>
            <p:cNvSpPr/>
            <p:nvPr/>
          </p:nvSpPr>
          <p:spPr>
            <a:xfrm>
              <a:off x="13521498" y="5335307"/>
              <a:ext cx="1637975" cy="153993"/>
            </a:xfrm>
            <a:prstGeom prst="rect">
              <a:avLst/>
            </a:prstGeom>
            <a:noFill/>
            <a:ln/>
          </p:spPr>
          <p:txBody>
            <a:bodyPr wrap="none" lIns="0" tIns="0" rIns="0" bIns="91440" rtlCol="0" anchor="t"/>
            <a:lstStyle/>
            <a:p>
              <a:r>
                <a:rPr lang="en-US" b="1" dirty="0">
                  <a:latin typeface="Inter Bold"/>
                  <a:ea typeface="Inter Bold"/>
                </a:rPr>
                <a:t>Offline </a:t>
              </a:r>
              <a:r>
                <a:rPr lang="en-US" sz="2000" b="1" dirty="0">
                  <a:latin typeface="Inter Bold"/>
                  <a:ea typeface="Inter Bold"/>
                </a:rPr>
                <a:t>mode</a:t>
              </a:r>
              <a:r>
                <a:rPr lang="en-US" b="1" dirty="0">
                  <a:latin typeface="Inter Bold"/>
                  <a:ea typeface="Inter Bold"/>
                </a:rPr>
                <a:t> for remote areas.</a:t>
              </a:r>
              <a:endParaRPr lang="en-US" b="1" dirty="0">
                <a:effectLst/>
                <a:latin typeface="Inter Bold"/>
                <a:ea typeface="Inter Bold"/>
              </a:endParaRPr>
            </a:p>
          </p:txBody>
        </p:sp>
      </p:grpSp>
      <p:grpSp>
        <p:nvGrpSpPr>
          <p:cNvPr id="105" name="Group 104"/>
          <p:cNvGrpSpPr/>
          <p:nvPr/>
        </p:nvGrpSpPr>
        <p:grpSpPr>
          <a:xfrm>
            <a:off x="1463982" y="6494409"/>
            <a:ext cx="4581466" cy="717688"/>
            <a:chOff x="12997050" y="6102603"/>
            <a:chExt cx="4624200" cy="755788"/>
          </a:xfrm>
        </p:grpSpPr>
        <p:sp>
          <p:nvSpPr>
            <p:cNvPr id="106" name="Shape 14"/>
            <p:cNvSpPr/>
            <p:nvPr/>
          </p:nvSpPr>
          <p:spPr>
            <a:xfrm>
              <a:off x="12997050" y="6102603"/>
              <a:ext cx="4624200" cy="755788"/>
            </a:xfrm>
            <a:prstGeom prst="roundRect">
              <a:avLst>
                <a:gd name="adj" fmla="val 5478"/>
              </a:avLst>
            </a:prstGeom>
            <a:solidFill>
              <a:srgbClr val="DADBF1"/>
            </a:solidFill>
            <a:ln w="7620">
              <a:solidFill>
                <a:srgbClr val="C0C1D7"/>
              </a:solidFill>
              <a:prstDash val="solid"/>
            </a:ln>
          </p:spPr>
        </p:sp>
        <p:sp>
          <p:nvSpPr>
            <p:cNvPr id="107" name="Shape 15"/>
            <p:cNvSpPr/>
            <p:nvPr/>
          </p:nvSpPr>
          <p:spPr>
            <a:xfrm>
              <a:off x="13146115" y="6200118"/>
              <a:ext cx="295277" cy="295631"/>
            </a:xfrm>
            <a:prstGeom prst="roundRect">
              <a:avLst>
                <a:gd name="adj" fmla="val 21540613"/>
              </a:avLst>
            </a:prstGeom>
            <a:solidFill>
              <a:srgbClr val="4950BC"/>
            </a:solidFill>
            <a:ln/>
          </p:spPr>
        </p:sp>
        <p:pic>
          <p:nvPicPr>
            <p:cNvPr id="108" name="Image 4" descr="preencoded.png"/>
            <p:cNvPicPr>
              <a:picLocks noChangeAspect="1"/>
            </p:cNvPicPr>
            <p:nvPr/>
          </p:nvPicPr>
          <p:blipFill>
            <a:blip r:embed="rId9"/>
            <a:stretch>
              <a:fillRect/>
            </a:stretch>
          </p:blipFill>
          <p:spPr>
            <a:xfrm>
              <a:off x="13206605" y="6259717"/>
              <a:ext cx="160752" cy="201183"/>
            </a:xfrm>
            <a:prstGeom prst="rect">
              <a:avLst/>
            </a:prstGeom>
          </p:spPr>
        </p:pic>
        <p:sp>
          <p:nvSpPr>
            <p:cNvPr id="109" name="Text 16"/>
            <p:cNvSpPr/>
            <p:nvPr/>
          </p:nvSpPr>
          <p:spPr>
            <a:xfrm>
              <a:off x="13521498" y="6173797"/>
              <a:ext cx="1637975" cy="153993"/>
            </a:xfrm>
            <a:prstGeom prst="rect">
              <a:avLst/>
            </a:prstGeom>
            <a:noFill/>
            <a:ln/>
          </p:spPr>
          <p:txBody>
            <a:bodyPr wrap="none" lIns="0" tIns="0" rIns="0" bIns="91440" rtlCol="0" anchor="t"/>
            <a:lstStyle/>
            <a:p>
              <a:pPr>
                <a:lnSpc>
                  <a:spcPts val="1700"/>
                </a:lnSpc>
              </a:pPr>
              <a:r>
                <a:rPr lang="en-US" b="1" dirty="0" smtClean="0">
                  <a:latin typeface="Inter Bold"/>
                  <a:ea typeface="Inter Bold"/>
                </a:rPr>
                <a:t>AI-based </a:t>
              </a:r>
              <a:r>
                <a:rPr lang="en-US" b="1" dirty="0">
                  <a:latin typeface="Inter Bold"/>
                  <a:ea typeface="Inter Bold"/>
                </a:rPr>
                <a:t>virtual </a:t>
              </a:r>
              <a:r>
                <a:rPr lang="en-US" b="1" dirty="0" smtClean="0">
                  <a:latin typeface="Inter Bold"/>
                  <a:ea typeface="Inter Bold"/>
                </a:rPr>
                <a:t>assistant. </a:t>
              </a:r>
            </a:p>
            <a:p>
              <a:pPr>
                <a:lnSpc>
                  <a:spcPts val="1700"/>
                </a:lnSpc>
              </a:pPr>
              <a:r>
                <a:rPr lang="en-US" b="1" dirty="0" smtClean="0">
                  <a:latin typeface="Inter Bold"/>
                  <a:ea typeface="Inter Bold"/>
                </a:rPr>
                <a:t>Voice </a:t>
              </a:r>
              <a:r>
                <a:rPr lang="en-US" b="1" dirty="0" err="1" smtClean="0">
                  <a:latin typeface="Inter Bold"/>
                  <a:ea typeface="Inter Bold"/>
                </a:rPr>
                <a:t>interation</a:t>
              </a:r>
              <a:r>
                <a:rPr lang="en-US" b="1" dirty="0" smtClean="0">
                  <a:latin typeface="Inter Bold"/>
                  <a:ea typeface="Inter Bold"/>
                </a:rPr>
                <a:t> in local-languages</a:t>
              </a:r>
              <a:endParaRPr lang="en-US" b="1" dirty="0">
                <a:solidFill>
                  <a:schemeClr val="tx1">
                    <a:lumMod val="95000"/>
                    <a:lumOff val="5000"/>
                  </a:schemeClr>
                </a:solidFill>
                <a:latin typeface="Inter Bold"/>
                <a:ea typeface="Inter Bold"/>
              </a:endParaRPr>
            </a:p>
          </p:txBody>
        </p:sp>
      </p:grpSp>
      <p:grpSp>
        <p:nvGrpSpPr>
          <p:cNvPr id="110" name="Group 109"/>
          <p:cNvGrpSpPr/>
          <p:nvPr/>
        </p:nvGrpSpPr>
        <p:grpSpPr>
          <a:xfrm>
            <a:off x="1444932" y="7423827"/>
            <a:ext cx="4581466" cy="717688"/>
            <a:chOff x="12997050" y="6963954"/>
            <a:chExt cx="4624200" cy="755788"/>
          </a:xfrm>
        </p:grpSpPr>
        <p:sp>
          <p:nvSpPr>
            <p:cNvPr id="111" name="Shape 14"/>
            <p:cNvSpPr/>
            <p:nvPr/>
          </p:nvSpPr>
          <p:spPr>
            <a:xfrm>
              <a:off x="12997050" y="6963954"/>
              <a:ext cx="4624200" cy="755788"/>
            </a:xfrm>
            <a:prstGeom prst="roundRect">
              <a:avLst>
                <a:gd name="adj" fmla="val 5478"/>
              </a:avLst>
            </a:prstGeom>
            <a:solidFill>
              <a:srgbClr val="DADBF1"/>
            </a:solidFill>
            <a:ln w="7620">
              <a:solidFill>
                <a:srgbClr val="C0C1D7"/>
              </a:solidFill>
              <a:prstDash val="solid"/>
            </a:ln>
          </p:spPr>
        </p:sp>
        <p:sp>
          <p:nvSpPr>
            <p:cNvPr id="112" name="Shape 15"/>
            <p:cNvSpPr/>
            <p:nvPr/>
          </p:nvSpPr>
          <p:spPr>
            <a:xfrm>
              <a:off x="13146115" y="7061469"/>
              <a:ext cx="295277" cy="295631"/>
            </a:xfrm>
            <a:prstGeom prst="roundRect">
              <a:avLst>
                <a:gd name="adj" fmla="val 21540613"/>
              </a:avLst>
            </a:prstGeom>
            <a:solidFill>
              <a:srgbClr val="4950BC"/>
            </a:solidFill>
            <a:ln/>
          </p:spPr>
        </p:sp>
        <p:pic>
          <p:nvPicPr>
            <p:cNvPr id="113" name="Image 4" descr="preencoded.png"/>
            <p:cNvPicPr>
              <a:picLocks noChangeAspect="1"/>
            </p:cNvPicPr>
            <p:nvPr/>
          </p:nvPicPr>
          <p:blipFill>
            <a:blip r:embed="rId9"/>
            <a:stretch>
              <a:fillRect/>
            </a:stretch>
          </p:blipFill>
          <p:spPr>
            <a:xfrm>
              <a:off x="13206605" y="7121068"/>
              <a:ext cx="160752" cy="201183"/>
            </a:xfrm>
            <a:prstGeom prst="rect">
              <a:avLst/>
            </a:prstGeom>
          </p:spPr>
        </p:pic>
        <p:sp>
          <p:nvSpPr>
            <p:cNvPr id="114" name="Text 16"/>
            <p:cNvSpPr/>
            <p:nvPr/>
          </p:nvSpPr>
          <p:spPr>
            <a:xfrm>
              <a:off x="13521498" y="7035148"/>
              <a:ext cx="1637975" cy="153993"/>
            </a:xfrm>
            <a:prstGeom prst="rect">
              <a:avLst/>
            </a:prstGeom>
            <a:noFill/>
            <a:ln/>
          </p:spPr>
          <p:txBody>
            <a:bodyPr wrap="none" lIns="0" tIns="0" rIns="0" bIns="91440" rtlCol="0" anchor="t"/>
            <a:lstStyle/>
            <a:p>
              <a:pPr>
                <a:lnSpc>
                  <a:spcPts val="1700"/>
                </a:lnSpc>
              </a:pPr>
              <a:r>
                <a:rPr lang="en-US" b="1" dirty="0">
                  <a:latin typeface="Inter Bold"/>
                  <a:ea typeface="Inter Bold"/>
                </a:rPr>
                <a:t>Farm financial management </a:t>
              </a:r>
              <a:endParaRPr lang="en-US" b="1" dirty="0" smtClean="0">
                <a:latin typeface="Inter Bold"/>
                <a:ea typeface="Inter Bold"/>
              </a:endParaRPr>
            </a:p>
            <a:p>
              <a:pPr>
                <a:lnSpc>
                  <a:spcPts val="1700"/>
                </a:lnSpc>
              </a:pPr>
              <a:r>
                <a:rPr lang="en-US" b="1" dirty="0" smtClean="0">
                  <a:latin typeface="Inter Bold"/>
                  <a:ea typeface="Inter Bold"/>
                </a:rPr>
                <a:t>and </a:t>
              </a:r>
              <a:r>
                <a:rPr lang="en-US" b="1" dirty="0">
                  <a:latin typeface="Inter Bold"/>
                  <a:ea typeface="Inter Bold"/>
                </a:rPr>
                <a:t>tracking.</a:t>
              </a:r>
              <a:endParaRPr lang="en-US" b="1" dirty="0">
                <a:solidFill>
                  <a:schemeClr val="tx1">
                    <a:lumMod val="95000"/>
                    <a:lumOff val="5000"/>
                  </a:schemeClr>
                </a:solidFill>
                <a:latin typeface="Inter Bold"/>
                <a:ea typeface="Inter Bold"/>
              </a:endParaRPr>
            </a:p>
          </p:txBody>
        </p:sp>
      </p:grpSp>
      <p:grpSp>
        <p:nvGrpSpPr>
          <p:cNvPr id="115" name="Group 114"/>
          <p:cNvGrpSpPr/>
          <p:nvPr/>
        </p:nvGrpSpPr>
        <p:grpSpPr>
          <a:xfrm>
            <a:off x="1463982" y="8352732"/>
            <a:ext cx="4581466" cy="717688"/>
            <a:chOff x="12997050" y="7825305"/>
            <a:chExt cx="4624200" cy="755788"/>
          </a:xfrm>
        </p:grpSpPr>
        <p:sp>
          <p:nvSpPr>
            <p:cNvPr id="116" name="Shape 14"/>
            <p:cNvSpPr/>
            <p:nvPr/>
          </p:nvSpPr>
          <p:spPr>
            <a:xfrm>
              <a:off x="12997050" y="7825305"/>
              <a:ext cx="4624200" cy="755788"/>
            </a:xfrm>
            <a:prstGeom prst="roundRect">
              <a:avLst>
                <a:gd name="adj" fmla="val 5478"/>
              </a:avLst>
            </a:prstGeom>
            <a:solidFill>
              <a:srgbClr val="DADBF1"/>
            </a:solidFill>
            <a:ln w="7620">
              <a:solidFill>
                <a:srgbClr val="C0C1D7"/>
              </a:solidFill>
              <a:prstDash val="solid"/>
            </a:ln>
          </p:spPr>
        </p:sp>
        <p:sp>
          <p:nvSpPr>
            <p:cNvPr id="117" name="Shape 15"/>
            <p:cNvSpPr/>
            <p:nvPr/>
          </p:nvSpPr>
          <p:spPr>
            <a:xfrm>
              <a:off x="13146115" y="7922820"/>
              <a:ext cx="295277" cy="295631"/>
            </a:xfrm>
            <a:prstGeom prst="roundRect">
              <a:avLst>
                <a:gd name="adj" fmla="val 21540613"/>
              </a:avLst>
            </a:prstGeom>
            <a:solidFill>
              <a:srgbClr val="4950BC"/>
            </a:solidFill>
            <a:ln/>
          </p:spPr>
        </p:sp>
        <p:pic>
          <p:nvPicPr>
            <p:cNvPr id="118" name="Image 4" descr="preencoded.png"/>
            <p:cNvPicPr>
              <a:picLocks noChangeAspect="1"/>
            </p:cNvPicPr>
            <p:nvPr/>
          </p:nvPicPr>
          <p:blipFill>
            <a:blip r:embed="rId9"/>
            <a:stretch>
              <a:fillRect/>
            </a:stretch>
          </p:blipFill>
          <p:spPr>
            <a:xfrm>
              <a:off x="13206605" y="7982419"/>
              <a:ext cx="160752" cy="201183"/>
            </a:xfrm>
            <a:prstGeom prst="rect">
              <a:avLst/>
            </a:prstGeom>
          </p:spPr>
        </p:pic>
        <p:sp>
          <p:nvSpPr>
            <p:cNvPr id="119" name="Text 16"/>
            <p:cNvSpPr/>
            <p:nvPr/>
          </p:nvSpPr>
          <p:spPr>
            <a:xfrm>
              <a:off x="13521498" y="7896499"/>
              <a:ext cx="1637975" cy="153993"/>
            </a:xfrm>
            <a:prstGeom prst="rect">
              <a:avLst/>
            </a:prstGeom>
            <a:noFill/>
            <a:ln/>
          </p:spPr>
          <p:txBody>
            <a:bodyPr wrap="none" lIns="0" tIns="0" rIns="0" bIns="91440" rtlCol="0" anchor="t"/>
            <a:lstStyle/>
            <a:p>
              <a:pPr>
                <a:lnSpc>
                  <a:spcPts val="1700"/>
                </a:lnSpc>
              </a:pPr>
              <a:r>
                <a:rPr lang="en-US" b="1" dirty="0">
                  <a:latin typeface="Inter Bold"/>
                  <a:ea typeface="Inter Bold"/>
                </a:rPr>
                <a:t>Community and </a:t>
              </a:r>
              <a:r>
                <a:rPr lang="en-US" b="1" dirty="0" smtClean="0">
                  <a:latin typeface="Inter Bold"/>
                  <a:ea typeface="Inter Bold"/>
                </a:rPr>
                <a:t>knowledge-s</a:t>
              </a:r>
            </a:p>
            <a:p>
              <a:pPr>
                <a:lnSpc>
                  <a:spcPts val="1700"/>
                </a:lnSpc>
              </a:pPr>
              <a:r>
                <a:rPr lang="en-US" b="1" dirty="0" smtClean="0">
                  <a:latin typeface="Inter Bold"/>
                  <a:ea typeface="Inter Bold"/>
                </a:rPr>
                <a:t>haring </a:t>
              </a:r>
              <a:r>
                <a:rPr lang="en-US" b="1" dirty="0">
                  <a:latin typeface="Inter Bold"/>
                  <a:ea typeface="Inter Bold"/>
                </a:rPr>
                <a:t>platform</a:t>
              </a:r>
              <a:r>
                <a:rPr lang="en-US" b="1" dirty="0" smtClean="0">
                  <a:latin typeface="Inter Bold"/>
                  <a:ea typeface="Inter Bold"/>
                </a:rPr>
                <a:t>. Expert Suggestions </a:t>
              </a:r>
              <a:endParaRPr lang="en-US" b="1" dirty="0">
                <a:solidFill>
                  <a:schemeClr val="tx1">
                    <a:lumMod val="95000"/>
                    <a:lumOff val="5000"/>
                  </a:schemeClr>
                </a:solidFill>
                <a:latin typeface="Inter Bold"/>
                <a:ea typeface="Inter Bold"/>
              </a:endParaRPr>
            </a:p>
          </p:txBody>
        </p:sp>
      </p:grpSp>
      <p:grpSp>
        <p:nvGrpSpPr>
          <p:cNvPr id="120" name="Group 119"/>
          <p:cNvGrpSpPr/>
          <p:nvPr/>
        </p:nvGrpSpPr>
        <p:grpSpPr>
          <a:xfrm>
            <a:off x="1444932" y="9281637"/>
            <a:ext cx="4581466" cy="717688"/>
            <a:chOff x="12978000" y="8713218"/>
            <a:chExt cx="4624200" cy="755788"/>
          </a:xfrm>
        </p:grpSpPr>
        <p:sp>
          <p:nvSpPr>
            <p:cNvPr id="121" name="Shape 14"/>
            <p:cNvSpPr/>
            <p:nvPr/>
          </p:nvSpPr>
          <p:spPr>
            <a:xfrm>
              <a:off x="12978000" y="8713218"/>
              <a:ext cx="4624200" cy="755788"/>
            </a:xfrm>
            <a:prstGeom prst="roundRect">
              <a:avLst>
                <a:gd name="adj" fmla="val 5478"/>
              </a:avLst>
            </a:prstGeom>
            <a:solidFill>
              <a:srgbClr val="DADBF1"/>
            </a:solidFill>
            <a:ln w="7620">
              <a:solidFill>
                <a:srgbClr val="C0C1D7"/>
              </a:solidFill>
              <a:prstDash val="solid"/>
            </a:ln>
          </p:spPr>
        </p:sp>
        <p:sp>
          <p:nvSpPr>
            <p:cNvPr id="122" name="Shape 15"/>
            <p:cNvSpPr/>
            <p:nvPr/>
          </p:nvSpPr>
          <p:spPr>
            <a:xfrm>
              <a:off x="13127065" y="8810733"/>
              <a:ext cx="295277" cy="295631"/>
            </a:xfrm>
            <a:prstGeom prst="roundRect">
              <a:avLst>
                <a:gd name="adj" fmla="val 21540613"/>
              </a:avLst>
            </a:prstGeom>
            <a:solidFill>
              <a:srgbClr val="4950BC"/>
            </a:solidFill>
            <a:ln/>
          </p:spPr>
        </p:sp>
        <p:pic>
          <p:nvPicPr>
            <p:cNvPr id="123" name="Image 4" descr="preencoded.png"/>
            <p:cNvPicPr>
              <a:picLocks noChangeAspect="1"/>
            </p:cNvPicPr>
            <p:nvPr/>
          </p:nvPicPr>
          <p:blipFill>
            <a:blip r:embed="rId9"/>
            <a:stretch>
              <a:fillRect/>
            </a:stretch>
          </p:blipFill>
          <p:spPr>
            <a:xfrm>
              <a:off x="13187555" y="8870332"/>
              <a:ext cx="160752" cy="201183"/>
            </a:xfrm>
            <a:prstGeom prst="rect">
              <a:avLst/>
            </a:prstGeom>
          </p:spPr>
        </p:pic>
        <p:sp>
          <p:nvSpPr>
            <p:cNvPr id="124" name="Text 16"/>
            <p:cNvSpPr/>
            <p:nvPr/>
          </p:nvSpPr>
          <p:spPr>
            <a:xfrm>
              <a:off x="13502448" y="8784412"/>
              <a:ext cx="1637975" cy="153993"/>
            </a:xfrm>
            <a:prstGeom prst="rect">
              <a:avLst/>
            </a:prstGeom>
            <a:noFill/>
            <a:ln/>
          </p:spPr>
          <p:txBody>
            <a:bodyPr wrap="none" lIns="0" tIns="0" rIns="0" bIns="91440" rtlCol="0" anchor="t"/>
            <a:lstStyle/>
            <a:p>
              <a:pPr>
                <a:lnSpc>
                  <a:spcPts val="1700"/>
                </a:lnSpc>
              </a:pPr>
              <a:r>
                <a:rPr lang="en-US" b="1" dirty="0">
                  <a:latin typeface="Inter Bold"/>
                  <a:ea typeface="Inter Bold"/>
                </a:rPr>
                <a:t>Personalized </a:t>
              </a:r>
              <a:r>
                <a:rPr lang="en-US" b="1" dirty="0" smtClean="0">
                  <a:latin typeface="Inter Bold"/>
                  <a:ea typeface="Inter Bold"/>
                </a:rPr>
                <a:t>crop and financial </a:t>
              </a:r>
            </a:p>
            <a:p>
              <a:pPr>
                <a:lnSpc>
                  <a:spcPts val="1700"/>
                </a:lnSpc>
              </a:pPr>
              <a:r>
                <a:rPr lang="en-US" b="1" dirty="0" smtClean="0">
                  <a:latin typeface="Inter Bold"/>
                  <a:ea typeface="Inter Bold"/>
                </a:rPr>
                <a:t>planning </a:t>
              </a:r>
              <a:r>
                <a:rPr lang="en-US" b="1" dirty="0">
                  <a:latin typeface="Inter Bold"/>
                  <a:ea typeface="Inter Bold"/>
                </a:rPr>
                <a:t>suggestions</a:t>
              </a:r>
              <a:r>
                <a:rPr lang="en-US" b="1" dirty="0" smtClean="0">
                  <a:latin typeface="Inter Bold"/>
                  <a:ea typeface="Inter Bold"/>
                </a:rPr>
                <a:t>.</a:t>
              </a:r>
            </a:p>
            <a:p>
              <a:pPr>
                <a:lnSpc>
                  <a:spcPts val="1700"/>
                </a:lnSpc>
              </a:pPr>
              <a:endParaRPr lang="en-US" b="1" dirty="0">
                <a:solidFill>
                  <a:schemeClr val="tx1">
                    <a:lumMod val="95000"/>
                    <a:lumOff val="5000"/>
                  </a:schemeClr>
                </a:solidFill>
                <a:latin typeface="Inter Bold"/>
                <a:ea typeface="Inter Bold"/>
              </a:endParaRPr>
            </a:p>
          </p:txBody>
        </p:sp>
      </p:grpSp>
      <p:sp>
        <p:nvSpPr>
          <p:cNvPr id="125" name="Rectangle 124"/>
          <p:cNvSpPr/>
          <p:nvPr/>
        </p:nvSpPr>
        <p:spPr>
          <a:xfrm>
            <a:off x="1871747" y="3863224"/>
            <a:ext cx="4211409" cy="369332"/>
          </a:xfrm>
          <a:prstGeom prst="rect">
            <a:avLst/>
          </a:prstGeom>
        </p:spPr>
        <p:txBody>
          <a:bodyPr wrap="none">
            <a:spAutoFit/>
          </a:bodyPr>
          <a:lstStyle/>
          <a:p>
            <a:r>
              <a:rPr lang="en-US" b="1" dirty="0">
                <a:latin typeface="Inter Bold"/>
                <a:ea typeface="Inter Bold"/>
              </a:rPr>
              <a:t>Market price and demand prediction.</a:t>
            </a:r>
            <a:endParaRPr lang="en-US" b="1" dirty="0">
              <a:effectLst/>
              <a:latin typeface="Inter Bold"/>
              <a:ea typeface="Inter Bold"/>
            </a:endParaRPr>
          </a:p>
        </p:txBody>
      </p:sp>
      <p:sp>
        <p:nvSpPr>
          <p:cNvPr id="127" name="Text 4"/>
          <p:cNvSpPr/>
          <p:nvPr/>
        </p:nvSpPr>
        <p:spPr>
          <a:xfrm>
            <a:off x="2537471" y="1972542"/>
            <a:ext cx="2147109" cy="475368"/>
          </a:xfrm>
          <a:prstGeom prst="rect">
            <a:avLst/>
          </a:prstGeom>
          <a:noFill/>
          <a:ln/>
        </p:spPr>
        <p:txBody>
          <a:bodyPr wrap="none" lIns="0" tIns="0" rIns="0" bIns="91440" rtlCol="0" anchor="t"/>
          <a:lstStyle/>
          <a:p>
            <a:pPr algn="ctr"/>
            <a:r>
              <a:rPr lang="en-US" sz="3600" b="1" dirty="0" smtClean="0">
                <a:latin typeface="Inter Bold"/>
                <a:ea typeface="Inter Bold"/>
              </a:rPr>
              <a:t>Features</a:t>
            </a:r>
            <a:endParaRPr lang="en-US" sz="3600" b="1" dirty="0">
              <a:solidFill>
                <a:schemeClr val="tx1">
                  <a:lumMod val="95000"/>
                  <a:lumOff val="5000"/>
                </a:schemeClr>
              </a:solidFill>
              <a:latin typeface="Inter Bold"/>
              <a:ea typeface="Inter Bold"/>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3" name="Freeform 3"/>
          <p:cNvSpPr/>
          <p:nvPr/>
        </p:nvSpPr>
        <p:spPr>
          <a:xfrm>
            <a:off x="0" y="0"/>
            <a:ext cx="18288000" cy="1394460"/>
          </a:xfrm>
          <a:custGeom>
            <a:avLst/>
            <a:gdLst/>
            <a:ahLst/>
            <a:cxnLst/>
            <a:rect l="l" t="t" r="r" b="b"/>
            <a:pathLst>
              <a:path w="18288000" h="1394460">
                <a:moveTo>
                  <a:pt x="0" y="0"/>
                </a:moveTo>
                <a:lnTo>
                  <a:pt x="18288000" y="0"/>
                </a:lnTo>
                <a:lnTo>
                  <a:pt x="18288000" y="1394460"/>
                </a:lnTo>
                <a:lnTo>
                  <a:pt x="0" y="1394460"/>
                </a:lnTo>
                <a:lnTo>
                  <a:pt x="0" y="0"/>
                </a:lnTo>
                <a:close/>
              </a:path>
            </a:pathLst>
          </a:custGeom>
          <a:blipFill>
            <a:blip r:embed="rId2"/>
            <a:stretch>
              <a:fillRect/>
            </a:stretch>
          </a:blipFill>
        </p:spPr>
      </p:sp>
      <p:sp>
        <p:nvSpPr>
          <p:cNvPr id="4" name="TextBox 4"/>
          <p:cNvSpPr txBox="1"/>
          <p:nvPr/>
        </p:nvSpPr>
        <p:spPr>
          <a:xfrm>
            <a:off x="152400" y="1799270"/>
            <a:ext cx="17084029" cy="808042"/>
          </a:xfrm>
          <a:prstGeom prst="rect">
            <a:avLst/>
          </a:prstGeom>
        </p:spPr>
        <p:txBody>
          <a:bodyPr wrap="square" lIns="0" tIns="0" rIns="0" bIns="0" rtlCol="0" anchor="t">
            <a:spAutoFit/>
          </a:bodyPr>
          <a:lstStyle/>
          <a:p>
            <a:pPr algn="ctr">
              <a:lnSpc>
                <a:spcPts val="6859"/>
              </a:lnSpc>
              <a:spcBef>
                <a:spcPct val="0"/>
              </a:spcBef>
            </a:pPr>
            <a:r>
              <a:rPr lang="en-US" sz="4899" b="1" dirty="0" smtClean="0">
                <a:solidFill>
                  <a:srgbClr val="000000"/>
                </a:solidFill>
                <a:latin typeface="Public Sans Bold"/>
                <a:ea typeface="Public Sans Bold"/>
                <a:cs typeface="Public Sans Bold"/>
              </a:rPr>
              <a:t>PROOF OF CONCEPT</a:t>
            </a:r>
            <a:endParaRPr lang="en-US" sz="4899" b="1" dirty="0">
              <a:solidFill>
                <a:srgbClr val="000000"/>
              </a:solidFill>
              <a:latin typeface="Public Sans Bold"/>
              <a:ea typeface="Public Sans Bold"/>
              <a:cs typeface="Public Sans Bold"/>
              <a:sym typeface="Public Sans Bold"/>
            </a:endParaRPr>
          </a:p>
        </p:txBody>
      </p:sp>
      <p:sp>
        <p:nvSpPr>
          <p:cNvPr id="5" name="Freeform 5"/>
          <p:cNvSpPr/>
          <p:nvPr/>
        </p:nvSpPr>
        <p:spPr>
          <a:xfrm>
            <a:off x="6001968" y="-210369"/>
            <a:ext cx="2785742" cy="2785742"/>
          </a:xfrm>
          <a:custGeom>
            <a:avLst/>
            <a:gdLst/>
            <a:ahLst/>
            <a:cxnLst/>
            <a:rect l="l" t="t" r="r" b="b"/>
            <a:pathLst>
              <a:path w="2785742" h="2785742">
                <a:moveTo>
                  <a:pt x="0" y="0"/>
                </a:moveTo>
                <a:lnTo>
                  <a:pt x="2785742" y="0"/>
                </a:lnTo>
                <a:lnTo>
                  <a:pt x="2785742" y="2785742"/>
                </a:lnTo>
                <a:lnTo>
                  <a:pt x="0" y="2785742"/>
                </a:lnTo>
                <a:lnTo>
                  <a:pt x="0" y="0"/>
                </a:lnTo>
                <a:close/>
              </a:path>
            </a:pathLst>
          </a:custGeom>
          <a:blipFill>
            <a:blip r:embed="rId3"/>
            <a:stretch>
              <a:fillRect/>
            </a:stretch>
          </a:blipFill>
        </p:spPr>
      </p:sp>
      <p:sp>
        <p:nvSpPr>
          <p:cNvPr id="7" name="Text 1"/>
          <p:cNvSpPr/>
          <p:nvPr/>
        </p:nvSpPr>
        <p:spPr>
          <a:xfrm>
            <a:off x="1794629" y="2944512"/>
            <a:ext cx="3996571" cy="499586"/>
          </a:xfrm>
          <a:prstGeom prst="rect">
            <a:avLst/>
          </a:prstGeom>
          <a:noFill/>
          <a:ln/>
        </p:spPr>
        <p:txBody>
          <a:bodyPr wrap="none" lIns="0" tIns="0" rIns="0" bIns="0" rtlCol="0" anchor="t"/>
          <a:lstStyle/>
          <a:p>
            <a:pPr marL="0" indent="0" algn="l">
              <a:lnSpc>
                <a:spcPts val="3900"/>
              </a:lnSpc>
              <a:buNone/>
            </a:pPr>
            <a:r>
              <a:rPr lang="en-US" sz="4000" b="1" dirty="0">
                <a:solidFill>
                  <a:srgbClr val="000000"/>
                </a:solidFill>
                <a:latin typeface="Inter Bold" pitchFamily="34" charset="0"/>
                <a:ea typeface="Inter Bold" pitchFamily="34" charset="-122"/>
                <a:cs typeface="Inter Bold" pitchFamily="34" charset="-120"/>
              </a:rPr>
              <a:t>Objectives</a:t>
            </a:r>
            <a:endParaRPr lang="en-US" sz="4000" dirty="0"/>
          </a:p>
        </p:txBody>
      </p:sp>
      <p:sp>
        <p:nvSpPr>
          <p:cNvPr id="14" name="Text 7"/>
          <p:cNvSpPr/>
          <p:nvPr/>
        </p:nvSpPr>
        <p:spPr>
          <a:xfrm>
            <a:off x="10864323" y="2904434"/>
            <a:ext cx="3996571" cy="499586"/>
          </a:xfrm>
          <a:prstGeom prst="rect">
            <a:avLst/>
          </a:prstGeom>
          <a:noFill/>
          <a:ln/>
        </p:spPr>
        <p:txBody>
          <a:bodyPr wrap="none" lIns="0" tIns="0" rIns="0" bIns="0" rtlCol="0" anchor="t"/>
          <a:lstStyle/>
          <a:p>
            <a:pPr marL="0" indent="0" algn="l">
              <a:lnSpc>
                <a:spcPts val="3900"/>
              </a:lnSpc>
              <a:buNone/>
            </a:pPr>
            <a:r>
              <a:rPr lang="en-US" sz="4000" b="1" dirty="0">
                <a:solidFill>
                  <a:srgbClr val="000000"/>
                </a:solidFill>
                <a:latin typeface="Inter Bold" pitchFamily="34" charset="0"/>
                <a:ea typeface="Inter Bold" pitchFamily="34" charset="-122"/>
                <a:cs typeface="Inter Bold" pitchFamily="34" charset="-120"/>
              </a:rPr>
              <a:t>Methodology</a:t>
            </a:r>
            <a:endParaRPr lang="en-US" sz="4000" dirty="0"/>
          </a:p>
        </p:txBody>
      </p:sp>
      <p:sp>
        <p:nvSpPr>
          <p:cNvPr id="15" name="Text 8"/>
          <p:cNvSpPr/>
          <p:nvPr/>
        </p:nvSpPr>
        <p:spPr>
          <a:xfrm>
            <a:off x="10864323" y="3603808"/>
            <a:ext cx="6372106" cy="319564"/>
          </a:xfrm>
          <a:prstGeom prst="rect">
            <a:avLst/>
          </a:prstGeom>
          <a:noFill/>
          <a:ln/>
        </p:spPr>
        <p:txBody>
          <a:bodyPr wrap="none" lIns="0" tIns="0" rIns="0" bIns="0" rtlCol="0" anchor="t"/>
          <a:lstStyle/>
          <a:p>
            <a:pPr marL="342900" indent="-342900" algn="l">
              <a:lnSpc>
                <a:spcPct val="150000"/>
              </a:lnSpc>
              <a:buSzPct val="100000"/>
              <a:buChar char="•"/>
            </a:pPr>
            <a:r>
              <a:rPr lang="en-US" sz="2400" dirty="0">
                <a:solidFill>
                  <a:srgbClr val="272525"/>
                </a:solidFill>
                <a:latin typeface="Inter" pitchFamily="34" charset="0"/>
                <a:ea typeface="Inter" pitchFamily="34" charset="-122"/>
                <a:cs typeface="Inter" pitchFamily="34" charset="-120"/>
              </a:rPr>
              <a:t>Soil &amp; weather monitoring</a:t>
            </a:r>
            <a:endParaRPr lang="en-US" sz="2400" dirty="0"/>
          </a:p>
        </p:txBody>
      </p:sp>
      <p:sp>
        <p:nvSpPr>
          <p:cNvPr id="16" name="Text 9"/>
          <p:cNvSpPr/>
          <p:nvPr/>
        </p:nvSpPr>
        <p:spPr>
          <a:xfrm>
            <a:off x="10864323" y="3993261"/>
            <a:ext cx="6372106" cy="319564"/>
          </a:xfrm>
          <a:prstGeom prst="rect">
            <a:avLst/>
          </a:prstGeom>
          <a:noFill/>
          <a:ln/>
        </p:spPr>
        <p:txBody>
          <a:bodyPr wrap="none" lIns="0" tIns="0" rIns="0" bIns="0" rtlCol="0" anchor="t"/>
          <a:lstStyle/>
          <a:p>
            <a:pPr marL="342900" indent="-342900" algn="l">
              <a:lnSpc>
                <a:spcPct val="150000"/>
              </a:lnSpc>
              <a:buSzPct val="100000"/>
              <a:buChar char="•"/>
            </a:pPr>
            <a:r>
              <a:rPr lang="en-US" sz="2400" dirty="0" smtClean="0">
                <a:solidFill>
                  <a:srgbClr val="272525"/>
                </a:solidFill>
                <a:latin typeface="Inter" pitchFamily="34" charset="0"/>
                <a:ea typeface="Inter" pitchFamily="34" charset="-122"/>
                <a:cs typeface="Inter" pitchFamily="34" charset="-120"/>
              </a:rPr>
              <a:t>AI/IOT Devices </a:t>
            </a:r>
            <a:r>
              <a:rPr lang="en-US" sz="2400" dirty="0">
                <a:solidFill>
                  <a:srgbClr val="272525"/>
                </a:solidFill>
                <a:latin typeface="Inter" pitchFamily="34" charset="0"/>
                <a:ea typeface="Inter" pitchFamily="34" charset="-122"/>
                <a:cs typeface="Inter" pitchFamily="34" charset="-120"/>
              </a:rPr>
              <a:t>prediction models</a:t>
            </a:r>
            <a:endParaRPr lang="en-US" sz="2400" dirty="0"/>
          </a:p>
        </p:txBody>
      </p:sp>
      <p:sp>
        <p:nvSpPr>
          <p:cNvPr id="17" name="Text 10"/>
          <p:cNvSpPr/>
          <p:nvPr/>
        </p:nvSpPr>
        <p:spPr>
          <a:xfrm>
            <a:off x="10864323" y="4382714"/>
            <a:ext cx="6372106" cy="319564"/>
          </a:xfrm>
          <a:prstGeom prst="rect">
            <a:avLst/>
          </a:prstGeom>
          <a:noFill/>
          <a:ln/>
        </p:spPr>
        <p:txBody>
          <a:bodyPr wrap="none" lIns="0" tIns="0" rIns="0" bIns="0" rtlCol="0" anchor="t"/>
          <a:lstStyle/>
          <a:p>
            <a:pPr marL="342900" indent="-342900" algn="l">
              <a:lnSpc>
                <a:spcPct val="150000"/>
              </a:lnSpc>
              <a:buSzPct val="100000"/>
              <a:buChar char="•"/>
            </a:pPr>
            <a:r>
              <a:rPr lang="en-US" sz="2400" dirty="0">
                <a:solidFill>
                  <a:srgbClr val="272525"/>
                </a:solidFill>
                <a:latin typeface="Inter" pitchFamily="34" charset="0"/>
                <a:ea typeface="Inter" pitchFamily="34" charset="-122"/>
                <a:cs typeface="Inter" pitchFamily="34" charset="-120"/>
              </a:rPr>
              <a:t>Automated crop </a:t>
            </a:r>
            <a:r>
              <a:rPr lang="en-US" sz="2400" dirty="0" smtClean="0">
                <a:solidFill>
                  <a:srgbClr val="272525"/>
                </a:solidFill>
                <a:latin typeface="Inter" pitchFamily="34" charset="0"/>
                <a:ea typeface="Inter" pitchFamily="34" charset="-122"/>
                <a:cs typeface="Inter" pitchFamily="34" charset="-120"/>
              </a:rPr>
              <a:t>calendars</a:t>
            </a:r>
            <a:endParaRPr lang="en-US" sz="2400" dirty="0"/>
          </a:p>
        </p:txBody>
      </p:sp>
      <p:sp>
        <p:nvSpPr>
          <p:cNvPr id="18" name="Text 11"/>
          <p:cNvSpPr/>
          <p:nvPr/>
        </p:nvSpPr>
        <p:spPr>
          <a:xfrm>
            <a:off x="10864323" y="4772168"/>
            <a:ext cx="6372106" cy="319564"/>
          </a:xfrm>
          <a:prstGeom prst="rect">
            <a:avLst/>
          </a:prstGeom>
          <a:noFill/>
          <a:ln/>
        </p:spPr>
        <p:txBody>
          <a:bodyPr wrap="none" lIns="0" tIns="0" rIns="0" bIns="0" rtlCol="0" anchor="t"/>
          <a:lstStyle/>
          <a:p>
            <a:pPr marL="342900" indent="-342900" algn="l">
              <a:lnSpc>
                <a:spcPct val="150000"/>
              </a:lnSpc>
              <a:buSzPct val="100000"/>
              <a:buChar char="•"/>
            </a:pPr>
            <a:r>
              <a:rPr lang="en-US" sz="2400" dirty="0">
                <a:solidFill>
                  <a:srgbClr val="272525"/>
                </a:solidFill>
                <a:latin typeface="Inter" pitchFamily="34" charset="0"/>
                <a:ea typeface="Inter" pitchFamily="34" charset="-122"/>
                <a:cs typeface="Inter" pitchFamily="34" charset="-120"/>
              </a:rPr>
              <a:t>Smart irrigation systems</a:t>
            </a:r>
            <a:endParaRPr lang="en-US" sz="2400" dirty="0"/>
          </a:p>
        </p:txBody>
      </p:sp>
      <p:sp>
        <p:nvSpPr>
          <p:cNvPr id="19" name="Text 12"/>
          <p:cNvSpPr/>
          <p:nvPr/>
        </p:nvSpPr>
        <p:spPr>
          <a:xfrm>
            <a:off x="10864323" y="5161621"/>
            <a:ext cx="6372106" cy="319564"/>
          </a:xfrm>
          <a:prstGeom prst="rect">
            <a:avLst/>
          </a:prstGeom>
          <a:noFill/>
          <a:ln/>
        </p:spPr>
        <p:txBody>
          <a:bodyPr wrap="none" lIns="0" tIns="0" rIns="0" bIns="0" rtlCol="0" anchor="t"/>
          <a:lstStyle/>
          <a:p>
            <a:pPr marL="342900" indent="-342900" algn="l">
              <a:lnSpc>
                <a:spcPct val="150000"/>
              </a:lnSpc>
              <a:buSzPct val="100000"/>
              <a:buChar char="•"/>
            </a:pPr>
            <a:r>
              <a:rPr lang="en-US" sz="2400" dirty="0">
                <a:solidFill>
                  <a:srgbClr val="272525"/>
                </a:solidFill>
                <a:latin typeface="Inter" pitchFamily="34" charset="0"/>
                <a:ea typeface="Inter" pitchFamily="34" charset="-122"/>
                <a:cs typeface="Inter" pitchFamily="34" charset="-120"/>
              </a:rPr>
              <a:t>Real-time pest alerts</a:t>
            </a:r>
            <a:endParaRPr lang="en-US" sz="2400" dirty="0"/>
          </a:p>
        </p:txBody>
      </p:sp>
      <p:sp>
        <p:nvSpPr>
          <p:cNvPr id="20" name="Text 13"/>
          <p:cNvSpPr/>
          <p:nvPr/>
        </p:nvSpPr>
        <p:spPr>
          <a:xfrm>
            <a:off x="10864323" y="5551075"/>
            <a:ext cx="6372106" cy="319564"/>
          </a:xfrm>
          <a:prstGeom prst="rect">
            <a:avLst/>
          </a:prstGeom>
          <a:noFill/>
          <a:ln/>
        </p:spPr>
        <p:txBody>
          <a:bodyPr wrap="none" lIns="0" tIns="0" rIns="0" bIns="0" rtlCol="0" anchor="t"/>
          <a:lstStyle/>
          <a:p>
            <a:pPr marL="342900" indent="-342900" algn="l">
              <a:lnSpc>
                <a:spcPct val="150000"/>
              </a:lnSpc>
              <a:buSzPct val="100000"/>
              <a:buChar char="•"/>
            </a:pPr>
            <a:r>
              <a:rPr lang="en-US" sz="2400" dirty="0">
                <a:solidFill>
                  <a:srgbClr val="272525"/>
                </a:solidFill>
                <a:latin typeface="Inter" pitchFamily="34" charset="0"/>
                <a:ea typeface="Inter" pitchFamily="34" charset="-122"/>
                <a:cs typeface="Inter" pitchFamily="34" charset="-120"/>
              </a:rPr>
              <a:t>Integrated financial tools</a:t>
            </a:r>
            <a:endParaRPr lang="en-US" sz="2400" dirty="0"/>
          </a:p>
        </p:txBody>
      </p:sp>
      <p:sp>
        <p:nvSpPr>
          <p:cNvPr id="21" name="Text 14"/>
          <p:cNvSpPr/>
          <p:nvPr/>
        </p:nvSpPr>
        <p:spPr>
          <a:xfrm>
            <a:off x="10864323" y="5940528"/>
            <a:ext cx="6372106" cy="319564"/>
          </a:xfrm>
          <a:prstGeom prst="rect">
            <a:avLst/>
          </a:prstGeom>
          <a:noFill/>
          <a:ln/>
        </p:spPr>
        <p:txBody>
          <a:bodyPr wrap="none" lIns="0" tIns="0" rIns="0" bIns="0" rtlCol="0" anchor="t"/>
          <a:lstStyle/>
          <a:p>
            <a:pPr marL="342900" indent="-342900" algn="l">
              <a:lnSpc>
                <a:spcPct val="150000"/>
              </a:lnSpc>
              <a:buSzPct val="100000"/>
              <a:buChar char="•"/>
            </a:pPr>
            <a:r>
              <a:rPr lang="en-US" sz="2400" dirty="0">
                <a:solidFill>
                  <a:srgbClr val="272525"/>
                </a:solidFill>
                <a:latin typeface="Inter" pitchFamily="34" charset="0"/>
                <a:ea typeface="Inter" pitchFamily="34" charset="-122"/>
                <a:cs typeface="Inter" pitchFamily="34" charset="-120"/>
              </a:rPr>
              <a:t>Community network for knowledge sharing</a:t>
            </a:r>
            <a:endParaRPr lang="en-US" sz="2400" dirty="0"/>
          </a:p>
        </p:txBody>
      </p:sp>
      <p:sp>
        <p:nvSpPr>
          <p:cNvPr id="22" name="Shape 15"/>
          <p:cNvSpPr/>
          <p:nvPr/>
        </p:nvSpPr>
        <p:spPr>
          <a:xfrm>
            <a:off x="1905000" y="7089422"/>
            <a:ext cx="14630400" cy="2702278"/>
          </a:xfrm>
          <a:prstGeom prst="roundRect">
            <a:avLst>
              <a:gd name="adj" fmla="val 3557"/>
            </a:avLst>
          </a:prstGeom>
          <a:solidFill>
            <a:srgbClr val="FCF2B5"/>
          </a:solidFill>
          <a:ln/>
        </p:spPr>
      </p:sp>
      <p:pic>
        <p:nvPicPr>
          <p:cNvPr id="23" name="Image 0" descr="preencoded.png"/>
          <p:cNvPicPr>
            <a:picLocks noChangeAspect="1"/>
          </p:cNvPicPr>
          <p:nvPr/>
        </p:nvPicPr>
        <p:blipFill>
          <a:blip r:embed="rId4"/>
          <a:stretch>
            <a:fillRect/>
          </a:stretch>
        </p:blipFill>
        <p:spPr>
          <a:xfrm>
            <a:off x="2438400" y="7271927"/>
            <a:ext cx="588580" cy="486608"/>
          </a:xfrm>
          <a:prstGeom prst="rect">
            <a:avLst/>
          </a:prstGeom>
        </p:spPr>
      </p:pic>
      <p:sp>
        <p:nvSpPr>
          <p:cNvPr id="24" name="Text 16"/>
          <p:cNvSpPr/>
          <p:nvPr/>
        </p:nvSpPr>
        <p:spPr>
          <a:xfrm>
            <a:off x="3293388" y="7507004"/>
            <a:ext cx="2497812" cy="312182"/>
          </a:xfrm>
          <a:prstGeom prst="rect">
            <a:avLst/>
          </a:prstGeom>
          <a:noFill/>
          <a:ln/>
        </p:spPr>
        <p:txBody>
          <a:bodyPr wrap="none" lIns="0" tIns="0" rIns="0" bIns="0" rtlCol="0" anchor="t"/>
          <a:lstStyle/>
          <a:p>
            <a:pPr marL="0" indent="0" algn="l">
              <a:lnSpc>
                <a:spcPts val="2450"/>
              </a:lnSpc>
              <a:buNone/>
            </a:pPr>
            <a:r>
              <a:rPr lang="en-US" sz="4000" b="1" dirty="0">
                <a:solidFill>
                  <a:srgbClr val="000000"/>
                </a:solidFill>
                <a:latin typeface="Inter Bold" pitchFamily="34" charset="0"/>
                <a:ea typeface="Inter Bold" pitchFamily="34" charset="-122"/>
                <a:cs typeface="Inter Bold" pitchFamily="34" charset="-120"/>
              </a:rPr>
              <a:t>Constraints</a:t>
            </a:r>
            <a:endParaRPr lang="en-US" sz="4000" dirty="0"/>
          </a:p>
        </p:txBody>
      </p:sp>
      <p:sp>
        <p:nvSpPr>
          <p:cNvPr id="25" name="Text 17"/>
          <p:cNvSpPr/>
          <p:nvPr/>
        </p:nvSpPr>
        <p:spPr>
          <a:xfrm>
            <a:off x="3311676" y="7868328"/>
            <a:ext cx="12320111" cy="319564"/>
          </a:xfrm>
          <a:prstGeom prst="rect">
            <a:avLst/>
          </a:prstGeom>
          <a:noFill/>
          <a:ln/>
        </p:spPr>
        <p:txBody>
          <a:bodyPr wrap="none" lIns="0" tIns="0" rIns="0" bIns="0" rtlCol="0" anchor="t"/>
          <a:lstStyle/>
          <a:p>
            <a:pPr marL="342900" indent="-342900" algn="l">
              <a:lnSpc>
                <a:spcPct val="150000"/>
              </a:lnSpc>
              <a:buFont typeface="Wingdings" panose="05000000000000000000" pitchFamily="2" charset="2"/>
              <a:buChar char="Ø"/>
            </a:pPr>
            <a:endParaRPr lang="en-US" sz="2000" dirty="0"/>
          </a:p>
        </p:txBody>
      </p:sp>
      <p:sp>
        <p:nvSpPr>
          <p:cNvPr id="30" name="Text 6"/>
          <p:cNvSpPr/>
          <p:nvPr/>
        </p:nvSpPr>
        <p:spPr>
          <a:xfrm>
            <a:off x="3293388" y="7917204"/>
            <a:ext cx="6372106" cy="319564"/>
          </a:xfrm>
          <a:prstGeom prst="rect">
            <a:avLst/>
          </a:prstGeom>
          <a:noFill/>
          <a:ln/>
        </p:spPr>
        <p:txBody>
          <a:bodyPr wrap="none" lIns="0" tIns="0" rIns="0" bIns="0" rtlCol="0" anchor="t"/>
          <a:lstStyle/>
          <a:p>
            <a:pPr lvl="0" eaLnBrk="0" fontAlgn="base" hangingPunct="0">
              <a:lnSpc>
                <a:spcPct val="150000"/>
              </a:lnSpc>
              <a:spcBef>
                <a:spcPct val="0"/>
              </a:spcBef>
              <a:spcAft>
                <a:spcPct val="0"/>
              </a:spcAft>
            </a:pPr>
            <a:r>
              <a:rPr lang="en-US" altLang="en-US" sz="2400" dirty="0" smtClean="0">
                <a:latin typeface="Inter"/>
                <a:ea typeface="Inter"/>
              </a:rPr>
              <a:t>📶 </a:t>
            </a:r>
            <a:r>
              <a:rPr lang="en-US" altLang="en-US" sz="2400" dirty="0">
                <a:latin typeface="Inter"/>
                <a:ea typeface="Inter"/>
              </a:rPr>
              <a:t>Limited Internet access in rural areas.</a:t>
            </a:r>
          </a:p>
          <a:p>
            <a:pPr lvl="0" eaLnBrk="0" fontAlgn="base" hangingPunct="0">
              <a:lnSpc>
                <a:spcPct val="150000"/>
              </a:lnSpc>
              <a:spcBef>
                <a:spcPct val="0"/>
              </a:spcBef>
              <a:spcAft>
                <a:spcPct val="0"/>
              </a:spcAft>
            </a:pPr>
            <a:r>
              <a:rPr lang="en-US" altLang="en-US" sz="2400" dirty="0">
                <a:latin typeface="Inter"/>
                <a:ea typeface="Inter"/>
              </a:rPr>
              <a:t>💰 Initial cost of </a:t>
            </a:r>
            <a:r>
              <a:rPr lang="en-US" altLang="en-US" sz="2400" dirty="0" err="1">
                <a:latin typeface="Inter"/>
                <a:ea typeface="Inter"/>
              </a:rPr>
              <a:t>IoT</a:t>
            </a:r>
            <a:r>
              <a:rPr lang="en-US" altLang="en-US" sz="2400" dirty="0">
                <a:latin typeface="Inter"/>
                <a:ea typeface="Inter"/>
              </a:rPr>
              <a:t> devices.</a:t>
            </a:r>
          </a:p>
          <a:p>
            <a:pPr lvl="0" eaLnBrk="0" fontAlgn="base" hangingPunct="0">
              <a:lnSpc>
                <a:spcPct val="150000"/>
              </a:lnSpc>
              <a:spcBef>
                <a:spcPct val="0"/>
              </a:spcBef>
              <a:spcAft>
                <a:spcPct val="0"/>
              </a:spcAft>
            </a:pPr>
            <a:r>
              <a:rPr lang="en-US" altLang="en-US" sz="2400" dirty="0">
                <a:latin typeface="Inter"/>
                <a:ea typeface="Inter"/>
              </a:rPr>
              <a:t>📚 Need for basic training in using the platform</a:t>
            </a:r>
            <a:endParaRPr lang="en-US" sz="2400" dirty="0">
              <a:latin typeface="Inter"/>
              <a:ea typeface="Inter"/>
            </a:endParaRPr>
          </a:p>
        </p:txBody>
      </p:sp>
      <p:sp>
        <p:nvSpPr>
          <p:cNvPr id="32" name="Text 2"/>
          <p:cNvSpPr/>
          <p:nvPr/>
        </p:nvSpPr>
        <p:spPr>
          <a:xfrm>
            <a:off x="1794629" y="3627308"/>
            <a:ext cx="6372106" cy="319564"/>
          </a:xfrm>
          <a:prstGeom prst="rect">
            <a:avLst/>
          </a:prstGeom>
          <a:noFill/>
          <a:ln/>
        </p:spPr>
        <p:txBody>
          <a:bodyPr wrap="none" lIns="0" tIns="0" rIns="0" bIns="0" rtlCol="0" anchor="t"/>
          <a:lstStyle/>
          <a:p>
            <a:pPr marL="342900" indent="-342900" algn="l">
              <a:lnSpc>
                <a:spcPct val="150000"/>
              </a:lnSpc>
              <a:buSzPct val="100000"/>
              <a:buChar char="•"/>
            </a:pPr>
            <a:r>
              <a:rPr lang="en-US" sz="2400" dirty="0">
                <a:solidFill>
                  <a:srgbClr val="272525"/>
                </a:solidFill>
                <a:latin typeface="Inter" pitchFamily="34" charset="0"/>
                <a:ea typeface="Inter" pitchFamily="34" charset="-122"/>
                <a:cs typeface="Inter" pitchFamily="34" charset="-120"/>
              </a:rPr>
              <a:t>Optimize resource utilization</a:t>
            </a:r>
            <a:endParaRPr lang="en-US" sz="2400" dirty="0">
              <a:solidFill>
                <a:srgbClr val="272525"/>
              </a:solidFill>
            </a:endParaRPr>
          </a:p>
        </p:txBody>
      </p:sp>
      <p:sp>
        <p:nvSpPr>
          <p:cNvPr id="33" name="Text 3"/>
          <p:cNvSpPr/>
          <p:nvPr/>
        </p:nvSpPr>
        <p:spPr>
          <a:xfrm>
            <a:off x="1794629" y="4016761"/>
            <a:ext cx="6372106" cy="319564"/>
          </a:xfrm>
          <a:prstGeom prst="rect">
            <a:avLst/>
          </a:prstGeom>
          <a:noFill/>
          <a:ln/>
        </p:spPr>
        <p:txBody>
          <a:bodyPr wrap="none" lIns="0" tIns="0" rIns="0" bIns="0" rtlCol="0" anchor="t"/>
          <a:lstStyle/>
          <a:p>
            <a:pPr marL="342900" indent="-342900" algn="l">
              <a:lnSpc>
                <a:spcPct val="150000"/>
              </a:lnSpc>
              <a:buSzPct val="100000"/>
              <a:buChar char="•"/>
            </a:pPr>
            <a:r>
              <a:rPr lang="en-US" sz="2400" dirty="0">
                <a:solidFill>
                  <a:srgbClr val="272525"/>
                </a:solidFill>
                <a:latin typeface="Inter" pitchFamily="34" charset="0"/>
                <a:ea typeface="Inter" pitchFamily="34" charset="-122"/>
                <a:cs typeface="Inter" pitchFamily="34" charset="-120"/>
              </a:rPr>
              <a:t>Enable real-time decision-making</a:t>
            </a:r>
            <a:endParaRPr lang="en-US" sz="2400" dirty="0">
              <a:solidFill>
                <a:srgbClr val="272525"/>
              </a:solidFill>
            </a:endParaRPr>
          </a:p>
        </p:txBody>
      </p:sp>
      <p:sp>
        <p:nvSpPr>
          <p:cNvPr id="34" name="Text 4"/>
          <p:cNvSpPr/>
          <p:nvPr/>
        </p:nvSpPr>
        <p:spPr>
          <a:xfrm>
            <a:off x="1794629" y="4406214"/>
            <a:ext cx="6372106" cy="319564"/>
          </a:xfrm>
          <a:prstGeom prst="rect">
            <a:avLst/>
          </a:prstGeom>
          <a:noFill/>
          <a:ln/>
        </p:spPr>
        <p:txBody>
          <a:bodyPr wrap="none" lIns="0" tIns="0" rIns="0" bIns="0" rtlCol="0" anchor="t"/>
          <a:lstStyle/>
          <a:p>
            <a:pPr marL="342900" indent="-342900" algn="l">
              <a:lnSpc>
                <a:spcPct val="150000"/>
              </a:lnSpc>
              <a:buSzPct val="100000"/>
              <a:buChar char="•"/>
            </a:pPr>
            <a:r>
              <a:rPr lang="en-US" sz="2400" dirty="0">
                <a:solidFill>
                  <a:srgbClr val="272525"/>
                </a:solidFill>
                <a:latin typeface="Inter" pitchFamily="34" charset="0"/>
                <a:ea typeface="Inter" pitchFamily="34" charset="-122"/>
                <a:cs typeface="Inter" pitchFamily="34" charset="-120"/>
              </a:rPr>
              <a:t>Boost crop yields</a:t>
            </a:r>
            <a:endParaRPr lang="en-US" sz="2400" dirty="0">
              <a:solidFill>
                <a:srgbClr val="272525"/>
              </a:solidFill>
            </a:endParaRPr>
          </a:p>
        </p:txBody>
      </p:sp>
      <p:sp>
        <p:nvSpPr>
          <p:cNvPr id="35" name="Text 5"/>
          <p:cNvSpPr/>
          <p:nvPr/>
        </p:nvSpPr>
        <p:spPr>
          <a:xfrm>
            <a:off x="1794629" y="4795668"/>
            <a:ext cx="6372106" cy="319564"/>
          </a:xfrm>
          <a:prstGeom prst="rect">
            <a:avLst/>
          </a:prstGeom>
          <a:noFill/>
          <a:ln/>
        </p:spPr>
        <p:txBody>
          <a:bodyPr wrap="none" lIns="0" tIns="0" rIns="0" bIns="0" rtlCol="0" anchor="t"/>
          <a:lstStyle/>
          <a:p>
            <a:pPr marL="342900" indent="-342900" algn="l">
              <a:lnSpc>
                <a:spcPct val="150000"/>
              </a:lnSpc>
              <a:buSzPct val="100000"/>
              <a:buChar char="•"/>
            </a:pPr>
            <a:r>
              <a:rPr lang="en-US" sz="2400" dirty="0">
                <a:solidFill>
                  <a:srgbClr val="272525"/>
                </a:solidFill>
                <a:latin typeface="Inter" pitchFamily="34" charset="0"/>
                <a:ea typeface="Inter" pitchFamily="34" charset="-122"/>
                <a:cs typeface="Inter" pitchFamily="34" charset="-120"/>
              </a:rPr>
              <a:t>Reduce post-harvest losses</a:t>
            </a:r>
            <a:endParaRPr lang="en-US" sz="2400" dirty="0"/>
          </a:p>
        </p:txBody>
      </p:sp>
      <p:sp>
        <p:nvSpPr>
          <p:cNvPr id="36" name="Text 6"/>
          <p:cNvSpPr/>
          <p:nvPr/>
        </p:nvSpPr>
        <p:spPr>
          <a:xfrm>
            <a:off x="1765807" y="5185120"/>
            <a:ext cx="6372106" cy="319564"/>
          </a:xfrm>
          <a:prstGeom prst="rect">
            <a:avLst/>
          </a:prstGeom>
          <a:noFill/>
          <a:ln/>
        </p:spPr>
        <p:txBody>
          <a:bodyPr wrap="none" lIns="0" tIns="0" rIns="0" bIns="0" rtlCol="0" anchor="t"/>
          <a:lstStyle/>
          <a:p>
            <a:pPr marL="342900" indent="-342900" algn="l">
              <a:lnSpc>
                <a:spcPct val="150000"/>
              </a:lnSpc>
              <a:buSzPct val="100000"/>
              <a:buChar char="•"/>
            </a:pPr>
            <a:r>
              <a:rPr lang="en-US" sz="2400" dirty="0">
                <a:solidFill>
                  <a:srgbClr val="272525"/>
                </a:solidFill>
                <a:latin typeface="Inter" pitchFamily="34" charset="0"/>
                <a:ea typeface="Inter" pitchFamily="34" charset="-122"/>
                <a:cs typeface="Inter" pitchFamily="34" charset="-120"/>
              </a:rPr>
              <a:t>Support small-scale farmers</a:t>
            </a:r>
            <a:endParaRPr lang="en-US" sz="2400" dirty="0"/>
          </a:p>
        </p:txBody>
      </p:sp>
      <p:sp>
        <p:nvSpPr>
          <p:cNvPr id="37" name="Text 6"/>
          <p:cNvSpPr/>
          <p:nvPr/>
        </p:nvSpPr>
        <p:spPr>
          <a:xfrm>
            <a:off x="1765807" y="5542367"/>
            <a:ext cx="6372106" cy="319564"/>
          </a:xfrm>
          <a:prstGeom prst="rect">
            <a:avLst/>
          </a:prstGeom>
          <a:noFill/>
          <a:ln/>
        </p:spPr>
        <p:txBody>
          <a:bodyPr wrap="none" lIns="0" tIns="0" rIns="0" bIns="0" rtlCol="0" anchor="t"/>
          <a:lstStyle/>
          <a:p>
            <a:pPr marL="342900" indent="-342900" algn="l">
              <a:lnSpc>
                <a:spcPct val="150000"/>
              </a:lnSpc>
              <a:buSzPct val="100000"/>
              <a:buChar char="•"/>
            </a:pPr>
            <a:r>
              <a:rPr lang="en-US" sz="2400" dirty="0" smtClean="0">
                <a:solidFill>
                  <a:srgbClr val="272525"/>
                </a:solidFill>
                <a:latin typeface="Inter" pitchFamily="34" charset="0"/>
                <a:ea typeface="Inter" pitchFamily="34" charset="-122"/>
                <a:cs typeface="Inter" pitchFamily="34" charset="-120"/>
              </a:rPr>
              <a:t>Implement mobile &amp; web dashboard</a:t>
            </a:r>
            <a:endParaRPr lang="en-US" sz="2400" dirty="0"/>
          </a:p>
        </p:txBody>
      </p:sp>
      <p:sp>
        <p:nvSpPr>
          <p:cNvPr id="38" name="Text 6"/>
          <p:cNvSpPr/>
          <p:nvPr/>
        </p:nvSpPr>
        <p:spPr>
          <a:xfrm>
            <a:off x="1765807" y="5946100"/>
            <a:ext cx="6372106" cy="319564"/>
          </a:xfrm>
          <a:prstGeom prst="rect">
            <a:avLst/>
          </a:prstGeom>
          <a:noFill/>
          <a:ln/>
        </p:spPr>
        <p:txBody>
          <a:bodyPr wrap="none" lIns="0" tIns="0" rIns="0" bIns="0" rtlCol="0" anchor="t"/>
          <a:lstStyle/>
          <a:p>
            <a:pPr marL="342900" indent="-342900">
              <a:lnSpc>
                <a:spcPct val="150000"/>
              </a:lnSpc>
              <a:buSzPct val="100000"/>
              <a:buChar char="•"/>
            </a:pPr>
            <a:r>
              <a:rPr lang="en-US" sz="2400" dirty="0">
                <a:solidFill>
                  <a:srgbClr val="272525"/>
                </a:solidFill>
                <a:latin typeface="Inter"/>
                <a:ea typeface="Inter"/>
              </a:rPr>
              <a:t>Real-Time Market Demand Forecasting</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126" name="Shape 15"/>
          <p:cNvSpPr/>
          <p:nvPr/>
        </p:nvSpPr>
        <p:spPr>
          <a:xfrm rot="5400000">
            <a:off x="10953592" y="3155332"/>
            <a:ext cx="6439214" cy="5749459"/>
          </a:xfrm>
          <a:prstGeom prst="roundRect">
            <a:avLst>
              <a:gd name="adj" fmla="val 3557"/>
            </a:avLst>
          </a:prstGeom>
          <a:solidFill>
            <a:srgbClr val="FCF2B5"/>
          </a:solidFill>
          <a:ln/>
        </p:spPr>
        <p:txBody>
          <a:bodyPr/>
          <a:lstStyle/>
          <a:p>
            <a:pPr>
              <a:lnSpc>
                <a:spcPct val="150000"/>
              </a:lnSpc>
            </a:pPr>
            <a:endParaRPr lang="en-US" sz="2000" dirty="0">
              <a:solidFill>
                <a:srgbClr val="272525"/>
              </a:solidFill>
              <a:latin typeface="Inter"/>
            </a:endParaRPr>
          </a:p>
        </p:txBody>
      </p:sp>
      <p:sp>
        <p:nvSpPr>
          <p:cNvPr id="2" name="AutoShape 2"/>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3" name="Freeform 3"/>
          <p:cNvSpPr/>
          <p:nvPr/>
        </p:nvSpPr>
        <p:spPr>
          <a:xfrm>
            <a:off x="0" y="0"/>
            <a:ext cx="18288000" cy="1394460"/>
          </a:xfrm>
          <a:custGeom>
            <a:avLst/>
            <a:gdLst/>
            <a:ahLst/>
            <a:cxnLst/>
            <a:rect l="l" t="t" r="r" b="b"/>
            <a:pathLst>
              <a:path w="18288000" h="1394460">
                <a:moveTo>
                  <a:pt x="0" y="0"/>
                </a:moveTo>
                <a:lnTo>
                  <a:pt x="18288000" y="0"/>
                </a:lnTo>
                <a:lnTo>
                  <a:pt x="18288000" y="1394460"/>
                </a:lnTo>
                <a:lnTo>
                  <a:pt x="0" y="1394460"/>
                </a:lnTo>
                <a:lnTo>
                  <a:pt x="0" y="0"/>
                </a:lnTo>
                <a:close/>
              </a:path>
            </a:pathLst>
          </a:custGeom>
          <a:blipFill>
            <a:blip r:embed="rId2"/>
            <a:stretch>
              <a:fillRect/>
            </a:stretch>
          </a:blipFill>
        </p:spPr>
      </p:sp>
      <p:sp>
        <p:nvSpPr>
          <p:cNvPr id="4" name="TextBox 4"/>
          <p:cNvSpPr txBox="1"/>
          <p:nvPr/>
        </p:nvSpPr>
        <p:spPr>
          <a:xfrm>
            <a:off x="1004311" y="1907502"/>
            <a:ext cx="11146862" cy="1692899"/>
          </a:xfrm>
          <a:prstGeom prst="rect">
            <a:avLst/>
          </a:prstGeom>
        </p:spPr>
        <p:txBody>
          <a:bodyPr wrap="square" lIns="0" tIns="0" rIns="0" bIns="0" rtlCol="0" anchor="t">
            <a:spAutoFit/>
          </a:bodyPr>
          <a:lstStyle/>
          <a:p>
            <a:pPr>
              <a:lnSpc>
                <a:spcPts val="6859"/>
              </a:lnSpc>
              <a:spcBef>
                <a:spcPct val="0"/>
              </a:spcBef>
            </a:pPr>
            <a:r>
              <a:rPr lang="en-US" sz="4899" b="1" dirty="0">
                <a:solidFill>
                  <a:srgbClr val="000000"/>
                </a:solidFill>
                <a:latin typeface="Public Sans Bold"/>
                <a:ea typeface="Public Sans Bold"/>
                <a:cs typeface="Public Sans Bold"/>
              </a:rPr>
              <a:t>BUSINESS MODEL </a:t>
            </a:r>
            <a:endParaRPr lang="en-US" sz="4899" b="1" dirty="0">
              <a:solidFill>
                <a:srgbClr val="000000"/>
              </a:solidFill>
              <a:latin typeface="Public Sans Bold"/>
              <a:ea typeface="Public Sans Bold"/>
              <a:cs typeface="Public Sans Bold"/>
              <a:sym typeface="Public Sans Bold"/>
            </a:endParaRPr>
          </a:p>
          <a:p>
            <a:pPr>
              <a:lnSpc>
                <a:spcPts val="6859"/>
              </a:lnSpc>
              <a:spcBef>
                <a:spcPct val="0"/>
              </a:spcBef>
            </a:pPr>
            <a:endParaRPr lang="en-US" sz="4899" b="1" dirty="0">
              <a:solidFill>
                <a:srgbClr val="000000"/>
              </a:solidFill>
              <a:latin typeface="Public Sans Bold"/>
              <a:ea typeface="Public Sans Bold"/>
              <a:cs typeface="Public Sans Bold"/>
              <a:sym typeface="Public Sans Bold"/>
            </a:endParaRPr>
          </a:p>
        </p:txBody>
      </p:sp>
      <p:sp>
        <p:nvSpPr>
          <p:cNvPr id="5" name="Freeform 5"/>
          <p:cNvSpPr/>
          <p:nvPr/>
        </p:nvSpPr>
        <p:spPr>
          <a:xfrm>
            <a:off x="6001968" y="-210369"/>
            <a:ext cx="2785742" cy="2785742"/>
          </a:xfrm>
          <a:custGeom>
            <a:avLst/>
            <a:gdLst/>
            <a:ahLst/>
            <a:cxnLst/>
            <a:rect l="l" t="t" r="r" b="b"/>
            <a:pathLst>
              <a:path w="2785742" h="2785742">
                <a:moveTo>
                  <a:pt x="0" y="0"/>
                </a:moveTo>
                <a:lnTo>
                  <a:pt x="2785742" y="0"/>
                </a:lnTo>
                <a:lnTo>
                  <a:pt x="2785742" y="2785742"/>
                </a:lnTo>
                <a:lnTo>
                  <a:pt x="0" y="2785742"/>
                </a:lnTo>
                <a:lnTo>
                  <a:pt x="0" y="0"/>
                </a:lnTo>
                <a:close/>
              </a:path>
            </a:pathLst>
          </a:custGeom>
          <a:blipFill>
            <a:blip r:embed="rId3"/>
            <a:stretch>
              <a:fillRect/>
            </a:stretch>
          </a:blipFill>
        </p:spPr>
      </p:sp>
      <p:sp>
        <p:nvSpPr>
          <p:cNvPr id="105" name="Text 1"/>
          <p:cNvSpPr/>
          <p:nvPr/>
        </p:nvSpPr>
        <p:spPr>
          <a:xfrm>
            <a:off x="972068" y="3425145"/>
            <a:ext cx="2268260" cy="283488"/>
          </a:xfrm>
          <a:prstGeom prst="rect">
            <a:avLst/>
          </a:prstGeom>
          <a:noFill/>
          <a:ln/>
        </p:spPr>
        <p:txBody>
          <a:bodyPr wrap="none" lIns="0" tIns="0" rIns="0" bIns="0" rtlCol="0" anchor="t"/>
          <a:lstStyle/>
          <a:p>
            <a:pPr marL="0" indent="0" algn="l">
              <a:lnSpc>
                <a:spcPts val="2200"/>
              </a:lnSpc>
              <a:buNone/>
            </a:pPr>
            <a:r>
              <a:rPr lang="en-US" sz="4000" b="1" dirty="0">
                <a:solidFill>
                  <a:srgbClr val="000000"/>
                </a:solidFill>
                <a:latin typeface="Inter Bold" pitchFamily="34" charset="0"/>
                <a:ea typeface="Inter Bold" pitchFamily="34" charset="-122"/>
                <a:cs typeface="Inter Bold" pitchFamily="34" charset="-120"/>
              </a:rPr>
              <a:t>Target Customers</a:t>
            </a:r>
            <a:endParaRPr lang="en-US" sz="4000" dirty="0"/>
          </a:p>
        </p:txBody>
      </p:sp>
      <p:sp>
        <p:nvSpPr>
          <p:cNvPr id="109" name="Text 5"/>
          <p:cNvSpPr/>
          <p:nvPr/>
        </p:nvSpPr>
        <p:spPr>
          <a:xfrm>
            <a:off x="7245143" y="3373587"/>
            <a:ext cx="2268260" cy="283488"/>
          </a:xfrm>
          <a:prstGeom prst="rect">
            <a:avLst/>
          </a:prstGeom>
          <a:noFill/>
          <a:ln/>
        </p:spPr>
        <p:txBody>
          <a:bodyPr wrap="none" lIns="0" tIns="0" rIns="0" bIns="0" rtlCol="0" anchor="t"/>
          <a:lstStyle/>
          <a:p>
            <a:pPr marL="0" indent="0" algn="l">
              <a:lnSpc>
                <a:spcPts val="2200"/>
              </a:lnSpc>
              <a:buNone/>
            </a:pPr>
            <a:r>
              <a:rPr lang="en-US" sz="4000" b="1" dirty="0">
                <a:solidFill>
                  <a:srgbClr val="000000"/>
                </a:solidFill>
                <a:latin typeface="Inter Bold" pitchFamily="34" charset="0"/>
                <a:ea typeface="Inter Bold" pitchFamily="34" charset="-122"/>
                <a:cs typeface="Inter Bold" pitchFamily="34" charset="-120"/>
              </a:rPr>
              <a:t>Monetization</a:t>
            </a:r>
            <a:endParaRPr lang="en-US" sz="4000" dirty="0"/>
          </a:p>
        </p:txBody>
      </p:sp>
      <p:sp>
        <p:nvSpPr>
          <p:cNvPr id="114" name="Text 10"/>
          <p:cNvSpPr/>
          <p:nvPr/>
        </p:nvSpPr>
        <p:spPr>
          <a:xfrm>
            <a:off x="12151173" y="3314057"/>
            <a:ext cx="2268260" cy="283488"/>
          </a:xfrm>
          <a:prstGeom prst="rect">
            <a:avLst/>
          </a:prstGeom>
          <a:noFill/>
          <a:ln/>
        </p:spPr>
        <p:txBody>
          <a:bodyPr wrap="none" lIns="0" tIns="0" rIns="0" bIns="0" rtlCol="0" anchor="t"/>
          <a:lstStyle/>
          <a:p>
            <a:pPr marL="0" indent="0" algn="l">
              <a:lnSpc>
                <a:spcPts val="2200"/>
              </a:lnSpc>
              <a:buNone/>
            </a:pPr>
            <a:r>
              <a:rPr lang="en-US" sz="4000" b="1" dirty="0">
                <a:solidFill>
                  <a:srgbClr val="000000"/>
                </a:solidFill>
                <a:latin typeface="Inter Bold" pitchFamily="34" charset="0"/>
                <a:ea typeface="Inter Bold" pitchFamily="34" charset="-122"/>
                <a:cs typeface="Inter Bold" pitchFamily="34" charset="-120"/>
              </a:rPr>
              <a:t>Cost/Revenue</a:t>
            </a:r>
            <a:endParaRPr lang="en-US" sz="4000" dirty="0"/>
          </a:p>
        </p:txBody>
      </p:sp>
      <p:sp>
        <p:nvSpPr>
          <p:cNvPr id="120" name="Rectangle 119"/>
          <p:cNvSpPr/>
          <p:nvPr/>
        </p:nvSpPr>
        <p:spPr>
          <a:xfrm>
            <a:off x="972069" y="3816865"/>
            <a:ext cx="5257800" cy="2400657"/>
          </a:xfrm>
          <a:prstGeom prst="rect">
            <a:avLst/>
          </a:prstGeom>
        </p:spPr>
        <p:txBody>
          <a:bodyPr wrap="square">
            <a:spAutoFit/>
          </a:bodyPr>
          <a:lstStyle/>
          <a:p>
            <a:pPr marL="285750" indent="-285750">
              <a:lnSpc>
                <a:spcPct val="150000"/>
              </a:lnSpc>
              <a:buFont typeface="Wingdings" panose="05000000000000000000" pitchFamily="2" charset="2"/>
              <a:buChar char="q"/>
            </a:pPr>
            <a:r>
              <a:rPr lang="en-US" sz="2000" dirty="0">
                <a:solidFill>
                  <a:srgbClr val="272525"/>
                </a:solidFill>
                <a:latin typeface="Inter"/>
                <a:ea typeface="Inter"/>
              </a:rPr>
              <a:t>Farmers (small, medium, and large-scale)</a:t>
            </a:r>
          </a:p>
          <a:p>
            <a:pPr marL="285750" indent="-285750">
              <a:lnSpc>
                <a:spcPct val="150000"/>
              </a:lnSpc>
              <a:buFont typeface="Wingdings" panose="05000000000000000000" pitchFamily="2" charset="2"/>
              <a:buChar char="q"/>
            </a:pPr>
            <a:r>
              <a:rPr lang="en-US" sz="2000" dirty="0">
                <a:solidFill>
                  <a:srgbClr val="272525"/>
                </a:solidFill>
                <a:latin typeface="Inter"/>
                <a:ea typeface="Inter"/>
              </a:rPr>
              <a:t>Agri-businesses &amp; cooperatives</a:t>
            </a:r>
          </a:p>
          <a:p>
            <a:pPr marL="285750" indent="-285750">
              <a:lnSpc>
                <a:spcPct val="150000"/>
              </a:lnSpc>
              <a:buFont typeface="Wingdings" panose="05000000000000000000" pitchFamily="2" charset="2"/>
              <a:buChar char="q"/>
            </a:pPr>
            <a:r>
              <a:rPr lang="en-US" sz="2000" dirty="0">
                <a:solidFill>
                  <a:srgbClr val="272525"/>
                </a:solidFill>
                <a:latin typeface="Inter"/>
                <a:ea typeface="Inter"/>
              </a:rPr>
              <a:t>Government agricultural departments</a:t>
            </a:r>
          </a:p>
          <a:p>
            <a:pPr marL="285750" indent="-285750">
              <a:lnSpc>
                <a:spcPct val="150000"/>
              </a:lnSpc>
              <a:buFont typeface="Wingdings" panose="05000000000000000000" pitchFamily="2" charset="2"/>
              <a:buChar char="q"/>
            </a:pPr>
            <a:r>
              <a:rPr lang="en-US" sz="2000" dirty="0">
                <a:solidFill>
                  <a:srgbClr val="272525"/>
                </a:solidFill>
                <a:latin typeface="Inter"/>
                <a:ea typeface="Inter"/>
              </a:rPr>
              <a:t>NGOs &amp; rural development organizations</a:t>
            </a:r>
          </a:p>
          <a:p>
            <a:pPr marL="285750" indent="-285750">
              <a:lnSpc>
                <a:spcPct val="150000"/>
              </a:lnSpc>
              <a:buFont typeface="Wingdings" panose="05000000000000000000" pitchFamily="2" charset="2"/>
              <a:buChar char="q"/>
            </a:pPr>
            <a:r>
              <a:rPr lang="en-US" sz="2000" dirty="0">
                <a:solidFill>
                  <a:srgbClr val="272525"/>
                </a:solidFill>
                <a:latin typeface="Inter"/>
                <a:ea typeface="Inter"/>
              </a:rPr>
              <a:t>Agricultural equipment and input suppliers</a:t>
            </a:r>
            <a:endParaRPr lang="en-US" sz="2000" b="0" i="0" dirty="0">
              <a:solidFill>
                <a:srgbClr val="272525"/>
              </a:solidFill>
              <a:effectLst/>
              <a:latin typeface="Inter"/>
              <a:ea typeface="Inter"/>
            </a:endParaRPr>
          </a:p>
        </p:txBody>
      </p:sp>
      <p:sp>
        <p:nvSpPr>
          <p:cNvPr id="121" name="Rectangle 120"/>
          <p:cNvSpPr/>
          <p:nvPr/>
        </p:nvSpPr>
        <p:spPr>
          <a:xfrm>
            <a:off x="7245143" y="3699933"/>
            <a:ext cx="3657600" cy="2862322"/>
          </a:xfrm>
          <a:prstGeom prst="rect">
            <a:avLst/>
          </a:prstGeom>
        </p:spPr>
        <p:txBody>
          <a:bodyPr wrap="square">
            <a:spAutoFit/>
          </a:bodyPr>
          <a:lstStyle/>
          <a:p>
            <a:pPr marL="342900" indent="-342900">
              <a:lnSpc>
                <a:spcPct val="150000"/>
              </a:lnSpc>
              <a:buFont typeface="Wingdings" panose="05000000000000000000" pitchFamily="2" charset="2"/>
              <a:buChar char="q"/>
            </a:pPr>
            <a:r>
              <a:rPr lang="en-US" sz="2000" dirty="0" err="1">
                <a:solidFill>
                  <a:srgbClr val="272525"/>
                </a:solidFill>
                <a:latin typeface="Inter"/>
                <a:ea typeface="Inter"/>
              </a:rPr>
              <a:t>P</a:t>
            </a:r>
            <a:r>
              <a:rPr lang="en-US" sz="2000" dirty="0" err="1" smtClean="0">
                <a:solidFill>
                  <a:srgbClr val="272525"/>
                </a:solidFill>
                <a:latin typeface="Inter"/>
                <a:ea typeface="Inter"/>
              </a:rPr>
              <a:t>reemium</a:t>
            </a:r>
            <a:r>
              <a:rPr lang="en-US" sz="2000" dirty="0" smtClean="0">
                <a:solidFill>
                  <a:srgbClr val="272525"/>
                </a:solidFill>
                <a:latin typeface="Inter"/>
                <a:ea typeface="Inter"/>
              </a:rPr>
              <a:t> </a:t>
            </a:r>
            <a:r>
              <a:rPr lang="en-US" sz="2000" dirty="0">
                <a:solidFill>
                  <a:srgbClr val="272525"/>
                </a:solidFill>
                <a:latin typeface="Inter"/>
                <a:ea typeface="Inter"/>
              </a:rPr>
              <a:t>Model</a:t>
            </a:r>
          </a:p>
          <a:p>
            <a:pPr marL="342900" indent="-342900">
              <a:lnSpc>
                <a:spcPct val="150000"/>
              </a:lnSpc>
              <a:buFont typeface="Wingdings" panose="05000000000000000000" pitchFamily="2" charset="2"/>
              <a:buChar char="q"/>
            </a:pPr>
            <a:r>
              <a:rPr lang="en-US" sz="2000" dirty="0">
                <a:solidFill>
                  <a:srgbClr val="272525"/>
                </a:solidFill>
                <a:latin typeface="Inter"/>
                <a:ea typeface="Inter"/>
              </a:rPr>
              <a:t>Subscription Plans</a:t>
            </a:r>
          </a:p>
          <a:p>
            <a:pPr marL="342900" indent="-342900">
              <a:lnSpc>
                <a:spcPct val="150000"/>
              </a:lnSpc>
              <a:buFont typeface="Wingdings" panose="05000000000000000000" pitchFamily="2" charset="2"/>
              <a:buChar char="q"/>
            </a:pPr>
            <a:r>
              <a:rPr lang="en-US" sz="2000" dirty="0">
                <a:solidFill>
                  <a:srgbClr val="272525"/>
                </a:solidFill>
                <a:latin typeface="Inter"/>
                <a:ea typeface="Inter"/>
              </a:rPr>
              <a:t>Pay-per-use</a:t>
            </a:r>
          </a:p>
          <a:p>
            <a:pPr marL="342900" indent="-342900">
              <a:lnSpc>
                <a:spcPct val="150000"/>
              </a:lnSpc>
              <a:buFont typeface="Wingdings" panose="05000000000000000000" pitchFamily="2" charset="2"/>
              <a:buChar char="q"/>
            </a:pPr>
            <a:r>
              <a:rPr lang="en-US" sz="2000" dirty="0">
                <a:solidFill>
                  <a:srgbClr val="272525"/>
                </a:solidFill>
                <a:latin typeface="Inter"/>
                <a:ea typeface="Inter"/>
              </a:rPr>
              <a:t>B2B Partnerships</a:t>
            </a:r>
          </a:p>
          <a:p>
            <a:pPr marL="342900" indent="-342900">
              <a:lnSpc>
                <a:spcPct val="150000"/>
              </a:lnSpc>
              <a:buFont typeface="Wingdings" panose="05000000000000000000" pitchFamily="2" charset="2"/>
              <a:buChar char="q"/>
            </a:pPr>
            <a:r>
              <a:rPr lang="en-US" sz="2000" dirty="0">
                <a:solidFill>
                  <a:srgbClr val="272525"/>
                </a:solidFill>
                <a:latin typeface="Inter"/>
                <a:ea typeface="Inter"/>
              </a:rPr>
              <a:t>Govt. Licensing</a:t>
            </a:r>
          </a:p>
          <a:p>
            <a:pPr marL="342900" indent="-342900">
              <a:lnSpc>
                <a:spcPct val="150000"/>
              </a:lnSpc>
              <a:buFont typeface="Wingdings" panose="05000000000000000000" pitchFamily="2" charset="2"/>
              <a:buChar char="q"/>
            </a:pPr>
            <a:r>
              <a:rPr lang="en-US" sz="2000" dirty="0">
                <a:solidFill>
                  <a:srgbClr val="272525"/>
                </a:solidFill>
                <a:latin typeface="Inter"/>
                <a:ea typeface="Inter"/>
              </a:rPr>
              <a:t>Mobile App</a:t>
            </a:r>
            <a:endParaRPr lang="en-US" sz="2000" b="0" i="0" dirty="0">
              <a:solidFill>
                <a:srgbClr val="272525"/>
              </a:solidFill>
              <a:effectLst/>
              <a:latin typeface="Inter"/>
              <a:ea typeface="Inter"/>
            </a:endParaRPr>
          </a:p>
        </p:txBody>
      </p:sp>
      <p:sp>
        <p:nvSpPr>
          <p:cNvPr id="122" name="TextBox 4"/>
          <p:cNvSpPr txBox="1"/>
          <p:nvPr/>
        </p:nvSpPr>
        <p:spPr>
          <a:xfrm>
            <a:off x="1004311" y="1910358"/>
            <a:ext cx="11146862" cy="1692899"/>
          </a:xfrm>
          <a:prstGeom prst="rect">
            <a:avLst/>
          </a:prstGeom>
        </p:spPr>
        <p:txBody>
          <a:bodyPr wrap="square" lIns="0" tIns="0" rIns="0" bIns="0" rtlCol="0" anchor="t">
            <a:spAutoFit/>
          </a:bodyPr>
          <a:lstStyle/>
          <a:p>
            <a:pPr>
              <a:lnSpc>
                <a:spcPts val="6859"/>
              </a:lnSpc>
              <a:spcBef>
                <a:spcPct val="0"/>
              </a:spcBef>
            </a:pPr>
            <a:r>
              <a:rPr lang="en-US" sz="4899" b="1" dirty="0">
                <a:solidFill>
                  <a:srgbClr val="000000"/>
                </a:solidFill>
                <a:latin typeface="Public Sans Bold"/>
                <a:ea typeface="Public Sans Bold"/>
                <a:cs typeface="Public Sans Bold"/>
              </a:rPr>
              <a:t>BUSINESS MODEL </a:t>
            </a:r>
            <a:endParaRPr lang="en-US" sz="4899" b="1" dirty="0">
              <a:solidFill>
                <a:srgbClr val="000000"/>
              </a:solidFill>
              <a:latin typeface="Public Sans Bold"/>
              <a:ea typeface="Public Sans Bold"/>
              <a:cs typeface="Public Sans Bold"/>
              <a:sym typeface="Public Sans Bold"/>
            </a:endParaRPr>
          </a:p>
          <a:p>
            <a:pPr>
              <a:lnSpc>
                <a:spcPts val="6859"/>
              </a:lnSpc>
              <a:spcBef>
                <a:spcPct val="0"/>
              </a:spcBef>
            </a:pPr>
            <a:endParaRPr lang="en-US" sz="4899" b="1" dirty="0">
              <a:solidFill>
                <a:srgbClr val="000000"/>
              </a:solidFill>
              <a:latin typeface="Public Sans Bold"/>
              <a:ea typeface="Public Sans Bold"/>
              <a:cs typeface="Public Sans Bold"/>
              <a:sym typeface="Public Sans Bold"/>
            </a:endParaRPr>
          </a:p>
        </p:txBody>
      </p:sp>
      <p:sp>
        <p:nvSpPr>
          <p:cNvPr id="124" name="Rectangle 123"/>
          <p:cNvSpPr/>
          <p:nvPr/>
        </p:nvSpPr>
        <p:spPr>
          <a:xfrm>
            <a:off x="11918018" y="3597545"/>
            <a:ext cx="3836217" cy="5632311"/>
          </a:xfrm>
          <a:prstGeom prst="rect">
            <a:avLst/>
          </a:prstGeom>
        </p:spPr>
        <p:txBody>
          <a:bodyPr wrap="square">
            <a:spAutoFit/>
          </a:bodyPr>
          <a:lstStyle/>
          <a:p>
            <a:pPr marL="342900" indent="-342900">
              <a:lnSpc>
                <a:spcPct val="150000"/>
              </a:lnSpc>
              <a:buFont typeface="Wingdings" panose="05000000000000000000" pitchFamily="2" charset="2"/>
              <a:buChar char="q"/>
            </a:pPr>
            <a:r>
              <a:rPr lang="en-US" sz="2000" b="1" dirty="0" smtClean="0">
                <a:solidFill>
                  <a:srgbClr val="272525"/>
                </a:solidFill>
                <a:latin typeface="Inter"/>
                <a:ea typeface="Inter"/>
              </a:rPr>
              <a:t>Costs:</a:t>
            </a:r>
            <a:endParaRPr lang="en-US" sz="2000" dirty="0">
              <a:solidFill>
                <a:srgbClr val="272525"/>
              </a:solidFill>
              <a:latin typeface="Inter"/>
              <a:ea typeface="Inter"/>
            </a:endParaRPr>
          </a:p>
          <a:p>
            <a:pPr marL="800100" lvl="1" indent="-342900">
              <a:lnSpc>
                <a:spcPct val="150000"/>
              </a:lnSpc>
              <a:buFont typeface="Wingdings" panose="05000000000000000000" pitchFamily="2" charset="2"/>
              <a:buChar char="§"/>
            </a:pPr>
            <a:r>
              <a:rPr lang="en-US" sz="2000" dirty="0">
                <a:solidFill>
                  <a:srgbClr val="272525"/>
                </a:solidFill>
                <a:latin typeface="Inter"/>
                <a:ea typeface="Inter"/>
              </a:rPr>
              <a:t>AI Development</a:t>
            </a:r>
          </a:p>
          <a:p>
            <a:pPr marL="800100" lvl="1" indent="-342900">
              <a:lnSpc>
                <a:spcPct val="150000"/>
              </a:lnSpc>
              <a:buFont typeface="Wingdings" panose="05000000000000000000" pitchFamily="2" charset="2"/>
              <a:buChar char="§"/>
            </a:pPr>
            <a:r>
              <a:rPr lang="en-US" sz="2000" dirty="0" err="1">
                <a:solidFill>
                  <a:srgbClr val="272525"/>
                </a:solidFill>
                <a:latin typeface="Inter"/>
                <a:ea typeface="Inter"/>
              </a:rPr>
              <a:t>IoT</a:t>
            </a:r>
            <a:r>
              <a:rPr lang="en-US" sz="2000" dirty="0">
                <a:solidFill>
                  <a:srgbClr val="272525"/>
                </a:solidFill>
                <a:latin typeface="Inter"/>
                <a:ea typeface="Inter"/>
              </a:rPr>
              <a:t> Hardware</a:t>
            </a:r>
          </a:p>
          <a:p>
            <a:pPr marL="800100" lvl="1" indent="-342900">
              <a:lnSpc>
                <a:spcPct val="150000"/>
              </a:lnSpc>
              <a:buFont typeface="Wingdings" panose="05000000000000000000" pitchFamily="2" charset="2"/>
              <a:buChar char="§"/>
            </a:pPr>
            <a:r>
              <a:rPr lang="en-US" sz="2000" dirty="0">
                <a:solidFill>
                  <a:srgbClr val="272525"/>
                </a:solidFill>
                <a:latin typeface="Inter"/>
                <a:ea typeface="Inter"/>
              </a:rPr>
              <a:t>Cloud Storage</a:t>
            </a:r>
          </a:p>
          <a:p>
            <a:pPr marL="800100" lvl="1" indent="-342900">
              <a:lnSpc>
                <a:spcPct val="150000"/>
              </a:lnSpc>
              <a:buFont typeface="Wingdings" panose="05000000000000000000" pitchFamily="2" charset="2"/>
              <a:buChar char="§"/>
            </a:pPr>
            <a:r>
              <a:rPr lang="en-US" sz="2000" dirty="0">
                <a:solidFill>
                  <a:srgbClr val="272525"/>
                </a:solidFill>
                <a:latin typeface="Inter"/>
                <a:ea typeface="Inter"/>
              </a:rPr>
              <a:t>Customer Support</a:t>
            </a:r>
          </a:p>
          <a:p>
            <a:pPr marL="800100" lvl="1" indent="-342900">
              <a:lnSpc>
                <a:spcPct val="150000"/>
              </a:lnSpc>
              <a:buFont typeface="Wingdings" panose="05000000000000000000" pitchFamily="2" charset="2"/>
              <a:buChar char="§"/>
            </a:pPr>
            <a:r>
              <a:rPr lang="en-US" sz="2000" dirty="0">
                <a:solidFill>
                  <a:srgbClr val="272525"/>
                </a:solidFill>
                <a:latin typeface="Inter"/>
                <a:ea typeface="Inter"/>
              </a:rPr>
              <a:t>Marketing </a:t>
            </a:r>
            <a:r>
              <a:rPr lang="en-US" sz="2000" dirty="0" smtClean="0">
                <a:solidFill>
                  <a:srgbClr val="272525"/>
                </a:solidFill>
                <a:latin typeface="Inter"/>
                <a:ea typeface="Inter"/>
              </a:rPr>
              <a:t>Distribution</a:t>
            </a:r>
          </a:p>
          <a:p>
            <a:pPr marL="342900" indent="-342900">
              <a:lnSpc>
                <a:spcPct val="150000"/>
              </a:lnSpc>
              <a:buFont typeface="Wingdings" panose="05000000000000000000" pitchFamily="2" charset="2"/>
              <a:buChar char="q"/>
            </a:pPr>
            <a:r>
              <a:rPr lang="en-US" sz="2000" b="1" dirty="0" smtClean="0">
                <a:solidFill>
                  <a:srgbClr val="272525"/>
                </a:solidFill>
                <a:latin typeface="Inter"/>
                <a:ea typeface="Inter"/>
              </a:rPr>
              <a:t>Revenue:</a:t>
            </a:r>
            <a:endParaRPr lang="en-US" sz="2000" dirty="0" smtClean="0">
              <a:solidFill>
                <a:srgbClr val="272525"/>
              </a:solidFill>
              <a:latin typeface="Inter"/>
              <a:ea typeface="Inter"/>
            </a:endParaRPr>
          </a:p>
          <a:p>
            <a:pPr marL="800100" lvl="1" indent="-342900">
              <a:lnSpc>
                <a:spcPct val="150000"/>
              </a:lnSpc>
              <a:buFont typeface="Wingdings" panose="05000000000000000000" pitchFamily="2" charset="2"/>
              <a:buChar char="§"/>
            </a:pPr>
            <a:r>
              <a:rPr lang="en-US" sz="2000" dirty="0" smtClean="0">
                <a:solidFill>
                  <a:srgbClr val="272525"/>
                </a:solidFill>
                <a:latin typeface="Inter"/>
                <a:ea typeface="Inter"/>
              </a:rPr>
              <a:t>Subscriptions Fees</a:t>
            </a:r>
          </a:p>
          <a:p>
            <a:pPr marL="800100" lvl="1" indent="-342900">
              <a:lnSpc>
                <a:spcPct val="150000"/>
              </a:lnSpc>
              <a:buFont typeface="Wingdings" panose="05000000000000000000" pitchFamily="2" charset="2"/>
              <a:buChar char="§"/>
            </a:pPr>
            <a:r>
              <a:rPr lang="en-US" sz="2000" dirty="0" smtClean="0">
                <a:solidFill>
                  <a:srgbClr val="272525"/>
                </a:solidFill>
                <a:latin typeface="Inter"/>
                <a:ea typeface="Inter"/>
              </a:rPr>
              <a:t>Hardware </a:t>
            </a:r>
            <a:r>
              <a:rPr lang="en-US" sz="2000" dirty="0">
                <a:solidFill>
                  <a:srgbClr val="272525"/>
                </a:solidFill>
                <a:latin typeface="Inter"/>
                <a:ea typeface="Inter"/>
              </a:rPr>
              <a:t>Sales</a:t>
            </a:r>
          </a:p>
          <a:p>
            <a:pPr marL="800100" lvl="1" indent="-342900">
              <a:lnSpc>
                <a:spcPct val="150000"/>
              </a:lnSpc>
              <a:buFont typeface="Wingdings" panose="05000000000000000000" pitchFamily="2" charset="2"/>
              <a:buChar char="§"/>
            </a:pPr>
            <a:r>
              <a:rPr lang="en-US" sz="2000" dirty="0">
                <a:solidFill>
                  <a:srgbClr val="272525"/>
                </a:solidFill>
                <a:latin typeface="Inter"/>
                <a:ea typeface="Inter"/>
              </a:rPr>
              <a:t>Data Insights</a:t>
            </a:r>
          </a:p>
          <a:p>
            <a:pPr marL="800100" lvl="1" indent="-342900">
              <a:lnSpc>
                <a:spcPct val="150000"/>
              </a:lnSpc>
              <a:buFont typeface="Wingdings" panose="05000000000000000000" pitchFamily="2" charset="2"/>
              <a:buChar char="§"/>
            </a:pPr>
            <a:r>
              <a:rPr lang="en-US" sz="2000" dirty="0">
                <a:solidFill>
                  <a:srgbClr val="272525"/>
                </a:solidFill>
                <a:latin typeface="Inter"/>
                <a:ea typeface="Inter"/>
              </a:rPr>
              <a:t>Brand Partnerships</a:t>
            </a:r>
          </a:p>
          <a:p>
            <a:pPr marL="800100" lvl="1" indent="-342900">
              <a:lnSpc>
                <a:spcPct val="150000"/>
              </a:lnSpc>
              <a:buFont typeface="Wingdings" panose="05000000000000000000" pitchFamily="2" charset="2"/>
              <a:buChar char="§"/>
            </a:pPr>
            <a:r>
              <a:rPr lang="en-US" sz="2000" dirty="0">
                <a:solidFill>
                  <a:srgbClr val="272525"/>
                </a:solidFill>
                <a:latin typeface="Inter"/>
                <a:ea typeface="Inter"/>
              </a:rPr>
              <a:t>In-app Ads</a:t>
            </a:r>
            <a:endParaRPr lang="en-US" sz="2000" b="0" i="0" dirty="0">
              <a:solidFill>
                <a:srgbClr val="272525"/>
              </a:solidFill>
              <a:effectLst/>
              <a:latin typeface="Inter"/>
              <a:ea typeface="Inter"/>
            </a:endParaRPr>
          </a:p>
        </p:txBody>
      </p:sp>
      <p:pic>
        <p:nvPicPr>
          <p:cNvPr id="2052" name="Picture 4" descr="Generated image"/>
          <p:cNvPicPr>
            <a:picLocks noChangeAspect="1" noChangeArrowheads="1"/>
          </p:cNvPicPr>
          <p:nvPr/>
        </p:nvPicPr>
        <p:blipFill rotWithShape="1">
          <a:blip r:embed="rId4">
            <a:extLst>
              <a:ext uri="{28A0092B-C50C-407E-A947-70E740481C1C}">
                <a14:useLocalDpi xmlns:a14="http://schemas.microsoft.com/office/drawing/2010/main" val="0"/>
              </a:ext>
            </a:extLst>
          </a:blip>
          <a:srcRect l="8709" t="9302" r="8254" b="24267"/>
          <a:stretch/>
        </p:blipFill>
        <p:spPr bwMode="auto">
          <a:xfrm>
            <a:off x="2286000" y="6896099"/>
            <a:ext cx="6501710" cy="31242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3" name="TextBox 3"/>
          <p:cNvSpPr txBox="1"/>
          <p:nvPr/>
        </p:nvSpPr>
        <p:spPr>
          <a:xfrm>
            <a:off x="-5562600" y="-2242511"/>
            <a:ext cx="8646968" cy="884858"/>
          </a:xfrm>
          <a:prstGeom prst="rect">
            <a:avLst/>
          </a:prstGeom>
        </p:spPr>
        <p:txBody>
          <a:bodyPr wrap="square" lIns="0" tIns="0" rIns="0" bIns="0" rtlCol="0" anchor="t">
            <a:spAutoFit/>
          </a:bodyPr>
          <a:lstStyle/>
          <a:p>
            <a:pPr algn="ctr">
              <a:lnSpc>
                <a:spcPts val="6859"/>
              </a:lnSpc>
              <a:spcBef>
                <a:spcPct val="0"/>
              </a:spcBef>
            </a:pPr>
            <a:r>
              <a:rPr lang="en-US" sz="4899" b="1" dirty="0">
                <a:solidFill>
                  <a:srgbClr val="2B2C30"/>
                </a:solidFill>
                <a:latin typeface="Public Sans Bold"/>
                <a:ea typeface="Public Sans Bold"/>
                <a:cs typeface="Public Sans Bold"/>
              </a:rPr>
              <a:t>SWOT </a:t>
            </a:r>
            <a:r>
              <a:rPr lang="en-US" sz="4899" b="1" dirty="0" smtClean="0">
                <a:solidFill>
                  <a:srgbClr val="2B2C30"/>
                </a:solidFill>
                <a:latin typeface="Public Sans Bold"/>
                <a:ea typeface="Public Sans Bold"/>
                <a:cs typeface="Public Sans Bold"/>
              </a:rPr>
              <a:t>ANALYSIS OR USP</a:t>
            </a:r>
            <a:endParaRPr lang="en-US" sz="4899" b="1" dirty="0">
              <a:solidFill>
                <a:srgbClr val="2B2C30"/>
              </a:solidFill>
              <a:latin typeface="Public Sans Bold"/>
              <a:ea typeface="Public Sans Bold"/>
              <a:cs typeface="Public Sans Bold"/>
              <a:sym typeface="Public Sans Bold"/>
            </a:endParaRPr>
          </a:p>
        </p:txBody>
      </p:sp>
      <p:sp>
        <p:nvSpPr>
          <p:cNvPr id="4" name="Freeform 4"/>
          <p:cNvSpPr/>
          <p:nvPr/>
        </p:nvSpPr>
        <p:spPr>
          <a:xfrm>
            <a:off x="0" y="0"/>
            <a:ext cx="18288000" cy="1394460"/>
          </a:xfrm>
          <a:custGeom>
            <a:avLst/>
            <a:gdLst/>
            <a:ahLst/>
            <a:cxnLst/>
            <a:rect l="l" t="t" r="r" b="b"/>
            <a:pathLst>
              <a:path w="18288000" h="1394460">
                <a:moveTo>
                  <a:pt x="0" y="0"/>
                </a:moveTo>
                <a:lnTo>
                  <a:pt x="18288000" y="0"/>
                </a:lnTo>
                <a:lnTo>
                  <a:pt x="18288000" y="1394460"/>
                </a:lnTo>
                <a:lnTo>
                  <a:pt x="0" y="1394460"/>
                </a:lnTo>
                <a:lnTo>
                  <a:pt x="0" y="0"/>
                </a:lnTo>
                <a:close/>
              </a:path>
            </a:pathLst>
          </a:custGeom>
          <a:blipFill>
            <a:blip r:embed="rId2"/>
            <a:stretch>
              <a:fillRect/>
            </a:stretch>
          </a:blipFill>
        </p:spPr>
      </p:sp>
      <p:sp>
        <p:nvSpPr>
          <p:cNvPr id="5" name="Freeform 5"/>
          <p:cNvSpPr/>
          <p:nvPr/>
        </p:nvSpPr>
        <p:spPr>
          <a:xfrm>
            <a:off x="6001968" y="-210369"/>
            <a:ext cx="2785742" cy="2785742"/>
          </a:xfrm>
          <a:custGeom>
            <a:avLst/>
            <a:gdLst/>
            <a:ahLst/>
            <a:cxnLst/>
            <a:rect l="l" t="t" r="r" b="b"/>
            <a:pathLst>
              <a:path w="2785742" h="2785742">
                <a:moveTo>
                  <a:pt x="0" y="0"/>
                </a:moveTo>
                <a:lnTo>
                  <a:pt x="2785742" y="0"/>
                </a:lnTo>
                <a:lnTo>
                  <a:pt x="2785742" y="2785742"/>
                </a:lnTo>
                <a:lnTo>
                  <a:pt x="0" y="2785742"/>
                </a:lnTo>
                <a:lnTo>
                  <a:pt x="0" y="0"/>
                </a:lnTo>
                <a:close/>
              </a:path>
            </a:pathLst>
          </a:custGeom>
          <a:blipFill>
            <a:blip r:embed="rId3"/>
            <a:stretch>
              <a:fillRect/>
            </a:stretch>
          </a:blipFill>
        </p:spPr>
      </p:sp>
      <p:sp>
        <p:nvSpPr>
          <p:cNvPr id="9" name="Text 1"/>
          <p:cNvSpPr/>
          <p:nvPr/>
        </p:nvSpPr>
        <p:spPr>
          <a:xfrm>
            <a:off x="3084368" y="2824121"/>
            <a:ext cx="4493181" cy="353735"/>
          </a:xfrm>
          <a:prstGeom prst="rect">
            <a:avLst/>
          </a:prstGeom>
          <a:noFill/>
          <a:ln/>
        </p:spPr>
        <p:txBody>
          <a:bodyPr wrap="none" lIns="0" tIns="0" rIns="0" bIns="0" rtlCol="0" anchor="t"/>
          <a:lstStyle/>
          <a:p>
            <a:pPr marL="0" indent="0" algn="l">
              <a:lnSpc>
                <a:spcPts val="2750"/>
              </a:lnSpc>
              <a:buNone/>
            </a:pPr>
            <a:r>
              <a:rPr lang="en-US" sz="3200" b="1" dirty="0">
                <a:solidFill>
                  <a:srgbClr val="000000"/>
                </a:solidFill>
                <a:latin typeface="Inter Bold" pitchFamily="34" charset="0"/>
                <a:ea typeface="Inter Bold" pitchFamily="34" charset="-122"/>
                <a:cs typeface="Inter Bold" pitchFamily="34" charset="-120"/>
              </a:rPr>
              <a:t>Unique Selling </a:t>
            </a:r>
            <a:r>
              <a:rPr lang="en-US" sz="3200" b="1" dirty="0" smtClean="0">
                <a:solidFill>
                  <a:srgbClr val="000000"/>
                </a:solidFill>
                <a:latin typeface="Inter Bold" pitchFamily="34" charset="0"/>
                <a:ea typeface="Inter Bold" pitchFamily="34" charset="-122"/>
                <a:cs typeface="Inter Bold" pitchFamily="34" charset="-120"/>
              </a:rPr>
              <a:t>Proposition</a:t>
            </a:r>
            <a:endParaRPr lang="en-US" sz="3200" dirty="0"/>
          </a:p>
        </p:txBody>
      </p:sp>
      <p:sp>
        <p:nvSpPr>
          <p:cNvPr id="10" name="Shape 2"/>
          <p:cNvSpPr/>
          <p:nvPr/>
        </p:nvSpPr>
        <p:spPr>
          <a:xfrm>
            <a:off x="2362200" y="3506040"/>
            <a:ext cx="6647259" cy="1085136"/>
          </a:xfrm>
          <a:prstGeom prst="roundRect">
            <a:avLst>
              <a:gd name="adj" fmla="val 5478"/>
            </a:avLst>
          </a:prstGeom>
          <a:solidFill>
            <a:srgbClr val="DADBF1"/>
          </a:solidFill>
          <a:ln w="7620">
            <a:solidFill>
              <a:srgbClr val="C0C1D7"/>
            </a:solidFill>
            <a:prstDash val="solid"/>
          </a:ln>
        </p:spPr>
      </p:sp>
      <p:sp>
        <p:nvSpPr>
          <p:cNvPr id="11" name="Shape 3"/>
          <p:cNvSpPr/>
          <p:nvPr/>
        </p:nvSpPr>
        <p:spPr>
          <a:xfrm>
            <a:off x="2511266" y="3655107"/>
            <a:ext cx="424458" cy="424458"/>
          </a:xfrm>
          <a:prstGeom prst="roundRect">
            <a:avLst>
              <a:gd name="adj" fmla="val 21540613"/>
            </a:avLst>
          </a:prstGeom>
          <a:solidFill>
            <a:srgbClr val="4950BC"/>
          </a:solidFill>
          <a:ln/>
        </p:spPr>
      </p:sp>
      <p:pic>
        <p:nvPicPr>
          <p:cNvPr id="12" name="Image 0" descr="preencoded.png"/>
          <p:cNvPicPr>
            <a:picLocks noChangeAspect="1"/>
          </p:cNvPicPr>
          <p:nvPr/>
        </p:nvPicPr>
        <p:blipFill>
          <a:blip r:embed="rId4"/>
          <a:stretch>
            <a:fillRect/>
          </a:stretch>
        </p:blipFill>
        <p:spPr>
          <a:xfrm>
            <a:off x="2627948" y="3747975"/>
            <a:ext cx="190976" cy="238720"/>
          </a:xfrm>
          <a:prstGeom prst="rect">
            <a:avLst/>
          </a:prstGeom>
        </p:spPr>
      </p:pic>
      <p:sp>
        <p:nvSpPr>
          <p:cNvPr id="13" name="Text 4"/>
          <p:cNvSpPr/>
          <p:nvPr/>
        </p:nvSpPr>
        <p:spPr>
          <a:xfrm>
            <a:off x="3141464" y="3771900"/>
            <a:ext cx="2344936" cy="221099"/>
          </a:xfrm>
          <a:prstGeom prst="rect">
            <a:avLst/>
          </a:prstGeom>
          <a:noFill/>
          <a:ln/>
        </p:spPr>
        <p:txBody>
          <a:bodyPr wrap="none" lIns="0" tIns="0" rIns="0" bIns="0" rtlCol="0" anchor="t"/>
          <a:lstStyle/>
          <a:p>
            <a:pPr marL="0" indent="0" algn="l">
              <a:lnSpc>
                <a:spcPts val="1700"/>
              </a:lnSpc>
              <a:buNone/>
            </a:pPr>
            <a:r>
              <a:rPr lang="en-US" b="1" dirty="0">
                <a:solidFill>
                  <a:srgbClr val="272525"/>
                </a:solidFill>
                <a:latin typeface="Inter Bold" pitchFamily="34" charset="0"/>
                <a:ea typeface="Inter Bold" pitchFamily="34" charset="-122"/>
                <a:cs typeface="Inter Bold" pitchFamily="34" charset="-120"/>
              </a:rPr>
              <a:t>Real-time Decision-making</a:t>
            </a:r>
            <a:endParaRPr lang="en-US" dirty="0"/>
          </a:p>
        </p:txBody>
      </p:sp>
      <p:sp>
        <p:nvSpPr>
          <p:cNvPr id="14" name="Shape 5"/>
          <p:cNvSpPr/>
          <p:nvPr/>
        </p:nvSpPr>
        <p:spPr>
          <a:xfrm>
            <a:off x="2362200" y="4732622"/>
            <a:ext cx="6647259" cy="1085136"/>
          </a:xfrm>
          <a:prstGeom prst="roundRect">
            <a:avLst>
              <a:gd name="adj" fmla="val 5478"/>
            </a:avLst>
          </a:prstGeom>
          <a:solidFill>
            <a:srgbClr val="DADBF1"/>
          </a:solidFill>
          <a:ln w="7620">
            <a:solidFill>
              <a:srgbClr val="C0C1D7"/>
            </a:solidFill>
            <a:prstDash val="solid"/>
          </a:ln>
        </p:spPr>
      </p:sp>
      <p:sp>
        <p:nvSpPr>
          <p:cNvPr id="15" name="Shape 6"/>
          <p:cNvSpPr/>
          <p:nvPr/>
        </p:nvSpPr>
        <p:spPr>
          <a:xfrm>
            <a:off x="2511266" y="4881688"/>
            <a:ext cx="424458" cy="424458"/>
          </a:xfrm>
          <a:prstGeom prst="roundRect">
            <a:avLst>
              <a:gd name="adj" fmla="val 21540613"/>
            </a:avLst>
          </a:prstGeom>
          <a:solidFill>
            <a:srgbClr val="4950BC"/>
          </a:solidFill>
          <a:ln/>
        </p:spPr>
      </p:sp>
      <p:pic>
        <p:nvPicPr>
          <p:cNvPr id="16" name="Image 1" descr="preencoded.png"/>
          <p:cNvPicPr>
            <a:picLocks noChangeAspect="1"/>
          </p:cNvPicPr>
          <p:nvPr/>
        </p:nvPicPr>
        <p:blipFill>
          <a:blip r:embed="rId5"/>
          <a:stretch>
            <a:fillRect/>
          </a:stretch>
        </p:blipFill>
        <p:spPr>
          <a:xfrm>
            <a:off x="2627948" y="4974557"/>
            <a:ext cx="190976" cy="238720"/>
          </a:xfrm>
          <a:prstGeom prst="rect">
            <a:avLst/>
          </a:prstGeom>
        </p:spPr>
      </p:pic>
      <p:sp>
        <p:nvSpPr>
          <p:cNvPr id="17" name="Text 7"/>
          <p:cNvSpPr/>
          <p:nvPr/>
        </p:nvSpPr>
        <p:spPr>
          <a:xfrm>
            <a:off x="3141464" y="4998482"/>
            <a:ext cx="1769031" cy="221099"/>
          </a:xfrm>
          <a:prstGeom prst="rect">
            <a:avLst/>
          </a:prstGeom>
          <a:noFill/>
          <a:ln/>
        </p:spPr>
        <p:txBody>
          <a:bodyPr wrap="none" lIns="0" tIns="0" rIns="0" bIns="0" rtlCol="0" anchor="t"/>
          <a:lstStyle/>
          <a:p>
            <a:pPr marL="0" indent="0" algn="l">
              <a:lnSpc>
                <a:spcPts val="1700"/>
              </a:lnSpc>
              <a:buNone/>
            </a:pPr>
            <a:r>
              <a:rPr lang="en-US" b="1" dirty="0">
                <a:solidFill>
                  <a:srgbClr val="272525"/>
                </a:solidFill>
                <a:latin typeface="Inter Bold" pitchFamily="34" charset="0"/>
                <a:ea typeface="Inter Bold" pitchFamily="34" charset="-122"/>
                <a:cs typeface="Inter Bold" pitchFamily="34" charset="-120"/>
              </a:rPr>
              <a:t>All-in-one Platform</a:t>
            </a:r>
            <a:endParaRPr lang="en-US" dirty="0"/>
          </a:p>
        </p:txBody>
      </p:sp>
      <p:sp>
        <p:nvSpPr>
          <p:cNvPr id="18" name="Shape 8"/>
          <p:cNvSpPr/>
          <p:nvPr/>
        </p:nvSpPr>
        <p:spPr>
          <a:xfrm>
            <a:off x="2362200" y="5959204"/>
            <a:ext cx="6647259" cy="1085136"/>
          </a:xfrm>
          <a:prstGeom prst="roundRect">
            <a:avLst>
              <a:gd name="adj" fmla="val 5478"/>
            </a:avLst>
          </a:prstGeom>
          <a:solidFill>
            <a:srgbClr val="DADBF1"/>
          </a:solidFill>
          <a:ln w="7620">
            <a:solidFill>
              <a:srgbClr val="C0C1D7"/>
            </a:solidFill>
            <a:prstDash val="solid"/>
          </a:ln>
        </p:spPr>
      </p:sp>
      <p:sp>
        <p:nvSpPr>
          <p:cNvPr id="19" name="Shape 9"/>
          <p:cNvSpPr/>
          <p:nvPr/>
        </p:nvSpPr>
        <p:spPr>
          <a:xfrm>
            <a:off x="2511266" y="6108270"/>
            <a:ext cx="424458" cy="424458"/>
          </a:xfrm>
          <a:prstGeom prst="roundRect">
            <a:avLst>
              <a:gd name="adj" fmla="val 21540613"/>
            </a:avLst>
          </a:prstGeom>
          <a:solidFill>
            <a:srgbClr val="4950BC"/>
          </a:solidFill>
          <a:ln/>
        </p:spPr>
      </p:sp>
      <p:pic>
        <p:nvPicPr>
          <p:cNvPr id="20" name="Image 2" descr="preencoded.png"/>
          <p:cNvPicPr>
            <a:picLocks noChangeAspect="1"/>
          </p:cNvPicPr>
          <p:nvPr/>
        </p:nvPicPr>
        <p:blipFill>
          <a:blip r:embed="rId6"/>
          <a:stretch>
            <a:fillRect/>
          </a:stretch>
        </p:blipFill>
        <p:spPr>
          <a:xfrm>
            <a:off x="2627948" y="6201139"/>
            <a:ext cx="190976" cy="238720"/>
          </a:xfrm>
          <a:prstGeom prst="rect">
            <a:avLst/>
          </a:prstGeom>
        </p:spPr>
      </p:pic>
      <p:sp>
        <p:nvSpPr>
          <p:cNvPr id="21" name="Text 10"/>
          <p:cNvSpPr/>
          <p:nvPr/>
        </p:nvSpPr>
        <p:spPr>
          <a:xfrm>
            <a:off x="3141464" y="6225063"/>
            <a:ext cx="1769031" cy="221099"/>
          </a:xfrm>
          <a:prstGeom prst="rect">
            <a:avLst/>
          </a:prstGeom>
          <a:noFill/>
          <a:ln/>
        </p:spPr>
        <p:txBody>
          <a:bodyPr wrap="none" lIns="0" tIns="0" rIns="0" bIns="0" rtlCol="0" anchor="t"/>
          <a:lstStyle/>
          <a:p>
            <a:pPr marL="0" indent="0" algn="l">
              <a:lnSpc>
                <a:spcPts val="1700"/>
              </a:lnSpc>
              <a:buNone/>
            </a:pPr>
            <a:r>
              <a:rPr lang="en-US" b="1" dirty="0">
                <a:solidFill>
                  <a:srgbClr val="272525"/>
                </a:solidFill>
                <a:latin typeface="Inter Bold" pitchFamily="34" charset="0"/>
                <a:ea typeface="Inter Bold" pitchFamily="34" charset="-122"/>
                <a:cs typeface="Inter Bold" pitchFamily="34" charset="-120"/>
              </a:rPr>
              <a:t>Sustainability Focus</a:t>
            </a:r>
            <a:endParaRPr lang="en-US" dirty="0"/>
          </a:p>
        </p:txBody>
      </p:sp>
      <p:sp>
        <p:nvSpPr>
          <p:cNvPr id="22" name="Shape 11"/>
          <p:cNvSpPr/>
          <p:nvPr/>
        </p:nvSpPr>
        <p:spPr>
          <a:xfrm>
            <a:off x="2362200" y="7185786"/>
            <a:ext cx="6647259" cy="1085136"/>
          </a:xfrm>
          <a:prstGeom prst="roundRect">
            <a:avLst>
              <a:gd name="adj" fmla="val 5478"/>
            </a:avLst>
          </a:prstGeom>
          <a:solidFill>
            <a:srgbClr val="DADBF1"/>
          </a:solidFill>
          <a:ln w="7620">
            <a:solidFill>
              <a:srgbClr val="C0C1D7"/>
            </a:solidFill>
            <a:prstDash val="solid"/>
          </a:ln>
        </p:spPr>
      </p:sp>
      <p:sp>
        <p:nvSpPr>
          <p:cNvPr id="23" name="Shape 12"/>
          <p:cNvSpPr/>
          <p:nvPr/>
        </p:nvSpPr>
        <p:spPr>
          <a:xfrm>
            <a:off x="2511266" y="7334852"/>
            <a:ext cx="424458" cy="424458"/>
          </a:xfrm>
          <a:prstGeom prst="roundRect">
            <a:avLst>
              <a:gd name="adj" fmla="val 21540613"/>
            </a:avLst>
          </a:prstGeom>
          <a:solidFill>
            <a:srgbClr val="4950BC"/>
          </a:solidFill>
          <a:ln/>
        </p:spPr>
      </p:sp>
      <p:pic>
        <p:nvPicPr>
          <p:cNvPr id="24" name="Image 3" descr="preencoded.png"/>
          <p:cNvPicPr>
            <a:picLocks noChangeAspect="1"/>
          </p:cNvPicPr>
          <p:nvPr/>
        </p:nvPicPr>
        <p:blipFill>
          <a:blip r:embed="rId7"/>
          <a:stretch>
            <a:fillRect/>
          </a:stretch>
        </p:blipFill>
        <p:spPr>
          <a:xfrm>
            <a:off x="2627948" y="7427721"/>
            <a:ext cx="190976" cy="238720"/>
          </a:xfrm>
          <a:prstGeom prst="rect">
            <a:avLst/>
          </a:prstGeom>
        </p:spPr>
      </p:pic>
      <p:sp>
        <p:nvSpPr>
          <p:cNvPr id="25" name="Text 13"/>
          <p:cNvSpPr/>
          <p:nvPr/>
        </p:nvSpPr>
        <p:spPr>
          <a:xfrm>
            <a:off x="3141464" y="7451645"/>
            <a:ext cx="1769031" cy="221099"/>
          </a:xfrm>
          <a:prstGeom prst="rect">
            <a:avLst/>
          </a:prstGeom>
          <a:noFill/>
          <a:ln/>
        </p:spPr>
        <p:txBody>
          <a:bodyPr wrap="none" lIns="0" tIns="0" rIns="0" bIns="0" rtlCol="0" anchor="t"/>
          <a:lstStyle/>
          <a:p>
            <a:pPr marL="0" indent="0" algn="l">
              <a:lnSpc>
                <a:spcPts val="1700"/>
              </a:lnSpc>
              <a:buNone/>
            </a:pPr>
            <a:r>
              <a:rPr lang="en-US" b="1" dirty="0">
                <a:solidFill>
                  <a:srgbClr val="272525"/>
                </a:solidFill>
                <a:latin typeface="Inter Bold" pitchFamily="34" charset="0"/>
                <a:ea typeface="Inter Bold" pitchFamily="34" charset="-122"/>
                <a:cs typeface="Inter Bold" pitchFamily="34" charset="-120"/>
              </a:rPr>
              <a:t>Offline Mode</a:t>
            </a:r>
            <a:endParaRPr lang="en-US" dirty="0"/>
          </a:p>
        </p:txBody>
      </p:sp>
      <p:sp>
        <p:nvSpPr>
          <p:cNvPr id="26" name="Shape 14"/>
          <p:cNvSpPr/>
          <p:nvPr/>
        </p:nvSpPr>
        <p:spPr>
          <a:xfrm>
            <a:off x="2362200" y="8412368"/>
            <a:ext cx="6647259" cy="1085136"/>
          </a:xfrm>
          <a:prstGeom prst="roundRect">
            <a:avLst>
              <a:gd name="adj" fmla="val 5478"/>
            </a:avLst>
          </a:prstGeom>
          <a:solidFill>
            <a:srgbClr val="DADBF1"/>
          </a:solidFill>
          <a:ln w="7620">
            <a:solidFill>
              <a:srgbClr val="C0C1D7"/>
            </a:solidFill>
            <a:prstDash val="solid"/>
          </a:ln>
        </p:spPr>
      </p:sp>
      <p:sp>
        <p:nvSpPr>
          <p:cNvPr id="27" name="Shape 15"/>
          <p:cNvSpPr/>
          <p:nvPr/>
        </p:nvSpPr>
        <p:spPr>
          <a:xfrm>
            <a:off x="2511266" y="8561434"/>
            <a:ext cx="424458" cy="424458"/>
          </a:xfrm>
          <a:prstGeom prst="roundRect">
            <a:avLst>
              <a:gd name="adj" fmla="val 21540613"/>
            </a:avLst>
          </a:prstGeom>
          <a:solidFill>
            <a:srgbClr val="4950BC"/>
          </a:solidFill>
          <a:ln/>
        </p:spPr>
      </p:sp>
      <p:pic>
        <p:nvPicPr>
          <p:cNvPr id="28" name="Image 4" descr="preencoded.png"/>
          <p:cNvPicPr>
            <a:picLocks noChangeAspect="1"/>
          </p:cNvPicPr>
          <p:nvPr/>
        </p:nvPicPr>
        <p:blipFill>
          <a:blip r:embed="rId8"/>
          <a:stretch>
            <a:fillRect/>
          </a:stretch>
        </p:blipFill>
        <p:spPr>
          <a:xfrm>
            <a:off x="2627948" y="8654303"/>
            <a:ext cx="190976" cy="238720"/>
          </a:xfrm>
          <a:prstGeom prst="rect">
            <a:avLst/>
          </a:prstGeom>
        </p:spPr>
      </p:pic>
      <p:sp>
        <p:nvSpPr>
          <p:cNvPr id="29" name="Text 16"/>
          <p:cNvSpPr/>
          <p:nvPr/>
        </p:nvSpPr>
        <p:spPr>
          <a:xfrm>
            <a:off x="3141464" y="8678227"/>
            <a:ext cx="1769031" cy="221099"/>
          </a:xfrm>
          <a:prstGeom prst="rect">
            <a:avLst/>
          </a:prstGeom>
          <a:noFill/>
          <a:ln/>
        </p:spPr>
        <p:txBody>
          <a:bodyPr wrap="none" lIns="0" tIns="0" rIns="0" bIns="0" rtlCol="0" anchor="t"/>
          <a:lstStyle/>
          <a:p>
            <a:pPr marL="0" indent="0" algn="l">
              <a:lnSpc>
                <a:spcPts val="1700"/>
              </a:lnSpc>
              <a:buNone/>
            </a:pPr>
            <a:r>
              <a:rPr lang="en-US" b="1" dirty="0">
                <a:solidFill>
                  <a:srgbClr val="272525"/>
                </a:solidFill>
                <a:latin typeface="Inter Bold" pitchFamily="34" charset="0"/>
                <a:ea typeface="Inter Bold" pitchFamily="34" charset="-122"/>
                <a:cs typeface="Inter Bold" pitchFamily="34" charset="-120"/>
              </a:rPr>
              <a:t>Community Support</a:t>
            </a:r>
            <a:endParaRPr lang="en-US" dirty="0"/>
          </a:p>
        </p:txBody>
      </p:sp>
      <p:pic>
        <p:nvPicPr>
          <p:cNvPr id="45" name="Image 5" descr="preencoded.png"/>
          <p:cNvPicPr>
            <a:picLocks noChangeAspect="1"/>
          </p:cNvPicPr>
          <p:nvPr/>
        </p:nvPicPr>
        <p:blipFill>
          <a:blip r:embed="rId9"/>
          <a:stretch>
            <a:fillRect/>
          </a:stretch>
        </p:blipFill>
        <p:spPr>
          <a:xfrm>
            <a:off x="7196053" y="3024767"/>
            <a:ext cx="12999197" cy="5629536"/>
          </a:xfrm>
          <a:prstGeom prst="rect">
            <a:avLst/>
          </a:prstGeom>
        </p:spPr>
      </p:pic>
      <p:sp>
        <p:nvSpPr>
          <p:cNvPr id="58" name="Text 18"/>
          <p:cNvSpPr/>
          <p:nvPr/>
        </p:nvSpPr>
        <p:spPr>
          <a:xfrm>
            <a:off x="14867945" y="3837656"/>
            <a:ext cx="1485766" cy="285747"/>
          </a:xfrm>
          <a:prstGeom prst="rect">
            <a:avLst/>
          </a:prstGeom>
          <a:noFill/>
          <a:ln/>
        </p:spPr>
        <p:txBody>
          <a:bodyPr wrap="none" lIns="0" tIns="0" rIns="0" bIns="0" rtlCol="0" anchor="t"/>
          <a:lstStyle/>
          <a:p>
            <a:pPr marL="0" indent="0" algn="ctr">
              <a:lnSpc>
                <a:spcPts val="1650"/>
              </a:lnSpc>
              <a:buNone/>
            </a:pPr>
            <a:r>
              <a:rPr lang="en-US" sz="2000" b="1" dirty="0">
                <a:solidFill>
                  <a:srgbClr val="272525"/>
                </a:solidFill>
                <a:latin typeface="Inter Bold" pitchFamily="34" charset="0"/>
                <a:ea typeface="Inter Bold" pitchFamily="34" charset="-122"/>
                <a:cs typeface="Inter Bold" pitchFamily="34" charset="-120"/>
              </a:rPr>
              <a:t>Weaknesses</a:t>
            </a:r>
            <a:endParaRPr lang="en-US" sz="2000" dirty="0"/>
          </a:p>
        </p:txBody>
      </p:sp>
      <p:sp>
        <p:nvSpPr>
          <p:cNvPr id="59" name="Text 19"/>
          <p:cNvSpPr/>
          <p:nvPr/>
        </p:nvSpPr>
        <p:spPr>
          <a:xfrm>
            <a:off x="14575534" y="5913247"/>
            <a:ext cx="1778177" cy="285747"/>
          </a:xfrm>
          <a:prstGeom prst="rect">
            <a:avLst/>
          </a:prstGeom>
          <a:noFill/>
          <a:ln/>
        </p:spPr>
        <p:txBody>
          <a:bodyPr wrap="none" lIns="0" tIns="0" rIns="0" bIns="0" rtlCol="0" anchor="t"/>
          <a:lstStyle/>
          <a:p>
            <a:pPr marL="0" indent="0" algn="ctr">
              <a:lnSpc>
                <a:spcPts val="1650"/>
              </a:lnSpc>
              <a:buNone/>
            </a:pPr>
            <a:r>
              <a:rPr lang="en-US" sz="2000" b="1" dirty="0">
                <a:solidFill>
                  <a:srgbClr val="272525"/>
                </a:solidFill>
                <a:latin typeface="Inter Bold" pitchFamily="34" charset="0"/>
                <a:ea typeface="Inter Bold" pitchFamily="34" charset="-122"/>
                <a:cs typeface="Inter Bold" pitchFamily="34" charset="-120"/>
              </a:rPr>
              <a:t>Threats</a:t>
            </a:r>
            <a:endParaRPr lang="en-US" sz="2000" dirty="0"/>
          </a:p>
        </p:txBody>
      </p:sp>
      <p:sp>
        <p:nvSpPr>
          <p:cNvPr id="60" name="Text 20"/>
          <p:cNvSpPr/>
          <p:nvPr/>
        </p:nvSpPr>
        <p:spPr>
          <a:xfrm>
            <a:off x="11305695" y="5929275"/>
            <a:ext cx="1485766" cy="285747"/>
          </a:xfrm>
          <a:prstGeom prst="rect">
            <a:avLst/>
          </a:prstGeom>
          <a:noFill/>
          <a:ln/>
        </p:spPr>
        <p:txBody>
          <a:bodyPr wrap="none" lIns="0" tIns="0" rIns="0" bIns="0" rtlCol="0" anchor="t"/>
          <a:lstStyle/>
          <a:p>
            <a:pPr marL="0" indent="0" algn="ctr">
              <a:lnSpc>
                <a:spcPts val="1650"/>
              </a:lnSpc>
              <a:buNone/>
            </a:pPr>
            <a:r>
              <a:rPr lang="en-US" sz="2000" b="1" dirty="0">
                <a:solidFill>
                  <a:srgbClr val="272525"/>
                </a:solidFill>
                <a:latin typeface="Inter Bold" pitchFamily="34" charset="0"/>
                <a:ea typeface="Inter Bold" pitchFamily="34" charset="-122"/>
                <a:cs typeface="Inter Bold" pitchFamily="34" charset="-120"/>
              </a:rPr>
              <a:t>Opportunities</a:t>
            </a:r>
            <a:endParaRPr lang="en-US" sz="2000" dirty="0"/>
          </a:p>
        </p:txBody>
      </p:sp>
      <p:sp>
        <p:nvSpPr>
          <p:cNvPr id="61" name="Text 21"/>
          <p:cNvSpPr/>
          <p:nvPr/>
        </p:nvSpPr>
        <p:spPr>
          <a:xfrm>
            <a:off x="11159491" y="3801968"/>
            <a:ext cx="1778177" cy="285749"/>
          </a:xfrm>
          <a:prstGeom prst="rect">
            <a:avLst/>
          </a:prstGeom>
          <a:noFill/>
          <a:ln/>
        </p:spPr>
        <p:txBody>
          <a:bodyPr wrap="none" lIns="0" tIns="0" rIns="0" bIns="0" rtlCol="0" anchor="t"/>
          <a:lstStyle/>
          <a:p>
            <a:pPr marL="0" indent="0" algn="ctr">
              <a:lnSpc>
                <a:spcPts val="1650"/>
              </a:lnSpc>
              <a:buNone/>
            </a:pPr>
            <a:r>
              <a:rPr lang="en-US" sz="2000" b="1" dirty="0">
                <a:solidFill>
                  <a:srgbClr val="272525"/>
                </a:solidFill>
                <a:latin typeface="Inter Bold" pitchFamily="34" charset="0"/>
                <a:ea typeface="Inter Bold" pitchFamily="34" charset="-122"/>
                <a:cs typeface="Inter Bold" pitchFamily="34" charset="-120"/>
              </a:rPr>
              <a:t>Strengths</a:t>
            </a:r>
            <a:endParaRPr lang="en-US" sz="2000" dirty="0"/>
          </a:p>
        </p:txBody>
      </p:sp>
      <p:sp>
        <p:nvSpPr>
          <p:cNvPr id="62" name="Text 22"/>
          <p:cNvSpPr/>
          <p:nvPr/>
        </p:nvSpPr>
        <p:spPr>
          <a:xfrm>
            <a:off x="14222305" y="6764359"/>
            <a:ext cx="2777046" cy="685795"/>
          </a:xfrm>
          <a:prstGeom prst="rect">
            <a:avLst/>
          </a:prstGeom>
          <a:noFill/>
          <a:ln/>
        </p:spPr>
        <p:txBody>
          <a:bodyPr wrap="square" lIns="0" tIns="0" rIns="0" bIns="0" rtlCol="0" anchor="t"/>
          <a:lstStyle/>
          <a:p>
            <a:pPr marL="0" indent="0" algn="ctr">
              <a:buNone/>
            </a:pPr>
            <a:r>
              <a:rPr lang="en-US" dirty="0">
                <a:solidFill>
                  <a:srgbClr val="272525"/>
                </a:solidFill>
                <a:latin typeface="Inter Bold"/>
                <a:ea typeface="Inter Bold"/>
                <a:cs typeface="Inter" pitchFamily="34" charset="-120"/>
              </a:rPr>
              <a:t>Threats: Competition, Weather Risk, Cybersecurity</a:t>
            </a:r>
            <a:endParaRPr lang="en-US" dirty="0">
              <a:latin typeface="Inter Bold"/>
              <a:ea typeface="Inter Bold"/>
            </a:endParaRPr>
          </a:p>
        </p:txBody>
      </p:sp>
      <p:sp>
        <p:nvSpPr>
          <p:cNvPr id="63" name="Text 23"/>
          <p:cNvSpPr/>
          <p:nvPr/>
        </p:nvSpPr>
        <p:spPr>
          <a:xfrm>
            <a:off x="14261819" y="4620351"/>
            <a:ext cx="2777047" cy="685795"/>
          </a:xfrm>
          <a:prstGeom prst="rect">
            <a:avLst/>
          </a:prstGeom>
          <a:noFill/>
          <a:ln/>
        </p:spPr>
        <p:txBody>
          <a:bodyPr wrap="square" lIns="0" tIns="0" rIns="0" bIns="0" rtlCol="0" anchor="t"/>
          <a:lstStyle/>
          <a:p>
            <a:pPr marL="0" indent="0" algn="ctr">
              <a:buNone/>
            </a:pPr>
            <a:r>
              <a:rPr lang="en-US" dirty="0">
                <a:solidFill>
                  <a:srgbClr val="272525"/>
                </a:solidFill>
                <a:latin typeface="Inter Bold"/>
                <a:ea typeface="Inter Bold"/>
                <a:cs typeface="Inter" pitchFamily="34" charset="-120"/>
              </a:rPr>
              <a:t>Weaknesses: IoT Cost, Internet Dependency</a:t>
            </a:r>
            <a:endParaRPr lang="en-US" dirty="0">
              <a:latin typeface="Inter Bold"/>
              <a:ea typeface="Inter Bold"/>
            </a:endParaRPr>
          </a:p>
        </p:txBody>
      </p:sp>
      <p:sp>
        <p:nvSpPr>
          <p:cNvPr id="64" name="Text 24"/>
          <p:cNvSpPr/>
          <p:nvPr/>
        </p:nvSpPr>
        <p:spPr>
          <a:xfrm>
            <a:off x="10660054" y="6813753"/>
            <a:ext cx="2777047" cy="685795"/>
          </a:xfrm>
          <a:prstGeom prst="rect">
            <a:avLst/>
          </a:prstGeom>
          <a:noFill/>
          <a:ln/>
        </p:spPr>
        <p:txBody>
          <a:bodyPr wrap="square" lIns="0" tIns="0" rIns="0" bIns="0" rtlCol="0" anchor="t"/>
          <a:lstStyle/>
          <a:p>
            <a:pPr marL="0" indent="0" algn="ctr">
              <a:buNone/>
            </a:pPr>
            <a:r>
              <a:rPr lang="en-US" dirty="0">
                <a:solidFill>
                  <a:srgbClr val="272525"/>
                </a:solidFill>
                <a:latin typeface="Inter Bold"/>
                <a:ea typeface="Inter Bold"/>
                <a:cs typeface="Inter" pitchFamily="34" charset="-120"/>
              </a:rPr>
              <a:t>Opportunities: Global Market, Govt Partnerships</a:t>
            </a:r>
            <a:endParaRPr lang="en-US" dirty="0">
              <a:latin typeface="Inter Bold"/>
              <a:ea typeface="Inter Bold"/>
            </a:endParaRPr>
          </a:p>
        </p:txBody>
      </p:sp>
      <p:sp>
        <p:nvSpPr>
          <p:cNvPr id="65" name="Text 25"/>
          <p:cNvSpPr/>
          <p:nvPr/>
        </p:nvSpPr>
        <p:spPr>
          <a:xfrm>
            <a:off x="10587737" y="4665598"/>
            <a:ext cx="2777047" cy="685795"/>
          </a:xfrm>
          <a:prstGeom prst="rect">
            <a:avLst/>
          </a:prstGeom>
          <a:noFill/>
          <a:ln/>
        </p:spPr>
        <p:txBody>
          <a:bodyPr wrap="square" lIns="0" tIns="0" rIns="0" bIns="0" rtlCol="0" anchor="t"/>
          <a:lstStyle/>
          <a:p>
            <a:pPr marL="0" indent="0" algn="ctr">
              <a:buNone/>
            </a:pPr>
            <a:r>
              <a:rPr lang="en-US" dirty="0">
                <a:solidFill>
                  <a:srgbClr val="272525"/>
                </a:solidFill>
                <a:latin typeface="Inter Bold"/>
                <a:ea typeface="Inter Bold"/>
                <a:cs typeface="Inter" pitchFamily="34" charset="-120"/>
              </a:rPr>
              <a:t>Strengths: Efficiency, Higher Yields, Resource Savings</a:t>
            </a:r>
            <a:endParaRPr lang="en-US" dirty="0">
              <a:latin typeface="Inter Bold"/>
              <a:ea typeface="Inter Bold"/>
            </a:endParaRPr>
          </a:p>
        </p:txBody>
      </p:sp>
      <p:sp>
        <p:nvSpPr>
          <p:cNvPr id="6" name="Rectangle 5"/>
          <p:cNvSpPr/>
          <p:nvPr/>
        </p:nvSpPr>
        <p:spPr>
          <a:xfrm>
            <a:off x="12987765" y="2732379"/>
            <a:ext cx="1415772" cy="584775"/>
          </a:xfrm>
          <a:prstGeom prst="rect">
            <a:avLst/>
          </a:prstGeom>
        </p:spPr>
        <p:txBody>
          <a:bodyPr wrap="none">
            <a:spAutoFit/>
          </a:bodyPr>
          <a:lstStyle/>
          <a:p>
            <a:r>
              <a:rPr lang="en-US" sz="3200" b="1" dirty="0">
                <a:solidFill>
                  <a:srgbClr val="000000"/>
                </a:solidFill>
                <a:latin typeface="Inter Bold" pitchFamily="34" charset="0"/>
                <a:ea typeface="Inter Bold" pitchFamily="34" charset="-122"/>
                <a:cs typeface="Inter Bold" pitchFamily="34" charset="-120"/>
              </a:rPr>
              <a:t>SWOT</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45" name="Shape 2"/>
          <p:cNvSpPr/>
          <p:nvPr/>
        </p:nvSpPr>
        <p:spPr>
          <a:xfrm>
            <a:off x="403571" y="4381181"/>
            <a:ext cx="7235214" cy="3220818"/>
          </a:xfrm>
          <a:prstGeom prst="roundRect">
            <a:avLst>
              <a:gd name="adj" fmla="val 5478"/>
            </a:avLst>
          </a:prstGeom>
          <a:solidFill>
            <a:srgbClr val="DADBF1"/>
          </a:solidFill>
          <a:ln w="7620">
            <a:solidFill>
              <a:srgbClr val="C0C1D7"/>
            </a:solidFill>
            <a:prstDash val="solid"/>
          </a:ln>
        </p:spPr>
      </p:sp>
      <p:sp>
        <p:nvSpPr>
          <p:cNvPr id="2" name="AutoShape 2"/>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3" name="TextBox 3"/>
          <p:cNvSpPr txBox="1"/>
          <p:nvPr/>
        </p:nvSpPr>
        <p:spPr>
          <a:xfrm>
            <a:off x="1028695" y="2575373"/>
            <a:ext cx="14009111" cy="1704342"/>
          </a:xfrm>
          <a:prstGeom prst="rect">
            <a:avLst/>
          </a:prstGeom>
        </p:spPr>
        <p:txBody>
          <a:bodyPr lIns="0" tIns="0" rIns="0" bIns="0" rtlCol="0" anchor="t">
            <a:spAutoFit/>
          </a:bodyPr>
          <a:lstStyle/>
          <a:p>
            <a:pPr algn="ctr">
              <a:lnSpc>
                <a:spcPts val="6859"/>
              </a:lnSpc>
              <a:spcBef>
                <a:spcPct val="0"/>
              </a:spcBef>
            </a:pPr>
            <a:r>
              <a:rPr lang="en-US" sz="4899" b="1" dirty="0">
                <a:solidFill>
                  <a:srgbClr val="000000"/>
                </a:solidFill>
                <a:latin typeface="Public Sans Bold"/>
                <a:ea typeface="Public Sans Bold"/>
                <a:cs typeface="Public Sans Bold"/>
                <a:sym typeface="Public Sans Bold"/>
              </a:rPr>
              <a:t>YOUR CURRENT STATUS AND FUTURE PLANS</a:t>
            </a:r>
          </a:p>
          <a:p>
            <a:pPr algn="ctr">
              <a:lnSpc>
                <a:spcPts val="6859"/>
              </a:lnSpc>
              <a:spcBef>
                <a:spcPct val="0"/>
              </a:spcBef>
            </a:pPr>
            <a:endParaRPr lang="en-US" sz="4899" b="1" dirty="0">
              <a:solidFill>
                <a:srgbClr val="000000"/>
              </a:solidFill>
              <a:latin typeface="Public Sans Bold"/>
              <a:ea typeface="Public Sans Bold"/>
              <a:cs typeface="Public Sans Bold"/>
              <a:sym typeface="Public Sans Bold"/>
            </a:endParaRPr>
          </a:p>
        </p:txBody>
      </p:sp>
      <p:sp>
        <p:nvSpPr>
          <p:cNvPr id="4" name="Freeform 4"/>
          <p:cNvSpPr/>
          <p:nvPr/>
        </p:nvSpPr>
        <p:spPr>
          <a:xfrm>
            <a:off x="0" y="0"/>
            <a:ext cx="18288000" cy="1394460"/>
          </a:xfrm>
          <a:custGeom>
            <a:avLst/>
            <a:gdLst/>
            <a:ahLst/>
            <a:cxnLst/>
            <a:rect l="l" t="t" r="r" b="b"/>
            <a:pathLst>
              <a:path w="18288000" h="1394460">
                <a:moveTo>
                  <a:pt x="0" y="0"/>
                </a:moveTo>
                <a:lnTo>
                  <a:pt x="18288000" y="0"/>
                </a:lnTo>
                <a:lnTo>
                  <a:pt x="18288000" y="1394460"/>
                </a:lnTo>
                <a:lnTo>
                  <a:pt x="0" y="1394460"/>
                </a:lnTo>
                <a:lnTo>
                  <a:pt x="0" y="0"/>
                </a:lnTo>
                <a:close/>
              </a:path>
            </a:pathLst>
          </a:custGeom>
          <a:blipFill>
            <a:blip r:embed="rId2"/>
            <a:stretch>
              <a:fillRect/>
            </a:stretch>
          </a:blipFill>
        </p:spPr>
      </p:sp>
      <p:sp>
        <p:nvSpPr>
          <p:cNvPr id="5" name="Freeform 5"/>
          <p:cNvSpPr/>
          <p:nvPr/>
        </p:nvSpPr>
        <p:spPr>
          <a:xfrm>
            <a:off x="6001968" y="-210369"/>
            <a:ext cx="2785742" cy="2785742"/>
          </a:xfrm>
          <a:custGeom>
            <a:avLst/>
            <a:gdLst/>
            <a:ahLst/>
            <a:cxnLst/>
            <a:rect l="l" t="t" r="r" b="b"/>
            <a:pathLst>
              <a:path w="2785742" h="2785742">
                <a:moveTo>
                  <a:pt x="0" y="0"/>
                </a:moveTo>
                <a:lnTo>
                  <a:pt x="2785742" y="0"/>
                </a:lnTo>
                <a:lnTo>
                  <a:pt x="2785742" y="2785742"/>
                </a:lnTo>
                <a:lnTo>
                  <a:pt x="0" y="2785742"/>
                </a:lnTo>
                <a:lnTo>
                  <a:pt x="0" y="0"/>
                </a:lnTo>
                <a:close/>
              </a:path>
            </a:pathLst>
          </a:custGeom>
          <a:blipFill>
            <a:blip r:embed="rId3"/>
            <a:stretch>
              <a:fillRect/>
            </a:stretch>
          </a:blipFill>
        </p:spPr>
      </p:sp>
      <p:sp>
        <p:nvSpPr>
          <p:cNvPr id="6" name="Text 1"/>
          <p:cNvSpPr/>
          <p:nvPr/>
        </p:nvSpPr>
        <p:spPr>
          <a:xfrm>
            <a:off x="1055106" y="4832487"/>
            <a:ext cx="4449961" cy="556260"/>
          </a:xfrm>
          <a:prstGeom prst="rect">
            <a:avLst/>
          </a:prstGeom>
          <a:noFill/>
          <a:ln/>
        </p:spPr>
        <p:txBody>
          <a:bodyPr wrap="none" lIns="0" tIns="0" rIns="0" bIns="0" rtlCol="0" anchor="t"/>
          <a:lstStyle/>
          <a:p>
            <a:pPr marL="0" indent="0" algn="l">
              <a:lnSpc>
                <a:spcPts val="4350"/>
              </a:lnSpc>
              <a:buNone/>
            </a:pPr>
            <a:r>
              <a:rPr lang="en-US" sz="4000" b="1" dirty="0">
                <a:solidFill>
                  <a:srgbClr val="000000"/>
                </a:solidFill>
                <a:latin typeface="Inter Bold" pitchFamily="34" charset="0"/>
                <a:ea typeface="Inter Bold" pitchFamily="34" charset="-122"/>
                <a:cs typeface="Inter Bold" pitchFamily="34" charset="-120"/>
              </a:rPr>
              <a:t>Current Status</a:t>
            </a:r>
            <a:endParaRPr lang="en-US" sz="4000" dirty="0"/>
          </a:p>
        </p:txBody>
      </p:sp>
      <p:sp>
        <p:nvSpPr>
          <p:cNvPr id="7" name="Text 2"/>
          <p:cNvSpPr/>
          <p:nvPr/>
        </p:nvSpPr>
        <p:spPr>
          <a:xfrm>
            <a:off x="1055106" y="5611156"/>
            <a:ext cx="6265188" cy="355997"/>
          </a:xfrm>
          <a:prstGeom prst="rect">
            <a:avLst/>
          </a:prstGeom>
          <a:noFill/>
          <a:ln/>
        </p:spPr>
        <p:txBody>
          <a:bodyPr wrap="none" lIns="0" tIns="0" rIns="0" bIns="0" rtlCol="0" anchor="t"/>
          <a:lstStyle/>
          <a:p>
            <a:pPr marL="342900" indent="-342900" algn="l">
              <a:lnSpc>
                <a:spcPts val="2800"/>
              </a:lnSpc>
              <a:buSzPct val="100000"/>
              <a:buChar char="•"/>
            </a:pPr>
            <a:r>
              <a:rPr lang="en-US" sz="2000" dirty="0">
                <a:solidFill>
                  <a:srgbClr val="272525"/>
                </a:solidFill>
                <a:latin typeface="Inter" pitchFamily="34" charset="0"/>
                <a:ea typeface="Inter" pitchFamily="34" charset="-122"/>
                <a:cs typeface="Inter" pitchFamily="34" charset="-120"/>
              </a:rPr>
              <a:t>Idea stage completed</a:t>
            </a:r>
            <a:endParaRPr lang="en-US" sz="2000" dirty="0"/>
          </a:p>
        </p:txBody>
      </p:sp>
      <p:sp>
        <p:nvSpPr>
          <p:cNvPr id="8" name="Text 3"/>
          <p:cNvSpPr/>
          <p:nvPr/>
        </p:nvSpPr>
        <p:spPr>
          <a:xfrm>
            <a:off x="1055106" y="6045020"/>
            <a:ext cx="6265188" cy="355997"/>
          </a:xfrm>
          <a:prstGeom prst="rect">
            <a:avLst/>
          </a:prstGeom>
          <a:noFill/>
          <a:ln/>
        </p:spPr>
        <p:txBody>
          <a:bodyPr wrap="none" lIns="0" tIns="0" rIns="0" bIns="0" rtlCol="0" anchor="t"/>
          <a:lstStyle/>
          <a:p>
            <a:pPr marL="342900" indent="-342900" algn="l">
              <a:lnSpc>
                <a:spcPts val="2800"/>
              </a:lnSpc>
              <a:buSzPct val="100000"/>
              <a:buChar char="•"/>
            </a:pPr>
            <a:r>
              <a:rPr lang="en-US" sz="2000" dirty="0">
                <a:solidFill>
                  <a:srgbClr val="272525"/>
                </a:solidFill>
                <a:latin typeface="Inter" pitchFamily="34" charset="0"/>
                <a:ea typeface="Inter" pitchFamily="34" charset="-122"/>
                <a:cs typeface="Inter" pitchFamily="34" charset="-120"/>
              </a:rPr>
              <a:t>Solution concept finalized</a:t>
            </a:r>
            <a:endParaRPr lang="en-US" sz="2000" dirty="0"/>
          </a:p>
        </p:txBody>
      </p:sp>
      <p:sp>
        <p:nvSpPr>
          <p:cNvPr id="9" name="Text 4"/>
          <p:cNvSpPr/>
          <p:nvPr/>
        </p:nvSpPr>
        <p:spPr>
          <a:xfrm>
            <a:off x="1055106" y="6478883"/>
            <a:ext cx="6265188" cy="355997"/>
          </a:xfrm>
          <a:prstGeom prst="rect">
            <a:avLst/>
          </a:prstGeom>
          <a:noFill/>
          <a:ln/>
        </p:spPr>
        <p:txBody>
          <a:bodyPr wrap="none" lIns="0" tIns="0" rIns="0" bIns="0" rtlCol="0" anchor="t"/>
          <a:lstStyle/>
          <a:p>
            <a:pPr marL="342900" indent="-342900">
              <a:lnSpc>
                <a:spcPts val="2800"/>
              </a:lnSpc>
              <a:buSzPct val="100000"/>
              <a:buChar char="•"/>
            </a:pPr>
            <a:r>
              <a:rPr lang="en-US" sz="2000" dirty="0">
                <a:latin typeface="Inter Bold"/>
                <a:ea typeface="Inter Bold"/>
              </a:rPr>
              <a:t>Finalized idea &amp; core features of </a:t>
            </a:r>
            <a:r>
              <a:rPr lang="en-US" sz="2000" b="1" dirty="0">
                <a:latin typeface="Inter Bold"/>
                <a:ea typeface="Inter Bold"/>
              </a:rPr>
              <a:t>KrishiRakshak</a:t>
            </a:r>
            <a:endParaRPr lang="en-US" sz="2000" dirty="0">
              <a:latin typeface="Inter Bold"/>
              <a:ea typeface="Inter Bold"/>
            </a:endParaRPr>
          </a:p>
        </p:txBody>
      </p:sp>
      <p:sp>
        <p:nvSpPr>
          <p:cNvPr id="28" name="Shape 2"/>
          <p:cNvSpPr/>
          <p:nvPr/>
        </p:nvSpPr>
        <p:spPr>
          <a:xfrm>
            <a:off x="13422528" y="5068111"/>
            <a:ext cx="30480" cy="4426268"/>
          </a:xfrm>
          <a:prstGeom prst="roundRect">
            <a:avLst>
              <a:gd name="adj" fmla="val 111628"/>
            </a:avLst>
          </a:prstGeom>
          <a:solidFill>
            <a:srgbClr val="575757"/>
          </a:solidFill>
          <a:ln/>
        </p:spPr>
      </p:sp>
      <p:sp>
        <p:nvSpPr>
          <p:cNvPr id="29" name="Shape 3"/>
          <p:cNvSpPr/>
          <p:nvPr/>
        </p:nvSpPr>
        <p:spPr>
          <a:xfrm>
            <a:off x="12532655" y="5308022"/>
            <a:ext cx="680442" cy="30480"/>
          </a:xfrm>
          <a:prstGeom prst="roundRect">
            <a:avLst>
              <a:gd name="adj" fmla="val 111628"/>
            </a:avLst>
          </a:prstGeom>
          <a:solidFill>
            <a:srgbClr val="575757"/>
          </a:solidFill>
          <a:ln/>
        </p:spPr>
      </p:sp>
      <p:sp>
        <p:nvSpPr>
          <p:cNvPr id="30" name="Shape 4"/>
          <p:cNvSpPr/>
          <p:nvPr/>
        </p:nvSpPr>
        <p:spPr>
          <a:xfrm>
            <a:off x="13182617" y="5068111"/>
            <a:ext cx="510302" cy="510302"/>
          </a:xfrm>
          <a:prstGeom prst="roundRect">
            <a:avLst>
              <a:gd name="adj" fmla="val 6667"/>
            </a:avLst>
          </a:prstGeom>
          <a:solidFill>
            <a:srgbClr val="3E3E3E"/>
          </a:solidFill>
          <a:ln/>
        </p:spPr>
      </p:sp>
      <p:sp>
        <p:nvSpPr>
          <p:cNvPr id="31" name="Text 5"/>
          <p:cNvSpPr/>
          <p:nvPr/>
        </p:nvSpPr>
        <p:spPr>
          <a:xfrm>
            <a:off x="13267687" y="5110617"/>
            <a:ext cx="340162" cy="425291"/>
          </a:xfrm>
          <a:prstGeom prst="rect">
            <a:avLst/>
          </a:prstGeom>
          <a:noFill/>
          <a:ln/>
        </p:spPr>
        <p:txBody>
          <a:bodyPr wrap="none" lIns="0" tIns="0" rIns="0" bIns="0" rtlCol="0" anchor="t"/>
          <a:lstStyle/>
          <a:p>
            <a:pPr marL="0" indent="0" algn="ctr">
              <a:lnSpc>
                <a:spcPts val="2650"/>
              </a:lnSpc>
              <a:buNone/>
            </a:pPr>
            <a:r>
              <a:rPr lang="en-US" sz="2650" dirty="0">
                <a:solidFill>
                  <a:schemeClr val="bg1">
                    <a:lumMod val="85000"/>
                  </a:schemeClr>
                </a:solidFill>
                <a:latin typeface="Anton" pitchFamily="34" charset="0"/>
                <a:ea typeface="Anton" pitchFamily="34" charset="-122"/>
                <a:cs typeface="Anton" pitchFamily="34" charset="-120"/>
              </a:rPr>
              <a:t>1</a:t>
            </a:r>
            <a:endParaRPr lang="en-US" sz="2650" dirty="0">
              <a:solidFill>
                <a:schemeClr val="bg1">
                  <a:lumMod val="85000"/>
                </a:schemeClr>
              </a:solidFill>
            </a:endParaRPr>
          </a:p>
        </p:txBody>
      </p:sp>
      <p:sp>
        <p:nvSpPr>
          <p:cNvPr id="32" name="Text 6"/>
          <p:cNvSpPr/>
          <p:nvPr/>
        </p:nvSpPr>
        <p:spPr>
          <a:xfrm>
            <a:off x="9431910" y="5145978"/>
            <a:ext cx="2871788" cy="354330"/>
          </a:xfrm>
          <a:prstGeom prst="rect">
            <a:avLst/>
          </a:prstGeom>
          <a:noFill/>
          <a:ln/>
        </p:spPr>
        <p:txBody>
          <a:bodyPr wrap="none" lIns="0" tIns="0" rIns="0" bIns="0" rtlCol="0" anchor="t"/>
          <a:lstStyle/>
          <a:p>
            <a:pPr marL="0" indent="0" algn="r">
              <a:lnSpc>
                <a:spcPts val="2750"/>
              </a:lnSpc>
              <a:buNone/>
            </a:pPr>
            <a:r>
              <a:rPr lang="en-US" sz="2200" b="1" dirty="0">
                <a:solidFill>
                  <a:srgbClr val="272525"/>
                </a:solidFill>
                <a:latin typeface="Anton" pitchFamily="34" charset="0"/>
                <a:ea typeface="Anton" pitchFamily="34" charset="-122"/>
                <a:cs typeface="Anton" pitchFamily="34" charset="-120"/>
              </a:rPr>
              <a:t>Short-Term </a:t>
            </a:r>
            <a:endParaRPr lang="en-US" sz="2200" b="1" dirty="0">
              <a:solidFill>
                <a:srgbClr val="272525"/>
              </a:solidFill>
            </a:endParaRPr>
          </a:p>
        </p:txBody>
      </p:sp>
      <p:sp>
        <p:nvSpPr>
          <p:cNvPr id="33" name="Text 7"/>
          <p:cNvSpPr/>
          <p:nvPr/>
        </p:nvSpPr>
        <p:spPr>
          <a:xfrm>
            <a:off x="8757616" y="5636397"/>
            <a:ext cx="3546081" cy="1088708"/>
          </a:xfrm>
          <a:prstGeom prst="rect">
            <a:avLst/>
          </a:prstGeom>
          <a:noFill/>
          <a:ln/>
        </p:spPr>
        <p:txBody>
          <a:bodyPr wrap="square" lIns="0" tIns="0" rIns="0" bIns="0" rtlCol="0" anchor="t"/>
          <a:lstStyle/>
          <a:p>
            <a:pPr marL="0" indent="0" algn="r">
              <a:lnSpc>
                <a:spcPts val="2850"/>
              </a:lnSpc>
              <a:buNone/>
            </a:pPr>
            <a:r>
              <a:rPr lang="en-US" sz="1750" dirty="0">
                <a:solidFill>
                  <a:srgbClr val="272525"/>
                </a:solidFill>
                <a:latin typeface="Fira Sans" pitchFamily="34" charset="0"/>
                <a:ea typeface="Fira Sans" pitchFamily="34" charset="-122"/>
                <a:cs typeface="Fira Sans" pitchFamily="34" charset="-120"/>
              </a:rPr>
              <a:t>Pilot expansion to 500 farms, platform feature enhancements (e.g., multilingual support), strategic partnerships.</a:t>
            </a:r>
            <a:endParaRPr lang="en-US" sz="1750" dirty="0">
              <a:solidFill>
                <a:srgbClr val="272525"/>
              </a:solidFill>
            </a:endParaRPr>
          </a:p>
        </p:txBody>
      </p:sp>
      <p:sp>
        <p:nvSpPr>
          <p:cNvPr id="34" name="Shape 8"/>
          <p:cNvSpPr/>
          <p:nvPr/>
        </p:nvSpPr>
        <p:spPr>
          <a:xfrm>
            <a:off x="13662439" y="6668907"/>
            <a:ext cx="680442" cy="30480"/>
          </a:xfrm>
          <a:prstGeom prst="roundRect">
            <a:avLst>
              <a:gd name="adj" fmla="val 111628"/>
            </a:avLst>
          </a:prstGeom>
          <a:solidFill>
            <a:srgbClr val="575757"/>
          </a:solidFill>
          <a:ln/>
        </p:spPr>
      </p:sp>
      <p:sp>
        <p:nvSpPr>
          <p:cNvPr id="35" name="Shape 9"/>
          <p:cNvSpPr/>
          <p:nvPr/>
        </p:nvSpPr>
        <p:spPr>
          <a:xfrm>
            <a:off x="13182617" y="6428996"/>
            <a:ext cx="510302" cy="510302"/>
          </a:xfrm>
          <a:prstGeom prst="roundRect">
            <a:avLst>
              <a:gd name="adj" fmla="val 6667"/>
            </a:avLst>
          </a:prstGeom>
          <a:solidFill>
            <a:srgbClr val="3E3E3E"/>
          </a:solidFill>
          <a:ln/>
        </p:spPr>
      </p:sp>
      <p:sp>
        <p:nvSpPr>
          <p:cNvPr id="36" name="Text 10"/>
          <p:cNvSpPr/>
          <p:nvPr/>
        </p:nvSpPr>
        <p:spPr>
          <a:xfrm>
            <a:off x="13267687" y="6471501"/>
            <a:ext cx="340162" cy="425291"/>
          </a:xfrm>
          <a:prstGeom prst="rect">
            <a:avLst/>
          </a:prstGeom>
          <a:noFill/>
          <a:ln/>
        </p:spPr>
        <p:txBody>
          <a:bodyPr wrap="none" lIns="0" tIns="0" rIns="0" bIns="0" rtlCol="0" anchor="t"/>
          <a:lstStyle/>
          <a:p>
            <a:pPr marL="0" indent="0" algn="ctr">
              <a:lnSpc>
                <a:spcPts val="2650"/>
              </a:lnSpc>
              <a:buNone/>
            </a:pPr>
            <a:r>
              <a:rPr lang="en-US" sz="2650" dirty="0">
                <a:solidFill>
                  <a:schemeClr val="bg1">
                    <a:lumMod val="85000"/>
                  </a:schemeClr>
                </a:solidFill>
                <a:latin typeface="Anton" pitchFamily="34" charset="0"/>
                <a:ea typeface="Anton" pitchFamily="34" charset="-122"/>
                <a:cs typeface="Anton" pitchFamily="34" charset="-120"/>
              </a:rPr>
              <a:t>2</a:t>
            </a:r>
            <a:endParaRPr lang="en-US" sz="2650" dirty="0">
              <a:solidFill>
                <a:schemeClr val="bg1">
                  <a:lumMod val="85000"/>
                </a:schemeClr>
              </a:solidFill>
            </a:endParaRPr>
          </a:p>
        </p:txBody>
      </p:sp>
      <p:sp>
        <p:nvSpPr>
          <p:cNvPr id="37" name="Text 11"/>
          <p:cNvSpPr/>
          <p:nvPr/>
        </p:nvSpPr>
        <p:spPr>
          <a:xfrm>
            <a:off x="14571838" y="6506863"/>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272525"/>
                </a:solidFill>
                <a:latin typeface="Anton" pitchFamily="34" charset="0"/>
                <a:ea typeface="Anton" pitchFamily="34" charset="-122"/>
                <a:cs typeface="Anton" pitchFamily="34" charset="-120"/>
              </a:rPr>
              <a:t>Mid-Term </a:t>
            </a:r>
            <a:endParaRPr lang="en-US" sz="2200" b="1" dirty="0">
              <a:solidFill>
                <a:srgbClr val="272525"/>
              </a:solidFill>
            </a:endParaRPr>
          </a:p>
        </p:txBody>
      </p:sp>
      <p:sp>
        <p:nvSpPr>
          <p:cNvPr id="38" name="Text 12"/>
          <p:cNvSpPr/>
          <p:nvPr/>
        </p:nvSpPr>
        <p:spPr>
          <a:xfrm>
            <a:off x="14571838" y="6997281"/>
            <a:ext cx="3700922" cy="1088708"/>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Fira Sans" pitchFamily="34" charset="0"/>
                <a:ea typeface="Fira Sans" pitchFamily="34" charset="-122"/>
                <a:cs typeface="Fira Sans" pitchFamily="34" charset="-120"/>
              </a:rPr>
              <a:t>Pan-India rollout, introduction of advanced analytics modules, integration with agri-financing institutions.</a:t>
            </a:r>
            <a:endParaRPr lang="en-US" sz="1750" dirty="0">
              <a:solidFill>
                <a:srgbClr val="272525"/>
              </a:solidFill>
            </a:endParaRPr>
          </a:p>
        </p:txBody>
      </p:sp>
      <p:sp>
        <p:nvSpPr>
          <p:cNvPr id="39" name="Shape 13"/>
          <p:cNvSpPr/>
          <p:nvPr/>
        </p:nvSpPr>
        <p:spPr>
          <a:xfrm>
            <a:off x="12532655" y="7841910"/>
            <a:ext cx="680442" cy="30480"/>
          </a:xfrm>
          <a:prstGeom prst="roundRect">
            <a:avLst>
              <a:gd name="adj" fmla="val 111628"/>
            </a:avLst>
          </a:prstGeom>
          <a:solidFill>
            <a:srgbClr val="575757"/>
          </a:solidFill>
          <a:ln/>
        </p:spPr>
      </p:sp>
      <p:sp>
        <p:nvSpPr>
          <p:cNvPr id="40" name="Shape 14"/>
          <p:cNvSpPr/>
          <p:nvPr/>
        </p:nvSpPr>
        <p:spPr>
          <a:xfrm>
            <a:off x="13182617" y="7601999"/>
            <a:ext cx="510302" cy="510302"/>
          </a:xfrm>
          <a:prstGeom prst="roundRect">
            <a:avLst>
              <a:gd name="adj" fmla="val 6667"/>
            </a:avLst>
          </a:prstGeom>
          <a:solidFill>
            <a:srgbClr val="3E3E3E"/>
          </a:solidFill>
          <a:ln/>
        </p:spPr>
      </p:sp>
      <p:sp>
        <p:nvSpPr>
          <p:cNvPr id="41" name="Text 15"/>
          <p:cNvSpPr/>
          <p:nvPr/>
        </p:nvSpPr>
        <p:spPr>
          <a:xfrm>
            <a:off x="13267687" y="7644505"/>
            <a:ext cx="340162" cy="425291"/>
          </a:xfrm>
          <a:prstGeom prst="rect">
            <a:avLst/>
          </a:prstGeom>
          <a:noFill/>
          <a:ln/>
        </p:spPr>
        <p:txBody>
          <a:bodyPr wrap="none" lIns="0" tIns="0" rIns="0" bIns="0" rtlCol="0" anchor="t"/>
          <a:lstStyle/>
          <a:p>
            <a:pPr marL="0" indent="0" algn="ctr">
              <a:lnSpc>
                <a:spcPts val="2650"/>
              </a:lnSpc>
              <a:buNone/>
            </a:pPr>
            <a:r>
              <a:rPr lang="en-US" sz="2650" dirty="0">
                <a:solidFill>
                  <a:schemeClr val="bg1">
                    <a:lumMod val="85000"/>
                  </a:schemeClr>
                </a:solidFill>
                <a:latin typeface="Anton" pitchFamily="34" charset="0"/>
                <a:ea typeface="Anton" pitchFamily="34" charset="-122"/>
                <a:cs typeface="Anton" pitchFamily="34" charset="-120"/>
              </a:rPr>
              <a:t>3</a:t>
            </a:r>
            <a:endParaRPr lang="en-US" sz="2650" dirty="0">
              <a:solidFill>
                <a:schemeClr val="bg1">
                  <a:lumMod val="85000"/>
                </a:schemeClr>
              </a:solidFill>
            </a:endParaRPr>
          </a:p>
        </p:txBody>
      </p:sp>
      <p:sp>
        <p:nvSpPr>
          <p:cNvPr id="42" name="Text 16"/>
          <p:cNvSpPr/>
          <p:nvPr/>
        </p:nvSpPr>
        <p:spPr>
          <a:xfrm>
            <a:off x="9468462" y="7679866"/>
            <a:ext cx="2835235" cy="354330"/>
          </a:xfrm>
          <a:prstGeom prst="rect">
            <a:avLst/>
          </a:prstGeom>
          <a:noFill/>
          <a:ln/>
        </p:spPr>
        <p:txBody>
          <a:bodyPr wrap="none" lIns="0" tIns="0" rIns="0" bIns="0" rtlCol="0" anchor="t"/>
          <a:lstStyle/>
          <a:p>
            <a:pPr marL="0" indent="0" algn="r">
              <a:lnSpc>
                <a:spcPts val="2750"/>
              </a:lnSpc>
              <a:buNone/>
            </a:pPr>
            <a:r>
              <a:rPr lang="en-US" sz="2200" b="1" dirty="0" smtClean="0">
                <a:solidFill>
                  <a:srgbClr val="272525"/>
                </a:solidFill>
                <a:latin typeface="Anton" pitchFamily="34" charset="0"/>
                <a:ea typeface="Anton" pitchFamily="34" charset="-122"/>
                <a:cs typeface="Anton" pitchFamily="34" charset="-120"/>
              </a:rPr>
              <a:t>Long-Term</a:t>
            </a:r>
            <a:endParaRPr lang="en-US" sz="2200" b="1" dirty="0">
              <a:solidFill>
                <a:srgbClr val="272525"/>
              </a:solidFill>
            </a:endParaRPr>
          </a:p>
        </p:txBody>
      </p:sp>
      <p:sp>
        <p:nvSpPr>
          <p:cNvPr id="43" name="Text 17"/>
          <p:cNvSpPr/>
          <p:nvPr/>
        </p:nvSpPr>
        <p:spPr>
          <a:xfrm>
            <a:off x="8550334" y="8170285"/>
            <a:ext cx="3753364" cy="1088708"/>
          </a:xfrm>
          <a:prstGeom prst="rect">
            <a:avLst/>
          </a:prstGeom>
          <a:noFill/>
          <a:ln/>
        </p:spPr>
        <p:txBody>
          <a:bodyPr wrap="square" lIns="0" tIns="0" rIns="0" bIns="0" rtlCol="0" anchor="t"/>
          <a:lstStyle/>
          <a:p>
            <a:pPr marL="0" indent="0" algn="r">
              <a:lnSpc>
                <a:spcPts val="2850"/>
              </a:lnSpc>
              <a:buNone/>
            </a:pPr>
            <a:r>
              <a:rPr lang="en-US" sz="1750" dirty="0">
                <a:solidFill>
                  <a:srgbClr val="272525"/>
                </a:solidFill>
                <a:latin typeface="Fira Sans" pitchFamily="34" charset="0"/>
                <a:ea typeface="Fira Sans" pitchFamily="34" charset="-122"/>
                <a:cs typeface="Fira Sans" pitchFamily="34" charset="-120"/>
              </a:rPr>
              <a:t>International expansion, R&amp;D into next-gen agri-tech (e.g., robotics), establishment of a farmer community platform.</a:t>
            </a:r>
            <a:endParaRPr lang="en-US" sz="1750" dirty="0">
              <a:solidFill>
                <a:srgbClr val="272525"/>
              </a:solidFill>
            </a:endParaRPr>
          </a:p>
        </p:txBody>
      </p:sp>
      <p:sp>
        <p:nvSpPr>
          <p:cNvPr id="44" name="Text 1"/>
          <p:cNvSpPr/>
          <p:nvPr/>
        </p:nvSpPr>
        <p:spPr>
          <a:xfrm>
            <a:off x="12117900" y="4062767"/>
            <a:ext cx="4449961" cy="556260"/>
          </a:xfrm>
          <a:prstGeom prst="rect">
            <a:avLst/>
          </a:prstGeom>
          <a:noFill/>
          <a:ln/>
        </p:spPr>
        <p:txBody>
          <a:bodyPr wrap="none" lIns="0" tIns="0" rIns="0" bIns="0" rtlCol="0" anchor="t"/>
          <a:lstStyle/>
          <a:p>
            <a:pPr marL="0" indent="0" algn="l">
              <a:lnSpc>
                <a:spcPts val="4350"/>
              </a:lnSpc>
              <a:buNone/>
            </a:pPr>
            <a:r>
              <a:rPr lang="en-US" sz="4400" b="1" dirty="0" smtClean="0">
                <a:solidFill>
                  <a:srgbClr val="000000"/>
                </a:solidFill>
                <a:latin typeface="Inter Bold" pitchFamily="34" charset="0"/>
                <a:ea typeface="Inter Bold" pitchFamily="34" charset="-122"/>
                <a:cs typeface="Inter Bold" pitchFamily="34" charset="-120"/>
              </a:rPr>
              <a:t>Roadmap</a:t>
            </a:r>
            <a:endParaRPr lang="en-US" sz="4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3" name="Freeform 3"/>
          <p:cNvSpPr/>
          <p:nvPr/>
        </p:nvSpPr>
        <p:spPr>
          <a:xfrm>
            <a:off x="0" y="0"/>
            <a:ext cx="18288000" cy="1394460"/>
          </a:xfrm>
          <a:custGeom>
            <a:avLst/>
            <a:gdLst/>
            <a:ahLst/>
            <a:cxnLst/>
            <a:rect l="l" t="t" r="r" b="b"/>
            <a:pathLst>
              <a:path w="18288000" h="1394460">
                <a:moveTo>
                  <a:pt x="0" y="0"/>
                </a:moveTo>
                <a:lnTo>
                  <a:pt x="18288000" y="0"/>
                </a:lnTo>
                <a:lnTo>
                  <a:pt x="18288000" y="1394460"/>
                </a:lnTo>
                <a:lnTo>
                  <a:pt x="0" y="1394460"/>
                </a:lnTo>
                <a:lnTo>
                  <a:pt x="0" y="0"/>
                </a:lnTo>
                <a:close/>
              </a:path>
            </a:pathLst>
          </a:custGeom>
          <a:blipFill>
            <a:blip r:embed="rId2"/>
            <a:stretch>
              <a:fillRect/>
            </a:stretch>
          </a:blipFill>
        </p:spPr>
      </p:sp>
      <p:sp>
        <p:nvSpPr>
          <p:cNvPr id="4" name="TextBox 4"/>
          <p:cNvSpPr txBox="1"/>
          <p:nvPr/>
        </p:nvSpPr>
        <p:spPr>
          <a:xfrm>
            <a:off x="4229092" y="1900884"/>
            <a:ext cx="9829800" cy="884858"/>
          </a:xfrm>
          <a:prstGeom prst="rect">
            <a:avLst/>
          </a:prstGeom>
        </p:spPr>
        <p:txBody>
          <a:bodyPr wrap="square" lIns="0" tIns="0" rIns="0" bIns="0" rtlCol="0" anchor="t">
            <a:spAutoFit/>
          </a:bodyPr>
          <a:lstStyle/>
          <a:p>
            <a:pPr algn="ctr">
              <a:lnSpc>
                <a:spcPts val="6859"/>
              </a:lnSpc>
            </a:pPr>
            <a:r>
              <a:rPr lang="en-US" sz="4800" dirty="0" smtClean="0">
                <a:latin typeface="Public Sans Bold" panose="020B0604020202020204" charset="0"/>
              </a:rPr>
              <a:t>How </a:t>
            </a:r>
            <a:r>
              <a:rPr lang="en-US" sz="4800" dirty="0">
                <a:latin typeface="Public Sans Bold" panose="020B0604020202020204" charset="0"/>
              </a:rPr>
              <a:t>We Stand Out</a:t>
            </a:r>
            <a:r>
              <a:rPr lang="en-US" sz="4800" b="1" dirty="0" smtClean="0">
                <a:solidFill>
                  <a:srgbClr val="000000"/>
                </a:solidFill>
                <a:latin typeface="Public Sans Bold" panose="020B0604020202020204" charset="0"/>
                <a:ea typeface="Public Sans Bold"/>
                <a:cs typeface="Public Sans Bold"/>
                <a:sym typeface="Public Sans Bold"/>
              </a:rPr>
              <a:t> </a:t>
            </a:r>
            <a:endParaRPr lang="en-US" sz="4800" b="1" dirty="0">
              <a:solidFill>
                <a:srgbClr val="000000"/>
              </a:solidFill>
              <a:latin typeface="Public Sans Bold" panose="020B0604020202020204" charset="0"/>
              <a:ea typeface="Public Sans Bold"/>
              <a:cs typeface="Public Sans Bold"/>
              <a:sym typeface="Public Sans Bold"/>
            </a:endParaRPr>
          </a:p>
        </p:txBody>
      </p:sp>
      <p:sp>
        <p:nvSpPr>
          <p:cNvPr id="5" name="Freeform 5"/>
          <p:cNvSpPr/>
          <p:nvPr/>
        </p:nvSpPr>
        <p:spPr>
          <a:xfrm>
            <a:off x="6001968" y="-210369"/>
            <a:ext cx="2785742" cy="2785742"/>
          </a:xfrm>
          <a:custGeom>
            <a:avLst/>
            <a:gdLst/>
            <a:ahLst/>
            <a:cxnLst/>
            <a:rect l="l" t="t" r="r" b="b"/>
            <a:pathLst>
              <a:path w="2785742" h="2785742">
                <a:moveTo>
                  <a:pt x="0" y="0"/>
                </a:moveTo>
                <a:lnTo>
                  <a:pt x="2785742" y="0"/>
                </a:lnTo>
                <a:lnTo>
                  <a:pt x="2785742" y="2785742"/>
                </a:lnTo>
                <a:lnTo>
                  <a:pt x="0" y="2785742"/>
                </a:lnTo>
                <a:lnTo>
                  <a:pt x="0" y="0"/>
                </a:lnTo>
                <a:close/>
              </a:path>
            </a:pathLst>
          </a:custGeom>
          <a:blipFill>
            <a:blip r:embed="rId3"/>
            <a:stretch>
              <a:fillRect/>
            </a:stretch>
          </a:blipFill>
        </p:spPr>
      </p:sp>
      <p:pic>
        <p:nvPicPr>
          <p:cNvPr id="6146" name="Picture 2" descr="Generated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264" y="3162300"/>
            <a:ext cx="8178110" cy="48768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10210800" y="3162300"/>
            <a:ext cx="7315200" cy="6232475"/>
          </a:xfrm>
          <a:prstGeom prst="rect">
            <a:avLst/>
          </a:prstGeom>
        </p:spPr>
        <p:txBody>
          <a:bodyPr wrap="square">
            <a:spAutoFit/>
          </a:bodyPr>
          <a:lstStyle/>
          <a:p>
            <a:pPr>
              <a:lnSpc>
                <a:spcPct val="150000"/>
              </a:lnSpc>
            </a:pPr>
            <a:r>
              <a:rPr lang="en-US" sz="2800" b="1" dirty="0">
                <a:solidFill>
                  <a:srgbClr val="272525"/>
                </a:solidFill>
                <a:latin typeface="Inter"/>
              </a:rPr>
              <a:t>📌 Comparison with Existing Solutions</a:t>
            </a:r>
          </a:p>
          <a:p>
            <a:pPr>
              <a:lnSpc>
                <a:spcPct val="150000"/>
              </a:lnSpc>
              <a:buFont typeface="Arial" panose="020B0604020202020204" pitchFamily="34" charset="0"/>
              <a:buChar char="•"/>
            </a:pPr>
            <a:r>
              <a:rPr lang="en-US" b="1" dirty="0">
                <a:solidFill>
                  <a:srgbClr val="272525"/>
                </a:solidFill>
                <a:latin typeface="Inter"/>
              </a:rPr>
              <a:t>Traditional Farming Apps</a:t>
            </a:r>
            <a:r>
              <a:rPr lang="en-US" dirty="0">
                <a:solidFill>
                  <a:srgbClr val="272525"/>
                </a:solidFill>
                <a:latin typeface="Inter"/>
              </a:rPr>
              <a:t> – Mostly provide weather updates and crop details, but lack AI-driven insights.</a:t>
            </a:r>
          </a:p>
          <a:p>
            <a:pPr>
              <a:lnSpc>
                <a:spcPct val="150000"/>
              </a:lnSpc>
              <a:buFont typeface="Arial" panose="020B0604020202020204" pitchFamily="34" charset="0"/>
              <a:buChar char="•"/>
            </a:pPr>
            <a:r>
              <a:rPr lang="en-US" b="1" dirty="0">
                <a:solidFill>
                  <a:srgbClr val="272525"/>
                </a:solidFill>
                <a:latin typeface="Inter"/>
              </a:rPr>
              <a:t>Government Portals</a:t>
            </a:r>
            <a:r>
              <a:rPr lang="en-US" dirty="0">
                <a:solidFill>
                  <a:srgbClr val="272525"/>
                </a:solidFill>
                <a:latin typeface="Inter"/>
              </a:rPr>
              <a:t> – Offer subsidies and basic info but limited real-time tracking or </a:t>
            </a:r>
            <a:r>
              <a:rPr lang="en-US" dirty="0" err="1">
                <a:solidFill>
                  <a:srgbClr val="272525"/>
                </a:solidFill>
                <a:latin typeface="Inter"/>
              </a:rPr>
              <a:t>IoT</a:t>
            </a:r>
            <a:r>
              <a:rPr lang="en-US" dirty="0">
                <a:solidFill>
                  <a:srgbClr val="272525"/>
                </a:solidFill>
                <a:latin typeface="Inter"/>
              </a:rPr>
              <a:t> integration.</a:t>
            </a:r>
          </a:p>
          <a:p>
            <a:pPr>
              <a:lnSpc>
                <a:spcPct val="150000"/>
              </a:lnSpc>
              <a:buFont typeface="Arial" panose="020B0604020202020204" pitchFamily="34" charset="0"/>
              <a:buChar char="•"/>
            </a:pPr>
            <a:r>
              <a:rPr lang="en-US" b="1" dirty="0" err="1">
                <a:solidFill>
                  <a:srgbClr val="272525"/>
                </a:solidFill>
                <a:latin typeface="Inter"/>
              </a:rPr>
              <a:t>Agri</a:t>
            </a:r>
            <a:r>
              <a:rPr lang="en-US" b="1" dirty="0">
                <a:solidFill>
                  <a:srgbClr val="272525"/>
                </a:solidFill>
                <a:latin typeface="Inter"/>
              </a:rPr>
              <a:t>-Market Platforms</a:t>
            </a:r>
            <a:r>
              <a:rPr lang="en-US" dirty="0">
                <a:solidFill>
                  <a:srgbClr val="272525"/>
                </a:solidFill>
                <a:latin typeface="Inter"/>
              </a:rPr>
              <a:t> – Focus on buying/selling produce, not on predictive assistance</a:t>
            </a:r>
            <a:r>
              <a:rPr lang="en-US" dirty="0" smtClean="0">
                <a:solidFill>
                  <a:srgbClr val="272525"/>
                </a:solidFill>
                <a:latin typeface="Inter"/>
              </a:rPr>
              <a:t>.</a:t>
            </a:r>
          </a:p>
          <a:p>
            <a:pPr>
              <a:lnSpc>
                <a:spcPct val="150000"/>
              </a:lnSpc>
            </a:pPr>
            <a:endParaRPr lang="en-US" dirty="0">
              <a:solidFill>
                <a:srgbClr val="272525"/>
              </a:solidFill>
              <a:latin typeface="Inter"/>
            </a:endParaRPr>
          </a:p>
          <a:p>
            <a:pPr>
              <a:lnSpc>
                <a:spcPct val="150000"/>
              </a:lnSpc>
              <a:buFont typeface="Arial" panose="020B0604020202020204" pitchFamily="34" charset="0"/>
              <a:buChar char="•"/>
            </a:pPr>
            <a:r>
              <a:rPr lang="en-US" sz="2000" b="1" u="sng" dirty="0">
                <a:solidFill>
                  <a:srgbClr val="272525"/>
                </a:solidFill>
                <a:latin typeface="Inter"/>
              </a:rPr>
              <a:t>Our Solution</a:t>
            </a:r>
            <a:r>
              <a:rPr lang="en-US" sz="2000" dirty="0">
                <a:solidFill>
                  <a:srgbClr val="272525"/>
                </a:solidFill>
                <a:latin typeface="Inter"/>
              </a:rPr>
              <a:t> – Combines </a:t>
            </a:r>
            <a:r>
              <a:rPr lang="en-US" sz="2000" b="1" dirty="0">
                <a:solidFill>
                  <a:srgbClr val="272525"/>
                </a:solidFill>
                <a:latin typeface="Inter"/>
              </a:rPr>
              <a:t>AI, </a:t>
            </a:r>
            <a:r>
              <a:rPr lang="en-US" sz="2000" b="1" dirty="0" err="1">
                <a:solidFill>
                  <a:srgbClr val="272525"/>
                </a:solidFill>
                <a:latin typeface="Inter"/>
              </a:rPr>
              <a:t>IoT</a:t>
            </a:r>
            <a:r>
              <a:rPr lang="en-US" sz="2000" b="1" dirty="0">
                <a:solidFill>
                  <a:srgbClr val="272525"/>
                </a:solidFill>
                <a:latin typeface="Inter"/>
              </a:rPr>
              <a:t> sensors, ML models, and mobile app</a:t>
            </a:r>
            <a:r>
              <a:rPr lang="en-US" sz="2000" dirty="0">
                <a:solidFill>
                  <a:srgbClr val="272525"/>
                </a:solidFill>
                <a:latin typeface="Inter"/>
              </a:rPr>
              <a:t> to </a:t>
            </a:r>
            <a:r>
              <a:rPr lang="en-US" sz="2000" b="1" dirty="0">
                <a:solidFill>
                  <a:srgbClr val="272525"/>
                </a:solidFill>
                <a:latin typeface="Inter"/>
              </a:rPr>
              <a:t>predict, track, and assist</a:t>
            </a:r>
            <a:r>
              <a:rPr lang="en-US" sz="2000" dirty="0">
                <a:solidFill>
                  <a:srgbClr val="272525"/>
                </a:solidFill>
                <a:latin typeface="Inter"/>
              </a:rPr>
              <a:t> farmers in real time with personalized insights</a:t>
            </a:r>
            <a:r>
              <a:rPr lang="en-US" sz="2000" dirty="0" smtClean="0">
                <a:solidFill>
                  <a:srgbClr val="272525"/>
                </a:solidFill>
                <a:latin typeface="Inter"/>
              </a:rPr>
              <a:t>.</a:t>
            </a:r>
          </a:p>
          <a:p>
            <a:pPr lvl="4">
              <a:lnSpc>
                <a:spcPct val="150000"/>
              </a:lnSpc>
            </a:pPr>
            <a:r>
              <a:rPr lang="en-US" sz="2000" b="0" i="0" dirty="0">
                <a:solidFill>
                  <a:srgbClr val="272525"/>
                </a:solidFill>
                <a:effectLst/>
                <a:latin typeface="Inter"/>
              </a:rPr>
              <a:t>	</a:t>
            </a:r>
            <a:r>
              <a:rPr lang="en-US" sz="2400" b="1" i="0" dirty="0" smtClean="0">
                <a:solidFill>
                  <a:srgbClr val="272525"/>
                </a:solidFill>
                <a:effectLst/>
                <a:latin typeface="Inter"/>
              </a:rPr>
              <a:t>“All-In-One”</a:t>
            </a:r>
          </a:p>
          <a:p>
            <a:pPr lvl="4">
              <a:lnSpc>
                <a:spcPct val="150000"/>
              </a:lnSpc>
            </a:pPr>
            <a:r>
              <a:rPr lang="en-US" sz="2400" b="1" dirty="0" smtClean="0">
                <a:solidFill>
                  <a:srgbClr val="272525"/>
                </a:solidFill>
                <a:latin typeface="Inter"/>
                <a:ea typeface="Unbounded Bold"/>
              </a:rPr>
              <a:t>      </a:t>
            </a:r>
            <a:r>
              <a:rPr lang="en-US" sz="2800" b="1" dirty="0" smtClean="0">
                <a:solidFill>
                  <a:srgbClr val="009900"/>
                </a:solidFill>
                <a:latin typeface="Public Sans Bold" panose="020B0604020202020204" charset="0"/>
                <a:ea typeface="Unbounded Bold"/>
              </a:rPr>
              <a:t>“</a:t>
            </a:r>
            <a:r>
              <a:rPr lang="en-US" sz="2800" b="1" dirty="0" err="1">
                <a:solidFill>
                  <a:srgbClr val="009900"/>
                </a:solidFill>
                <a:latin typeface="Public Sans Bold" panose="020B0604020202020204" charset="0"/>
                <a:ea typeface="Unbounded Bold"/>
              </a:rPr>
              <a:t>KrishiRakshak</a:t>
            </a:r>
            <a:r>
              <a:rPr lang="en-US" sz="2800" b="1" dirty="0" smtClean="0">
                <a:solidFill>
                  <a:srgbClr val="009900"/>
                </a:solidFill>
                <a:latin typeface="Public Sans Bold" panose="020B0604020202020204" charset="0"/>
                <a:ea typeface="Unbounded Bold"/>
              </a:rPr>
              <a:t>”</a:t>
            </a:r>
            <a:endParaRPr lang="en-US" sz="2000" b="0" i="0" dirty="0">
              <a:solidFill>
                <a:srgbClr val="272525"/>
              </a:solidFill>
              <a:effectLst/>
              <a:latin typeface="Inter"/>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601</Words>
  <Application>Microsoft Office PowerPoint</Application>
  <PresentationFormat>Custom</PresentationFormat>
  <Paragraphs>177</Paragraphs>
  <Slides>11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Anton</vt:lpstr>
      <vt:lpstr>Arial</vt:lpstr>
      <vt:lpstr>Calibri</vt:lpstr>
      <vt:lpstr>Fira Sans</vt:lpstr>
      <vt:lpstr>Inter</vt:lpstr>
      <vt:lpstr>Inter Bold</vt:lpstr>
      <vt:lpstr>Public Sans Bold</vt:lpstr>
      <vt:lpstr>Unbounded Bold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Microsoft account</cp:lastModifiedBy>
  <cp:revision>4</cp:revision>
  <dcterms:modified xsi:type="dcterms:W3CDTF">2025-08-24T19:07:03Z</dcterms:modified>
</cp:coreProperties>
</file>