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0" r:id="rId1"/>
  </p:sldMasterIdLst>
  <p:notesMasterIdLst>
    <p:notesMasterId r:id="rId17"/>
  </p:notesMasterIdLst>
  <p:sldIdLst>
    <p:sldId id="280" r:id="rId2"/>
    <p:sldId id="281" r:id="rId3"/>
    <p:sldId id="282" r:id="rId4"/>
    <p:sldId id="284" r:id="rId5"/>
    <p:sldId id="295" r:id="rId6"/>
    <p:sldId id="322" r:id="rId7"/>
    <p:sldId id="323" r:id="rId8"/>
    <p:sldId id="283" r:id="rId9"/>
    <p:sldId id="328" r:id="rId10"/>
    <p:sldId id="325" r:id="rId11"/>
    <p:sldId id="289" r:id="rId12"/>
    <p:sldId id="327" r:id="rId13"/>
    <p:sldId id="329" r:id="rId14"/>
    <p:sldId id="268" r:id="rId15"/>
    <p:sldId id="293" r:id="rId16"/>
  </p:sldIdLst>
  <p:sldSz cx="9431338"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3FB4EE-641D-4035-AE87-83764E9F70AD}">
          <p14:sldIdLst>
            <p14:sldId id="280"/>
            <p14:sldId id="281"/>
            <p14:sldId id="282"/>
            <p14:sldId id="284"/>
            <p14:sldId id="295"/>
            <p14:sldId id="322"/>
            <p14:sldId id="323"/>
            <p14:sldId id="283"/>
            <p14:sldId id="328"/>
            <p14:sldId id="325"/>
            <p14:sldId id="289"/>
            <p14:sldId id="327"/>
            <p14:sldId id="329"/>
            <p14:sldId id="268"/>
            <p14:sldId id="293"/>
          </p14:sldIdLst>
        </p14:section>
      </p14:sectionLst>
    </p:ext>
    <p:ext uri="{EFAFB233-063F-42B5-8137-9DF3F51BA10A}">
      <p15:sldGuideLst xmlns:p15="http://schemas.microsoft.com/office/powerpoint/2012/main">
        <p15:guide id="1" orient="horz" pos="1620" userDrawn="1">
          <p15:clr>
            <a:srgbClr val="A4A3A4"/>
          </p15:clr>
        </p15:guide>
        <p15:guide id="2" pos="29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5256" autoAdjust="0"/>
  </p:normalViewPr>
  <p:slideViewPr>
    <p:cSldViewPr snapToGrid="0">
      <p:cViewPr varScale="1">
        <p:scale>
          <a:sx n="113" d="100"/>
          <a:sy n="113" d="100"/>
        </p:scale>
        <p:origin x="552" y="67"/>
      </p:cViewPr>
      <p:guideLst>
        <p:guide orient="horz" pos="1620"/>
        <p:guide pos="295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11bcf8f64_0_0:notes"/>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11bcf8f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611bcf8f64_0_100:notes"/>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611bcf8f6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611bcf8f64_0_100:notes"/>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611bcf8f6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11bcf8f64_0_110:notes"/>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11bcf8f6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11bcf8f64_0_110:notes"/>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11bcf8f6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11bcf8f64_0_110:notes"/>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11bcf8f6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87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11bcf8f64_0_110:notes"/>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11bcf8f6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11bcf8f64_0_135:notes"/>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11bcf8f6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20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11bcf8f64_0_135:notes"/>
          <p:cNvSpPr>
            <a:spLocks noGrp="1" noRot="1" noChangeAspect="1"/>
          </p:cNvSpPr>
          <p:nvPr>
            <p:ph type="sldImg" idx="2"/>
          </p:nvPr>
        </p:nvSpPr>
        <p:spPr>
          <a:xfrm>
            <a:off x="285750" y="685800"/>
            <a:ext cx="6286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11bcf8f6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8917" y="841772"/>
            <a:ext cx="7073504"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78917" y="2701528"/>
            <a:ext cx="7073504"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02531848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0602435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301" y="273844"/>
            <a:ext cx="2033632"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48405" y="273844"/>
            <a:ext cx="598300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4645611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05655" y="450150"/>
            <a:ext cx="65679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738694" y="4663217"/>
            <a:ext cx="565942"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5035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69919297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3492" y="1282304"/>
            <a:ext cx="8134529"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43492" y="3442098"/>
            <a:ext cx="8134529"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41211321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48404" y="1369219"/>
            <a:ext cx="4008319"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4615" y="1369219"/>
            <a:ext cx="4008319"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78303796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9633" y="273844"/>
            <a:ext cx="8134529"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49633" y="1260872"/>
            <a:ext cx="398989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49633" y="1878806"/>
            <a:ext cx="398989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4615" y="1260872"/>
            <a:ext cx="400954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4615" y="1878806"/>
            <a:ext cx="400954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6640256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70480442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66764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633" y="342900"/>
            <a:ext cx="3041852"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4009547" y="740569"/>
            <a:ext cx="4774615"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9633" y="1543050"/>
            <a:ext cx="3041852"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1761518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633" y="342900"/>
            <a:ext cx="3041852"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09547" y="740569"/>
            <a:ext cx="4774615"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9633" y="1543050"/>
            <a:ext cx="3041852"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6391871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8405" y="273844"/>
            <a:ext cx="8134529"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8405" y="1369219"/>
            <a:ext cx="8134529"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8405" y="4767263"/>
            <a:ext cx="2122051"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4/25/2022</a:t>
            </a:fld>
            <a:endParaRPr lang="en-US" dirty="0"/>
          </a:p>
        </p:txBody>
      </p:sp>
      <p:sp>
        <p:nvSpPr>
          <p:cNvPr id="5" name="Footer Placeholder 4"/>
          <p:cNvSpPr>
            <a:spLocks noGrp="1"/>
          </p:cNvSpPr>
          <p:nvPr>
            <p:ph type="ftr" sz="quarter" idx="3"/>
          </p:nvPr>
        </p:nvSpPr>
        <p:spPr>
          <a:xfrm>
            <a:off x="3124131" y="4767263"/>
            <a:ext cx="3183077"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660882" y="4767263"/>
            <a:ext cx="2122051"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GB" smtClean="0"/>
              <a:pPr/>
              <a:t>‹#›</a:t>
            </a:fld>
            <a:endParaRPr lang="en-GB"/>
          </a:p>
        </p:txBody>
      </p:sp>
    </p:spTree>
    <p:extLst>
      <p:ext uri="{BB962C8B-B14F-4D97-AF65-F5344CB8AC3E}">
        <p14:creationId xmlns:p14="http://schemas.microsoft.com/office/powerpoint/2010/main" val="639411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stretch>
            <a:fillRect/>
          </a:stretch>
        </p:blipFill>
        <p:spPr>
          <a:xfrm>
            <a:off x="7726045" y="1"/>
            <a:ext cx="1561625" cy="1809525"/>
          </a:xfrm>
          <a:prstGeom prst="rect">
            <a:avLst/>
          </a:prstGeom>
          <a:noFill/>
          <a:ln>
            <a:noFill/>
          </a:ln>
        </p:spPr>
      </p:pic>
      <p:pic>
        <p:nvPicPr>
          <p:cNvPr id="55" name="Google Shape;55;p13"/>
          <p:cNvPicPr preferRelativeResize="0"/>
          <p:nvPr/>
        </p:nvPicPr>
        <p:blipFill>
          <a:blip r:embed="rId4"/>
          <a:stretch>
            <a:fillRect/>
          </a:stretch>
        </p:blipFill>
        <p:spPr>
          <a:xfrm>
            <a:off x="143669" y="0"/>
            <a:ext cx="1680624" cy="814326"/>
          </a:xfrm>
          <a:prstGeom prst="rect">
            <a:avLst/>
          </a:prstGeom>
          <a:noFill/>
          <a:ln>
            <a:noFill/>
          </a:ln>
        </p:spPr>
      </p:pic>
      <p:sp>
        <p:nvSpPr>
          <p:cNvPr id="56" name="Google Shape;56;p13"/>
          <p:cNvSpPr txBox="1"/>
          <p:nvPr/>
        </p:nvSpPr>
        <p:spPr>
          <a:xfrm>
            <a:off x="2803742" y="263160"/>
            <a:ext cx="3586348" cy="551167"/>
          </a:xfrm>
          <a:prstGeom prst="rect">
            <a:avLst/>
          </a:prstGeom>
          <a:noFill/>
          <a:ln>
            <a:noFill/>
          </a:ln>
        </p:spPr>
        <p:txBody>
          <a:bodyPr spcFirstLastPara="1" wrap="square" lIns="91425" tIns="91425" rIns="91425" bIns="91425" anchor="t" anchorCtr="0">
            <a:noAutofit/>
          </a:bodyPr>
          <a:lstStyle/>
          <a:p>
            <a:pPr algn="ctr"/>
            <a:r>
              <a:rPr lang="en-GB" sz="1600" b="1" dirty="0">
                <a:latin typeface="Verdana" panose="020B0604030504040204" pitchFamily="34" charset="0"/>
                <a:ea typeface="Verdana" panose="020B0604030504040204" pitchFamily="34" charset="0"/>
              </a:rPr>
              <a:t>PROJECT PRESENTATION ON</a:t>
            </a:r>
            <a:endParaRPr sz="1600" b="1" dirty="0">
              <a:latin typeface="Verdana" panose="020B0604030504040204" pitchFamily="34" charset="0"/>
              <a:ea typeface="Verdana" panose="020B0604030504040204" pitchFamily="34" charset="0"/>
            </a:endParaRPr>
          </a:p>
        </p:txBody>
      </p:sp>
      <p:sp>
        <p:nvSpPr>
          <p:cNvPr id="58" name="Google Shape;58;p13"/>
          <p:cNvSpPr txBox="1"/>
          <p:nvPr/>
        </p:nvSpPr>
        <p:spPr>
          <a:xfrm>
            <a:off x="2625613" y="4347668"/>
            <a:ext cx="4141618" cy="569366"/>
          </a:xfrm>
          <a:prstGeom prst="rect">
            <a:avLst/>
          </a:prstGeom>
          <a:noFill/>
          <a:ln>
            <a:noFill/>
          </a:ln>
        </p:spPr>
        <p:txBody>
          <a:bodyPr spcFirstLastPara="1" wrap="square" lIns="91425" tIns="91425" rIns="91425" bIns="91425" anchor="t" anchorCtr="0">
            <a:noAutofit/>
          </a:bodyPr>
          <a:lstStyle/>
          <a:p>
            <a:pPr algn="ctr">
              <a:buClr>
                <a:schemeClr val="dk1"/>
              </a:buClr>
              <a:buSzPts val="1100"/>
            </a:pPr>
            <a:endParaRPr sz="2400" b="1" dirty="0">
              <a:solidFill>
                <a:schemeClr val="dk1"/>
              </a:solidFill>
              <a:latin typeface="Verdana" panose="020B0604030504040204" pitchFamily="34" charset="0"/>
              <a:ea typeface="Verdana" panose="020B0604030504040204" pitchFamily="34" charset="0"/>
            </a:endParaRPr>
          </a:p>
          <a:p>
            <a:pPr algn="ctr">
              <a:buClr>
                <a:schemeClr val="dk1"/>
              </a:buClr>
              <a:buSzPts val="1100"/>
            </a:pPr>
            <a:r>
              <a:rPr lang="en-GB" sz="1100" b="1" dirty="0">
                <a:solidFill>
                  <a:schemeClr val="dk1"/>
                </a:solidFill>
                <a:latin typeface="Verdana" panose="020B0604030504040204" pitchFamily="34" charset="0"/>
                <a:ea typeface="Verdana" panose="020B0604030504040204" pitchFamily="34" charset="0"/>
              </a:rPr>
              <a:t>DEPARTMENT OF INFORMATION TECHNOLOGY</a:t>
            </a:r>
            <a:endParaRPr sz="1100" b="1" dirty="0">
              <a:latin typeface="Verdana" panose="020B0604030504040204" pitchFamily="34" charset="0"/>
              <a:ea typeface="Verdana" panose="020B0604030504040204" pitchFamily="34" charset="0"/>
            </a:endParaRPr>
          </a:p>
        </p:txBody>
      </p:sp>
      <p:sp>
        <p:nvSpPr>
          <p:cNvPr id="59" name="Google Shape;59;p13"/>
          <p:cNvSpPr txBox="1">
            <a:spLocks noGrp="1"/>
          </p:cNvSpPr>
          <p:nvPr>
            <p:ph type="sldNum" sz="quarter" idx="12"/>
          </p:nvPr>
        </p:nvSpPr>
        <p:spPr>
          <a:xfrm>
            <a:off x="8616127" y="4663217"/>
            <a:ext cx="548700" cy="393600"/>
          </a:xfrm>
          <a:prstGeom prst="rect">
            <a:avLst/>
          </a:prstGeom>
        </p:spPr>
        <p:txBody>
          <a:bodyPr spcFirstLastPara="1" wrap="square" lIns="91425" tIns="91425" rIns="91425" bIns="91425" anchor="ctr" anchorCtr="0">
            <a:noAutofit/>
          </a:bodyPr>
          <a:lstStyle/>
          <a:p>
            <a:fld id="{00000000-1234-1234-1234-123412341234}" type="slidenum">
              <a:rPr lang="en-GB"/>
              <a:pPr/>
              <a:t>1</a:t>
            </a:fld>
            <a:endParaRPr b="1"/>
          </a:p>
        </p:txBody>
      </p:sp>
      <p:sp>
        <p:nvSpPr>
          <p:cNvPr id="3" name="TextBox 2"/>
          <p:cNvSpPr txBox="1"/>
          <p:nvPr/>
        </p:nvSpPr>
        <p:spPr>
          <a:xfrm>
            <a:off x="689472" y="2797915"/>
            <a:ext cx="8847577" cy="2062103"/>
          </a:xfrm>
          <a:prstGeom prst="rect">
            <a:avLst/>
          </a:prstGeom>
          <a:noFill/>
        </p:spPr>
        <p:txBody>
          <a:bodyPr wrap="square" rtlCol="0">
            <a:spAutoFit/>
          </a:bodyPr>
          <a:lstStyle/>
          <a:p>
            <a:endParaRPr lang="en-IN" sz="800" b="1" dirty="0">
              <a:solidFill>
                <a:srgbClr val="002060"/>
              </a:solidFill>
              <a:latin typeface="Verdana" panose="020B0604030504040204" pitchFamily="34" charset="0"/>
              <a:ea typeface="Verdana" panose="020B0604030504040204" pitchFamily="34" charset="0"/>
              <a:cs typeface="Aparajita" panose="02020603050405020304" pitchFamily="18" charset="0"/>
            </a:endParaRPr>
          </a:p>
          <a:p>
            <a:pPr marL="342900" indent="-342900">
              <a:buFont typeface="Wingdings" panose="05000000000000000000" pitchFamily="2" charset="2"/>
              <a:buChar char="Ø"/>
            </a:pPr>
            <a:r>
              <a:rPr lang="en-IN" sz="1600" b="1" dirty="0">
                <a:solidFill>
                  <a:srgbClr val="002060"/>
                </a:solidFill>
                <a:latin typeface="Verdana" panose="020B0604030504040204" pitchFamily="34" charset="0"/>
                <a:ea typeface="Verdana" panose="020B0604030504040204" pitchFamily="34" charset="0"/>
                <a:cs typeface="Aparajita" panose="02020603050405020304" pitchFamily="18" charset="0"/>
              </a:rPr>
              <a:t>TU4F1920039  / A-44 / TEJAS LILADHAR KOLHE</a:t>
            </a:r>
          </a:p>
          <a:p>
            <a:pPr marL="342900" indent="-342900">
              <a:buFont typeface="Wingdings" panose="05000000000000000000" pitchFamily="2" charset="2"/>
              <a:buChar char="Ø"/>
            </a:pPr>
            <a:endParaRPr lang="en-IN" sz="100" b="1" dirty="0">
              <a:solidFill>
                <a:srgbClr val="002060"/>
              </a:solidFill>
              <a:latin typeface="Verdana" panose="020B0604030504040204" pitchFamily="34" charset="0"/>
              <a:ea typeface="Verdana" panose="020B0604030504040204" pitchFamily="34" charset="0"/>
              <a:cs typeface="Aparajita" panose="02020603050405020304" pitchFamily="18" charset="0"/>
            </a:endParaRPr>
          </a:p>
          <a:p>
            <a:pPr marL="342900" indent="-342900">
              <a:buFont typeface="Wingdings" panose="05000000000000000000" pitchFamily="2" charset="2"/>
              <a:buChar char="Ø"/>
            </a:pPr>
            <a:endParaRPr lang="en-IN" sz="1200" b="1" dirty="0">
              <a:solidFill>
                <a:srgbClr val="002060"/>
              </a:solidFill>
              <a:latin typeface="Verdana" panose="020B0604030504040204" pitchFamily="34" charset="0"/>
              <a:ea typeface="Verdana" panose="020B0604030504040204" pitchFamily="34" charset="0"/>
              <a:cs typeface="Aparajita" panose="02020603050405020304" pitchFamily="18" charset="0"/>
            </a:endParaRPr>
          </a:p>
          <a:p>
            <a:pPr marL="342900" indent="-342900">
              <a:buFont typeface="Wingdings" panose="05000000000000000000" pitchFamily="2" charset="2"/>
              <a:buChar char="Ø"/>
            </a:pPr>
            <a:r>
              <a:rPr lang="en-IN" sz="1600" b="1" dirty="0">
                <a:solidFill>
                  <a:srgbClr val="002060"/>
                </a:solidFill>
                <a:latin typeface="Verdana" panose="020B0604030504040204" pitchFamily="34" charset="0"/>
                <a:ea typeface="Verdana" panose="020B0604030504040204" pitchFamily="34" charset="0"/>
                <a:cs typeface="Aparajita" panose="02020603050405020304" pitchFamily="18" charset="0"/>
              </a:rPr>
              <a:t>TU4F1920040  / A-45 / RUSHIKESH LALIT BANDIWADEKAR</a:t>
            </a:r>
          </a:p>
          <a:p>
            <a:endParaRPr lang="en-IN" sz="1600" b="1" dirty="0">
              <a:solidFill>
                <a:srgbClr val="002060"/>
              </a:solidFill>
              <a:latin typeface="Verdana" panose="020B0604030504040204" pitchFamily="34" charset="0"/>
              <a:ea typeface="Verdana" panose="020B0604030504040204" pitchFamily="34" charset="0"/>
              <a:cs typeface="Aparajita" panose="02020603050405020304" pitchFamily="18" charset="0"/>
            </a:endParaRPr>
          </a:p>
          <a:p>
            <a:pPr marL="285750" indent="-285750">
              <a:buFont typeface="Wingdings" panose="05000000000000000000" pitchFamily="2" charset="2"/>
              <a:buChar char="Ø"/>
            </a:pPr>
            <a:r>
              <a:rPr lang="en-IN" sz="1600" b="1" dirty="0">
                <a:solidFill>
                  <a:srgbClr val="002060"/>
                </a:solidFill>
                <a:latin typeface="Verdana" panose="020B0604030504040204" pitchFamily="34" charset="0"/>
                <a:ea typeface="Verdana" panose="020B0604030504040204" pitchFamily="34" charset="0"/>
                <a:cs typeface="Aparajita" panose="02020603050405020304" pitchFamily="18" charset="0"/>
              </a:rPr>
              <a:t> TU4F1920053 / A-54 / SANIKA SUNIL PHARANDE</a:t>
            </a:r>
          </a:p>
          <a:p>
            <a:endParaRPr lang="en-IN" sz="1600" b="1" dirty="0">
              <a:solidFill>
                <a:srgbClr val="002060"/>
              </a:solidFill>
              <a:latin typeface="Verdana" panose="020B0604030504040204" pitchFamily="34" charset="0"/>
              <a:ea typeface="Verdana" panose="020B0604030504040204" pitchFamily="34" charset="0"/>
              <a:cs typeface="Aparajita" panose="02020603050405020304" pitchFamily="18" charset="0"/>
            </a:endParaRPr>
          </a:p>
          <a:p>
            <a:pPr marL="285750" indent="-285750">
              <a:buFont typeface="Wingdings" panose="05000000000000000000" pitchFamily="2" charset="2"/>
              <a:buChar char="Ø"/>
            </a:pPr>
            <a:r>
              <a:rPr lang="en-IN" sz="1600" b="1" dirty="0">
                <a:solidFill>
                  <a:srgbClr val="002060"/>
                </a:solidFill>
                <a:latin typeface="Verdana" panose="020B0604030504040204" pitchFamily="34" charset="0"/>
                <a:ea typeface="Verdana" panose="020B0604030504040204" pitchFamily="34" charset="0"/>
                <a:cs typeface="Aparajita" panose="02020603050405020304" pitchFamily="18" charset="0"/>
              </a:rPr>
              <a:t>TU4F1920031 / A- 36 / PRANAV SHASHIKANT BULBULE</a:t>
            </a:r>
          </a:p>
          <a:p>
            <a:pPr marL="342900" indent="-342900">
              <a:buFont typeface="Wingdings" panose="05000000000000000000" pitchFamily="2" charset="2"/>
              <a:buChar char="Ø"/>
            </a:pPr>
            <a:endParaRPr lang="en-IN" sz="1100" b="1" dirty="0">
              <a:solidFill>
                <a:srgbClr val="002060"/>
              </a:solidFill>
              <a:latin typeface="Verdana" panose="020B0604030504040204" pitchFamily="34" charset="0"/>
              <a:ea typeface="Verdana" panose="020B0604030504040204" pitchFamily="34" charset="0"/>
              <a:cs typeface="Aparajita" panose="02020603050405020304" pitchFamily="18" charset="0"/>
            </a:endParaRPr>
          </a:p>
        </p:txBody>
      </p:sp>
      <p:sp>
        <p:nvSpPr>
          <p:cNvPr id="5" name="TextBox 4"/>
          <p:cNvSpPr txBox="1"/>
          <p:nvPr/>
        </p:nvSpPr>
        <p:spPr>
          <a:xfrm>
            <a:off x="689472" y="1410086"/>
            <a:ext cx="6825379" cy="1546577"/>
          </a:xfrm>
          <a:prstGeom prst="rect">
            <a:avLst/>
          </a:prstGeom>
          <a:noFill/>
        </p:spPr>
        <p:txBody>
          <a:bodyPr wrap="square" rtlCol="0">
            <a:spAutoFit/>
          </a:bodyPr>
          <a:lstStyle/>
          <a:p>
            <a:r>
              <a:rPr lang="en-IN" sz="1800" b="1" dirty="0">
                <a:latin typeface="Verdana" panose="020B0604030504040204" pitchFamily="34" charset="0"/>
                <a:ea typeface="Verdana" panose="020B0604030504040204" pitchFamily="34" charset="0"/>
                <a:cs typeface="Aparajita" panose="02020603050405020304" pitchFamily="18" charset="0"/>
              </a:rPr>
              <a:t>SEM –</a:t>
            </a:r>
            <a:r>
              <a:rPr lang="en-IN" sz="1800" dirty="0">
                <a:latin typeface="Aparajita" panose="02020603050405020304" pitchFamily="18" charset="0"/>
                <a:cs typeface="Aparajita" panose="02020603050405020304" pitchFamily="18" charset="0"/>
              </a:rPr>
              <a:t> </a:t>
            </a:r>
            <a:r>
              <a:rPr lang="en-IN" sz="1800" b="1" dirty="0">
                <a:solidFill>
                  <a:srgbClr val="002060"/>
                </a:solidFill>
                <a:latin typeface="Verdana" panose="020B0604030504040204" pitchFamily="34" charset="0"/>
                <a:ea typeface="Verdana" panose="020B0604030504040204" pitchFamily="34" charset="0"/>
                <a:cs typeface="Aparajita" panose="02020603050405020304" pitchFamily="18" charset="0"/>
              </a:rPr>
              <a:t>VI</a:t>
            </a:r>
          </a:p>
          <a:p>
            <a:endParaRPr lang="en-IN" sz="1200" b="1" dirty="0">
              <a:latin typeface="Verdana" panose="020B0604030504040204" pitchFamily="34" charset="0"/>
              <a:ea typeface="Verdana" panose="020B0604030504040204" pitchFamily="34" charset="0"/>
              <a:cs typeface="Aparajita" panose="02020603050405020304" pitchFamily="18" charset="0"/>
            </a:endParaRPr>
          </a:p>
          <a:p>
            <a:r>
              <a:rPr lang="en-IN" sz="1800" b="1" dirty="0">
                <a:latin typeface="Verdana" panose="020B0604030504040204" pitchFamily="34" charset="0"/>
                <a:ea typeface="Verdana" panose="020B0604030504040204" pitchFamily="34" charset="0"/>
                <a:cs typeface="Aparajita" panose="02020603050405020304" pitchFamily="18" charset="0"/>
              </a:rPr>
              <a:t>GUIDE – </a:t>
            </a:r>
            <a:r>
              <a:rPr lang="en-IN" sz="1800" b="1" dirty="0">
                <a:solidFill>
                  <a:srgbClr val="002060"/>
                </a:solidFill>
                <a:latin typeface="Verdana" panose="020B0604030504040204" pitchFamily="34" charset="0"/>
                <a:ea typeface="Verdana" panose="020B0604030504040204" pitchFamily="34" charset="0"/>
                <a:cs typeface="Aparajita" panose="02020603050405020304" pitchFamily="18" charset="0"/>
              </a:rPr>
              <a:t>Prof. </a:t>
            </a:r>
            <a:r>
              <a:rPr lang="en-IN" sz="1800" b="1" dirty="0" err="1">
                <a:solidFill>
                  <a:srgbClr val="002060"/>
                </a:solidFill>
                <a:latin typeface="Verdana" panose="020B0604030504040204" pitchFamily="34" charset="0"/>
                <a:ea typeface="Verdana" panose="020B0604030504040204" pitchFamily="34" charset="0"/>
                <a:cs typeface="Aparajita" panose="02020603050405020304" pitchFamily="18" charset="0"/>
              </a:rPr>
              <a:t>Shyamsundar</a:t>
            </a:r>
            <a:r>
              <a:rPr lang="en-IN" sz="1800" b="1" dirty="0">
                <a:solidFill>
                  <a:srgbClr val="002060"/>
                </a:solidFill>
                <a:latin typeface="Verdana" panose="020B0604030504040204" pitchFamily="34" charset="0"/>
                <a:ea typeface="Verdana" panose="020B0604030504040204" pitchFamily="34" charset="0"/>
                <a:cs typeface="Aparajita" panose="02020603050405020304" pitchFamily="18" charset="0"/>
              </a:rPr>
              <a:t>  Magar</a:t>
            </a:r>
          </a:p>
          <a:p>
            <a:endParaRPr lang="en-IN" sz="1050" b="1" dirty="0">
              <a:solidFill>
                <a:srgbClr val="002060"/>
              </a:solidFill>
              <a:latin typeface="Verdana" panose="020B0604030504040204" pitchFamily="34" charset="0"/>
              <a:ea typeface="Verdana" panose="020B0604030504040204" pitchFamily="34" charset="0"/>
              <a:cs typeface="Aparajita" panose="02020603050405020304" pitchFamily="18" charset="0"/>
            </a:endParaRPr>
          </a:p>
          <a:p>
            <a:r>
              <a:rPr lang="en-IN" sz="1800" b="1" dirty="0">
                <a:latin typeface="Verdana" panose="020B0604030504040204" pitchFamily="34" charset="0"/>
                <a:ea typeface="Verdana" panose="020B0604030504040204" pitchFamily="34" charset="0"/>
                <a:cs typeface="Aparajita" panose="02020603050405020304" pitchFamily="18" charset="0"/>
              </a:rPr>
              <a:t>STUDENTS :</a:t>
            </a:r>
          </a:p>
          <a:p>
            <a:endParaRPr lang="en-IN" sz="1800" b="1" dirty="0">
              <a:solidFill>
                <a:srgbClr val="002060"/>
              </a:solidFill>
              <a:latin typeface="Verdana" panose="020B0604030504040204" pitchFamily="34" charset="0"/>
              <a:ea typeface="Verdana" panose="020B0604030504040204" pitchFamily="34" charset="0"/>
              <a:cs typeface="Aparajita" panose="02020603050405020304" pitchFamily="18" charset="0"/>
            </a:endParaRPr>
          </a:p>
        </p:txBody>
      </p:sp>
      <p:sp>
        <p:nvSpPr>
          <p:cNvPr id="10" name="Rectangle 9"/>
          <p:cNvSpPr/>
          <p:nvPr/>
        </p:nvSpPr>
        <p:spPr>
          <a:xfrm>
            <a:off x="983982" y="728045"/>
            <a:ext cx="7232073" cy="584775"/>
          </a:xfrm>
          <a:prstGeom prst="rect">
            <a:avLst/>
          </a:prstGeom>
        </p:spPr>
        <p:txBody>
          <a:bodyPr wrap="square">
            <a:spAutoFit/>
          </a:bodyPr>
          <a:lstStyle/>
          <a:p>
            <a:pPr lvl="0" algn="ctr"/>
            <a:r>
              <a:rPr lang="en-IN" sz="3200" b="1" dirty="0">
                <a:ln w="11430"/>
                <a:solidFill>
                  <a:schemeClr val="tx1"/>
                </a:solidFill>
                <a:effectLst>
                  <a:outerShdw blurRad="50800" dist="39000" dir="5460000" algn="tl">
                    <a:srgbClr val="000000">
                      <a:alpha val="38000"/>
                    </a:srgbClr>
                  </a:outerShdw>
                </a:effectLst>
                <a:latin typeface="Verdana" panose="020B0604030504040204" pitchFamily="34" charset="0"/>
                <a:ea typeface="Verdana" panose="020B0604030504040204" pitchFamily="34" charset="0"/>
              </a:rPr>
              <a:t> </a:t>
            </a:r>
            <a:r>
              <a:rPr lang="en-IN" sz="2800" b="1" dirty="0">
                <a:ln w="11430"/>
                <a:solidFill>
                  <a:schemeClr val="tx1"/>
                </a:solidFill>
                <a:effectLst>
                  <a:outerShdw blurRad="50800" dist="39000" dir="5460000" algn="tl">
                    <a:srgbClr val="000000">
                      <a:alpha val="38000"/>
                    </a:srgbClr>
                  </a:outerShdw>
                </a:effectLst>
                <a:latin typeface="Verdana" panose="020B0604030504040204" pitchFamily="34" charset="0"/>
                <a:ea typeface="Verdana" panose="020B0604030504040204" pitchFamily="34" charset="0"/>
              </a:rPr>
              <a:t>HOUSE PRICE </a:t>
            </a:r>
            <a:r>
              <a:rPr lang="en-IN" sz="2800" b="1" dirty="0">
                <a:ln w="11430"/>
                <a:effectLst>
                  <a:outerShdw blurRad="50800" dist="39000" dir="5460000" algn="tl">
                    <a:srgbClr val="000000">
                      <a:alpha val="38000"/>
                    </a:srgbClr>
                  </a:outerShdw>
                </a:effectLst>
                <a:latin typeface="Verdana" panose="020B0604030504040204" pitchFamily="34" charset="0"/>
                <a:ea typeface="Verdana" panose="020B0604030504040204" pitchFamily="34" charset="0"/>
              </a:rPr>
              <a:t>P</a:t>
            </a:r>
            <a:r>
              <a:rPr lang="en-IN" sz="2800" b="1" dirty="0">
                <a:ln w="11430"/>
                <a:solidFill>
                  <a:schemeClr val="tx1"/>
                </a:solidFill>
                <a:effectLst>
                  <a:outerShdw blurRad="50800" dist="39000" dir="5460000" algn="tl">
                    <a:srgbClr val="000000">
                      <a:alpha val="38000"/>
                    </a:srgbClr>
                  </a:outerShdw>
                </a:effectLst>
                <a:latin typeface="Verdana" panose="020B0604030504040204" pitchFamily="34" charset="0"/>
                <a:ea typeface="Verdana" panose="020B0604030504040204" pitchFamily="34" charset="0"/>
              </a:rPr>
              <a:t>REDICTION</a:t>
            </a:r>
            <a:endParaRPr lang="en-IN" sz="2800" b="1" dirty="0">
              <a:ln w="11430"/>
              <a:solidFill>
                <a:schemeClr val="tx1"/>
              </a:soli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a:blip r:embed="rId3"/>
          <a:stretch>
            <a:fillRect/>
          </a:stretch>
        </p:blipFill>
        <p:spPr>
          <a:xfrm>
            <a:off x="7726045" y="-7088"/>
            <a:ext cx="1561625" cy="1809525"/>
          </a:xfrm>
          <a:prstGeom prst="rect">
            <a:avLst/>
          </a:prstGeom>
          <a:noFill/>
          <a:ln>
            <a:noFill/>
          </a:ln>
        </p:spPr>
      </p:pic>
      <p:pic>
        <p:nvPicPr>
          <p:cNvPr id="87" name="Google Shape;87;p16"/>
          <p:cNvPicPr preferRelativeResize="0"/>
          <p:nvPr/>
        </p:nvPicPr>
        <p:blipFill>
          <a:blip r:embed="rId4"/>
          <a:stretch>
            <a:fillRect/>
          </a:stretch>
        </p:blipFill>
        <p:spPr>
          <a:xfrm>
            <a:off x="136581" y="-7088"/>
            <a:ext cx="1680624" cy="814326"/>
          </a:xfrm>
          <a:prstGeom prst="rect">
            <a:avLst/>
          </a:prstGeom>
          <a:noFill/>
          <a:ln>
            <a:noFill/>
          </a:ln>
        </p:spPr>
      </p:pic>
      <p:sp>
        <p:nvSpPr>
          <p:cNvPr id="88" name="Google Shape;88;p16"/>
          <p:cNvSpPr txBox="1"/>
          <p:nvPr/>
        </p:nvSpPr>
        <p:spPr>
          <a:xfrm>
            <a:off x="2304954" y="249501"/>
            <a:ext cx="4734600" cy="557737"/>
          </a:xfrm>
          <a:prstGeom prst="rect">
            <a:avLst/>
          </a:prstGeom>
          <a:noFill/>
          <a:ln>
            <a:noFill/>
          </a:ln>
        </p:spPr>
        <p:txBody>
          <a:bodyPr spcFirstLastPara="1" wrap="square" lIns="91425" tIns="91425" rIns="91425" bIns="91425" anchor="t" anchorCtr="0">
            <a:noAutofit/>
          </a:bodyPr>
          <a:lstStyle/>
          <a:p>
            <a:pPr algn="ctr"/>
            <a:r>
              <a:rPr lang="en-US" sz="2000" b="1" dirty="0">
                <a:latin typeface="Verdana" panose="020B0604030504040204" pitchFamily="34" charset="0"/>
                <a:ea typeface="Verdana" panose="020B0604030504040204" pitchFamily="34" charset="0"/>
              </a:rPr>
              <a:t>4. FLOW DIAGRAM</a:t>
            </a:r>
            <a:endParaRPr sz="2000" b="1" dirty="0">
              <a:latin typeface="Verdana" panose="020B0604030504040204" pitchFamily="34" charset="0"/>
              <a:ea typeface="Verdana" panose="020B0604030504040204" pitchFamily="34" charset="0"/>
            </a:endParaRPr>
          </a:p>
        </p:txBody>
      </p:sp>
      <p:sp>
        <p:nvSpPr>
          <p:cNvPr id="89" name="Google Shape;89;p16"/>
          <p:cNvSpPr txBox="1">
            <a:spLocks noGrp="1"/>
          </p:cNvSpPr>
          <p:nvPr>
            <p:ph type="sldNum" sz="quarter" idx="12"/>
          </p:nvPr>
        </p:nvSpPr>
        <p:spPr>
          <a:xfrm>
            <a:off x="8616127" y="4663217"/>
            <a:ext cx="548700" cy="393600"/>
          </a:xfrm>
          <a:prstGeom prst="rect">
            <a:avLst/>
          </a:prstGeom>
        </p:spPr>
        <p:txBody>
          <a:bodyPr spcFirstLastPara="1" wrap="square" lIns="91425" tIns="91425" rIns="91425" bIns="91425" anchor="ctr" anchorCtr="0">
            <a:noAutofit/>
          </a:bodyPr>
          <a:lstStyle/>
          <a:p>
            <a:fld id="{00000000-1234-1234-1234-123412341234}" type="slidenum">
              <a:rPr lang="en-GB"/>
              <a:pPr/>
              <a:t>10</a:t>
            </a:fld>
            <a:endParaRPr dirty="0"/>
          </a:p>
        </p:txBody>
      </p:sp>
      <p:pic>
        <p:nvPicPr>
          <p:cNvPr id="3" name="Picture 2">
            <a:extLst>
              <a:ext uri="{FF2B5EF4-FFF2-40B4-BE49-F238E27FC236}">
                <a16:creationId xmlns:a16="http://schemas.microsoft.com/office/drawing/2014/main" id="{BD9F030E-62F3-47EA-9CF9-5C596780918B}"/>
              </a:ext>
            </a:extLst>
          </p:cNvPr>
          <p:cNvPicPr>
            <a:picLocks noChangeAspect="1"/>
          </p:cNvPicPr>
          <p:nvPr/>
        </p:nvPicPr>
        <p:blipFill>
          <a:blip r:embed="rId5"/>
          <a:stretch>
            <a:fillRect/>
          </a:stretch>
        </p:blipFill>
        <p:spPr>
          <a:xfrm>
            <a:off x="2324318" y="1085085"/>
            <a:ext cx="3967252" cy="3386062"/>
          </a:xfrm>
          <a:prstGeom prst="rect">
            <a:avLst/>
          </a:prstGeom>
        </p:spPr>
      </p:pic>
      <p:sp>
        <p:nvSpPr>
          <p:cNvPr id="8" name="TextBox 7">
            <a:extLst>
              <a:ext uri="{FF2B5EF4-FFF2-40B4-BE49-F238E27FC236}">
                <a16:creationId xmlns:a16="http://schemas.microsoft.com/office/drawing/2014/main" id="{24124DD4-F503-469D-AC45-8C4A931A8D46}"/>
              </a:ext>
            </a:extLst>
          </p:cNvPr>
          <p:cNvSpPr txBox="1"/>
          <p:nvPr/>
        </p:nvSpPr>
        <p:spPr>
          <a:xfrm>
            <a:off x="1949289" y="4644573"/>
            <a:ext cx="4717310" cy="430887"/>
          </a:xfrm>
          <a:prstGeom prst="rect">
            <a:avLst/>
          </a:prstGeom>
          <a:noFill/>
        </p:spPr>
        <p:txBody>
          <a:bodyPr wrap="square">
            <a:spAutoFit/>
          </a:bodyPr>
          <a:lstStyle/>
          <a:p>
            <a:pPr algn="ctr"/>
            <a:endParaRPr lang="en-IN" sz="1100" dirty="0">
              <a:solidFill>
                <a:schemeClr val="dk1"/>
              </a:solidFill>
            </a:endParaRPr>
          </a:p>
          <a:p>
            <a:pPr algn="ctr"/>
            <a:r>
              <a:rPr lang="en-IN" sz="1100" b="1" dirty="0">
                <a:solidFill>
                  <a:schemeClr val="dk1"/>
                </a:solidFill>
              </a:rPr>
              <a:t>DEPARTMENT OF INFORMATION TECHNOLOGY</a:t>
            </a:r>
          </a:p>
        </p:txBody>
      </p:sp>
    </p:spTree>
    <p:extLst>
      <p:ext uri="{BB962C8B-B14F-4D97-AF65-F5344CB8AC3E}">
        <p14:creationId xmlns:p14="http://schemas.microsoft.com/office/powerpoint/2010/main" val="1143573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a:blip r:embed="rId3"/>
          <a:stretch>
            <a:fillRect/>
          </a:stretch>
        </p:blipFill>
        <p:spPr>
          <a:xfrm>
            <a:off x="7726045" y="1"/>
            <a:ext cx="1561625" cy="1809525"/>
          </a:xfrm>
          <a:prstGeom prst="rect">
            <a:avLst/>
          </a:prstGeom>
          <a:noFill/>
          <a:ln>
            <a:noFill/>
          </a:ln>
        </p:spPr>
      </p:pic>
      <p:pic>
        <p:nvPicPr>
          <p:cNvPr id="87" name="Google Shape;87;p16"/>
          <p:cNvPicPr preferRelativeResize="0"/>
          <p:nvPr/>
        </p:nvPicPr>
        <p:blipFill>
          <a:blip r:embed="rId4"/>
          <a:stretch>
            <a:fillRect/>
          </a:stretch>
        </p:blipFill>
        <p:spPr>
          <a:xfrm>
            <a:off x="143669" y="0"/>
            <a:ext cx="1680624" cy="814326"/>
          </a:xfrm>
          <a:prstGeom prst="rect">
            <a:avLst/>
          </a:prstGeom>
          <a:noFill/>
          <a:ln>
            <a:noFill/>
          </a:ln>
        </p:spPr>
      </p:pic>
      <p:sp>
        <p:nvSpPr>
          <p:cNvPr id="88" name="Google Shape;88;p16"/>
          <p:cNvSpPr txBox="1"/>
          <p:nvPr/>
        </p:nvSpPr>
        <p:spPr>
          <a:xfrm>
            <a:off x="2348369" y="347026"/>
            <a:ext cx="4734600" cy="557737"/>
          </a:xfrm>
          <a:prstGeom prst="rect">
            <a:avLst/>
          </a:prstGeom>
          <a:noFill/>
          <a:ln>
            <a:noFill/>
          </a:ln>
        </p:spPr>
        <p:txBody>
          <a:bodyPr spcFirstLastPara="1" wrap="square" lIns="91425" tIns="91425" rIns="91425" bIns="91425" anchor="t" anchorCtr="0">
            <a:noAutofit/>
          </a:bodyPr>
          <a:lstStyle/>
          <a:p>
            <a:pPr algn="ctr"/>
            <a:r>
              <a:rPr lang="en-GB" sz="2000" b="1" dirty="0">
                <a:latin typeface="Verdana" panose="020B0604030504040204" pitchFamily="34" charset="0"/>
                <a:ea typeface="Verdana" panose="020B0604030504040204" pitchFamily="34" charset="0"/>
              </a:rPr>
              <a:t>6. PROPOSED METHODOLOGY</a:t>
            </a:r>
            <a:endParaRPr sz="2000" b="1" dirty="0">
              <a:latin typeface="Verdana" panose="020B0604030504040204" pitchFamily="34" charset="0"/>
              <a:ea typeface="Verdana" panose="020B0604030504040204" pitchFamily="34" charset="0"/>
            </a:endParaRPr>
          </a:p>
        </p:txBody>
      </p:sp>
      <p:sp>
        <p:nvSpPr>
          <p:cNvPr id="89" name="Google Shape;89;p16"/>
          <p:cNvSpPr txBox="1">
            <a:spLocks noGrp="1"/>
          </p:cNvSpPr>
          <p:nvPr>
            <p:ph type="sldNum" sz="quarter" idx="12"/>
          </p:nvPr>
        </p:nvSpPr>
        <p:spPr>
          <a:xfrm>
            <a:off x="8616127" y="4663217"/>
            <a:ext cx="548700" cy="393600"/>
          </a:xfrm>
          <a:prstGeom prst="rect">
            <a:avLst/>
          </a:prstGeom>
        </p:spPr>
        <p:txBody>
          <a:bodyPr spcFirstLastPara="1" wrap="square" lIns="91425" tIns="91425" rIns="91425" bIns="91425" anchor="ctr" anchorCtr="0">
            <a:noAutofit/>
          </a:bodyPr>
          <a:lstStyle/>
          <a:p>
            <a:fld id="{00000000-1234-1234-1234-123412341234}" type="slidenum">
              <a:rPr lang="en-GB"/>
              <a:pPr/>
              <a:t>11</a:t>
            </a:fld>
            <a:endParaRPr dirty="0"/>
          </a:p>
        </p:txBody>
      </p:sp>
      <p:sp>
        <p:nvSpPr>
          <p:cNvPr id="2" name="TextBox 1"/>
          <p:cNvSpPr txBox="1"/>
          <p:nvPr/>
        </p:nvSpPr>
        <p:spPr>
          <a:xfrm>
            <a:off x="487888" y="929759"/>
            <a:ext cx="7238157" cy="3222549"/>
          </a:xfrm>
          <a:prstGeom prst="rect">
            <a:avLst/>
          </a:prstGeom>
          <a:noFill/>
        </p:spPr>
        <p:txBody>
          <a:bodyPr wrap="square" rtlCol="0">
            <a:spAutoFit/>
          </a:bodyPr>
          <a:lstStyle/>
          <a:p>
            <a:pPr>
              <a:lnSpc>
                <a:spcPct val="110000"/>
              </a:lnSpc>
            </a:pPr>
            <a:endParaRPr lang="en-US" dirty="0"/>
          </a:p>
          <a:p>
            <a:pPr marL="285750" indent="-285750">
              <a:lnSpc>
                <a:spcPct val="110000"/>
              </a:lnSpc>
              <a:buFont typeface="Wingdings" panose="05000000000000000000" pitchFamily="2" charset="2"/>
              <a:buChar char="Ø"/>
            </a:pPr>
            <a:r>
              <a:rPr lang="en-US" sz="1600" dirty="0">
                <a:latin typeface="Calibri" panose="020F0502020204030204" charset="0"/>
                <a:cs typeface="Calibri" panose="020F0502020204030204" charset="0"/>
              </a:rPr>
              <a:t>The </a:t>
            </a:r>
            <a:r>
              <a:rPr lang="en-US" altLang="en-US" sz="1600" dirty="0">
                <a:latin typeface="Calibri" panose="020F0502020204030204" charset="0"/>
                <a:cs typeface="Calibri" panose="020F0502020204030204" charset="0"/>
              </a:rPr>
              <a:t>proposed methodology</a:t>
            </a:r>
            <a:r>
              <a:rPr lang="en-US" sz="1600" dirty="0">
                <a:latin typeface="Calibri" panose="020F0502020204030204" charset="0"/>
                <a:cs typeface="Calibri" panose="020F0502020204030204" charset="0"/>
              </a:rPr>
              <a:t> House Price Prediction aims to detect price of the house using machine learning techniques and algorithms with good accuracy based on required data entered by the user in the front end</a:t>
            </a:r>
          </a:p>
          <a:p>
            <a:pPr marL="285750" indent="-285750">
              <a:lnSpc>
                <a:spcPct val="130000"/>
              </a:lnSpc>
              <a:buFont typeface="Wingdings" panose="05000000000000000000" pitchFamily="2" charset="2"/>
              <a:buChar char="Ø"/>
            </a:pPr>
            <a:r>
              <a:rPr lang="en-US" sz="1600" dirty="0">
                <a:latin typeface="Calibri" panose="020F0502020204030204" charset="0"/>
                <a:cs typeface="Calibri" panose="020F0502020204030204" charset="0"/>
              </a:rPr>
              <a:t>In this project we focus on predicting house price by using machine learning algorithm like linear regression</a:t>
            </a:r>
          </a:p>
          <a:p>
            <a:pPr marL="285750" indent="-285750">
              <a:lnSpc>
                <a:spcPct val="110000"/>
              </a:lnSpc>
              <a:buFont typeface="Wingdings" panose="05000000000000000000" pitchFamily="2" charset="2"/>
              <a:buChar char="Ø"/>
            </a:pPr>
            <a:r>
              <a:rPr lang="en-US" sz="1600" dirty="0">
                <a:latin typeface="Calibri" panose="020F0502020204030204" charset="0"/>
                <a:cs typeface="Calibri" panose="020F0502020204030204" charset="0"/>
              </a:rPr>
              <a:t>Data is stored in .csv file out of that 80% of data is used for training purpose and remaining 20% is used for testing purpose</a:t>
            </a:r>
          </a:p>
          <a:p>
            <a:pPr marL="285750" indent="-285750">
              <a:lnSpc>
                <a:spcPct val="110000"/>
              </a:lnSpc>
              <a:buFont typeface="Wingdings" panose="05000000000000000000" pitchFamily="2" charset="2"/>
              <a:buChar char="Ø"/>
            </a:pPr>
            <a:r>
              <a:rPr lang="en-US" sz="1600" dirty="0">
                <a:latin typeface="Calibri" panose="020F0502020204030204" charset="0"/>
                <a:cs typeface="Calibri" panose="020F0502020204030204" charset="0"/>
              </a:rPr>
              <a:t>Our goal is to develop a model that predict the house prices by considering various parameters</a:t>
            </a:r>
            <a:endParaRPr lang="en-US" sz="1600" dirty="0"/>
          </a:p>
          <a:p>
            <a:pPr>
              <a:lnSpc>
                <a:spcPct val="110000"/>
              </a:lnSpc>
            </a:pPr>
            <a:endParaRPr lang="en-IN" sz="1800" dirty="0">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F86A6EDC-C05E-4BD1-8568-6F0E3A41DECF}"/>
              </a:ext>
            </a:extLst>
          </p:cNvPr>
          <p:cNvSpPr txBox="1"/>
          <p:nvPr/>
        </p:nvSpPr>
        <p:spPr>
          <a:xfrm>
            <a:off x="2348369" y="4663217"/>
            <a:ext cx="4717310" cy="430887"/>
          </a:xfrm>
          <a:prstGeom prst="rect">
            <a:avLst/>
          </a:prstGeom>
          <a:noFill/>
        </p:spPr>
        <p:txBody>
          <a:bodyPr wrap="square">
            <a:spAutoFit/>
          </a:bodyPr>
          <a:lstStyle/>
          <a:p>
            <a:pPr algn="ctr"/>
            <a:endParaRPr lang="en-IN" sz="1100" dirty="0">
              <a:solidFill>
                <a:schemeClr val="dk1"/>
              </a:solidFill>
            </a:endParaRPr>
          </a:p>
          <a:p>
            <a:pPr algn="ctr"/>
            <a:r>
              <a:rPr lang="en-IN" sz="1100" b="1" dirty="0">
                <a:solidFill>
                  <a:schemeClr val="dk1"/>
                </a:solidFill>
              </a:rPr>
              <a:t>DEPARTMENT OF INFORMATION TECHNOLOGY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5"/>
          <p:cNvPicPr preferRelativeResize="0"/>
          <p:nvPr/>
        </p:nvPicPr>
        <p:blipFill>
          <a:blip r:embed="rId3"/>
          <a:stretch>
            <a:fillRect/>
          </a:stretch>
        </p:blipFill>
        <p:spPr>
          <a:xfrm>
            <a:off x="7726045" y="1"/>
            <a:ext cx="1561625" cy="1809525"/>
          </a:xfrm>
          <a:prstGeom prst="rect">
            <a:avLst/>
          </a:prstGeom>
          <a:noFill/>
          <a:ln>
            <a:noFill/>
          </a:ln>
        </p:spPr>
      </p:pic>
      <p:pic>
        <p:nvPicPr>
          <p:cNvPr id="172" name="Google Shape;172;p25"/>
          <p:cNvPicPr preferRelativeResize="0"/>
          <p:nvPr/>
        </p:nvPicPr>
        <p:blipFill>
          <a:blip r:embed="rId4"/>
          <a:stretch>
            <a:fillRect/>
          </a:stretch>
        </p:blipFill>
        <p:spPr>
          <a:xfrm>
            <a:off x="143669" y="0"/>
            <a:ext cx="1680624" cy="814326"/>
          </a:xfrm>
          <a:prstGeom prst="rect">
            <a:avLst/>
          </a:prstGeom>
          <a:noFill/>
          <a:ln>
            <a:noFill/>
          </a:ln>
        </p:spPr>
      </p:pic>
      <p:sp>
        <p:nvSpPr>
          <p:cNvPr id="174" name="Google Shape;174;p25"/>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GB"/>
              <a:pPr/>
              <a:t>12</a:t>
            </a:fld>
            <a:endParaRPr lang="en-GB"/>
          </a:p>
        </p:txBody>
      </p:sp>
      <p:sp>
        <p:nvSpPr>
          <p:cNvPr id="3" name="TextBox 2">
            <a:extLst>
              <a:ext uri="{FF2B5EF4-FFF2-40B4-BE49-F238E27FC236}">
                <a16:creationId xmlns:a16="http://schemas.microsoft.com/office/drawing/2014/main" id="{DF1C945C-6524-40E9-AE2B-50076E844E5D}"/>
              </a:ext>
            </a:extLst>
          </p:cNvPr>
          <p:cNvSpPr txBox="1"/>
          <p:nvPr/>
        </p:nvSpPr>
        <p:spPr>
          <a:xfrm flipH="1">
            <a:off x="757617" y="1074797"/>
            <a:ext cx="2735860" cy="4081117"/>
          </a:xfrm>
          <a:prstGeom prst="rect">
            <a:avLst/>
          </a:prstGeom>
          <a:noFill/>
        </p:spPr>
        <p:txBody>
          <a:bodyPr wrap="square" rtlCol="0">
            <a:spAutoFit/>
          </a:bodyPr>
          <a:lstStyle/>
          <a:p>
            <a:r>
              <a:rPr lang="en-US" b="1" u="sng" dirty="0"/>
              <a:t>Software Requirements:</a:t>
            </a:r>
          </a:p>
          <a:p>
            <a:endParaRPr lang="en-US" b="1" u="sng" dirty="0"/>
          </a:p>
          <a:p>
            <a:pPr marL="285750" indent="-285750">
              <a:lnSpc>
                <a:spcPct val="120000"/>
              </a:lnSpc>
              <a:buFont typeface="Arial" panose="020B0604020202020204" pitchFamily="34" charset="0"/>
              <a:buChar char="•"/>
            </a:pPr>
            <a:r>
              <a:rPr lang="en-US" dirty="0" err="1"/>
              <a:t>Jupyter</a:t>
            </a:r>
            <a:r>
              <a:rPr lang="en-US" dirty="0"/>
              <a:t> Notebook</a:t>
            </a:r>
          </a:p>
          <a:p>
            <a:pPr marL="285750" indent="-285750">
              <a:lnSpc>
                <a:spcPct val="120000"/>
              </a:lnSpc>
              <a:buFont typeface="Arial" panose="020B0604020202020204" pitchFamily="34" charset="0"/>
              <a:buChar char="•"/>
            </a:pPr>
            <a:r>
              <a:rPr lang="en-US" dirty="0" err="1"/>
              <a:t>Pycharm</a:t>
            </a:r>
            <a:endParaRPr lang="en-US" dirty="0"/>
          </a:p>
          <a:p>
            <a:pPr marL="285750" indent="-285750">
              <a:lnSpc>
                <a:spcPct val="120000"/>
              </a:lnSpc>
              <a:buFont typeface="Arial" panose="020B0604020202020204" pitchFamily="34" charset="0"/>
              <a:buChar char="•"/>
            </a:pPr>
            <a:r>
              <a:rPr lang="en-US" dirty="0"/>
              <a:t>Visual Studio</a:t>
            </a:r>
          </a:p>
          <a:p>
            <a:pPr marL="285750" indent="-285750">
              <a:lnSpc>
                <a:spcPct val="120000"/>
              </a:lnSpc>
              <a:buFont typeface="Arial" panose="020B0604020202020204" pitchFamily="34" charset="0"/>
              <a:buChar char="•"/>
            </a:pPr>
            <a:r>
              <a:rPr lang="en-US" dirty="0"/>
              <a:t>Notepad++</a:t>
            </a:r>
          </a:p>
          <a:p>
            <a:endParaRPr lang="en-US" dirty="0"/>
          </a:p>
          <a:p>
            <a:r>
              <a:rPr lang="en-US" b="1" u="sng" dirty="0"/>
              <a:t>Languages:</a:t>
            </a:r>
          </a:p>
          <a:p>
            <a:endParaRPr lang="en-US" dirty="0"/>
          </a:p>
          <a:p>
            <a:pPr marL="285750" indent="-285750">
              <a:lnSpc>
                <a:spcPct val="120000"/>
              </a:lnSpc>
              <a:buFont typeface="Arial" panose="020B0604020202020204" pitchFamily="34" charset="0"/>
              <a:buChar char="•"/>
            </a:pPr>
            <a:r>
              <a:rPr lang="en-US" dirty="0"/>
              <a:t>Python</a:t>
            </a:r>
          </a:p>
          <a:p>
            <a:pPr marL="285750" indent="-285750">
              <a:lnSpc>
                <a:spcPct val="120000"/>
              </a:lnSpc>
              <a:buFont typeface="Arial" panose="020B0604020202020204" pitchFamily="34" charset="0"/>
              <a:buChar char="•"/>
            </a:pPr>
            <a:r>
              <a:rPr lang="en-US" dirty="0"/>
              <a:t>HTML</a:t>
            </a:r>
          </a:p>
          <a:p>
            <a:pPr marL="285750" indent="-285750">
              <a:lnSpc>
                <a:spcPct val="120000"/>
              </a:lnSpc>
              <a:buFont typeface="Arial" panose="020B0604020202020204" pitchFamily="34" charset="0"/>
              <a:buChar char="•"/>
            </a:pPr>
            <a:r>
              <a:rPr lang="en-US" dirty="0"/>
              <a:t>CSS</a:t>
            </a:r>
          </a:p>
          <a:p>
            <a:endParaRPr lang="en-IN" dirty="0"/>
          </a:p>
        </p:txBody>
      </p:sp>
      <p:sp>
        <p:nvSpPr>
          <p:cNvPr id="8" name="TextBox 7">
            <a:extLst>
              <a:ext uri="{FF2B5EF4-FFF2-40B4-BE49-F238E27FC236}">
                <a16:creationId xmlns:a16="http://schemas.microsoft.com/office/drawing/2014/main" id="{D53F5697-F47F-4A1E-807C-F5B209EE9BA7}"/>
              </a:ext>
            </a:extLst>
          </p:cNvPr>
          <p:cNvSpPr txBox="1"/>
          <p:nvPr/>
        </p:nvSpPr>
        <p:spPr>
          <a:xfrm>
            <a:off x="2357014" y="4625930"/>
            <a:ext cx="4717310" cy="430887"/>
          </a:xfrm>
          <a:prstGeom prst="rect">
            <a:avLst/>
          </a:prstGeom>
          <a:noFill/>
        </p:spPr>
        <p:txBody>
          <a:bodyPr wrap="square">
            <a:spAutoFit/>
          </a:bodyPr>
          <a:lstStyle/>
          <a:p>
            <a:pPr algn="ctr"/>
            <a:endParaRPr lang="en-IN" sz="1100" dirty="0">
              <a:solidFill>
                <a:schemeClr val="dk1"/>
              </a:solidFill>
            </a:endParaRPr>
          </a:p>
          <a:p>
            <a:pPr algn="ctr"/>
            <a:r>
              <a:rPr lang="en-IN" sz="1100" b="1" dirty="0">
                <a:solidFill>
                  <a:schemeClr val="dk1"/>
                </a:solidFill>
              </a:rPr>
              <a:t>DEPARTMENT OF INFORMATION TECHNOLOGY</a:t>
            </a:r>
          </a:p>
        </p:txBody>
      </p:sp>
      <p:sp>
        <p:nvSpPr>
          <p:cNvPr id="10" name="TextBox 9">
            <a:extLst>
              <a:ext uri="{FF2B5EF4-FFF2-40B4-BE49-F238E27FC236}">
                <a16:creationId xmlns:a16="http://schemas.microsoft.com/office/drawing/2014/main" id="{658E2D95-8632-43E6-9A2C-155C489FDF9E}"/>
              </a:ext>
            </a:extLst>
          </p:cNvPr>
          <p:cNvSpPr txBox="1"/>
          <p:nvPr/>
        </p:nvSpPr>
        <p:spPr>
          <a:xfrm>
            <a:off x="4129881" y="1074797"/>
            <a:ext cx="3596163" cy="3234860"/>
          </a:xfrm>
          <a:prstGeom prst="rect">
            <a:avLst/>
          </a:prstGeom>
          <a:noFill/>
        </p:spPr>
        <p:txBody>
          <a:bodyPr wrap="square">
            <a:spAutoFit/>
          </a:bodyPr>
          <a:lstStyle/>
          <a:p>
            <a:r>
              <a:rPr lang="en-US" b="1" u="sng" dirty="0"/>
              <a:t>Hardware Requirements:</a:t>
            </a:r>
          </a:p>
          <a:p>
            <a:pPr>
              <a:lnSpc>
                <a:spcPct val="150000"/>
              </a:lnSpc>
            </a:pPr>
            <a:endParaRPr lang="en-US" b="1" u="sng" dirty="0"/>
          </a:p>
          <a:p>
            <a:pPr marL="285750" indent="-285750">
              <a:lnSpc>
                <a:spcPct val="150000"/>
              </a:lnSpc>
              <a:buFont typeface="Arial" panose="020B0604020202020204" pitchFamily="34" charset="0"/>
              <a:buChar char="•"/>
            </a:pPr>
            <a:r>
              <a:rPr lang="en-IN" dirty="0"/>
              <a:t>Processor: Intel Core i3 or higher</a:t>
            </a:r>
          </a:p>
          <a:p>
            <a:pPr marL="285750" indent="-285750">
              <a:lnSpc>
                <a:spcPct val="150000"/>
              </a:lnSpc>
              <a:buFont typeface="Arial" panose="020B0604020202020204" pitchFamily="34" charset="0"/>
              <a:buChar char="•"/>
            </a:pPr>
            <a:r>
              <a:rPr lang="en-IN" dirty="0"/>
              <a:t>Monitor: Min 14’’ colour monitor</a:t>
            </a:r>
          </a:p>
          <a:p>
            <a:pPr marL="285750" indent="-285750">
              <a:lnSpc>
                <a:spcPct val="150000"/>
              </a:lnSpc>
              <a:buFont typeface="Arial" panose="020B0604020202020204" pitchFamily="34" charset="0"/>
              <a:buChar char="•"/>
            </a:pPr>
            <a:r>
              <a:rPr lang="en-IN" dirty="0"/>
              <a:t>RAM: 2GB</a:t>
            </a:r>
          </a:p>
          <a:p>
            <a:pPr marL="285750" indent="-285750">
              <a:lnSpc>
                <a:spcPct val="150000"/>
              </a:lnSpc>
              <a:buFont typeface="Arial" panose="020B0604020202020204" pitchFamily="34" charset="0"/>
              <a:buChar char="•"/>
            </a:pPr>
            <a:r>
              <a:rPr lang="en-IN" dirty="0"/>
              <a:t>Hard Disk: 1TB</a:t>
            </a:r>
          </a:p>
          <a:p>
            <a:pPr marL="285750" indent="-285750">
              <a:lnSpc>
                <a:spcPct val="150000"/>
              </a:lnSpc>
              <a:buFont typeface="Arial" panose="020B0604020202020204" pitchFamily="34" charset="0"/>
              <a:buChar char="•"/>
            </a:pPr>
            <a:r>
              <a:rPr lang="en-IN" dirty="0"/>
              <a:t>Keyboard: Standard 104 keys</a:t>
            </a:r>
          </a:p>
          <a:p>
            <a:pPr marL="285750" indent="-285750">
              <a:lnSpc>
                <a:spcPct val="150000"/>
              </a:lnSpc>
              <a:buFont typeface="Arial" panose="020B0604020202020204" pitchFamily="34" charset="0"/>
              <a:buChar char="•"/>
            </a:pPr>
            <a:r>
              <a:rPr lang="en-IN" dirty="0"/>
              <a:t>Mouse: Serial mouse</a:t>
            </a:r>
          </a:p>
        </p:txBody>
      </p:sp>
      <p:sp>
        <p:nvSpPr>
          <p:cNvPr id="12" name="TextBox 11">
            <a:extLst>
              <a:ext uri="{FF2B5EF4-FFF2-40B4-BE49-F238E27FC236}">
                <a16:creationId xmlns:a16="http://schemas.microsoft.com/office/drawing/2014/main" id="{B5D171BF-1394-4951-902B-A91D25D8B79E}"/>
              </a:ext>
            </a:extLst>
          </p:cNvPr>
          <p:cNvSpPr txBox="1"/>
          <p:nvPr/>
        </p:nvSpPr>
        <p:spPr>
          <a:xfrm>
            <a:off x="1981627" y="414216"/>
            <a:ext cx="4718538" cy="400110"/>
          </a:xfrm>
          <a:prstGeom prst="rect">
            <a:avLst/>
          </a:prstGeom>
          <a:noFill/>
        </p:spPr>
        <p:txBody>
          <a:bodyPr wrap="square">
            <a:spAutoFit/>
          </a:bodyPr>
          <a:lstStyle/>
          <a:p>
            <a:pPr algn="ctr"/>
            <a:r>
              <a:rPr lang="en-GB" sz="2000" b="1" dirty="0">
                <a:latin typeface="Verdana" panose="020B0604030504040204" pitchFamily="34" charset="0"/>
                <a:ea typeface="Verdana" panose="020B0604030504040204" pitchFamily="34" charset="0"/>
              </a:rPr>
              <a:t>7. TECHNOLOGY USED</a:t>
            </a:r>
          </a:p>
        </p:txBody>
      </p:sp>
    </p:spTree>
    <p:extLst>
      <p:ext uri="{BB962C8B-B14F-4D97-AF65-F5344CB8AC3E}">
        <p14:creationId xmlns:p14="http://schemas.microsoft.com/office/powerpoint/2010/main" val="113464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ECFA-3F61-4E1A-A736-F994F756FCCB}"/>
              </a:ext>
            </a:extLst>
          </p:cNvPr>
          <p:cNvSpPr>
            <a:spLocks noGrp="1"/>
          </p:cNvSpPr>
          <p:nvPr>
            <p:ph type="title"/>
          </p:nvPr>
        </p:nvSpPr>
        <p:spPr>
          <a:xfrm>
            <a:off x="2937963" y="418083"/>
            <a:ext cx="2689114" cy="436460"/>
          </a:xfrm>
        </p:spPr>
        <p:txBody>
          <a:bodyPr/>
          <a:lstStyle/>
          <a:p>
            <a:r>
              <a:rPr lang="en-US" sz="2000" b="1" dirty="0">
                <a:latin typeface="Verdana" panose="020B0604030504040204" pitchFamily="34" charset="0"/>
                <a:ea typeface="Verdana" panose="020B0604030504040204" pitchFamily="34" charset="0"/>
              </a:rPr>
              <a:t>8. CONCLUSION</a:t>
            </a:r>
            <a:endParaRPr lang="en-IN" sz="2000" b="1"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60441148-00FA-48B1-85A6-1EA12854D061}"/>
              </a:ext>
            </a:extLst>
          </p:cNvPr>
          <p:cNvSpPr>
            <a:spLocks noGrp="1"/>
          </p:cNvSpPr>
          <p:nvPr>
            <p:ph type="sldNum" idx="12"/>
          </p:nvPr>
        </p:nvSpPr>
        <p:spPr/>
        <p:txBody>
          <a:bodyPr/>
          <a:lstStyle/>
          <a:p>
            <a:fld id="{00000000-1234-1234-1234-123412341234}" type="slidenum">
              <a:rPr lang="en-GB" smtClean="0"/>
              <a:pPr/>
              <a:t>13</a:t>
            </a:fld>
            <a:endParaRPr lang="en-GB"/>
          </a:p>
        </p:txBody>
      </p:sp>
      <p:pic>
        <p:nvPicPr>
          <p:cNvPr id="5" name="Picture 4">
            <a:extLst>
              <a:ext uri="{FF2B5EF4-FFF2-40B4-BE49-F238E27FC236}">
                <a16:creationId xmlns:a16="http://schemas.microsoft.com/office/drawing/2014/main" id="{D3EDCA30-DA7E-4124-ACEB-4596717BE39A}"/>
              </a:ext>
            </a:extLst>
          </p:cNvPr>
          <p:cNvPicPr>
            <a:picLocks noChangeAspect="1"/>
          </p:cNvPicPr>
          <p:nvPr/>
        </p:nvPicPr>
        <p:blipFill>
          <a:blip r:embed="rId2"/>
          <a:stretch>
            <a:fillRect/>
          </a:stretch>
        </p:blipFill>
        <p:spPr>
          <a:xfrm>
            <a:off x="7730813" y="4622"/>
            <a:ext cx="1562100" cy="1809750"/>
          </a:xfrm>
          <a:prstGeom prst="rect">
            <a:avLst/>
          </a:prstGeom>
        </p:spPr>
      </p:pic>
      <p:sp>
        <p:nvSpPr>
          <p:cNvPr id="9" name="TextBox 8">
            <a:extLst>
              <a:ext uri="{FF2B5EF4-FFF2-40B4-BE49-F238E27FC236}">
                <a16:creationId xmlns:a16="http://schemas.microsoft.com/office/drawing/2014/main" id="{A9DD98FD-24B2-4D0F-8FA1-F05116F3AC25}"/>
              </a:ext>
            </a:extLst>
          </p:cNvPr>
          <p:cNvSpPr txBox="1"/>
          <p:nvPr/>
        </p:nvSpPr>
        <p:spPr>
          <a:xfrm>
            <a:off x="140675" y="942973"/>
            <a:ext cx="7901356" cy="397826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t>Our system that aims to provide a reliable prediction of housing prices based on test data has been developed. </a:t>
            </a:r>
          </a:p>
          <a:p>
            <a:pPr marL="285750" indent="-285750">
              <a:lnSpc>
                <a:spcPct val="150000"/>
              </a:lnSpc>
              <a:buFont typeface="Wingdings" panose="05000000000000000000" pitchFamily="2" charset="2"/>
              <a:buChar char="Ø"/>
            </a:pPr>
            <a:r>
              <a:rPr lang="en-US" dirty="0"/>
              <a:t>The system makes use of Linear Regression algorithm. </a:t>
            </a:r>
          </a:p>
          <a:p>
            <a:pPr marL="285750" indent="-285750">
              <a:lnSpc>
                <a:spcPct val="150000"/>
              </a:lnSpc>
              <a:buFont typeface="Wingdings" panose="05000000000000000000" pitchFamily="2" charset="2"/>
              <a:buChar char="Ø"/>
            </a:pPr>
            <a:r>
              <a:rPr lang="en-US" dirty="0"/>
              <a:t>The system will get the user parameter values directly from webpage and projects the output based on the trained data. </a:t>
            </a:r>
          </a:p>
          <a:p>
            <a:pPr marL="285750" indent="-285750">
              <a:lnSpc>
                <a:spcPct val="150000"/>
              </a:lnSpc>
              <a:buFont typeface="Wingdings" panose="05000000000000000000" pitchFamily="2" charset="2"/>
              <a:buChar char="Ø"/>
            </a:pPr>
            <a:r>
              <a:rPr lang="en-US" dirty="0"/>
              <a:t>The system will satisfy customers by providing accurate output and preventing the risk of investing in the wrong house. </a:t>
            </a:r>
          </a:p>
          <a:p>
            <a:pPr>
              <a:lnSpc>
                <a:spcPct val="150000"/>
              </a:lnSpc>
            </a:pPr>
            <a:endParaRPr lang="en-US" sz="1200" dirty="0"/>
          </a:p>
          <a:p>
            <a:pPr marL="285750" indent="-285750">
              <a:lnSpc>
                <a:spcPct val="150000"/>
              </a:lnSpc>
              <a:buFont typeface="Wingdings" panose="05000000000000000000" pitchFamily="2" charset="2"/>
              <a:buChar char="Ø"/>
            </a:pPr>
            <a:endParaRPr lang="en-IN" sz="1600" dirty="0"/>
          </a:p>
          <a:p>
            <a:pPr marL="285750" indent="-285750">
              <a:lnSpc>
                <a:spcPct val="150000"/>
              </a:lnSpc>
              <a:buFont typeface="Wingdings" panose="05000000000000000000" pitchFamily="2" charset="2"/>
              <a:buChar char="Ø"/>
            </a:pPr>
            <a:endParaRPr lang="en-IN" sz="1600" dirty="0"/>
          </a:p>
        </p:txBody>
      </p:sp>
      <p:pic>
        <p:nvPicPr>
          <p:cNvPr id="10" name="Google Shape;172;p25">
            <a:extLst>
              <a:ext uri="{FF2B5EF4-FFF2-40B4-BE49-F238E27FC236}">
                <a16:creationId xmlns:a16="http://schemas.microsoft.com/office/drawing/2014/main" id="{5463237B-36B2-45F2-AD10-0E7F408F6B38}"/>
              </a:ext>
            </a:extLst>
          </p:cNvPr>
          <p:cNvPicPr preferRelativeResize="0"/>
          <p:nvPr/>
        </p:nvPicPr>
        <p:blipFill>
          <a:blip r:embed="rId3"/>
          <a:stretch>
            <a:fillRect/>
          </a:stretch>
        </p:blipFill>
        <p:spPr>
          <a:xfrm>
            <a:off x="143669" y="0"/>
            <a:ext cx="1680624" cy="814326"/>
          </a:xfrm>
          <a:prstGeom prst="rect">
            <a:avLst/>
          </a:prstGeom>
          <a:noFill/>
          <a:ln>
            <a:noFill/>
          </a:ln>
        </p:spPr>
      </p:pic>
    </p:spTree>
    <p:extLst>
      <p:ext uri="{BB962C8B-B14F-4D97-AF65-F5344CB8AC3E}">
        <p14:creationId xmlns:p14="http://schemas.microsoft.com/office/powerpoint/2010/main" val="23690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5"/>
          <p:cNvPicPr preferRelativeResize="0"/>
          <p:nvPr/>
        </p:nvPicPr>
        <p:blipFill>
          <a:blip r:embed="rId3"/>
          <a:stretch>
            <a:fillRect/>
          </a:stretch>
        </p:blipFill>
        <p:spPr>
          <a:xfrm>
            <a:off x="7726045" y="1"/>
            <a:ext cx="1561625" cy="1809525"/>
          </a:xfrm>
          <a:prstGeom prst="rect">
            <a:avLst/>
          </a:prstGeom>
          <a:noFill/>
          <a:ln>
            <a:noFill/>
          </a:ln>
        </p:spPr>
      </p:pic>
      <p:pic>
        <p:nvPicPr>
          <p:cNvPr id="172" name="Google Shape;172;p25"/>
          <p:cNvPicPr preferRelativeResize="0"/>
          <p:nvPr/>
        </p:nvPicPr>
        <p:blipFill>
          <a:blip r:embed="rId4"/>
          <a:stretch>
            <a:fillRect/>
          </a:stretch>
        </p:blipFill>
        <p:spPr>
          <a:xfrm>
            <a:off x="143669" y="0"/>
            <a:ext cx="1680624" cy="814326"/>
          </a:xfrm>
          <a:prstGeom prst="rect">
            <a:avLst/>
          </a:prstGeom>
          <a:noFill/>
          <a:ln>
            <a:noFill/>
          </a:ln>
        </p:spPr>
      </p:pic>
      <p:sp>
        <p:nvSpPr>
          <p:cNvPr id="173" name="Google Shape;173;p25"/>
          <p:cNvSpPr txBox="1"/>
          <p:nvPr/>
        </p:nvSpPr>
        <p:spPr>
          <a:xfrm>
            <a:off x="1516475" y="242962"/>
            <a:ext cx="5800500" cy="814200"/>
          </a:xfrm>
          <a:prstGeom prst="rect">
            <a:avLst/>
          </a:prstGeom>
          <a:noFill/>
          <a:ln>
            <a:noFill/>
          </a:ln>
        </p:spPr>
        <p:txBody>
          <a:bodyPr spcFirstLastPara="1" wrap="square" lIns="91425" tIns="91425" rIns="91425" bIns="91425" anchor="t" anchorCtr="0">
            <a:noAutofit/>
          </a:bodyPr>
          <a:lstStyle/>
          <a:p>
            <a:pPr algn="ctr"/>
            <a:r>
              <a:rPr lang="en-GB" sz="2000" b="1" dirty="0">
                <a:latin typeface="Verdana" panose="020B0604030504040204" pitchFamily="34" charset="0"/>
                <a:ea typeface="Verdana" panose="020B0604030504040204" pitchFamily="34" charset="0"/>
              </a:rPr>
              <a:t>9. REFERENCES</a:t>
            </a:r>
            <a:endParaRPr sz="2000" b="1" dirty="0">
              <a:latin typeface="Verdana" panose="020B0604030504040204" pitchFamily="34" charset="0"/>
              <a:ea typeface="Verdana" panose="020B0604030504040204" pitchFamily="34" charset="0"/>
            </a:endParaRPr>
          </a:p>
        </p:txBody>
      </p:sp>
      <p:sp>
        <p:nvSpPr>
          <p:cNvPr id="174" name="Google Shape;174;p25"/>
          <p:cNvSpPr txBox="1">
            <a:spLocks noGrp="1"/>
          </p:cNvSpPr>
          <p:nvPr>
            <p:ph type="sldNum" idx="12"/>
          </p:nvPr>
        </p:nvSpPr>
        <p:spPr>
          <a:prstGeom prst="rect">
            <a:avLst/>
          </a:prstGeom>
        </p:spPr>
        <p:txBody>
          <a:bodyPr spcFirstLastPara="1" wrap="square" lIns="91425" tIns="91425" rIns="91425" bIns="91425" anchor="ctr" anchorCtr="0">
            <a:noAutofit/>
          </a:bodyPr>
          <a:lstStyle/>
          <a:p>
            <a:fld id="{00000000-1234-1234-1234-123412341234}" type="slidenum">
              <a:rPr lang="en-GB"/>
              <a:pPr/>
              <a:t>14</a:t>
            </a:fld>
            <a:endParaRPr lang="en-GB"/>
          </a:p>
        </p:txBody>
      </p:sp>
      <p:sp>
        <p:nvSpPr>
          <p:cNvPr id="10" name="TextBox 9"/>
          <p:cNvSpPr txBox="1"/>
          <p:nvPr/>
        </p:nvSpPr>
        <p:spPr>
          <a:xfrm>
            <a:off x="494841" y="380433"/>
            <a:ext cx="7526329" cy="4545860"/>
          </a:xfrm>
          <a:prstGeom prst="rect">
            <a:avLst/>
          </a:prstGeom>
          <a:noFill/>
        </p:spPr>
        <p:txBody>
          <a:bodyPr wrap="square" rtlCol="0">
            <a:spAutoFit/>
          </a:bodyPr>
          <a:lstStyle/>
          <a:p>
            <a:pPr>
              <a:lnSpc>
                <a:spcPct val="130000"/>
              </a:lnSpc>
            </a:pPr>
            <a:endParaRPr lang="en-US" sz="1600" dirty="0">
              <a:latin typeface="+mn-lt"/>
              <a:ea typeface="Verdana" panose="020B0604030504040204" pitchFamily="34" charset="0"/>
              <a:cs typeface="Calibri" panose="020F0502020204030204" pitchFamily="34" charset="0"/>
            </a:endParaRPr>
          </a:p>
          <a:p>
            <a:pPr marL="285750" indent="-285750">
              <a:lnSpc>
                <a:spcPct val="130000"/>
              </a:lnSpc>
              <a:buFont typeface="Wingdings" panose="05000000000000000000" pitchFamily="2" charset="2"/>
              <a:buChar char="Ø"/>
            </a:pPr>
            <a:r>
              <a:rPr lang="en-US" sz="1600" dirty="0"/>
              <a:t>[1] Kaggle competition, https://www.kaggle.com/c/house-prices-advanced-regression-techniques. </a:t>
            </a:r>
          </a:p>
          <a:p>
            <a:pPr marL="285750" indent="-285750">
              <a:lnSpc>
                <a:spcPct val="130000"/>
              </a:lnSpc>
              <a:buFont typeface="Wingdings" panose="05000000000000000000" pitchFamily="2" charset="2"/>
              <a:buChar char="Ø"/>
            </a:pPr>
            <a:r>
              <a:rPr lang="en-US" sz="1600" dirty="0"/>
              <a:t>[2] </a:t>
            </a:r>
            <a:r>
              <a:rPr lang="en-US" sz="1600" dirty="0" err="1"/>
              <a:t>Mckinsey</a:t>
            </a:r>
            <a:r>
              <a:rPr lang="en-US" sz="1600" dirty="0"/>
              <a:t> report, https://www.mckinsey.com/industries/capital-projects-and-infrastructure/ our-insights/getting-ahead-of-the-market-how-big-data-is-transforming-real-estate. </a:t>
            </a:r>
          </a:p>
          <a:p>
            <a:pPr marL="285750" indent="-285750">
              <a:lnSpc>
                <a:spcPct val="130000"/>
              </a:lnSpc>
              <a:buFont typeface="Wingdings" panose="05000000000000000000" pitchFamily="2" charset="2"/>
              <a:buChar char="Ø"/>
            </a:pPr>
            <a:r>
              <a:rPr lang="en-US" sz="1600" dirty="0"/>
              <a:t>[3] Zillow </a:t>
            </a:r>
            <a:r>
              <a:rPr lang="en-US" sz="1600" dirty="0" err="1"/>
              <a:t>zestimate</a:t>
            </a:r>
            <a:r>
              <a:rPr lang="en-US" sz="1600" dirty="0"/>
              <a:t>, https://www.zillow.com/blog/zestimate-updates-230614/. </a:t>
            </a:r>
          </a:p>
          <a:p>
            <a:pPr marL="285750" indent="-285750">
              <a:lnSpc>
                <a:spcPct val="130000"/>
              </a:lnSpc>
              <a:buFont typeface="Wingdings" panose="05000000000000000000" pitchFamily="2" charset="2"/>
              <a:buChar char="Ø"/>
            </a:pPr>
            <a:r>
              <a:rPr lang="en-US" sz="1600" dirty="0"/>
              <a:t>[4] Kam C Chan, </a:t>
            </a:r>
            <a:r>
              <a:rPr lang="en-US" sz="1600" dirty="0" err="1"/>
              <a:t>Patric</a:t>
            </a:r>
            <a:r>
              <a:rPr lang="en-US" sz="1600" dirty="0"/>
              <a:t> H </a:t>
            </a:r>
            <a:r>
              <a:rPr lang="en-US" sz="1600" dirty="0" err="1"/>
              <a:t>Hendershott</a:t>
            </a:r>
            <a:r>
              <a:rPr lang="en-US" sz="1600" dirty="0"/>
              <a:t>, and Anthony B Sanders, Risk and return on real estate: evidence from equity </a:t>
            </a:r>
            <a:r>
              <a:rPr lang="en-US" sz="1600" dirty="0" err="1"/>
              <a:t>reits</a:t>
            </a:r>
            <a:r>
              <a:rPr lang="en-US" sz="1600" dirty="0"/>
              <a:t>, Real Estate Economics 18 (1990), no. 4, 431–452. </a:t>
            </a:r>
          </a:p>
          <a:p>
            <a:pPr marL="285750" indent="-285750">
              <a:lnSpc>
                <a:spcPct val="130000"/>
              </a:lnSpc>
              <a:buFont typeface="Wingdings" panose="05000000000000000000" pitchFamily="2" charset="2"/>
              <a:buChar char="Ø"/>
            </a:pPr>
            <a:r>
              <a:rPr lang="en-US" sz="1600" dirty="0"/>
              <a:t>[5] T. Chen and C. </a:t>
            </a:r>
            <a:r>
              <a:rPr lang="en-US" sz="1600" dirty="0" err="1"/>
              <a:t>Guestrin</a:t>
            </a:r>
            <a:r>
              <a:rPr lang="en-US" sz="1600" dirty="0"/>
              <a:t>, </a:t>
            </a:r>
            <a:r>
              <a:rPr lang="en-US" sz="1600" dirty="0" err="1"/>
              <a:t>Xgboost</a:t>
            </a:r>
            <a:r>
              <a:rPr lang="en-US" sz="1600" dirty="0"/>
              <a:t>: A scalable tree boosting system, In Proceedings of the 22nd </a:t>
            </a:r>
            <a:r>
              <a:rPr lang="en-US" sz="1600" dirty="0" err="1"/>
              <a:t>acm</a:t>
            </a:r>
            <a:r>
              <a:rPr lang="en-US" sz="1600" dirty="0"/>
              <a:t> </a:t>
            </a:r>
            <a:r>
              <a:rPr lang="en-US" sz="1600" dirty="0" err="1"/>
              <a:t>sigkdd</a:t>
            </a:r>
            <a:r>
              <a:rPr lang="en-US" sz="1600" dirty="0"/>
              <a:t> international conference on knowledge discovery and data mining (2016, August), 785–794. </a:t>
            </a:r>
          </a:p>
          <a:p>
            <a:pPr marL="285750" indent="-285750">
              <a:lnSpc>
                <a:spcPct val="130000"/>
              </a:lnSpc>
              <a:buFont typeface="Wingdings" panose="05000000000000000000" pitchFamily="2" charset="2"/>
              <a:buChar char="Ø"/>
            </a:pPr>
            <a:r>
              <a:rPr lang="en-US" sz="1600" dirty="0"/>
              <a:t>[6] B. de Ville, Decision trees, Wiley Interdisciplinary Reviews: Computational Statistics 5 (2013), no. 6, 448–455.</a:t>
            </a:r>
            <a:endParaRPr lang="en-US" sz="1600" dirty="0">
              <a:solidFill>
                <a:schemeClr val="tx1">
                  <a:lumMod val="85000"/>
                  <a:lumOff val="15000"/>
                </a:schemeClr>
              </a:solidFill>
              <a:latin typeface="Arial Narrow" panose="020B0606020202030204" pitchFamily="34" charset="0"/>
            </a:endParaRPr>
          </a:p>
        </p:txBody>
      </p:sp>
      <p:sp>
        <p:nvSpPr>
          <p:cNvPr id="8" name="TextBox 7">
            <a:extLst>
              <a:ext uri="{FF2B5EF4-FFF2-40B4-BE49-F238E27FC236}">
                <a16:creationId xmlns:a16="http://schemas.microsoft.com/office/drawing/2014/main" id="{F42A7DAC-13A6-4E56-96ED-9ECCB6B2F672}"/>
              </a:ext>
            </a:extLst>
          </p:cNvPr>
          <p:cNvSpPr txBox="1"/>
          <p:nvPr/>
        </p:nvSpPr>
        <p:spPr>
          <a:xfrm>
            <a:off x="2357014" y="4622050"/>
            <a:ext cx="4717310" cy="430887"/>
          </a:xfrm>
          <a:prstGeom prst="rect">
            <a:avLst/>
          </a:prstGeom>
          <a:noFill/>
        </p:spPr>
        <p:txBody>
          <a:bodyPr wrap="square">
            <a:spAutoFit/>
          </a:bodyPr>
          <a:lstStyle/>
          <a:p>
            <a:pPr algn="ctr"/>
            <a:endParaRPr lang="en-IN" sz="1100" dirty="0">
              <a:solidFill>
                <a:schemeClr val="dk1"/>
              </a:solidFill>
            </a:endParaRPr>
          </a:p>
          <a:p>
            <a:pPr algn="ctr"/>
            <a:r>
              <a:rPr lang="en-IN" sz="1100" b="1" dirty="0">
                <a:solidFill>
                  <a:schemeClr val="dk1"/>
                </a:solidFill>
              </a:rPr>
              <a:t>DEPARTMENT OF INFORMATION TECHNOLOGY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7342" y="1730482"/>
            <a:ext cx="4116654" cy="1040187"/>
          </a:xfrm>
        </p:spPr>
        <p:txBody>
          <a:bodyPr/>
          <a:lstStyle/>
          <a:p>
            <a:r>
              <a:rPr lang="en-US" dirty="0"/>
              <a:t>THANK YOU !</a:t>
            </a:r>
            <a:endParaRPr lang="en-IN" dirty="0"/>
          </a:p>
        </p:txBody>
      </p:sp>
      <p:sp>
        <p:nvSpPr>
          <p:cNvPr id="3" name="Slide Number Placeholder 2"/>
          <p:cNvSpPr>
            <a:spLocks noGrp="1"/>
          </p:cNvSpPr>
          <p:nvPr>
            <p:ph type="sldNum" idx="12"/>
          </p:nvPr>
        </p:nvSpPr>
        <p:spPr/>
        <p:txBody>
          <a:bodyPr/>
          <a:lstStyle/>
          <a:p>
            <a:fld id="{00000000-1234-1234-1234-123412341234}" type="slidenum">
              <a:rPr lang="en-GB" smtClean="0"/>
              <a:pPr/>
              <a:t>15</a:t>
            </a:fld>
            <a:endParaRPr lang="en-GB"/>
          </a:p>
        </p:txBody>
      </p:sp>
      <p:pic>
        <p:nvPicPr>
          <p:cNvPr id="4" name="Google Shape;172;p25"/>
          <p:cNvPicPr preferRelativeResize="0"/>
          <p:nvPr/>
        </p:nvPicPr>
        <p:blipFill>
          <a:blip r:embed="rId2"/>
          <a:stretch>
            <a:fillRect/>
          </a:stretch>
        </p:blipFill>
        <p:spPr>
          <a:xfrm>
            <a:off x="143669" y="0"/>
            <a:ext cx="1680624" cy="814326"/>
          </a:xfrm>
          <a:prstGeom prst="rect">
            <a:avLst/>
          </a:prstGeom>
          <a:noFill/>
          <a:ln>
            <a:noFill/>
          </a:ln>
        </p:spPr>
      </p:pic>
      <p:pic>
        <p:nvPicPr>
          <p:cNvPr id="5" name="Google Shape;171;p25"/>
          <p:cNvPicPr preferRelativeResize="0"/>
          <p:nvPr/>
        </p:nvPicPr>
        <p:blipFill>
          <a:blip r:embed="rId3"/>
          <a:stretch>
            <a:fillRect/>
          </a:stretch>
        </p:blipFill>
        <p:spPr>
          <a:xfrm>
            <a:off x="7726045" y="1"/>
            <a:ext cx="1561625" cy="1809525"/>
          </a:xfrm>
          <a:prstGeom prst="rect">
            <a:avLst/>
          </a:prstGeom>
          <a:noFill/>
          <a:ln>
            <a:noFill/>
          </a:ln>
        </p:spPr>
      </p:pic>
      <p:sp>
        <p:nvSpPr>
          <p:cNvPr id="8" name="TextBox 7"/>
          <p:cNvSpPr txBox="1"/>
          <p:nvPr/>
        </p:nvSpPr>
        <p:spPr>
          <a:xfrm>
            <a:off x="1257299" y="4727013"/>
            <a:ext cx="6730253" cy="261610"/>
          </a:xfrm>
          <a:prstGeom prst="rect">
            <a:avLst/>
          </a:prstGeom>
          <a:noFill/>
        </p:spPr>
        <p:txBody>
          <a:bodyPr wrap="square">
            <a:spAutoFit/>
          </a:bodyPr>
          <a:lstStyle/>
          <a:p>
            <a:pPr algn="ctr"/>
            <a:r>
              <a:rPr lang="en-IN" sz="1100" b="1" dirty="0">
                <a:solidFill>
                  <a:schemeClr val="dk1"/>
                </a:solidFill>
              </a:rPr>
              <a:t>DEPARTMENT OF INFORMATION TECHNOLOGY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a:blip r:embed="rId3"/>
          <a:stretch>
            <a:fillRect/>
          </a:stretch>
        </p:blipFill>
        <p:spPr>
          <a:xfrm>
            <a:off x="7726045" y="1"/>
            <a:ext cx="1561625" cy="1809525"/>
          </a:xfrm>
          <a:prstGeom prst="rect">
            <a:avLst/>
          </a:prstGeom>
          <a:noFill/>
          <a:ln>
            <a:noFill/>
          </a:ln>
        </p:spPr>
      </p:pic>
      <p:pic>
        <p:nvPicPr>
          <p:cNvPr id="65" name="Google Shape;65;p14"/>
          <p:cNvPicPr preferRelativeResize="0"/>
          <p:nvPr/>
        </p:nvPicPr>
        <p:blipFill>
          <a:blip r:embed="rId4"/>
          <a:stretch>
            <a:fillRect/>
          </a:stretch>
        </p:blipFill>
        <p:spPr>
          <a:xfrm>
            <a:off x="143669" y="0"/>
            <a:ext cx="1680624" cy="814326"/>
          </a:xfrm>
          <a:prstGeom prst="rect">
            <a:avLst/>
          </a:prstGeom>
          <a:noFill/>
          <a:ln>
            <a:noFill/>
          </a:ln>
        </p:spPr>
      </p:pic>
      <p:sp>
        <p:nvSpPr>
          <p:cNvPr id="66" name="Google Shape;66;p14"/>
          <p:cNvSpPr txBox="1"/>
          <p:nvPr/>
        </p:nvSpPr>
        <p:spPr>
          <a:xfrm>
            <a:off x="2176269" y="1673175"/>
            <a:ext cx="5403900" cy="1549200"/>
          </a:xfrm>
          <a:prstGeom prst="rect">
            <a:avLst/>
          </a:prstGeom>
          <a:noFill/>
          <a:ln>
            <a:noFill/>
          </a:ln>
        </p:spPr>
        <p:txBody>
          <a:bodyPr spcFirstLastPara="1" wrap="square" lIns="91425" tIns="91425" rIns="91425" bIns="91425" anchor="t" anchorCtr="0">
            <a:noAutofit/>
          </a:bodyPr>
          <a:lstStyle/>
          <a:p>
            <a:endParaRPr b="1"/>
          </a:p>
        </p:txBody>
      </p:sp>
      <p:sp>
        <p:nvSpPr>
          <p:cNvPr id="67" name="Google Shape;67;p14"/>
          <p:cNvSpPr txBox="1"/>
          <p:nvPr/>
        </p:nvSpPr>
        <p:spPr>
          <a:xfrm>
            <a:off x="2766660" y="231546"/>
            <a:ext cx="3507600" cy="582600"/>
          </a:xfrm>
          <a:prstGeom prst="rect">
            <a:avLst/>
          </a:prstGeom>
          <a:noFill/>
          <a:ln>
            <a:noFill/>
          </a:ln>
        </p:spPr>
        <p:txBody>
          <a:bodyPr spcFirstLastPara="1" wrap="square" lIns="91425" tIns="91425" rIns="91425" bIns="91425" anchor="t" anchorCtr="0">
            <a:noAutofit/>
          </a:bodyPr>
          <a:lstStyle/>
          <a:p>
            <a:pPr algn="ctr"/>
            <a:r>
              <a:rPr lang="en-US" sz="2000" b="1" dirty="0">
                <a:latin typeface="Verdana" panose="020B0604030504040204" pitchFamily="34" charset="0"/>
                <a:ea typeface="Verdana" panose="020B0604030504040204" pitchFamily="34" charset="0"/>
              </a:rPr>
              <a:t>OUTLINE</a:t>
            </a:r>
            <a:endParaRPr sz="2000" b="1" dirty="0">
              <a:latin typeface="Verdana" panose="020B0604030504040204" pitchFamily="34" charset="0"/>
              <a:ea typeface="Verdana" panose="020B0604030504040204" pitchFamily="34" charset="0"/>
            </a:endParaRPr>
          </a:p>
        </p:txBody>
      </p:sp>
      <p:sp>
        <p:nvSpPr>
          <p:cNvPr id="68" name="Google Shape;68;p14"/>
          <p:cNvSpPr txBox="1">
            <a:spLocks noGrp="1"/>
          </p:cNvSpPr>
          <p:nvPr>
            <p:ph type="sldNum" sz="quarter" idx="12"/>
          </p:nvPr>
        </p:nvSpPr>
        <p:spPr>
          <a:xfrm>
            <a:off x="8616127" y="4663217"/>
            <a:ext cx="548700" cy="393600"/>
          </a:xfrm>
          <a:prstGeom prst="rect">
            <a:avLst/>
          </a:prstGeom>
        </p:spPr>
        <p:txBody>
          <a:bodyPr spcFirstLastPara="1" wrap="square" lIns="91425" tIns="91425" rIns="91425" bIns="91425" anchor="ctr" anchorCtr="0">
            <a:noAutofit/>
          </a:bodyPr>
          <a:lstStyle/>
          <a:p>
            <a:fld id="{00000000-1234-1234-1234-123412341234}" type="slidenum">
              <a:rPr lang="en-GB"/>
              <a:pPr/>
              <a:t>2</a:t>
            </a:fld>
            <a:endParaRPr lang="en-GB"/>
          </a:p>
        </p:txBody>
      </p:sp>
      <p:sp>
        <p:nvSpPr>
          <p:cNvPr id="69" name="Google Shape;69;p14"/>
          <p:cNvSpPr txBox="1"/>
          <p:nvPr/>
        </p:nvSpPr>
        <p:spPr>
          <a:xfrm>
            <a:off x="588127" y="4519996"/>
            <a:ext cx="8576700" cy="1549200"/>
          </a:xfrm>
          <a:prstGeom prst="rect">
            <a:avLst/>
          </a:prstGeom>
          <a:noFill/>
          <a:ln>
            <a:noFill/>
          </a:ln>
        </p:spPr>
        <p:txBody>
          <a:bodyPr spcFirstLastPara="1" wrap="square" lIns="91425" tIns="91425" rIns="91425" bIns="91425" anchor="t" anchorCtr="0">
            <a:noAutofit/>
          </a:bodyPr>
          <a:lstStyle/>
          <a:p>
            <a:pPr algn="ctr"/>
            <a:endParaRPr sz="1000" dirty="0">
              <a:solidFill>
                <a:schemeClr val="dk1"/>
              </a:solidFill>
            </a:endParaRPr>
          </a:p>
          <a:p>
            <a:pPr algn="ctr"/>
            <a:r>
              <a:rPr lang="en-GB" sz="1000" b="1" dirty="0">
                <a:solidFill>
                  <a:schemeClr val="dk1"/>
                </a:solidFill>
              </a:rPr>
              <a:t>DEPARTMENT OF INFORMATION TECHNOLOGY</a:t>
            </a:r>
            <a:endParaRPr sz="1000" b="1" dirty="0">
              <a:solidFill>
                <a:schemeClr val="dk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40286437"/>
              </p:ext>
            </p:extLst>
          </p:nvPr>
        </p:nvGraphicFramePr>
        <p:xfrm>
          <a:off x="1557107" y="811596"/>
          <a:ext cx="6096000" cy="3840480"/>
        </p:xfrm>
        <a:graphic>
          <a:graphicData uri="http://schemas.openxmlformats.org/drawingml/2006/table">
            <a:tbl>
              <a:tblPr firstRow="1" bandRow="1">
                <a:tableStyleId>{1E171933-4619-4E11-9A3F-F7608DF75F80}</a:tableStyleId>
              </a:tblPr>
              <a:tblGrid>
                <a:gridCol w="4712414">
                  <a:extLst>
                    <a:ext uri="{9D8B030D-6E8A-4147-A177-3AD203B41FA5}">
                      <a16:colId xmlns:a16="http://schemas.microsoft.com/office/drawing/2014/main" val="20000"/>
                    </a:ext>
                  </a:extLst>
                </a:gridCol>
                <a:gridCol w="1383586">
                  <a:extLst>
                    <a:ext uri="{9D8B030D-6E8A-4147-A177-3AD203B41FA5}">
                      <a16:colId xmlns:a16="http://schemas.microsoft.com/office/drawing/2014/main" val="20001"/>
                    </a:ext>
                  </a:extLst>
                </a:gridCol>
              </a:tblGrid>
              <a:tr h="370840">
                <a:tc>
                  <a:txBody>
                    <a:bodyPr/>
                    <a:lstStyle/>
                    <a:p>
                      <a:pPr algn="ctr"/>
                      <a:r>
                        <a:rPr lang="en-US" dirty="0"/>
                        <a:t>CONTENTS</a:t>
                      </a:r>
                      <a:r>
                        <a:rPr lang="en-US" baseline="0" dirty="0"/>
                        <a:t> </a:t>
                      </a:r>
                      <a:endParaRPr lang="en-US" dirty="0"/>
                    </a:p>
                  </a:txBody>
                  <a:tcPr/>
                </a:tc>
                <a:tc>
                  <a:txBody>
                    <a:bodyPr/>
                    <a:lstStyle/>
                    <a:p>
                      <a:pPr algn="ctr"/>
                      <a:r>
                        <a:rPr lang="en-US" dirty="0"/>
                        <a:t>PAGE NO.</a:t>
                      </a:r>
                    </a:p>
                  </a:txBody>
                  <a:tcPr/>
                </a:tc>
                <a:extLst>
                  <a:ext uri="{0D108BD9-81ED-4DB2-BD59-A6C34878D82A}">
                    <a16:rowId xmlns:a16="http://schemas.microsoft.com/office/drawing/2014/main" val="10000"/>
                  </a:ext>
                </a:extLst>
              </a:tr>
              <a:tr h="370840">
                <a:tc>
                  <a:txBody>
                    <a:bodyPr/>
                    <a:lstStyle/>
                    <a:p>
                      <a:pPr algn="ctr"/>
                      <a:r>
                        <a:rPr lang="en-US" dirty="0"/>
                        <a:t>INTRODUCTION</a:t>
                      </a:r>
                    </a:p>
                  </a:txBody>
                  <a:tcPr/>
                </a:tc>
                <a:tc>
                  <a:txBody>
                    <a:bodyPr/>
                    <a:lstStyle/>
                    <a:p>
                      <a:pPr algn="ctr"/>
                      <a:r>
                        <a:rPr lang="en-US" dirty="0"/>
                        <a:t>3</a:t>
                      </a:r>
                    </a:p>
                  </a:txBody>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LITERATURE</a:t>
                      </a:r>
                      <a:r>
                        <a:rPr lang="en-US" baseline="0" dirty="0"/>
                        <a:t> SURVEY</a:t>
                      </a:r>
                      <a:endParaRPr lang="en-US" dirty="0"/>
                    </a:p>
                  </a:txBody>
                  <a:tcPr/>
                </a:tc>
                <a:tc>
                  <a:txBody>
                    <a:bodyPr/>
                    <a:lstStyle/>
                    <a:p>
                      <a:pPr algn="ctr"/>
                      <a:r>
                        <a:rPr lang="en-US" dirty="0"/>
                        <a:t>5</a:t>
                      </a:r>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dirty="0"/>
                        <a:t>PROBLEM STATEMENT</a:t>
                      </a:r>
                    </a:p>
                  </a:txBody>
                  <a:tcPr/>
                </a:tc>
                <a:tc>
                  <a:txBody>
                    <a:bodyPr/>
                    <a:lstStyle/>
                    <a:p>
                      <a:pPr algn="ctr"/>
                      <a:r>
                        <a:rPr lang="en-US" dirty="0"/>
                        <a:t>8</a:t>
                      </a:r>
                    </a:p>
                  </a:txBody>
                  <a:tcPr/>
                </a:tc>
                <a:extLst>
                  <a:ext uri="{0D108BD9-81ED-4DB2-BD59-A6C34878D82A}">
                    <a16:rowId xmlns:a16="http://schemas.microsoft.com/office/drawing/2014/main" val="10003"/>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dirty="0"/>
                        <a:t>SEQUENCE DIAGRAM</a:t>
                      </a: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US" dirty="0"/>
                    </a:p>
                  </a:txBody>
                  <a:tcPr/>
                </a:tc>
                <a:tc>
                  <a:txBody>
                    <a:bodyPr/>
                    <a:lstStyle/>
                    <a:p>
                      <a:pPr algn="ctr"/>
                      <a:r>
                        <a:rPr lang="en-US" dirty="0"/>
                        <a:t>9</a:t>
                      </a:r>
                    </a:p>
                  </a:txBody>
                  <a:tcPr/>
                </a:tc>
                <a:extLst>
                  <a:ext uri="{0D108BD9-81ED-4DB2-BD59-A6C34878D82A}">
                    <a16:rowId xmlns:a16="http://schemas.microsoft.com/office/drawing/2014/main" val="3029776447"/>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t>FLOW DIAGRAM</a:t>
                      </a:r>
                      <a:endParaRPr lang="en-US" dirty="0"/>
                    </a:p>
                  </a:txBody>
                  <a:tcPr/>
                </a:tc>
                <a:tc>
                  <a:txBody>
                    <a:bodyPr/>
                    <a:lstStyle/>
                    <a:p>
                      <a:pPr algn="ctr"/>
                      <a:r>
                        <a:rPr lang="en-US" dirty="0"/>
                        <a:t>10</a:t>
                      </a:r>
                    </a:p>
                  </a:txBody>
                  <a:tcPr/>
                </a:tc>
                <a:extLst>
                  <a:ext uri="{0D108BD9-81ED-4DB2-BD59-A6C34878D82A}">
                    <a16:rowId xmlns:a16="http://schemas.microsoft.com/office/drawing/2014/main" val="1835612818"/>
                  </a:ext>
                </a:extLst>
              </a:tr>
              <a:tr h="370840">
                <a:tc>
                  <a:txBody>
                    <a:bodyPr/>
                    <a:lstStyle/>
                    <a:p>
                      <a:pPr algn="ctr"/>
                      <a:r>
                        <a:rPr lang="en-US" dirty="0"/>
                        <a:t>PROPOSED METHODOLOGY</a:t>
                      </a:r>
                    </a:p>
                  </a:txBody>
                  <a:tcPr/>
                </a:tc>
                <a:tc>
                  <a:txBody>
                    <a:bodyPr/>
                    <a:lstStyle/>
                    <a:p>
                      <a:pPr algn="ctr"/>
                      <a:r>
                        <a:rPr lang="en-US" dirty="0"/>
                        <a:t>11</a:t>
                      </a:r>
                    </a:p>
                  </a:txBody>
                  <a:tcPr/>
                </a:tc>
                <a:extLst>
                  <a:ext uri="{0D108BD9-81ED-4DB2-BD59-A6C34878D82A}">
                    <a16:rowId xmlns:a16="http://schemas.microsoft.com/office/drawing/2014/main" val="10005"/>
                  </a:ext>
                </a:extLst>
              </a:tr>
              <a:tr h="370840">
                <a:tc>
                  <a:txBody>
                    <a:bodyPr/>
                    <a:lstStyle/>
                    <a:p>
                      <a:pPr algn="ctr"/>
                      <a:r>
                        <a:rPr lang="en-US" dirty="0"/>
                        <a:t>TECHNOLOGY USED</a:t>
                      </a:r>
                    </a:p>
                  </a:txBody>
                  <a:tcPr/>
                </a:tc>
                <a:tc>
                  <a:txBody>
                    <a:bodyPr/>
                    <a:lstStyle/>
                    <a:p>
                      <a:pPr algn="ctr"/>
                      <a:r>
                        <a:rPr lang="en-US" dirty="0"/>
                        <a:t>12</a:t>
                      </a:r>
                    </a:p>
                  </a:txBody>
                  <a:tcPr/>
                </a:tc>
                <a:extLst>
                  <a:ext uri="{0D108BD9-81ED-4DB2-BD59-A6C34878D82A}">
                    <a16:rowId xmlns:a16="http://schemas.microsoft.com/office/drawing/2014/main" val="2746490228"/>
                  </a:ext>
                </a:extLst>
              </a:tr>
              <a:tr h="370840">
                <a:tc>
                  <a:txBody>
                    <a:bodyPr/>
                    <a:lstStyle/>
                    <a:p>
                      <a:pPr algn="ctr"/>
                      <a:r>
                        <a:rPr lang="en-US" dirty="0"/>
                        <a:t>CONCLUSION</a:t>
                      </a:r>
                    </a:p>
                  </a:txBody>
                  <a:tcPr/>
                </a:tc>
                <a:tc>
                  <a:txBody>
                    <a:bodyPr/>
                    <a:lstStyle/>
                    <a:p>
                      <a:pPr algn="ctr"/>
                      <a:r>
                        <a:rPr lang="en-US" dirty="0"/>
                        <a:t>13</a:t>
                      </a:r>
                    </a:p>
                  </a:txBody>
                  <a:tcPr/>
                </a:tc>
                <a:extLst>
                  <a:ext uri="{0D108BD9-81ED-4DB2-BD59-A6C34878D82A}">
                    <a16:rowId xmlns:a16="http://schemas.microsoft.com/office/drawing/2014/main" val="10008"/>
                  </a:ext>
                </a:extLst>
              </a:tr>
              <a:tr h="370840">
                <a:tc>
                  <a:txBody>
                    <a:bodyPr/>
                    <a:lstStyle/>
                    <a:p>
                      <a:pPr algn="ctr"/>
                      <a:r>
                        <a:rPr lang="en-US" sz="1400" dirty="0"/>
                        <a:t>REFERENCES</a:t>
                      </a:r>
                      <a:endParaRPr lang="en-US" sz="1400" dirty="0">
                        <a:latin typeface="Arial" panose="020B0604020202020204" pitchFamily="34" charset="0"/>
                        <a:cs typeface="Arial" panose="020B0604020202020204" pitchFamily="34" charset="0"/>
                      </a:endParaRPr>
                    </a:p>
                  </a:txBody>
                  <a:tcPr/>
                </a:tc>
                <a:tc>
                  <a:txBody>
                    <a:bodyPr/>
                    <a:lstStyle/>
                    <a:p>
                      <a:pPr algn="ctr"/>
                      <a:r>
                        <a:rPr lang="en-US" dirty="0"/>
                        <a:t>14</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a:blip r:embed="rId3"/>
          <a:stretch>
            <a:fillRect/>
          </a:stretch>
        </p:blipFill>
        <p:spPr>
          <a:xfrm>
            <a:off x="7726045" y="1"/>
            <a:ext cx="1561625" cy="1809525"/>
          </a:xfrm>
          <a:prstGeom prst="rect">
            <a:avLst/>
          </a:prstGeom>
          <a:noFill/>
          <a:ln>
            <a:noFill/>
          </a:ln>
        </p:spPr>
      </p:pic>
      <p:sp>
        <p:nvSpPr>
          <p:cNvPr id="67" name="Google Shape;67;p14"/>
          <p:cNvSpPr txBox="1"/>
          <p:nvPr/>
        </p:nvSpPr>
        <p:spPr>
          <a:xfrm>
            <a:off x="2961869" y="226868"/>
            <a:ext cx="3507600" cy="582600"/>
          </a:xfrm>
          <a:prstGeom prst="rect">
            <a:avLst/>
          </a:prstGeom>
          <a:noFill/>
          <a:ln>
            <a:noFill/>
          </a:ln>
        </p:spPr>
        <p:txBody>
          <a:bodyPr spcFirstLastPara="1" wrap="square" lIns="91425" tIns="91425" rIns="91425" bIns="91425" anchor="t" anchorCtr="0">
            <a:noAutofit/>
          </a:bodyPr>
          <a:lstStyle/>
          <a:p>
            <a:pPr algn="ctr"/>
            <a:r>
              <a:rPr lang="en-GB" sz="2000" b="1" dirty="0">
                <a:latin typeface="Verdana" panose="020B0604030504040204" pitchFamily="34" charset="0"/>
                <a:ea typeface="Verdana" panose="020B0604030504040204" pitchFamily="34" charset="0"/>
              </a:rPr>
              <a:t>1. INTRODUCTION</a:t>
            </a:r>
            <a:endParaRPr sz="2000" b="1" dirty="0">
              <a:latin typeface="Verdana" panose="020B0604030504040204" pitchFamily="34" charset="0"/>
              <a:ea typeface="Verdana" panose="020B0604030504040204" pitchFamily="34" charset="0"/>
            </a:endParaRPr>
          </a:p>
        </p:txBody>
      </p:sp>
      <p:sp>
        <p:nvSpPr>
          <p:cNvPr id="68" name="Google Shape;68;p14"/>
          <p:cNvSpPr txBox="1">
            <a:spLocks noGrp="1"/>
          </p:cNvSpPr>
          <p:nvPr>
            <p:ph type="sldNum" sz="quarter" idx="12"/>
          </p:nvPr>
        </p:nvSpPr>
        <p:spPr>
          <a:xfrm>
            <a:off x="8616127" y="4663217"/>
            <a:ext cx="548700" cy="393600"/>
          </a:xfrm>
          <a:prstGeom prst="rect">
            <a:avLst/>
          </a:prstGeom>
        </p:spPr>
        <p:txBody>
          <a:bodyPr spcFirstLastPara="1" wrap="square" lIns="91425" tIns="91425" rIns="91425" bIns="91425" anchor="ctr" anchorCtr="0">
            <a:noAutofit/>
          </a:bodyPr>
          <a:lstStyle/>
          <a:p>
            <a:fld id="{00000000-1234-1234-1234-123412341234}" type="slidenum">
              <a:rPr lang="en-GB"/>
              <a:pPr/>
              <a:t>3</a:t>
            </a:fld>
            <a:endParaRPr lang="en-GB"/>
          </a:p>
        </p:txBody>
      </p:sp>
      <p:sp>
        <p:nvSpPr>
          <p:cNvPr id="9" name="Google Shape;58;p13"/>
          <p:cNvSpPr txBox="1"/>
          <p:nvPr/>
        </p:nvSpPr>
        <p:spPr>
          <a:xfrm>
            <a:off x="2625884" y="4453890"/>
            <a:ext cx="4141470" cy="463550"/>
          </a:xfrm>
          <a:prstGeom prst="rect">
            <a:avLst/>
          </a:prstGeom>
          <a:noFill/>
          <a:ln>
            <a:noFill/>
          </a:ln>
        </p:spPr>
        <p:txBody>
          <a:bodyPr spcFirstLastPara="1" wrap="square" lIns="91425" tIns="91425" rIns="91425" bIns="91425" anchor="t" anchorCtr="0">
            <a:noAutofit/>
          </a:bodyPr>
          <a:lstStyle/>
          <a:p>
            <a:pPr algn="ctr">
              <a:buClr>
                <a:schemeClr val="dk1"/>
              </a:buClr>
              <a:buSzPts val="1100"/>
            </a:pPr>
            <a:endParaRPr sz="2400" b="1" dirty="0">
              <a:solidFill>
                <a:schemeClr val="dk1"/>
              </a:solidFill>
              <a:latin typeface="Verdana" panose="020B0604030504040204" pitchFamily="34" charset="0"/>
              <a:ea typeface="Verdana" panose="020B0604030504040204" pitchFamily="34" charset="0"/>
            </a:endParaRPr>
          </a:p>
          <a:p>
            <a:pPr algn="ctr">
              <a:buClr>
                <a:schemeClr val="dk1"/>
              </a:buClr>
              <a:buSzPts val="1100"/>
            </a:pPr>
            <a:r>
              <a:rPr lang="en-GB" sz="1100" b="1" dirty="0">
                <a:solidFill>
                  <a:schemeClr val="dk1"/>
                </a:solidFill>
                <a:latin typeface="Verdana" panose="020B0604030504040204" pitchFamily="34" charset="0"/>
                <a:ea typeface="Verdana" panose="020B0604030504040204" pitchFamily="34" charset="0"/>
              </a:rPr>
              <a:t>DEPARTMENT OF INFORMATION TECHNOLOGY</a:t>
            </a:r>
            <a:endParaRPr sz="1100" b="1" dirty="0">
              <a:latin typeface="Verdana" panose="020B0604030504040204" pitchFamily="34" charset="0"/>
              <a:ea typeface="Verdana" panose="020B0604030504040204" pitchFamily="34" charset="0"/>
            </a:endParaRPr>
          </a:p>
        </p:txBody>
      </p:sp>
      <p:pic>
        <p:nvPicPr>
          <p:cNvPr id="8" name="Google Shape;65;p14"/>
          <p:cNvPicPr preferRelativeResize="0"/>
          <p:nvPr/>
        </p:nvPicPr>
        <p:blipFill>
          <a:blip r:embed="rId4"/>
          <a:stretch>
            <a:fillRect/>
          </a:stretch>
        </p:blipFill>
        <p:spPr>
          <a:xfrm>
            <a:off x="143669" y="0"/>
            <a:ext cx="1680624" cy="814326"/>
          </a:xfrm>
          <a:prstGeom prst="rect">
            <a:avLst/>
          </a:prstGeom>
          <a:noFill/>
          <a:ln>
            <a:noFill/>
          </a:ln>
        </p:spPr>
      </p:pic>
      <p:sp>
        <p:nvSpPr>
          <p:cNvPr id="5" name="TextBox 4"/>
          <p:cNvSpPr txBox="1"/>
          <p:nvPr/>
        </p:nvSpPr>
        <p:spPr>
          <a:xfrm>
            <a:off x="600608" y="1062018"/>
            <a:ext cx="7322289" cy="2585323"/>
          </a:xfrm>
          <a:prstGeom prst="rect">
            <a:avLst/>
          </a:prstGeom>
          <a:noFill/>
        </p:spPr>
        <p:txBody>
          <a:bodyPr wrap="square" rtlCol="0">
            <a:spAutoFit/>
          </a:bodyPr>
          <a:lstStyle/>
          <a:p>
            <a:pPr marL="342900" indent="-342900">
              <a:buFont typeface="Wingdings" panose="05000000000000000000" pitchFamily="2" charset="2"/>
              <a:buChar char="Ø"/>
            </a:pPr>
            <a:r>
              <a:rPr lang="en-US" sz="1800" dirty="0"/>
              <a:t> </a:t>
            </a:r>
            <a:r>
              <a:rPr lang="en-US" dirty="0"/>
              <a:t>T</a:t>
            </a:r>
            <a:r>
              <a:rPr lang="en-US" sz="1800" dirty="0"/>
              <a:t>his project, we have built a machine learning model to predict the house prices of an Indian city (Nerul).</a:t>
            </a:r>
          </a:p>
          <a:p>
            <a:pPr marL="342900" indent="-342900">
              <a:buFont typeface="Wingdings" panose="05000000000000000000" pitchFamily="2" charset="2"/>
              <a:buChar char="Ø"/>
            </a:pPr>
            <a:endParaRPr lang="en-US" sz="1800" dirty="0"/>
          </a:p>
          <a:p>
            <a:pPr marL="342900" indent="-342900">
              <a:buFont typeface="Wingdings" panose="05000000000000000000" pitchFamily="2" charset="2"/>
              <a:buChar char="Ø"/>
            </a:pPr>
            <a:r>
              <a:rPr lang="en-US" sz="1800" dirty="0"/>
              <a:t>This project will very helpful for the real estate market. </a:t>
            </a:r>
          </a:p>
          <a:p>
            <a:endParaRPr lang="en-US" sz="1800" dirty="0"/>
          </a:p>
          <a:p>
            <a:pPr marL="342900" indent="-342900">
              <a:buFont typeface="Wingdings" panose="05000000000000000000" pitchFamily="2" charset="2"/>
              <a:buChar char="Ø"/>
            </a:pPr>
            <a:r>
              <a:rPr lang="en-US" sz="1800" dirty="0"/>
              <a:t>Our model can be used by house buyers.</a:t>
            </a:r>
          </a:p>
          <a:p>
            <a:endParaRPr lang="en-US" sz="1800" dirty="0"/>
          </a:p>
          <a:p>
            <a:pPr marL="342900" indent="-342900">
              <a:buFont typeface="Wingdings" panose="05000000000000000000" pitchFamily="2" charset="2"/>
              <a:buChar char="Ø"/>
            </a:pPr>
            <a:r>
              <a:rPr lang="en-US" sz="1800" dirty="0"/>
              <a:t>Linear Regression algorithm is used to create a model with a great accuracy score.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a:blip r:embed="rId3"/>
          <a:stretch>
            <a:fillRect/>
          </a:stretch>
        </p:blipFill>
        <p:spPr>
          <a:xfrm>
            <a:off x="7726045" y="1"/>
            <a:ext cx="1561625" cy="1809525"/>
          </a:xfrm>
          <a:prstGeom prst="rect">
            <a:avLst/>
          </a:prstGeom>
          <a:noFill/>
          <a:ln>
            <a:noFill/>
          </a:ln>
        </p:spPr>
      </p:pic>
      <p:pic>
        <p:nvPicPr>
          <p:cNvPr id="87" name="Google Shape;87;p16"/>
          <p:cNvPicPr preferRelativeResize="0"/>
          <p:nvPr/>
        </p:nvPicPr>
        <p:blipFill>
          <a:blip r:embed="rId4"/>
          <a:stretch>
            <a:fillRect/>
          </a:stretch>
        </p:blipFill>
        <p:spPr>
          <a:xfrm>
            <a:off x="143669" y="0"/>
            <a:ext cx="1680624" cy="814326"/>
          </a:xfrm>
          <a:prstGeom prst="rect">
            <a:avLst/>
          </a:prstGeom>
          <a:noFill/>
          <a:ln>
            <a:noFill/>
          </a:ln>
        </p:spPr>
      </p:pic>
      <p:sp>
        <p:nvSpPr>
          <p:cNvPr id="89" name="Google Shape;89;p16"/>
          <p:cNvSpPr txBox="1">
            <a:spLocks noGrp="1"/>
          </p:cNvSpPr>
          <p:nvPr>
            <p:ph type="sldNum" sz="quarter" idx="12"/>
          </p:nvPr>
        </p:nvSpPr>
        <p:spPr>
          <a:xfrm>
            <a:off x="8616127" y="4663217"/>
            <a:ext cx="548700" cy="393600"/>
          </a:xfrm>
          <a:prstGeom prst="rect">
            <a:avLst/>
          </a:prstGeom>
        </p:spPr>
        <p:txBody>
          <a:bodyPr spcFirstLastPara="1" wrap="square" lIns="91425" tIns="91425" rIns="91425" bIns="91425" anchor="ctr" anchorCtr="0">
            <a:noAutofit/>
          </a:bodyPr>
          <a:lstStyle/>
          <a:p>
            <a:fld id="{00000000-1234-1234-1234-123412341234}" type="slidenum">
              <a:rPr lang="en-GB"/>
              <a:pPr/>
              <a:t>4</a:t>
            </a:fld>
            <a:endParaRPr lang="en-GB"/>
          </a:p>
        </p:txBody>
      </p:sp>
      <p:sp>
        <p:nvSpPr>
          <p:cNvPr id="8" name="Google Shape;58;p13"/>
          <p:cNvSpPr txBox="1"/>
          <p:nvPr/>
        </p:nvSpPr>
        <p:spPr>
          <a:xfrm>
            <a:off x="2625613" y="4446569"/>
            <a:ext cx="4141618" cy="569366"/>
          </a:xfrm>
          <a:prstGeom prst="rect">
            <a:avLst/>
          </a:prstGeom>
          <a:noFill/>
          <a:ln>
            <a:noFill/>
          </a:ln>
        </p:spPr>
        <p:txBody>
          <a:bodyPr spcFirstLastPara="1" wrap="square" lIns="91425" tIns="91425" rIns="91425" bIns="91425" anchor="t" anchorCtr="0">
            <a:noAutofit/>
          </a:bodyPr>
          <a:lstStyle/>
          <a:p>
            <a:pPr algn="ctr">
              <a:buClr>
                <a:schemeClr val="dk1"/>
              </a:buClr>
              <a:buSzPts val="1100"/>
            </a:pPr>
            <a:endParaRPr sz="2400" b="1" dirty="0">
              <a:solidFill>
                <a:schemeClr val="dk1"/>
              </a:solidFill>
              <a:latin typeface="Verdana" panose="020B0604030504040204" pitchFamily="34" charset="0"/>
              <a:ea typeface="Verdana" panose="020B0604030504040204" pitchFamily="34" charset="0"/>
            </a:endParaRPr>
          </a:p>
          <a:p>
            <a:pPr algn="ctr">
              <a:buClr>
                <a:schemeClr val="dk1"/>
              </a:buClr>
              <a:buSzPts val="1100"/>
            </a:pPr>
            <a:r>
              <a:rPr lang="en-GB" sz="1100" b="1" dirty="0">
                <a:solidFill>
                  <a:schemeClr val="dk1"/>
                </a:solidFill>
                <a:latin typeface="Verdana" panose="020B0604030504040204" pitchFamily="34" charset="0"/>
                <a:ea typeface="Verdana" panose="020B0604030504040204" pitchFamily="34" charset="0"/>
              </a:rPr>
              <a:t>DEPARTMENT OF INFORMATION TECHNOLOGY</a:t>
            </a:r>
            <a:endParaRPr sz="1100" b="1" dirty="0">
              <a:latin typeface="Verdana" panose="020B0604030504040204" pitchFamily="34" charset="0"/>
              <a:ea typeface="Verdana" panose="020B0604030504040204" pitchFamily="34" charset="0"/>
            </a:endParaRPr>
          </a:p>
        </p:txBody>
      </p:sp>
      <p:sp>
        <p:nvSpPr>
          <p:cNvPr id="34" name="Google Shape;126;p20"/>
          <p:cNvSpPr txBox="1"/>
          <p:nvPr/>
        </p:nvSpPr>
        <p:spPr>
          <a:xfrm>
            <a:off x="1824294" y="267173"/>
            <a:ext cx="5520175" cy="830400"/>
          </a:xfrm>
          <a:prstGeom prst="rect">
            <a:avLst/>
          </a:prstGeom>
          <a:noFill/>
          <a:ln>
            <a:noFill/>
          </a:ln>
        </p:spPr>
        <p:txBody>
          <a:bodyPr spcFirstLastPara="1" wrap="square" lIns="91425" tIns="91425" rIns="91425" bIns="91425" anchor="t" anchorCtr="0">
            <a:noAutofit/>
          </a:bodyPr>
          <a:lstStyle/>
          <a:p>
            <a:pPr algn="ctr"/>
            <a:r>
              <a:rPr lang="en-GB" sz="2000" b="1" dirty="0">
                <a:latin typeface="Verdana" panose="020B0604030504040204" pitchFamily="34" charset="0"/>
                <a:ea typeface="Verdana" panose="020B0604030504040204" pitchFamily="34" charset="0"/>
              </a:rPr>
              <a:t>1. INTRODUCTION  CONT’D</a:t>
            </a:r>
            <a:endParaRPr sz="2000" b="1" dirty="0">
              <a:latin typeface="Verdana" panose="020B0604030504040204" pitchFamily="34" charset="0"/>
              <a:ea typeface="Verdana" panose="020B0604030504040204" pitchFamily="34" charset="0"/>
            </a:endParaRPr>
          </a:p>
        </p:txBody>
      </p:sp>
      <p:sp>
        <p:nvSpPr>
          <p:cNvPr id="3" name="TextBox 2"/>
          <p:cNvSpPr txBox="1"/>
          <p:nvPr/>
        </p:nvSpPr>
        <p:spPr>
          <a:xfrm>
            <a:off x="482526" y="980868"/>
            <a:ext cx="7302687" cy="4647554"/>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r>
              <a:rPr lang="en-US" dirty="0"/>
              <a:t>House prices increase every year, so there is a need for a system to predict house prices in the future. </a:t>
            </a:r>
          </a:p>
          <a:p>
            <a:pPr marL="285750" indent="-285750">
              <a:lnSpc>
                <a:spcPct val="110000"/>
              </a:lnSpc>
              <a:buFont typeface="Wingdings" panose="05000000000000000000" pitchFamily="2" charset="2"/>
              <a:buChar char="Ø"/>
            </a:pPr>
            <a:endParaRPr lang="en-US" dirty="0"/>
          </a:p>
          <a:p>
            <a:pPr marL="285750" indent="-285750">
              <a:lnSpc>
                <a:spcPct val="110000"/>
              </a:lnSpc>
              <a:buFont typeface="Wingdings" panose="05000000000000000000" pitchFamily="2" charset="2"/>
              <a:buChar char="Ø"/>
            </a:pPr>
            <a:r>
              <a:rPr lang="en-US" dirty="0"/>
              <a:t>House price prediction can help the developer determine the selling price of a house and can help the customer to arrange the right time to purchase a house. </a:t>
            </a:r>
          </a:p>
          <a:p>
            <a:pPr>
              <a:lnSpc>
                <a:spcPct val="110000"/>
              </a:lnSpc>
            </a:pPr>
            <a:endParaRPr lang="en-US" dirty="0"/>
          </a:p>
          <a:p>
            <a:pPr marL="285750" indent="-285750">
              <a:lnSpc>
                <a:spcPct val="110000"/>
              </a:lnSpc>
              <a:buFont typeface="Wingdings" panose="05000000000000000000" pitchFamily="2" charset="2"/>
              <a:buChar char="Ø"/>
            </a:pPr>
            <a:r>
              <a:rPr lang="en-US" dirty="0"/>
              <a:t>There are three factors that influence the price of a house which include physical conditions, concept and location</a:t>
            </a:r>
            <a:endParaRPr lang="en-US" sz="1800" b="1" u="sng" dirty="0">
              <a:latin typeface="+mn-lt"/>
            </a:endParaRPr>
          </a:p>
          <a:p>
            <a:pPr marL="285750" indent="-285750">
              <a:lnSpc>
                <a:spcPct val="110000"/>
              </a:lnSpc>
              <a:buFont typeface="Wingdings" panose="05000000000000000000" pitchFamily="2" charset="2"/>
              <a:buChar char="Ø"/>
            </a:pPr>
            <a:endParaRPr lang="en-US" sz="1800" dirty="0">
              <a:latin typeface="+mn-lt"/>
            </a:endParaRPr>
          </a:p>
          <a:p>
            <a:pPr>
              <a:lnSpc>
                <a:spcPct val="110000"/>
              </a:lnSpc>
            </a:pPr>
            <a:endParaRPr lang="en-US" sz="1800" dirty="0"/>
          </a:p>
          <a:p>
            <a:pPr>
              <a:lnSpc>
                <a:spcPct val="110000"/>
              </a:lnSpc>
            </a:pPr>
            <a:endParaRPr lang="en-US" dirty="0"/>
          </a:p>
          <a:p>
            <a:pPr>
              <a:lnSpc>
                <a:spcPct val="110000"/>
              </a:lnSpc>
            </a:pPr>
            <a:endParaRPr lang="en-US" dirty="0"/>
          </a:p>
          <a:p>
            <a:pPr>
              <a:lnSpc>
                <a:spcPct val="110000"/>
              </a:lnSpc>
            </a:pPr>
            <a:endParaRPr lang="en-US" dirty="0"/>
          </a:p>
          <a:p>
            <a:pPr>
              <a:lnSpc>
                <a:spcPct val="11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1465D2-8195-4DD2-BC78-49DF72D91A84}"/>
              </a:ext>
            </a:extLst>
          </p:cNvPr>
          <p:cNvSpPr>
            <a:spLocks noGrp="1"/>
          </p:cNvSpPr>
          <p:nvPr>
            <p:ph type="sldNum" sz="quarter" idx="12"/>
          </p:nvPr>
        </p:nvSpPr>
        <p:spPr/>
        <p:txBody>
          <a:bodyPr/>
          <a:lstStyle/>
          <a:p>
            <a:fld id="{00000000-1234-1234-1234-123412341234}" type="slidenum">
              <a:rPr lang="en-GB" smtClean="0"/>
              <a:pPr/>
              <a:t>5</a:t>
            </a:fld>
            <a:endParaRPr lang="en-GB"/>
          </a:p>
        </p:txBody>
      </p:sp>
      <p:pic>
        <p:nvPicPr>
          <p:cNvPr id="3" name="Google Shape;65;p14">
            <a:extLst>
              <a:ext uri="{FF2B5EF4-FFF2-40B4-BE49-F238E27FC236}">
                <a16:creationId xmlns:a16="http://schemas.microsoft.com/office/drawing/2014/main" id="{FDD445DF-7BD1-47DC-8624-38026C3E4A43}"/>
              </a:ext>
            </a:extLst>
          </p:cNvPr>
          <p:cNvPicPr preferRelativeResize="0"/>
          <p:nvPr/>
        </p:nvPicPr>
        <p:blipFill>
          <a:blip r:embed="rId2"/>
          <a:stretch>
            <a:fillRect/>
          </a:stretch>
        </p:blipFill>
        <p:spPr>
          <a:xfrm>
            <a:off x="-68982" y="0"/>
            <a:ext cx="1337801" cy="494498"/>
          </a:xfrm>
          <a:prstGeom prst="rect">
            <a:avLst/>
          </a:prstGeom>
          <a:noFill/>
          <a:ln>
            <a:noFill/>
          </a:ln>
        </p:spPr>
      </p:pic>
      <p:pic>
        <p:nvPicPr>
          <p:cNvPr id="4" name="Google Shape;64;p14">
            <a:extLst>
              <a:ext uri="{FF2B5EF4-FFF2-40B4-BE49-F238E27FC236}">
                <a16:creationId xmlns:a16="http://schemas.microsoft.com/office/drawing/2014/main" id="{6883C1FD-C0F7-4D0A-9257-6EBEFE889CA4}"/>
              </a:ext>
            </a:extLst>
          </p:cNvPr>
          <p:cNvPicPr preferRelativeResize="0"/>
          <p:nvPr/>
        </p:nvPicPr>
        <p:blipFill>
          <a:blip r:embed="rId3"/>
          <a:stretch>
            <a:fillRect/>
          </a:stretch>
        </p:blipFill>
        <p:spPr>
          <a:xfrm>
            <a:off x="8122197" y="0"/>
            <a:ext cx="1290364" cy="1580706"/>
          </a:xfrm>
          <a:prstGeom prst="rect">
            <a:avLst/>
          </a:prstGeom>
          <a:noFill/>
          <a:ln>
            <a:noFill/>
          </a:ln>
        </p:spPr>
      </p:pic>
      <p:sp>
        <p:nvSpPr>
          <p:cNvPr id="5" name="TextBox 4">
            <a:extLst>
              <a:ext uri="{FF2B5EF4-FFF2-40B4-BE49-F238E27FC236}">
                <a16:creationId xmlns:a16="http://schemas.microsoft.com/office/drawing/2014/main" id="{A12918CA-55DD-4EED-8F43-29900683B8C4}"/>
              </a:ext>
            </a:extLst>
          </p:cNvPr>
          <p:cNvSpPr txBox="1"/>
          <p:nvPr/>
        </p:nvSpPr>
        <p:spPr>
          <a:xfrm>
            <a:off x="3350405" y="155944"/>
            <a:ext cx="2849526" cy="338554"/>
          </a:xfrm>
          <a:prstGeom prst="rect">
            <a:avLst/>
          </a:prstGeom>
          <a:noFill/>
        </p:spPr>
        <p:txBody>
          <a:bodyPr wrap="square" rtlCol="0">
            <a:spAutoFit/>
          </a:bodyPr>
          <a:lstStyle/>
          <a:p>
            <a:r>
              <a:rPr lang="en-US" sz="1600" b="1" dirty="0"/>
              <a:t>2. LITERATURE SURVEY</a:t>
            </a:r>
            <a:endParaRPr lang="en-IN" sz="1600" b="1" dirty="0"/>
          </a:p>
        </p:txBody>
      </p:sp>
      <p:graphicFrame>
        <p:nvGraphicFramePr>
          <p:cNvPr id="6" name="Table 6">
            <a:extLst>
              <a:ext uri="{FF2B5EF4-FFF2-40B4-BE49-F238E27FC236}">
                <a16:creationId xmlns:a16="http://schemas.microsoft.com/office/drawing/2014/main" id="{23A4E16A-3BFB-4A61-942E-4F541E27F435}"/>
              </a:ext>
            </a:extLst>
          </p:cNvPr>
          <p:cNvGraphicFramePr>
            <a:graphicFrameLocks noGrp="1"/>
          </p:cNvGraphicFramePr>
          <p:nvPr>
            <p:extLst>
              <p:ext uri="{D42A27DB-BD31-4B8C-83A1-F6EECF244321}">
                <p14:modId xmlns:p14="http://schemas.microsoft.com/office/powerpoint/2010/main" val="3412197721"/>
              </p:ext>
            </p:extLst>
          </p:nvPr>
        </p:nvGraphicFramePr>
        <p:xfrm>
          <a:off x="155944" y="524188"/>
          <a:ext cx="8031126" cy="4392010"/>
        </p:xfrm>
        <a:graphic>
          <a:graphicData uri="http://schemas.openxmlformats.org/drawingml/2006/table">
            <a:tbl>
              <a:tblPr firstRow="1" bandRow="1">
                <a:tableStyleId>{8799B23B-EC83-4686-B30A-512413B5E67A}</a:tableStyleId>
              </a:tblPr>
              <a:tblGrid>
                <a:gridCol w="389861">
                  <a:extLst>
                    <a:ext uri="{9D8B030D-6E8A-4147-A177-3AD203B41FA5}">
                      <a16:colId xmlns:a16="http://schemas.microsoft.com/office/drawing/2014/main" val="4221862279"/>
                    </a:ext>
                  </a:extLst>
                </a:gridCol>
                <a:gridCol w="850604">
                  <a:extLst>
                    <a:ext uri="{9D8B030D-6E8A-4147-A177-3AD203B41FA5}">
                      <a16:colId xmlns:a16="http://schemas.microsoft.com/office/drawing/2014/main" val="2872435957"/>
                    </a:ext>
                  </a:extLst>
                </a:gridCol>
                <a:gridCol w="950542">
                  <a:extLst>
                    <a:ext uri="{9D8B030D-6E8A-4147-A177-3AD203B41FA5}">
                      <a16:colId xmlns:a16="http://schemas.microsoft.com/office/drawing/2014/main" val="2490409835"/>
                    </a:ext>
                  </a:extLst>
                </a:gridCol>
                <a:gridCol w="1020219">
                  <a:extLst>
                    <a:ext uri="{9D8B030D-6E8A-4147-A177-3AD203B41FA5}">
                      <a16:colId xmlns:a16="http://schemas.microsoft.com/office/drawing/2014/main" val="3455342448"/>
                    </a:ext>
                  </a:extLst>
                </a:gridCol>
                <a:gridCol w="2230318">
                  <a:extLst>
                    <a:ext uri="{9D8B030D-6E8A-4147-A177-3AD203B41FA5}">
                      <a16:colId xmlns:a16="http://schemas.microsoft.com/office/drawing/2014/main" val="1419968662"/>
                    </a:ext>
                  </a:extLst>
                </a:gridCol>
                <a:gridCol w="2589582">
                  <a:extLst>
                    <a:ext uri="{9D8B030D-6E8A-4147-A177-3AD203B41FA5}">
                      <a16:colId xmlns:a16="http://schemas.microsoft.com/office/drawing/2014/main" val="3509487126"/>
                    </a:ext>
                  </a:extLst>
                </a:gridCol>
              </a:tblGrid>
              <a:tr h="676439">
                <a:tc>
                  <a:txBody>
                    <a:bodyPr/>
                    <a:lstStyle/>
                    <a:p>
                      <a:pPr algn="ctr"/>
                      <a:r>
                        <a:rPr lang="en-US" sz="1200" dirty="0"/>
                        <a:t>SR NO.</a:t>
                      </a:r>
                    </a:p>
                  </a:txBody>
                  <a:tcPr/>
                </a:tc>
                <a:tc>
                  <a:txBody>
                    <a:bodyPr/>
                    <a:lstStyle/>
                    <a:p>
                      <a:pPr algn="ctr"/>
                      <a:r>
                        <a:rPr lang="en-US" sz="1200" dirty="0"/>
                        <a:t>Publication &amp; year</a:t>
                      </a:r>
                      <a:endParaRPr lang="en-IN" sz="1200" dirty="0"/>
                    </a:p>
                  </a:txBody>
                  <a:tcPr/>
                </a:tc>
                <a:tc>
                  <a:txBody>
                    <a:bodyPr/>
                    <a:lstStyle/>
                    <a:p>
                      <a:pPr algn="ctr"/>
                      <a:r>
                        <a:rPr lang="en-US" sz="1200" dirty="0"/>
                        <a:t>Title</a:t>
                      </a:r>
                      <a:endParaRPr lang="en-IN" sz="1200" dirty="0"/>
                    </a:p>
                  </a:txBody>
                  <a:tcPr/>
                </a:tc>
                <a:tc>
                  <a:txBody>
                    <a:bodyPr/>
                    <a:lstStyle/>
                    <a:p>
                      <a:pPr algn="ctr"/>
                      <a:r>
                        <a:rPr lang="en-US" sz="1200" dirty="0"/>
                        <a:t>Technologies Used</a:t>
                      </a:r>
                      <a:endParaRPr lang="en-IN" sz="1200" dirty="0"/>
                    </a:p>
                  </a:txBody>
                  <a:tcPr/>
                </a:tc>
                <a:tc>
                  <a:txBody>
                    <a:bodyPr/>
                    <a:lstStyle/>
                    <a:p>
                      <a:pPr algn="ctr"/>
                      <a:r>
                        <a:rPr lang="en-US" sz="1200" dirty="0"/>
                        <a:t>Features and Advantages</a:t>
                      </a:r>
                      <a:endParaRPr lang="en-IN" sz="1200" dirty="0"/>
                    </a:p>
                  </a:txBody>
                  <a:tcPr/>
                </a:tc>
                <a:tc>
                  <a:txBody>
                    <a:bodyPr/>
                    <a:lstStyle/>
                    <a:p>
                      <a:pPr algn="ctr"/>
                      <a:r>
                        <a:rPr lang="en-US" sz="1200" dirty="0"/>
                        <a:t>Drawbacks</a:t>
                      </a:r>
                      <a:endParaRPr lang="en-IN" sz="1200" dirty="0"/>
                    </a:p>
                  </a:txBody>
                  <a:tcPr/>
                </a:tc>
                <a:extLst>
                  <a:ext uri="{0D108BD9-81ED-4DB2-BD59-A6C34878D82A}">
                    <a16:rowId xmlns:a16="http://schemas.microsoft.com/office/drawing/2014/main" val="1677317809"/>
                  </a:ext>
                </a:extLst>
              </a:tr>
              <a:tr h="1469542">
                <a:tc>
                  <a:txBody>
                    <a:bodyPr/>
                    <a:lstStyle/>
                    <a:p>
                      <a:r>
                        <a:rPr lang="en-US" sz="1200" dirty="0"/>
                        <a:t>1</a:t>
                      </a:r>
                      <a:endParaRPr lang="en-IN" sz="1200" dirty="0"/>
                    </a:p>
                  </a:txBody>
                  <a:tcPr/>
                </a:tc>
                <a:tc>
                  <a:txBody>
                    <a:bodyPr/>
                    <a:lstStyle/>
                    <a:p>
                      <a:r>
                        <a:rPr lang="en-IN" sz="1200" dirty="0"/>
                        <a:t>IEEE 2019</a:t>
                      </a:r>
                    </a:p>
                  </a:txBody>
                  <a:tcPr/>
                </a:tc>
                <a:tc>
                  <a:txBody>
                    <a:bodyPr/>
                    <a:lstStyle/>
                    <a:p>
                      <a:r>
                        <a:rPr lang="en-US" sz="1200" dirty="0"/>
                        <a:t>House Resale Price Prediction Using Classification Algorithms </a:t>
                      </a:r>
                      <a:endParaRPr lang="en-IN" sz="1200" dirty="0"/>
                    </a:p>
                  </a:txBody>
                  <a:tcPr/>
                </a:tc>
                <a:tc>
                  <a:txBody>
                    <a:bodyPr/>
                    <a:lstStyle/>
                    <a:p>
                      <a:r>
                        <a:rPr lang="en-US" sz="1200" dirty="0"/>
                        <a:t>To Predicting the Housing value prediction exploitation machine Learning Techniques. </a:t>
                      </a:r>
                      <a:endParaRPr lang="en-IN" sz="1200" dirty="0"/>
                    </a:p>
                  </a:txBody>
                  <a:tcPr/>
                </a:tc>
                <a:tc>
                  <a:txBody>
                    <a:bodyPr/>
                    <a:lstStyle/>
                    <a:p>
                      <a:r>
                        <a:rPr lang="en-US" sz="1200" dirty="0"/>
                        <a:t>Efficient pricing of real estate customers for their priorities and</a:t>
                      </a:r>
                    </a:p>
                    <a:p>
                      <a:r>
                        <a:rPr lang="en-US" sz="1200" dirty="0"/>
                        <a:t>budgets must therefore be predicted. This project efficiently</a:t>
                      </a:r>
                    </a:p>
                    <a:p>
                      <a:r>
                        <a:rPr lang="en-US" sz="1200" dirty="0"/>
                        <a:t>analyzes past industry trends and price ranges to predict future</a:t>
                      </a:r>
                    </a:p>
                    <a:p>
                      <a:r>
                        <a:rPr lang="en-US" sz="1200" dirty="0"/>
                        <a:t>prices.</a:t>
                      </a:r>
                      <a:endParaRPr lang="en-IN" sz="1200" dirty="0"/>
                    </a:p>
                  </a:txBody>
                  <a:tcPr/>
                </a:tc>
                <a:tc>
                  <a:txBody>
                    <a:bodyPr/>
                    <a:lstStyle/>
                    <a:p>
                      <a:r>
                        <a:rPr lang="en-US" sz="1200" dirty="0"/>
                        <a:t>Presents the Prediction of the possibility of commerce of homes because of the issue of monetary stability.</a:t>
                      </a:r>
                      <a:endParaRPr lang="en-IN" sz="1200" dirty="0"/>
                    </a:p>
                  </a:txBody>
                  <a:tcPr/>
                </a:tc>
                <a:extLst>
                  <a:ext uri="{0D108BD9-81ED-4DB2-BD59-A6C34878D82A}">
                    <a16:rowId xmlns:a16="http://schemas.microsoft.com/office/drawing/2014/main" val="2612767383"/>
                  </a:ext>
                </a:extLst>
              </a:tr>
              <a:tr h="2161091">
                <a:tc>
                  <a:txBody>
                    <a:bodyPr/>
                    <a:lstStyle/>
                    <a:p>
                      <a:r>
                        <a:rPr lang="en-US" sz="1200" dirty="0"/>
                        <a:t>2</a:t>
                      </a:r>
                      <a:endParaRPr lang="en-IN" sz="1200" dirty="0"/>
                    </a:p>
                  </a:txBody>
                  <a:tcPr/>
                </a:tc>
                <a:tc>
                  <a:txBody>
                    <a:bodyPr/>
                    <a:lstStyle/>
                    <a:p>
                      <a:pPr marL="90805">
                        <a:lnSpc>
                          <a:spcPct val="107000"/>
                        </a:lnSpc>
                        <a:spcBef>
                          <a:spcPts val="390"/>
                        </a:spcBef>
                        <a:spcAft>
                          <a:spcPts val="0"/>
                        </a:spcAf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IEEE 2020</a:t>
                      </a:r>
                    </a:p>
                  </a:txBody>
                  <a:tcPr marL="0" marR="0" marT="0" marB="0"/>
                </a:tc>
                <a:tc>
                  <a:txBody>
                    <a:bodyPr/>
                    <a:lstStyle/>
                    <a:p>
                      <a:pPr marL="92075" marR="100330">
                        <a:lnSpc>
                          <a:spcPct val="107000"/>
                        </a:lnSpc>
                        <a:spcBef>
                          <a:spcPts val="390"/>
                        </a:spcBef>
                        <a:spcAft>
                          <a:spcPts val="0"/>
                        </a:spcAft>
                      </a:pPr>
                      <a:r>
                        <a:rPr lang="en-US" sz="1100" dirty="0"/>
                        <a:t>Housing prices prediction with deep </a:t>
                      </a:r>
                      <a:r>
                        <a:rPr lang="en-US" sz="1100" dirty="0" err="1"/>
                        <a:t>learning:an</a:t>
                      </a:r>
                      <a:r>
                        <a:rPr lang="en-US" sz="1100" dirty="0"/>
                        <a:t> application for the real estate market in Taiwan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170" marR="267970" indent="38100" algn="ctr">
                        <a:lnSpc>
                          <a:spcPct val="107000"/>
                        </a:lnSpc>
                        <a:spcBef>
                          <a:spcPts val="390"/>
                        </a:spcBef>
                        <a:spcAft>
                          <a:spcPts val="0"/>
                        </a:spcAf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a:t>
                      </a:r>
                    </a:p>
                    <a:p>
                      <a:pPr marL="90170" marR="267970" indent="38100" algn="ctr">
                        <a:lnSpc>
                          <a:spcPct val="107000"/>
                        </a:lnSpc>
                        <a:spcBef>
                          <a:spcPts val="390"/>
                        </a:spcBef>
                        <a:spcAft>
                          <a:spcPts val="0"/>
                        </a:spcAf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Python</a:t>
                      </a:r>
                    </a:p>
                  </a:txBody>
                  <a:tcPr marL="0" marR="0" marT="0" marB="0"/>
                </a:tc>
                <a:tc>
                  <a:txBody>
                    <a:bodyPr/>
                    <a:lstStyle/>
                    <a:p>
                      <a:pPr marL="89535" marR="118110" algn="ctr">
                        <a:lnSpc>
                          <a:spcPct val="107000"/>
                        </a:lnSpc>
                        <a:spcBef>
                          <a:spcPts val="390"/>
                        </a:spcBef>
                        <a:spcAft>
                          <a:spcPts val="0"/>
                        </a:spcAft>
                      </a:pPr>
                      <a:r>
                        <a:rPr lang="en-US" sz="1100" dirty="0"/>
                        <a:t>The purpose of the current study was to predict housing prices based on deep learning algorithms. It shows that the impact of macroeconomic variables on housing prices prediction is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900" marR="100965">
                        <a:lnSpc>
                          <a:spcPct val="107000"/>
                        </a:lnSpc>
                        <a:spcBef>
                          <a:spcPts val="390"/>
                        </a:spcBef>
                        <a:spcAft>
                          <a:spcPts val="0"/>
                        </a:spcAft>
                      </a:pPr>
                      <a:r>
                        <a:rPr lang="en-US" sz="1100" dirty="0"/>
                        <a:t>The scale of different features is different. Hence, the higher-value feature will dominate and weaken the impact of lower-valued features of the model.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80049318"/>
                  </a:ext>
                </a:extLst>
              </a:tr>
            </a:tbl>
          </a:graphicData>
        </a:graphic>
      </p:graphicFrame>
    </p:spTree>
    <p:extLst>
      <p:ext uri="{BB962C8B-B14F-4D97-AF65-F5344CB8AC3E}">
        <p14:creationId xmlns:p14="http://schemas.microsoft.com/office/powerpoint/2010/main" val="420464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1465D2-8195-4DD2-BC78-49DF72D91A84}"/>
              </a:ext>
            </a:extLst>
          </p:cNvPr>
          <p:cNvSpPr>
            <a:spLocks noGrp="1"/>
          </p:cNvSpPr>
          <p:nvPr>
            <p:ph type="sldNum" sz="quarter" idx="12"/>
          </p:nvPr>
        </p:nvSpPr>
        <p:spPr/>
        <p:txBody>
          <a:bodyPr/>
          <a:lstStyle/>
          <a:p>
            <a:fld id="{00000000-1234-1234-1234-123412341234}" type="slidenum">
              <a:rPr lang="en-GB" smtClean="0"/>
              <a:pPr/>
              <a:t>6</a:t>
            </a:fld>
            <a:endParaRPr lang="en-GB"/>
          </a:p>
        </p:txBody>
      </p:sp>
      <p:pic>
        <p:nvPicPr>
          <p:cNvPr id="3" name="Google Shape;65;p14">
            <a:extLst>
              <a:ext uri="{FF2B5EF4-FFF2-40B4-BE49-F238E27FC236}">
                <a16:creationId xmlns:a16="http://schemas.microsoft.com/office/drawing/2014/main" id="{FDD445DF-7BD1-47DC-8624-38026C3E4A43}"/>
              </a:ext>
            </a:extLst>
          </p:cNvPr>
          <p:cNvPicPr preferRelativeResize="0"/>
          <p:nvPr/>
        </p:nvPicPr>
        <p:blipFill>
          <a:blip r:embed="rId2"/>
          <a:stretch>
            <a:fillRect/>
          </a:stretch>
        </p:blipFill>
        <p:spPr>
          <a:xfrm>
            <a:off x="-68982" y="0"/>
            <a:ext cx="1337801" cy="494498"/>
          </a:xfrm>
          <a:prstGeom prst="rect">
            <a:avLst/>
          </a:prstGeom>
          <a:noFill/>
          <a:ln>
            <a:noFill/>
          </a:ln>
        </p:spPr>
      </p:pic>
      <p:pic>
        <p:nvPicPr>
          <p:cNvPr id="4" name="Google Shape;64;p14">
            <a:extLst>
              <a:ext uri="{FF2B5EF4-FFF2-40B4-BE49-F238E27FC236}">
                <a16:creationId xmlns:a16="http://schemas.microsoft.com/office/drawing/2014/main" id="{6883C1FD-C0F7-4D0A-9257-6EBEFE889CA4}"/>
              </a:ext>
            </a:extLst>
          </p:cNvPr>
          <p:cNvPicPr preferRelativeResize="0"/>
          <p:nvPr/>
        </p:nvPicPr>
        <p:blipFill>
          <a:blip r:embed="rId3"/>
          <a:stretch>
            <a:fillRect/>
          </a:stretch>
        </p:blipFill>
        <p:spPr>
          <a:xfrm>
            <a:off x="8281517" y="0"/>
            <a:ext cx="1149821" cy="1580706"/>
          </a:xfrm>
          <a:prstGeom prst="rect">
            <a:avLst/>
          </a:prstGeom>
          <a:noFill/>
          <a:ln>
            <a:noFill/>
          </a:ln>
        </p:spPr>
      </p:pic>
      <p:sp>
        <p:nvSpPr>
          <p:cNvPr id="5" name="TextBox 4">
            <a:extLst>
              <a:ext uri="{FF2B5EF4-FFF2-40B4-BE49-F238E27FC236}">
                <a16:creationId xmlns:a16="http://schemas.microsoft.com/office/drawing/2014/main" id="{A12918CA-55DD-4EED-8F43-29900683B8C4}"/>
              </a:ext>
            </a:extLst>
          </p:cNvPr>
          <p:cNvSpPr txBox="1"/>
          <p:nvPr/>
        </p:nvSpPr>
        <p:spPr>
          <a:xfrm>
            <a:off x="3350405" y="155944"/>
            <a:ext cx="2849526" cy="338554"/>
          </a:xfrm>
          <a:prstGeom prst="rect">
            <a:avLst/>
          </a:prstGeom>
          <a:noFill/>
        </p:spPr>
        <p:txBody>
          <a:bodyPr wrap="square" rtlCol="0">
            <a:spAutoFit/>
          </a:bodyPr>
          <a:lstStyle/>
          <a:p>
            <a:r>
              <a:rPr lang="en-US" sz="1600" b="1" dirty="0"/>
              <a:t>2. LITERATURE SURVEY CONT’D</a:t>
            </a:r>
            <a:endParaRPr lang="en-IN" sz="1600" b="1" dirty="0"/>
          </a:p>
        </p:txBody>
      </p:sp>
      <p:graphicFrame>
        <p:nvGraphicFramePr>
          <p:cNvPr id="6" name="Table 6">
            <a:extLst>
              <a:ext uri="{FF2B5EF4-FFF2-40B4-BE49-F238E27FC236}">
                <a16:creationId xmlns:a16="http://schemas.microsoft.com/office/drawing/2014/main" id="{23A4E16A-3BFB-4A61-942E-4F541E27F435}"/>
              </a:ext>
            </a:extLst>
          </p:cNvPr>
          <p:cNvGraphicFramePr>
            <a:graphicFrameLocks noGrp="1"/>
          </p:cNvGraphicFramePr>
          <p:nvPr>
            <p:extLst>
              <p:ext uri="{D42A27DB-BD31-4B8C-83A1-F6EECF244321}">
                <p14:modId xmlns:p14="http://schemas.microsoft.com/office/powerpoint/2010/main" val="1748578606"/>
              </p:ext>
            </p:extLst>
          </p:nvPr>
        </p:nvGraphicFramePr>
        <p:xfrm>
          <a:off x="155944" y="524189"/>
          <a:ext cx="8229600" cy="2427240"/>
        </p:xfrm>
        <a:graphic>
          <a:graphicData uri="http://schemas.openxmlformats.org/drawingml/2006/table">
            <a:tbl>
              <a:tblPr firstRow="1" bandRow="1">
                <a:tableStyleId>{8799B23B-EC83-4686-B30A-512413B5E67A}</a:tableStyleId>
              </a:tblPr>
              <a:tblGrid>
                <a:gridCol w="389861">
                  <a:extLst>
                    <a:ext uri="{9D8B030D-6E8A-4147-A177-3AD203B41FA5}">
                      <a16:colId xmlns:a16="http://schemas.microsoft.com/office/drawing/2014/main" val="4221862279"/>
                    </a:ext>
                  </a:extLst>
                </a:gridCol>
                <a:gridCol w="850604">
                  <a:extLst>
                    <a:ext uri="{9D8B030D-6E8A-4147-A177-3AD203B41FA5}">
                      <a16:colId xmlns:a16="http://schemas.microsoft.com/office/drawing/2014/main" val="2872435957"/>
                    </a:ext>
                  </a:extLst>
                </a:gridCol>
                <a:gridCol w="950542">
                  <a:extLst>
                    <a:ext uri="{9D8B030D-6E8A-4147-A177-3AD203B41FA5}">
                      <a16:colId xmlns:a16="http://schemas.microsoft.com/office/drawing/2014/main" val="2490409835"/>
                    </a:ext>
                  </a:extLst>
                </a:gridCol>
                <a:gridCol w="1020219">
                  <a:extLst>
                    <a:ext uri="{9D8B030D-6E8A-4147-A177-3AD203B41FA5}">
                      <a16:colId xmlns:a16="http://schemas.microsoft.com/office/drawing/2014/main" val="3455342448"/>
                    </a:ext>
                  </a:extLst>
                </a:gridCol>
                <a:gridCol w="2230318">
                  <a:extLst>
                    <a:ext uri="{9D8B030D-6E8A-4147-A177-3AD203B41FA5}">
                      <a16:colId xmlns:a16="http://schemas.microsoft.com/office/drawing/2014/main" val="1419968662"/>
                    </a:ext>
                  </a:extLst>
                </a:gridCol>
                <a:gridCol w="2788056">
                  <a:extLst>
                    <a:ext uri="{9D8B030D-6E8A-4147-A177-3AD203B41FA5}">
                      <a16:colId xmlns:a16="http://schemas.microsoft.com/office/drawing/2014/main" val="3509487126"/>
                    </a:ext>
                  </a:extLst>
                </a:gridCol>
              </a:tblGrid>
              <a:tr h="428269">
                <a:tc>
                  <a:txBody>
                    <a:bodyPr/>
                    <a:lstStyle/>
                    <a:p>
                      <a:pPr algn="ctr"/>
                      <a:r>
                        <a:rPr lang="en-US" sz="1200" dirty="0"/>
                        <a:t>SR NO</a:t>
                      </a:r>
                    </a:p>
                  </a:txBody>
                  <a:tcPr/>
                </a:tc>
                <a:tc>
                  <a:txBody>
                    <a:bodyPr/>
                    <a:lstStyle/>
                    <a:p>
                      <a:pPr algn="ctr"/>
                      <a:r>
                        <a:rPr lang="en-US" sz="1200" dirty="0"/>
                        <a:t>Publication &amp; year</a:t>
                      </a:r>
                      <a:endParaRPr lang="en-IN" sz="1200" dirty="0"/>
                    </a:p>
                  </a:txBody>
                  <a:tcPr/>
                </a:tc>
                <a:tc>
                  <a:txBody>
                    <a:bodyPr/>
                    <a:lstStyle/>
                    <a:p>
                      <a:pPr algn="ctr"/>
                      <a:r>
                        <a:rPr lang="en-US" sz="1200" dirty="0"/>
                        <a:t>Title</a:t>
                      </a:r>
                      <a:endParaRPr lang="en-IN" sz="1200" dirty="0"/>
                    </a:p>
                  </a:txBody>
                  <a:tcPr/>
                </a:tc>
                <a:tc>
                  <a:txBody>
                    <a:bodyPr/>
                    <a:lstStyle/>
                    <a:p>
                      <a:pPr algn="ctr"/>
                      <a:r>
                        <a:rPr lang="en-US" sz="1200" dirty="0"/>
                        <a:t>Technologies Used</a:t>
                      </a:r>
                      <a:endParaRPr lang="en-IN" sz="1200" dirty="0"/>
                    </a:p>
                  </a:txBody>
                  <a:tcPr/>
                </a:tc>
                <a:tc>
                  <a:txBody>
                    <a:bodyPr/>
                    <a:lstStyle/>
                    <a:p>
                      <a:pPr algn="ctr"/>
                      <a:r>
                        <a:rPr lang="en-US" sz="1200" dirty="0"/>
                        <a:t>Features and Advantages</a:t>
                      </a:r>
                      <a:endParaRPr lang="en-IN" sz="1200" dirty="0"/>
                    </a:p>
                  </a:txBody>
                  <a:tcPr/>
                </a:tc>
                <a:tc>
                  <a:txBody>
                    <a:bodyPr/>
                    <a:lstStyle/>
                    <a:p>
                      <a:pPr algn="ctr"/>
                      <a:r>
                        <a:rPr lang="en-US" sz="1200" dirty="0"/>
                        <a:t>Drawbacks</a:t>
                      </a:r>
                      <a:endParaRPr lang="en-IN" sz="1200" dirty="0"/>
                    </a:p>
                  </a:txBody>
                  <a:tcPr/>
                </a:tc>
                <a:extLst>
                  <a:ext uri="{0D108BD9-81ED-4DB2-BD59-A6C34878D82A}">
                    <a16:rowId xmlns:a16="http://schemas.microsoft.com/office/drawing/2014/main" val="1677317809"/>
                  </a:ext>
                </a:extLst>
              </a:tr>
              <a:tr h="1970040">
                <a:tc>
                  <a:txBody>
                    <a:bodyPr/>
                    <a:lstStyle/>
                    <a:p>
                      <a:r>
                        <a:rPr lang="en-US" sz="1200" dirty="0"/>
                        <a:t>3</a:t>
                      </a:r>
                      <a:endParaRPr lang="en-IN" sz="1200" dirty="0"/>
                    </a:p>
                  </a:txBody>
                  <a:tcPr/>
                </a:tc>
                <a:tc>
                  <a:txBody>
                    <a:bodyPr/>
                    <a:lstStyle/>
                    <a:p>
                      <a:pPr marL="90805">
                        <a:lnSpc>
                          <a:spcPct val="107000"/>
                        </a:lnSpc>
                        <a:spcBef>
                          <a:spcPts val="390"/>
                        </a:spcBef>
                        <a:spcAft>
                          <a:spcPts val="0"/>
                        </a:spcAf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IEEE 2020</a:t>
                      </a:r>
                    </a:p>
                  </a:txBody>
                  <a:tcPr marL="0" marR="0" marT="0" marB="0"/>
                </a:tc>
                <a:tc>
                  <a:txBody>
                    <a:bodyPr/>
                    <a:lstStyle/>
                    <a:p>
                      <a:pPr marL="92075" marR="100330">
                        <a:lnSpc>
                          <a:spcPct val="107000"/>
                        </a:lnSpc>
                        <a:spcBef>
                          <a:spcPts val="390"/>
                        </a:spcBef>
                        <a:spcAft>
                          <a:spcPts val="0"/>
                        </a:spcAft>
                      </a:pPr>
                      <a:r>
                        <a:rPr lang="en-US" sz="1100" dirty="0"/>
                        <a:t>Prediction of House Price Based on The Back Propagation Neural Network in The </a:t>
                      </a:r>
                      <a:r>
                        <a:rPr lang="en-US" sz="1100" dirty="0" err="1"/>
                        <a:t>Keras</a:t>
                      </a:r>
                      <a:r>
                        <a:rPr lang="en-US" sz="1100" dirty="0"/>
                        <a:t> Deep Learning Framework</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170" marR="267970" indent="38100">
                        <a:lnSpc>
                          <a:spcPct val="107000"/>
                        </a:lnSpc>
                        <a:spcBef>
                          <a:spcPts val="390"/>
                        </a:spcBef>
                        <a:spcAft>
                          <a:spcPts val="0"/>
                        </a:spcAft>
                      </a:pPr>
                      <a:r>
                        <a:rPr lang="en-US" sz="1100" dirty="0"/>
                        <a:t>The Back Propagation Neural Network in The </a:t>
                      </a:r>
                      <a:r>
                        <a:rPr lang="en-US" sz="1100" dirty="0" err="1"/>
                        <a:t>Keras</a:t>
                      </a:r>
                      <a:r>
                        <a:rPr lang="en-US" sz="1100" dirty="0"/>
                        <a:t> Deep Learning Framework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7000"/>
                        </a:lnSpc>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t>It can learn and store a large number of input-output mode mappings and do not need to reveal the mathematical equations of the mapping relationship.</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8900" marR="100965">
                        <a:lnSpc>
                          <a:spcPct val="107000"/>
                        </a:lnSpc>
                        <a:spcBef>
                          <a:spcPts val="390"/>
                        </a:spcBef>
                        <a:spcAft>
                          <a:spcPts val="0"/>
                        </a:spcAft>
                      </a:pPr>
                      <a:r>
                        <a:rPr lang="en-US" sz="1100" dirty="0"/>
                        <a:t>This paper selects 12 macro factors with large influence on housing prices in Shanghai, and establishes a 6-layer BP neural network based on the framework of </a:t>
                      </a:r>
                      <a:r>
                        <a:rPr lang="en-US" sz="1100" dirty="0" err="1"/>
                        <a:t>Keras</a:t>
                      </a:r>
                      <a:r>
                        <a:rPr lang="en-US" sz="1100" dirty="0"/>
                        <a:t> deep learning.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12767383"/>
                  </a:ext>
                </a:extLst>
              </a:tr>
            </a:tbl>
          </a:graphicData>
        </a:graphic>
      </p:graphicFrame>
      <p:graphicFrame>
        <p:nvGraphicFramePr>
          <p:cNvPr id="8" name="Table 7">
            <a:extLst>
              <a:ext uri="{FF2B5EF4-FFF2-40B4-BE49-F238E27FC236}">
                <a16:creationId xmlns:a16="http://schemas.microsoft.com/office/drawing/2014/main" id="{6B20C970-7EC3-413B-BBE0-34FDCECD9EBD}"/>
              </a:ext>
            </a:extLst>
          </p:cNvPr>
          <p:cNvGraphicFramePr>
            <a:graphicFrameLocks noGrp="1"/>
          </p:cNvGraphicFramePr>
          <p:nvPr>
            <p:extLst>
              <p:ext uri="{D42A27DB-BD31-4B8C-83A1-F6EECF244321}">
                <p14:modId xmlns:p14="http://schemas.microsoft.com/office/powerpoint/2010/main" val="221282902"/>
              </p:ext>
            </p:extLst>
          </p:nvPr>
        </p:nvGraphicFramePr>
        <p:xfrm>
          <a:off x="155943" y="2963497"/>
          <a:ext cx="8229599" cy="1655814"/>
        </p:xfrm>
        <a:graphic>
          <a:graphicData uri="http://schemas.openxmlformats.org/drawingml/2006/table">
            <a:tbl>
              <a:tblPr firstRow="1" bandRow="1"/>
              <a:tblGrid>
                <a:gridCol w="392730">
                  <a:extLst>
                    <a:ext uri="{9D8B030D-6E8A-4147-A177-3AD203B41FA5}">
                      <a16:colId xmlns:a16="http://schemas.microsoft.com/office/drawing/2014/main" val="279832202"/>
                    </a:ext>
                  </a:extLst>
                </a:gridCol>
                <a:gridCol w="851338">
                  <a:extLst>
                    <a:ext uri="{9D8B030D-6E8A-4147-A177-3AD203B41FA5}">
                      <a16:colId xmlns:a16="http://schemas.microsoft.com/office/drawing/2014/main" val="1601461605"/>
                    </a:ext>
                  </a:extLst>
                </a:gridCol>
                <a:gridCol w="950154">
                  <a:extLst>
                    <a:ext uri="{9D8B030D-6E8A-4147-A177-3AD203B41FA5}">
                      <a16:colId xmlns:a16="http://schemas.microsoft.com/office/drawing/2014/main" val="2937036631"/>
                    </a:ext>
                  </a:extLst>
                </a:gridCol>
                <a:gridCol w="1018565">
                  <a:extLst>
                    <a:ext uri="{9D8B030D-6E8A-4147-A177-3AD203B41FA5}">
                      <a16:colId xmlns:a16="http://schemas.microsoft.com/office/drawing/2014/main" val="2582855194"/>
                    </a:ext>
                  </a:extLst>
                </a:gridCol>
                <a:gridCol w="2229695">
                  <a:extLst>
                    <a:ext uri="{9D8B030D-6E8A-4147-A177-3AD203B41FA5}">
                      <a16:colId xmlns:a16="http://schemas.microsoft.com/office/drawing/2014/main" val="1464588477"/>
                    </a:ext>
                  </a:extLst>
                </a:gridCol>
                <a:gridCol w="2787117">
                  <a:extLst>
                    <a:ext uri="{9D8B030D-6E8A-4147-A177-3AD203B41FA5}">
                      <a16:colId xmlns:a16="http://schemas.microsoft.com/office/drawing/2014/main" val="1104516727"/>
                    </a:ext>
                  </a:extLst>
                </a:gridCol>
              </a:tblGrid>
              <a:tr h="1655814">
                <a:tc>
                  <a:txBody>
                    <a:bodyPr/>
                    <a:lstStyle/>
                    <a:p>
                      <a:pPr marL="0" algn="l" rtl="0" eaLnBrk="1" fontAlgn="t" latinLnBrk="0" hangingPunct="1">
                        <a:spcBef>
                          <a:spcPts val="0"/>
                        </a:spcBef>
                        <a:spcAft>
                          <a:spcPts val="0"/>
                        </a:spcAft>
                      </a:pPr>
                      <a:r>
                        <a:rPr lang="en-US" sz="1200" b="0" i="0" u="none" strike="noStrike" kern="1200" dirty="0">
                          <a:solidFill>
                            <a:srgbClr val="000000"/>
                          </a:solidFill>
                          <a:effectLst/>
                          <a:latin typeface="Calibri" panose="020F0502020204030204" pitchFamily="34" charset="0"/>
                        </a:rPr>
                        <a:t>4</a:t>
                      </a:r>
                      <a:endParaRPr lang="en-US" sz="1800" b="0" i="0" u="none" strike="noStrike" dirty="0">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200" b="0" i="0" u="none" strike="noStrike" kern="1200">
                          <a:solidFill>
                            <a:srgbClr val="000000"/>
                          </a:solidFill>
                          <a:effectLst/>
                          <a:latin typeface="Calibri" panose="020F0502020204030204" pitchFamily="34" charset="0"/>
                        </a:rPr>
                        <a:t>IEEE 2020</a:t>
                      </a:r>
                      <a:endParaRPr lang="en-IN" sz="1800" b="0" i="0" u="none" strike="noStrike">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200" b="0" i="0" u="none" strike="noStrike" kern="1200">
                          <a:solidFill>
                            <a:srgbClr val="000000"/>
                          </a:solidFill>
                          <a:effectLst/>
                          <a:latin typeface="Calibri" panose="020F0502020204030204" pitchFamily="34" charset="0"/>
                        </a:rPr>
                        <a:t>House Price Prediction Approach based on Deep Learning and ARIMA Model </a:t>
                      </a:r>
                      <a:endParaRPr lang="en-US" sz="1800" b="0" i="0" u="none" strike="noStrike">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200" b="0" i="0" u="none" strike="noStrike" kern="1200">
                          <a:solidFill>
                            <a:srgbClr val="000000"/>
                          </a:solidFill>
                          <a:effectLst/>
                          <a:latin typeface="Calibri" panose="020F0502020204030204" pitchFamily="34" charset="0"/>
                        </a:rPr>
                        <a:t>Deep Learning and ARIMA Model </a:t>
                      </a:r>
                      <a:endParaRPr lang="en-US" sz="1800" b="0" i="0" u="none" strike="noStrike">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200" b="0" i="0" u="none" strike="noStrike" kern="1200" dirty="0">
                          <a:solidFill>
                            <a:srgbClr val="000000"/>
                          </a:solidFill>
                          <a:effectLst/>
                          <a:latin typeface="Calibri" panose="020F0502020204030204" pitchFamily="34" charset="0"/>
                        </a:rPr>
                        <a:t>ARIMA (Autoregressive Integrated Moving Average) model is a well-known time series forecasting method. It is assumed that past values of the series plus previous error terms contain information for the purpose of forecasting.</a:t>
                      </a:r>
                      <a:endParaRPr lang="en-US" sz="1800" b="0" i="0" u="none" strike="noStrike" dirty="0">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200" b="0" i="0" u="none" strike="noStrike" kern="1200" dirty="0">
                          <a:solidFill>
                            <a:srgbClr val="000000"/>
                          </a:solidFill>
                          <a:effectLst/>
                          <a:latin typeface="Calibri" panose="020F0502020204030204" pitchFamily="34" charset="0"/>
                        </a:rPr>
                        <a:t>The ARMA model can be used when the time series is stationary, i.e. a more homogeneous mean and variance. But most original time series can't satisfy this condition</a:t>
                      </a:r>
                      <a:endParaRPr lang="en-US" sz="1800" b="0" i="0" u="none" strike="noStrike" dirty="0">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9994646"/>
                  </a:ext>
                </a:extLst>
              </a:tr>
            </a:tbl>
          </a:graphicData>
        </a:graphic>
      </p:graphicFrame>
    </p:spTree>
    <p:extLst>
      <p:ext uri="{BB962C8B-B14F-4D97-AF65-F5344CB8AC3E}">
        <p14:creationId xmlns:p14="http://schemas.microsoft.com/office/powerpoint/2010/main" val="389626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1465D2-8195-4DD2-BC78-49DF72D91A84}"/>
              </a:ext>
            </a:extLst>
          </p:cNvPr>
          <p:cNvSpPr>
            <a:spLocks noGrp="1"/>
          </p:cNvSpPr>
          <p:nvPr>
            <p:ph type="sldNum" sz="quarter" idx="12"/>
          </p:nvPr>
        </p:nvSpPr>
        <p:spPr>
          <a:xfrm>
            <a:off x="6730775" y="4736949"/>
            <a:ext cx="2122051" cy="273844"/>
          </a:xfrm>
        </p:spPr>
        <p:txBody>
          <a:bodyPr/>
          <a:lstStyle/>
          <a:p>
            <a:fld id="{00000000-1234-1234-1234-123412341234}" type="slidenum">
              <a:rPr lang="en-GB" smtClean="0"/>
              <a:pPr/>
              <a:t>7</a:t>
            </a:fld>
            <a:endParaRPr lang="en-GB"/>
          </a:p>
        </p:txBody>
      </p:sp>
      <p:pic>
        <p:nvPicPr>
          <p:cNvPr id="3" name="Google Shape;65;p14">
            <a:extLst>
              <a:ext uri="{FF2B5EF4-FFF2-40B4-BE49-F238E27FC236}">
                <a16:creationId xmlns:a16="http://schemas.microsoft.com/office/drawing/2014/main" id="{FDD445DF-7BD1-47DC-8624-38026C3E4A43}"/>
              </a:ext>
            </a:extLst>
          </p:cNvPr>
          <p:cNvPicPr preferRelativeResize="0"/>
          <p:nvPr/>
        </p:nvPicPr>
        <p:blipFill>
          <a:blip r:embed="rId2"/>
          <a:stretch>
            <a:fillRect/>
          </a:stretch>
        </p:blipFill>
        <p:spPr>
          <a:xfrm>
            <a:off x="-68982" y="0"/>
            <a:ext cx="1337801" cy="494498"/>
          </a:xfrm>
          <a:prstGeom prst="rect">
            <a:avLst/>
          </a:prstGeom>
          <a:noFill/>
          <a:ln>
            <a:noFill/>
          </a:ln>
        </p:spPr>
      </p:pic>
      <p:pic>
        <p:nvPicPr>
          <p:cNvPr id="4" name="Google Shape;64;p14">
            <a:extLst>
              <a:ext uri="{FF2B5EF4-FFF2-40B4-BE49-F238E27FC236}">
                <a16:creationId xmlns:a16="http://schemas.microsoft.com/office/drawing/2014/main" id="{6883C1FD-C0F7-4D0A-9257-6EBEFE889CA4}"/>
              </a:ext>
            </a:extLst>
          </p:cNvPr>
          <p:cNvPicPr preferRelativeResize="0"/>
          <p:nvPr/>
        </p:nvPicPr>
        <p:blipFill>
          <a:blip r:embed="rId3"/>
          <a:stretch>
            <a:fillRect/>
          </a:stretch>
        </p:blipFill>
        <p:spPr>
          <a:xfrm>
            <a:off x="8281517" y="0"/>
            <a:ext cx="1149821" cy="1580706"/>
          </a:xfrm>
          <a:prstGeom prst="rect">
            <a:avLst/>
          </a:prstGeom>
          <a:noFill/>
          <a:ln>
            <a:noFill/>
          </a:ln>
        </p:spPr>
      </p:pic>
      <p:sp>
        <p:nvSpPr>
          <p:cNvPr id="5" name="TextBox 4">
            <a:extLst>
              <a:ext uri="{FF2B5EF4-FFF2-40B4-BE49-F238E27FC236}">
                <a16:creationId xmlns:a16="http://schemas.microsoft.com/office/drawing/2014/main" id="{A12918CA-55DD-4EED-8F43-29900683B8C4}"/>
              </a:ext>
            </a:extLst>
          </p:cNvPr>
          <p:cNvSpPr txBox="1"/>
          <p:nvPr/>
        </p:nvSpPr>
        <p:spPr>
          <a:xfrm>
            <a:off x="3350405" y="155944"/>
            <a:ext cx="2849526" cy="338554"/>
          </a:xfrm>
          <a:prstGeom prst="rect">
            <a:avLst/>
          </a:prstGeom>
          <a:noFill/>
        </p:spPr>
        <p:txBody>
          <a:bodyPr wrap="square" rtlCol="0">
            <a:spAutoFit/>
          </a:bodyPr>
          <a:lstStyle/>
          <a:p>
            <a:r>
              <a:rPr lang="en-US" sz="1600" b="1" dirty="0"/>
              <a:t>2. LITERATURE SURVEY CONT’D</a:t>
            </a:r>
            <a:endParaRPr lang="en-IN" sz="1600" b="1" dirty="0"/>
          </a:p>
        </p:txBody>
      </p:sp>
      <p:graphicFrame>
        <p:nvGraphicFramePr>
          <p:cNvPr id="6" name="Table 6">
            <a:extLst>
              <a:ext uri="{FF2B5EF4-FFF2-40B4-BE49-F238E27FC236}">
                <a16:creationId xmlns:a16="http://schemas.microsoft.com/office/drawing/2014/main" id="{23A4E16A-3BFB-4A61-942E-4F541E27F435}"/>
              </a:ext>
            </a:extLst>
          </p:cNvPr>
          <p:cNvGraphicFramePr>
            <a:graphicFrameLocks noGrp="1"/>
          </p:cNvGraphicFramePr>
          <p:nvPr>
            <p:extLst>
              <p:ext uri="{D42A27DB-BD31-4B8C-83A1-F6EECF244321}">
                <p14:modId xmlns:p14="http://schemas.microsoft.com/office/powerpoint/2010/main" val="3473151624"/>
              </p:ext>
            </p:extLst>
          </p:nvPr>
        </p:nvGraphicFramePr>
        <p:xfrm>
          <a:off x="155771" y="524413"/>
          <a:ext cx="8229600" cy="2926080"/>
        </p:xfrm>
        <a:graphic>
          <a:graphicData uri="http://schemas.openxmlformats.org/drawingml/2006/table">
            <a:tbl>
              <a:tblPr firstRow="1" bandRow="1">
                <a:tableStyleId>{8799B23B-EC83-4686-B30A-512413B5E67A}</a:tableStyleId>
              </a:tblPr>
              <a:tblGrid>
                <a:gridCol w="389861">
                  <a:extLst>
                    <a:ext uri="{9D8B030D-6E8A-4147-A177-3AD203B41FA5}">
                      <a16:colId xmlns:a16="http://schemas.microsoft.com/office/drawing/2014/main" val="4221862279"/>
                    </a:ext>
                  </a:extLst>
                </a:gridCol>
                <a:gridCol w="850604">
                  <a:extLst>
                    <a:ext uri="{9D8B030D-6E8A-4147-A177-3AD203B41FA5}">
                      <a16:colId xmlns:a16="http://schemas.microsoft.com/office/drawing/2014/main" val="2872435957"/>
                    </a:ext>
                  </a:extLst>
                </a:gridCol>
                <a:gridCol w="950542">
                  <a:extLst>
                    <a:ext uri="{9D8B030D-6E8A-4147-A177-3AD203B41FA5}">
                      <a16:colId xmlns:a16="http://schemas.microsoft.com/office/drawing/2014/main" val="2490409835"/>
                    </a:ext>
                  </a:extLst>
                </a:gridCol>
                <a:gridCol w="1020219">
                  <a:extLst>
                    <a:ext uri="{9D8B030D-6E8A-4147-A177-3AD203B41FA5}">
                      <a16:colId xmlns:a16="http://schemas.microsoft.com/office/drawing/2014/main" val="3455342448"/>
                    </a:ext>
                  </a:extLst>
                </a:gridCol>
                <a:gridCol w="2230318">
                  <a:extLst>
                    <a:ext uri="{9D8B030D-6E8A-4147-A177-3AD203B41FA5}">
                      <a16:colId xmlns:a16="http://schemas.microsoft.com/office/drawing/2014/main" val="1419968662"/>
                    </a:ext>
                  </a:extLst>
                </a:gridCol>
                <a:gridCol w="2788056">
                  <a:extLst>
                    <a:ext uri="{9D8B030D-6E8A-4147-A177-3AD203B41FA5}">
                      <a16:colId xmlns:a16="http://schemas.microsoft.com/office/drawing/2014/main" val="3509487126"/>
                    </a:ext>
                  </a:extLst>
                </a:gridCol>
              </a:tblGrid>
              <a:tr h="453165">
                <a:tc>
                  <a:txBody>
                    <a:bodyPr/>
                    <a:lstStyle/>
                    <a:p>
                      <a:pPr algn="ctr"/>
                      <a:r>
                        <a:rPr lang="en-US" sz="1200" dirty="0"/>
                        <a:t>SR NO</a:t>
                      </a:r>
                    </a:p>
                  </a:txBody>
                  <a:tcPr/>
                </a:tc>
                <a:tc>
                  <a:txBody>
                    <a:bodyPr/>
                    <a:lstStyle/>
                    <a:p>
                      <a:pPr algn="ctr"/>
                      <a:r>
                        <a:rPr lang="en-US" sz="1200" dirty="0"/>
                        <a:t>Publication &amp; year</a:t>
                      </a:r>
                      <a:endParaRPr lang="en-IN" sz="1200" dirty="0"/>
                    </a:p>
                  </a:txBody>
                  <a:tcPr/>
                </a:tc>
                <a:tc>
                  <a:txBody>
                    <a:bodyPr/>
                    <a:lstStyle/>
                    <a:p>
                      <a:pPr algn="ctr"/>
                      <a:r>
                        <a:rPr lang="en-US" sz="1200" dirty="0"/>
                        <a:t>Title</a:t>
                      </a:r>
                      <a:endParaRPr lang="en-IN" sz="1200" dirty="0"/>
                    </a:p>
                  </a:txBody>
                  <a:tcPr/>
                </a:tc>
                <a:tc>
                  <a:txBody>
                    <a:bodyPr/>
                    <a:lstStyle/>
                    <a:p>
                      <a:pPr algn="ctr"/>
                      <a:r>
                        <a:rPr lang="en-US" sz="1200" dirty="0"/>
                        <a:t>Technologies Used</a:t>
                      </a:r>
                      <a:endParaRPr lang="en-IN" sz="1200" dirty="0"/>
                    </a:p>
                  </a:txBody>
                  <a:tcPr/>
                </a:tc>
                <a:tc>
                  <a:txBody>
                    <a:bodyPr/>
                    <a:lstStyle/>
                    <a:p>
                      <a:pPr algn="ctr"/>
                      <a:r>
                        <a:rPr lang="en-US" sz="1200" dirty="0"/>
                        <a:t>Features and Advantages</a:t>
                      </a:r>
                      <a:endParaRPr lang="en-IN" sz="1200" dirty="0"/>
                    </a:p>
                  </a:txBody>
                  <a:tcPr/>
                </a:tc>
                <a:tc>
                  <a:txBody>
                    <a:bodyPr/>
                    <a:lstStyle/>
                    <a:p>
                      <a:pPr algn="ctr"/>
                      <a:r>
                        <a:rPr lang="en-US" sz="1200" dirty="0"/>
                        <a:t>Drawbacks</a:t>
                      </a:r>
                      <a:endParaRPr lang="en-IN" sz="1200" dirty="0"/>
                    </a:p>
                  </a:txBody>
                  <a:tcPr/>
                </a:tc>
                <a:extLst>
                  <a:ext uri="{0D108BD9-81ED-4DB2-BD59-A6C34878D82A}">
                    <a16:rowId xmlns:a16="http://schemas.microsoft.com/office/drawing/2014/main" val="1677317809"/>
                  </a:ext>
                </a:extLst>
              </a:tr>
              <a:tr h="2447090">
                <a:tc>
                  <a:txBody>
                    <a:bodyPr/>
                    <a:lstStyle/>
                    <a:p>
                      <a:r>
                        <a:rPr lang="en-US" sz="1200" dirty="0"/>
                        <a:t>5</a:t>
                      </a:r>
                      <a:endParaRPr lang="en-IN" sz="1200" dirty="0"/>
                    </a:p>
                  </a:txBody>
                  <a:tcPr/>
                </a:tc>
                <a:tc>
                  <a:txBody>
                    <a:bodyPr/>
                    <a:lstStyle/>
                    <a:p>
                      <a:r>
                        <a:rPr lang="en-IN" sz="1200" dirty="0"/>
                        <a:t>IEEE 2021</a:t>
                      </a:r>
                    </a:p>
                  </a:txBody>
                  <a:tcPr/>
                </a:tc>
                <a:tc>
                  <a:txBody>
                    <a:bodyPr/>
                    <a:lstStyle/>
                    <a:p>
                      <a:r>
                        <a:rPr lang="en-US" sz="1200" dirty="0"/>
                        <a:t>Deep Learning Model for House Price Prediction Using Heterogeneous Data Analysis Along With Joint Self-Attention Mechanism</a:t>
                      </a:r>
                      <a:endParaRPr lang="en-IN" sz="1200" dirty="0"/>
                    </a:p>
                  </a:txBody>
                  <a:tcPr/>
                </a:tc>
                <a:tc>
                  <a:txBody>
                    <a:bodyPr/>
                    <a:lstStyle/>
                    <a:p>
                      <a:r>
                        <a:rPr lang="en-US" sz="1200" dirty="0"/>
                        <a:t>Google satellite map, spatial transformer</a:t>
                      </a:r>
                    </a:p>
                    <a:p>
                      <a:r>
                        <a:rPr lang="en-US" sz="1200" dirty="0"/>
                        <a:t>network, joint self-attention mechanism</a:t>
                      </a:r>
                      <a:endParaRPr lang="en-IN" sz="1200" dirty="0"/>
                    </a:p>
                  </a:txBody>
                  <a:tcPr/>
                </a:tc>
                <a:tc>
                  <a:txBody>
                    <a:bodyPr/>
                    <a:lstStyle/>
                    <a:p>
                      <a:r>
                        <a:rPr lang="en-US" sz="1200" b="0" i="0" kern="1200" dirty="0">
                          <a:solidFill>
                            <a:schemeClr val="tx1"/>
                          </a:solidFill>
                          <a:effectLst/>
                          <a:latin typeface="+mn-lt"/>
                          <a:ea typeface="+mn-ea"/>
                          <a:cs typeface="+mn-cs"/>
                        </a:rPr>
                        <a:t>The model can automatically assign weights when given transaction data.</a:t>
                      </a:r>
                      <a:endParaRPr lang="en-IN" sz="1200" dirty="0"/>
                    </a:p>
                  </a:txBody>
                  <a:tcPr/>
                </a:tc>
                <a:tc>
                  <a:txBody>
                    <a:bodyPr/>
                    <a:lstStyle/>
                    <a:p>
                      <a:r>
                        <a:rPr lang="en-US" sz="1200" dirty="0"/>
                        <a:t>The data limitations of this study should be improved to represent specific features more precisely. For example, the transaction data do not contain precise house addresses, and we cannot obtain complete public facility data. Moreover, we cannot retrieve images of house interiors to consider the interior design of the houses. </a:t>
                      </a:r>
                    </a:p>
                  </a:txBody>
                  <a:tcPr/>
                </a:tc>
                <a:extLst>
                  <a:ext uri="{0D108BD9-81ED-4DB2-BD59-A6C34878D82A}">
                    <a16:rowId xmlns:a16="http://schemas.microsoft.com/office/drawing/2014/main" val="3210352295"/>
                  </a:ext>
                </a:extLst>
              </a:tr>
            </a:tbl>
          </a:graphicData>
        </a:graphic>
      </p:graphicFrame>
      <p:graphicFrame>
        <p:nvGraphicFramePr>
          <p:cNvPr id="9" name="Table 8">
            <a:extLst>
              <a:ext uri="{FF2B5EF4-FFF2-40B4-BE49-F238E27FC236}">
                <a16:creationId xmlns:a16="http://schemas.microsoft.com/office/drawing/2014/main" id="{00C5889C-9380-459B-9B8A-922FF257BA8F}"/>
              </a:ext>
            </a:extLst>
          </p:cNvPr>
          <p:cNvGraphicFramePr>
            <a:graphicFrameLocks noGrp="1"/>
          </p:cNvGraphicFramePr>
          <p:nvPr>
            <p:extLst>
              <p:ext uri="{D42A27DB-BD31-4B8C-83A1-F6EECF244321}">
                <p14:modId xmlns:p14="http://schemas.microsoft.com/office/powerpoint/2010/main" val="1191339991"/>
              </p:ext>
            </p:extLst>
          </p:nvPr>
        </p:nvGraphicFramePr>
        <p:xfrm>
          <a:off x="155772" y="3450493"/>
          <a:ext cx="8229600" cy="1693007"/>
        </p:xfrm>
        <a:graphic>
          <a:graphicData uri="http://schemas.openxmlformats.org/drawingml/2006/table">
            <a:tbl>
              <a:tblPr firstRow="1" bandRow="1"/>
              <a:tblGrid>
                <a:gridCol w="392730">
                  <a:extLst>
                    <a:ext uri="{9D8B030D-6E8A-4147-A177-3AD203B41FA5}">
                      <a16:colId xmlns:a16="http://schemas.microsoft.com/office/drawing/2014/main" val="3783715004"/>
                    </a:ext>
                  </a:extLst>
                </a:gridCol>
                <a:gridCol w="851339">
                  <a:extLst>
                    <a:ext uri="{9D8B030D-6E8A-4147-A177-3AD203B41FA5}">
                      <a16:colId xmlns:a16="http://schemas.microsoft.com/office/drawing/2014/main" val="2331617151"/>
                    </a:ext>
                  </a:extLst>
                </a:gridCol>
                <a:gridCol w="950154">
                  <a:extLst>
                    <a:ext uri="{9D8B030D-6E8A-4147-A177-3AD203B41FA5}">
                      <a16:colId xmlns:a16="http://schemas.microsoft.com/office/drawing/2014/main" val="3826565665"/>
                    </a:ext>
                  </a:extLst>
                </a:gridCol>
                <a:gridCol w="1018565">
                  <a:extLst>
                    <a:ext uri="{9D8B030D-6E8A-4147-A177-3AD203B41FA5}">
                      <a16:colId xmlns:a16="http://schemas.microsoft.com/office/drawing/2014/main" val="20134274"/>
                    </a:ext>
                  </a:extLst>
                </a:gridCol>
                <a:gridCol w="2229695">
                  <a:extLst>
                    <a:ext uri="{9D8B030D-6E8A-4147-A177-3AD203B41FA5}">
                      <a16:colId xmlns:a16="http://schemas.microsoft.com/office/drawing/2014/main" val="3812614257"/>
                    </a:ext>
                  </a:extLst>
                </a:gridCol>
                <a:gridCol w="2787117">
                  <a:extLst>
                    <a:ext uri="{9D8B030D-6E8A-4147-A177-3AD203B41FA5}">
                      <a16:colId xmlns:a16="http://schemas.microsoft.com/office/drawing/2014/main" val="1521885328"/>
                    </a:ext>
                  </a:extLst>
                </a:gridCol>
              </a:tblGrid>
              <a:tr h="1693007">
                <a:tc>
                  <a:txBody>
                    <a:bodyPr/>
                    <a:lstStyle/>
                    <a:p>
                      <a:pPr marL="0" algn="l" rtl="0" eaLnBrk="1" fontAlgn="t" latinLnBrk="0" hangingPunct="1">
                        <a:spcBef>
                          <a:spcPts val="0"/>
                        </a:spcBef>
                        <a:spcAft>
                          <a:spcPts val="0"/>
                        </a:spcAft>
                      </a:pPr>
                      <a:r>
                        <a:rPr lang="en-US" sz="1200" b="0" i="0" u="none" strike="noStrike" kern="1200" dirty="0">
                          <a:solidFill>
                            <a:srgbClr val="000000"/>
                          </a:solidFill>
                          <a:effectLst/>
                          <a:latin typeface="Calibri" panose="020F0502020204030204" pitchFamily="34" charset="0"/>
                        </a:rPr>
                        <a:t>6</a:t>
                      </a:r>
                      <a:endParaRPr lang="en-US" sz="1800" b="0" i="0" u="none" strike="noStrike" dirty="0">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IN" sz="1200" b="0" i="0" u="none" strike="noStrike" kern="1200">
                          <a:solidFill>
                            <a:srgbClr val="000000"/>
                          </a:solidFill>
                          <a:effectLst/>
                          <a:latin typeface="Calibri" panose="020F0502020204030204" pitchFamily="34" charset="0"/>
                        </a:rPr>
                        <a:t>IEEE 2021</a:t>
                      </a:r>
                      <a:endParaRPr lang="en-IN" sz="1800" b="0" i="0" u="none" strike="noStrike">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200" b="0" i="0" u="none" strike="noStrike" kern="1200" dirty="0">
                          <a:solidFill>
                            <a:srgbClr val="000000"/>
                          </a:solidFill>
                          <a:effectLst/>
                          <a:latin typeface="Calibri" panose="020F0502020204030204" pitchFamily="34" charset="0"/>
                        </a:rPr>
                        <a:t>Informed Machine Learning</a:t>
                      </a:r>
                      <a:endParaRPr lang="en-US" sz="1800" b="0" i="0" u="none" strike="noStrike" dirty="0">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200" b="0" i="0" u="none" strike="noStrike" kern="1200">
                          <a:solidFill>
                            <a:srgbClr val="000000"/>
                          </a:solidFill>
                          <a:effectLst/>
                          <a:latin typeface="Calibri" panose="020F0502020204030204" pitchFamily="34" charset="0"/>
                        </a:rPr>
                        <a:t>Machine Learning, learning Algorithm, Final Hypothesis.</a:t>
                      </a:r>
                      <a:endParaRPr lang="en-US" sz="1800" b="0" i="0" u="none" strike="noStrike">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200" b="0" i="0" u="none" strike="noStrike" kern="1200" dirty="0">
                          <a:solidFill>
                            <a:srgbClr val="000000"/>
                          </a:solidFill>
                          <a:effectLst/>
                          <a:latin typeface="Calibri" panose="020F0502020204030204" pitchFamily="34" charset="0"/>
                        </a:rPr>
                        <a:t>They present a structured overview of various approaches in this field. They provide a definition and propose a concept for informed machine learning which illustrates its building blocks and distinguishes it from conventional machine learning</a:t>
                      </a:r>
                      <a:endParaRPr lang="en-US" sz="1800" b="0" i="0" u="none" strike="noStrike" dirty="0">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tc>
                  <a:txBody>
                    <a:bodyPr/>
                    <a:lstStyle/>
                    <a:p>
                      <a:pPr marL="0" algn="l" rtl="0" eaLnBrk="1" fontAlgn="t" latinLnBrk="0" hangingPunct="1">
                        <a:spcBef>
                          <a:spcPts val="0"/>
                        </a:spcBef>
                        <a:spcAft>
                          <a:spcPts val="0"/>
                        </a:spcAft>
                      </a:pPr>
                      <a:r>
                        <a:rPr lang="en-US" sz="1200" b="0" i="0" u="none" strike="noStrike" kern="1200" dirty="0">
                          <a:solidFill>
                            <a:srgbClr val="000000"/>
                          </a:solidFill>
                          <a:effectLst/>
                          <a:latin typeface="Calibri" panose="020F0502020204030204" pitchFamily="34" charset="0"/>
                        </a:rPr>
                        <a:t>Problems can typically be formulated as regression tasks where inputs X have to be mapped to outputs Y</a:t>
                      </a:r>
                      <a:endParaRPr lang="en-US" sz="1800" b="0" i="0" u="none" strike="noStrike" dirty="0">
                        <a:effectLst/>
                        <a:latin typeface="Arial" panose="020B0604020202020204" pitchFamily="34" charset="0"/>
                      </a:endParaRPr>
                    </a:p>
                  </a:txBody>
                  <a:tcPr marL="90399" marR="90399" marT="45200" marB="45200">
                    <a:lnL w="12700" cap="flat" cmpd="sng" algn="ctr">
                      <a:solidFill>
                        <a:srgbClr val="A5A5A5"/>
                      </a:solidFill>
                      <a:prstDash val="solid"/>
                      <a:round/>
                      <a:headEnd type="none" w="med" len="med"/>
                      <a:tailEnd type="none" w="med" len="med"/>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w="254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903721070"/>
                  </a:ext>
                </a:extLst>
              </a:tr>
            </a:tbl>
          </a:graphicData>
        </a:graphic>
      </p:graphicFrame>
    </p:spTree>
    <p:extLst>
      <p:ext uri="{BB962C8B-B14F-4D97-AF65-F5344CB8AC3E}">
        <p14:creationId xmlns:p14="http://schemas.microsoft.com/office/powerpoint/2010/main" val="26973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a:blip r:embed="rId3"/>
          <a:stretch>
            <a:fillRect/>
          </a:stretch>
        </p:blipFill>
        <p:spPr>
          <a:xfrm>
            <a:off x="7726045" y="1"/>
            <a:ext cx="1561625" cy="1809525"/>
          </a:xfrm>
          <a:prstGeom prst="rect">
            <a:avLst/>
          </a:prstGeom>
          <a:noFill/>
          <a:ln>
            <a:noFill/>
          </a:ln>
        </p:spPr>
      </p:pic>
      <p:pic>
        <p:nvPicPr>
          <p:cNvPr id="87" name="Google Shape;87;p16"/>
          <p:cNvPicPr preferRelativeResize="0"/>
          <p:nvPr/>
        </p:nvPicPr>
        <p:blipFill>
          <a:blip r:embed="rId4"/>
          <a:stretch>
            <a:fillRect/>
          </a:stretch>
        </p:blipFill>
        <p:spPr>
          <a:xfrm>
            <a:off x="143669" y="0"/>
            <a:ext cx="1680624" cy="814326"/>
          </a:xfrm>
          <a:prstGeom prst="rect">
            <a:avLst/>
          </a:prstGeom>
          <a:noFill/>
          <a:ln>
            <a:noFill/>
          </a:ln>
        </p:spPr>
      </p:pic>
      <p:sp>
        <p:nvSpPr>
          <p:cNvPr id="88" name="Google Shape;88;p16"/>
          <p:cNvSpPr txBox="1"/>
          <p:nvPr/>
        </p:nvSpPr>
        <p:spPr>
          <a:xfrm>
            <a:off x="2329122" y="271106"/>
            <a:ext cx="4734600" cy="557737"/>
          </a:xfrm>
          <a:prstGeom prst="rect">
            <a:avLst/>
          </a:prstGeom>
          <a:noFill/>
          <a:ln>
            <a:noFill/>
          </a:ln>
        </p:spPr>
        <p:txBody>
          <a:bodyPr spcFirstLastPara="1" wrap="square" lIns="91425" tIns="91425" rIns="91425" bIns="91425" anchor="t" anchorCtr="0">
            <a:noAutofit/>
          </a:bodyPr>
          <a:lstStyle/>
          <a:p>
            <a:pPr algn="ctr"/>
            <a:r>
              <a:rPr lang="en-GB" sz="2000" b="1" dirty="0">
                <a:latin typeface="Verdana" panose="020B0604030504040204" pitchFamily="34" charset="0"/>
                <a:ea typeface="Verdana" panose="020B0604030504040204" pitchFamily="34" charset="0"/>
              </a:rPr>
              <a:t>3. PROBLEM STATEMENT</a:t>
            </a:r>
            <a:endParaRPr sz="2000" b="1" dirty="0">
              <a:latin typeface="Verdana" panose="020B0604030504040204" pitchFamily="34" charset="0"/>
              <a:ea typeface="Verdana" panose="020B0604030504040204" pitchFamily="34" charset="0"/>
            </a:endParaRPr>
          </a:p>
        </p:txBody>
      </p:sp>
      <p:sp>
        <p:nvSpPr>
          <p:cNvPr id="89" name="Google Shape;89;p16"/>
          <p:cNvSpPr txBox="1">
            <a:spLocks noGrp="1"/>
          </p:cNvSpPr>
          <p:nvPr>
            <p:ph type="sldNum" sz="quarter" idx="12"/>
          </p:nvPr>
        </p:nvSpPr>
        <p:spPr>
          <a:xfrm>
            <a:off x="8616127" y="4663217"/>
            <a:ext cx="548700" cy="393600"/>
          </a:xfrm>
          <a:prstGeom prst="rect">
            <a:avLst/>
          </a:prstGeom>
        </p:spPr>
        <p:txBody>
          <a:bodyPr spcFirstLastPara="1" wrap="square" lIns="91425" tIns="91425" rIns="91425" bIns="91425" anchor="ctr" anchorCtr="0">
            <a:noAutofit/>
          </a:bodyPr>
          <a:lstStyle/>
          <a:p>
            <a:fld id="{00000000-1234-1234-1234-123412341234}" type="slidenum">
              <a:rPr lang="en-GB"/>
              <a:pPr/>
              <a:t>8</a:t>
            </a:fld>
            <a:endParaRPr dirty="0"/>
          </a:p>
        </p:txBody>
      </p:sp>
      <p:sp>
        <p:nvSpPr>
          <p:cNvPr id="2" name="TextBox 1"/>
          <p:cNvSpPr txBox="1"/>
          <p:nvPr/>
        </p:nvSpPr>
        <p:spPr>
          <a:xfrm>
            <a:off x="627845" y="1436301"/>
            <a:ext cx="7398494" cy="1015663"/>
          </a:xfrm>
          <a:prstGeom prst="rect">
            <a:avLst/>
          </a:prstGeom>
          <a:noFill/>
        </p:spPr>
        <p:txBody>
          <a:bodyPr wrap="square" rtlCol="0">
            <a:spAutoFit/>
          </a:bodyPr>
          <a:lstStyle/>
          <a:p>
            <a:endParaRPr lang="en-IN" sz="1800" dirty="0">
              <a:latin typeface="Calibri" panose="020F0502020204030204" pitchFamily="34" charset="0"/>
            </a:endParaRPr>
          </a:p>
          <a:p>
            <a:br>
              <a:rPr lang="en-US" sz="2400" dirty="0"/>
            </a:br>
            <a:endParaRPr lang="en-IN" sz="1800" dirty="0">
              <a:latin typeface="Calibri" panose="020F0502020204030204" pitchFamily="34" charset="0"/>
              <a:ea typeface="Calibri" panose="020F0502020204030204" pitchFamily="34" charset="0"/>
            </a:endParaRPr>
          </a:p>
        </p:txBody>
      </p:sp>
      <p:sp>
        <p:nvSpPr>
          <p:cNvPr id="8" name="Google Shape;58;p13"/>
          <p:cNvSpPr txBox="1"/>
          <p:nvPr/>
        </p:nvSpPr>
        <p:spPr>
          <a:xfrm>
            <a:off x="2329122" y="4446569"/>
            <a:ext cx="4141618" cy="569366"/>
          </a:xfrm>
          <a:prstGeom prst="rect">
            <a:avLst/>
          </a:prstGeom>
          <a:noFill/>
          <a:ln>
            <a:noFill/>
          </a:ln>
        </p:spPr>
        <p:txBody>
          <a:bodyPr spcFirstLastPara="1" wrap="square" lIns="91425" tIns="91425" rIns="91425" bIns="91425" anchor="t" anchorCtr="0">
            <a:noAutofit/>
          </a:bodyPr>
          <a:lstStyle/>
          <a:p>
            <a:pPr algn="ctr">
              <a:buClr>
                <a:schemeClr val="dk1"/>
              </a:buClr>
              <a:buSzPts val="1100"/>
            </a:pPr>
            <a:endParaRPr sz="2400" b="1" dirty="0">
              <a:solidFill>
                <a:schemeClr val="dk1"/>
              </a:solidFill>
              <a:latin typeface="Verdana" panose="020B0604030504040204" pitchFamily="34" charset="0"/>
              <a:ea typeface="Verdana" panose="020B0604030504040204" pitchFamily="34" charset="0"/>
            </a:endParaRPr>
          </a:p>
          <a:p>
            <a:pPr algn="ctr">
              <a:buClr>
                <a:schemeClr val="dk1"/>
              </a:buClr>
              <a:buSzPts val="1100"/>
            </a:pPr>
            <a:r>
              <a:rPr lang="en-GB" sz="1100" b="1" dirty="0">
                <a:solidFill>
                  <a:schemeClr val="dk1"/>
                </a:solidFill>
                <a:latin typeface="Verdana" panose="020B0604030504040204" pitchFamily="34" charset="0"/>
                <a:ea typeface="Verdana" panose="020B0604030504040204" pitchFamily="34" charset="0"/>
              </a:rPr>
              <a:t>DEPARTMENT OF INFORMATION TECHNOLOGY</a:t>
            </a:r>
            <a:endParaRPr sz="1100" b="1" dirty="0">
              <a:latin typeface="Verdana" panose="020B0604030504040204" pitchFamily="34" charset="0"/>
              <a:ea typeface="Verdana" panose="020B0604030504040204" pitchFamily="34" charset="0"/>
            </a:endParaRPr>
          </a:p>
        </p:txBody>
      </p:sp>
      <p:sp>
        <p:nvSpPr>
          <p:cNvPr id="3" name="TextBox 2"/>
          <p:cNvSpPr txBox="1"/>
          <p:nvPr/>
        </p:nvSpPr>
        <p:spPr>
          <a:xfrm>
            <a:off x="437128" y="1154873"/>
            <a:ext cx="7398494" cy="686470"/>
          </a:xfrm>
          <a:prstGeom prst="rect">
            <a:avLst/>
          </a:prstGeom>
          <a:noFill/>
        </p:spPr>
        <p:txBody>
          <a:bodyPr wrap="square" rtlCol="0">
            <a:spAutoFit/>
          </a:bodyPr>
          <a:lstStyle/>
          <a:p>
            <a:pPr marL="285750" indent="-285750">
              <a:lnSpc>
                <a:spcPct val="110000"/>
              </a:lnSpc>
              <a:buFont typeface="Wingdings" panose="05000000000000000000" pitchFamily="2" charset="2"/>
              <a:buChar char="Ø"/>
            </a:pPr>
            <a:endParaRPr lang="en-US" dirty="0">
              <a:solidFill>
                <a:srgbClr val="435059"/>
              </a:solidFill>
              <a:latin typeface="Source Serif Pro" panose="020B0604020202020204" pitchFamily="18" charset="0"/>
            </a:endParaRPr>
          </a:p>
          <a:p>
            <a:pPr marL="285750" indent="-285750">
              <a:lnSpc>
                <a:spcPct val="110000"/>
              </a:lnSpc>
              <a:buFont typeface="Wingdings" panose="05000000000000000000" pitchFamily="2" charset="2"/>
              <a:buChar char="Ø"/>
            </a:pPr>
            <a:endParaRPr lang="en-IN" dirty="0"/>
          </a:p>
        </p:txBody>
      </p:sp>
      <p:sp>
        <p:nvSpPr>
          <p:cNvPr id="6" name="TextBox 5">
            <a:extLst>
              <a:ext uri="{FF2B5EF4-FFF2-40B4-BE49-F238E27FC236}">
                <a16:creationId xmlns:a16="http://schemas.microsoft.com/office/drawing/2014/main" id="{09139D67-1688-46BF-9E16-3C7529B42A11}"/>
              </a:ext>
            </a:extLst>
          </p:cNvPr>
          <p:cNvSpPr txBox="1"/>
          <p:nvPr/>
        </p:nvSpPr>
        <p:spPr>
          <a:xfrm>
            <a:off x="492321" y="1090006"/>
            <a:ext cx="7288107" cy="4391330"/>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en-US" dirty="0"/>
              <a:t>In India, there are multiple real estate classified websites where properties are listed for sell/buy/rent purposes such as 99acres, housing , </a:t>
            </a:r>
            <a:r>
              <a:rPr lang="en-US" dirty="0" err="1"/>
              <a:t>magicbricks</a:t>
            </a:r>
            <a:r>
              <a:rPr lang="en-US" dirty="0"/>
              <a:t>  and more. </a:t>
            </a:r>
          </a:p>
          <a:p>
            <a:pPr marL="342900" indent="-342900">
              <a:lnSpc>
                <a:spcPct val="120000"/>
              </a:lnSpc>
              <a:buFont typeface="Wingdings" panose="05000000000000000000" pitchFamily="2" charset="2"/>
              <a:buChar char="Ø"/>
            </a:pPr>
            <a:r>
              <a:rPr lang="en-US" dirty="0"/>
              <a:t>However, in each of these websites we can see lot of inconsistencies in terms of pricing of an apartment and there are some cases when similar apartments are priced differently and thus there is lot of in-transparency. </a:t>
            </a:r>
          </a:p>
          <a:p>
            <a:pPr marL="342900" indent="-342900">
              <a:lnSpc>
                <a:spcPct val="120000"/>
              </a:lnSpc>
              <a:buFont typeface="Wingdings" panose="05000000000000000000" pitchFamily="2" charset="2"/>
              <a:buChar char="Ø"/>
            </a:pPr>
            <a:r>
              <a:rPr lang="en-US" dirty="0"/>
              <a:t>Sometimes the consumers may feel the pricing is not justified for a particular listed apartment but there no way to confirm that either.</a:t>
            </a:r>
          </a:p>
          <a:p>
            <a:pPr marL="342900" indent="-342900">
              <a:lnSpc>
                <a:spcPct val="120000"/>
              </a:lnSpc>
              <a:buFont typeface="Wingdings" panose="05000000000000000000" pitchFamily="2" charset="2"/>
              <a:buChar char="Ø"/>
            </a:pPr>
            <a:r>
              <a:rPr lang="en-US" dirty="0"/>
              <a:t>As earlier, house prices were determined by calculating the acquiring and selling price in locality</a:t>
            </a:r>
          </a:p>
          <a:p>
            <a:pPr marL="342900" indent="-342900">
              <a:lnSpc>
                <a:spcPct val="120000"/>
              </a:lnSpc>
              <a:buFont typeface="Wingdings" panose="05000000000000000000" pitchFamily="2" charset="2"/>
              <a:buChar char="Ø"/>
            </a:pPr>
            <a:endParaRPr lang="en-US" dirty="0"/>
          </a:p>
          <a:p>
            <a:pPr>
              <a:lnSpc>
                <a:spcPct val="120000"/>
              </a:lnSpc>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CBD95D-BC72-4BA3-BB4C-5F4EE4508C07}"/>
              </a:ext>
            </a:extLst>
          </p:cNvPr>
          <p:cNvSpPr>
            <a:spLocks noGrp="1"/>
          </p:cNvSpPr>
          <p:nvPr>
            <p:ph type="sldNum" sz="quarter" idx="12"/>
          </p:nvPr>
        </p:nvSpPr>
        <p:spPr/>
        <p:txBody>
          <a:bodyPr/>
          <a:lstStyle/>
          <a:p>
            <a:fld id="{00000000-1234-1234-1234-123412341234}" type="slidenum">
              <a:rPr lang="en-GB" smtClean="0"/>
              <a:pPr/>
              <a:t>9</a:t>
            </a:fld>
            <a:endParaRPr lang="en-GB"/>
          </a:p>
        </p:txBody>
      </p:sp>
      <p:pic>
        <p:nvPicPr>
          <p:cNvPr id="3" name="Google Shape;87;p16">
            <a:extLst>
              <a:ext uri="{FF2B5EF4-FFF2-40B4-BE49-F238E27FC236}">
                <a16:creationId xmlns:a16="http://schemas.microsoft.com/office/drawing/2014/main" id="{6D2467E5-CEFD-41C9-A585-B4C045EC6959}"/>
              </a:ext>
            </a:extLst>
          </p:cNvPr>
          <p:cNvPicPr preferRelativeResize="0"/>
          <p:nvPr/>
        </p:nvPicPr>
        <p:blipFill>
          <a:blip r:embed="rId2"/>
          <a:stretch>
            <a:fillRect/>
          </a:stretch>
        </p:blipFill>
        <p:spPr>
          <a:xfrm>
            <a:off x="143669" y="-7088"/>
            <a:ext cx="1680624" cy="814326"/>
          </a:xfrm>
          <a:prstGeom prst="rect">
            <a:avLst/>
          </a:prstGeom>
          <a:noFill/>
          <a:ln>
            <a:noFill/>
          </a:ln>
        </p:spPr>
      </p:pic>
      <p:pic>
        <p:nvPicPr>
          <p:cNvPr id="4" name="Google Shape;86;p16">
            <a:extLst>
              <a:ext uri="{FF2B5EF4-FFF2-40B4-BE49-F238E27FC236}">
                <a16:creationId xmlns:a16="http://schemas.microsoft.com/office/drawing/2014/main" id="{A543D000-C74E-41A0-9567-E2E5C14B4A5A}"/>
              </a:ext>
            </a:extLst>
          </p:cNvPr>
          <p:cNvPicPr preferRelativeResize="0"/>
          <p:nvPr/>
        </p:nvPicPr>
        <p:blipFill>
          <a:blip r:embed="rId3"/>
          <a:stretch>
            <a:fillRect/>
          </a:stretch>
        </p:blipFill>
        <p:spPr>
          <a:xfrm>
            <a:off x="7726045" y="-7088"/>
            <a:ext cx="1561625" cy="1809525"/>
          </a:xfrm>
          <a:prstGeom prst="rect">
            <a:avLst/>
          </a:prstGeom>
          <a:noFill/>
          <a:ln>
            <a:noFill/>
          </a:ln>
        </p:spPr>
      </p:pic>
      <p:sp>
        <p:nvSpPr>
          <p:cNvPr id="6" name="TextBox 5">
            <a:extLst>
              <a:ext uri="{FF2B5EF4-FFF2-40B4-BE49-F238E27FC236}">
                <a16:creationId xmlns:a16="http://schemas.microsoft.com/office/drawing/2014/main" id="{C3190BA8-1C4F-4860-9B9C-6FE3FF9B5976}"/>
              </a:ext>
            </a:extLst>
          </p:cNvPr>
          <p:cNvSpPr txBox="1"/>
          <p:nvPr/>
        </p:nvSpPr>
        <p:spPr>
          <a:xfrm>
            <a:off x="2357014" y="4551819"/>
            <a:ext cx="4717310" cy="430887"/>
          </a:xfrm>
          <a:prstGeom prst="rect">
            <a:avLst/>
          </a:prstGeom>
          <a:noFill/>
        </p:spPr>
        <p:txBody>
          <a:bodyPr wrap="square">
            <a:spAutoFit/>
          </a:bodyPr>
          <a:lstStyle/>
          <a:p>
            <a:pPr algn="ctr"/>
            <a:endParaRPr lang="en-IN" sz="1100" dirty="0">
              <a:solidFill>
                <a:schemeClr val="dk1"/>
              </a:solidFill>
            </a:endParaRPr>
          </a:p>
          <a:p>
            <a:pPr algn="ctr"/>
            <a:r>
              <a:rPr lang="en-IN" sz="1100" b="1" dirty="0">
                <a:solidFill>
                  <a:schemeClr val="dk1"/>
                </a:solidFill>
              </a:rPr>
              <a:t>DEPARTMENT OF INFORMATION TECHNOLOGY</a:t>
            </a:r>
          </a:p>
        </p:txBody>
      </p:sp>
      <p:sp>
        <p:nvSpPr>
          <p:cNvPr id="8" name="TextBox 7">
            <a:extLst>
              <a:ext uri="{FF2B5EF4-FFF2-40B4-BE49-F238E27FC236}">
                <a16:creationId xmlns:a16="http://schemas.microsoft.com/office/drawing/2014/main" id="{3F5A26AB-2E17-4DD5-B0F5-AC053E2BAF96}"/>
              </a:ext>
            </a:extLst>
          </p:cNvPr>
          <p:cNvSpPr txBox="1"/>
          <p:nvPr/>
        </p:nvSpPr>
        <p:spPr>
          <a:xfrm>
            <a:off x="2357014" y="400075"/>
            <a:ext cx="4717310" cy="369332"/>
          </a:xfrm>
          <a:prstGeom prst="rect">
            <a:avLst/>
          </a:prstGeom>
          <a:noFill/>
        </p:spPr>
        <p:txBody>
          <a:bodyPr wrap="square">
            <a:spAutoFit/>
          </a:bodyPr>
          <a:lstStyle/>
          <a:p>
            <a:pPr algn="ctr"/>
            <a:r>
              <a:rPr lang="en-US" sz="1800" b="1" dirty="0">
                <a:latin typeface="Verdana" panose="020B0604030504040204" pitchFamily="34" charset="0"/>
                <a:ea typeface="Verdana" panose="020B0604030504040204" pitchFamily="34" charset="0"/>
              </a:rPr>
              <a:t>5. SEQUENCE DIAGRAM</a:t>
            </a:r>
          </a:p>
        </p:txBody>
      </p:sp>
      <p:pic>
        <p:nvPicPr>
          <p:cNvPr id="10" name="Picture 9">
            <a:extLst>
              <a:ext uri="{FF2B5EF4-FFF2-40B4-BE49-F238E27FC236}">
                <a16:creationId xmlns:a16="http://schemas.microsoft.com/office/drawing/2014/main" id="{C07A2EBF-E888-4F69-B788-0812874582C9}"/>
              </a:ext>
            </a:extLst>
          </p:cNvPr>
          <p:cNvPicPr>
            <a:picLocks noChangeAspect="1"/>
          </p:cNvPicPr>
          <p:nvPr/>
        </p:nvPicPr>
        <p:blipFill rotWithShape="1">
          <a:blip r:embed="rId4"/>
          <a:srcRect t="4467"/>
          <a:stretch/>
        </p:blipFill>
        <p:spPr>
          <a:xfrm>
            <a:off x="3126489" y="1077433"/>
            <a:ext cx="2997865" cy="3342125"/>
          </a:xfrm>
          <a:prstGeom prst="rect">
            <a:avLst/>
          </a:prstGeom>
        </p:spPr>
      </p:pic>
    </p:spTree>
    <p:extLst>
      <p:ext uri="{BB962C8B-B14F-4D97-AF65-F5344CB8AC3E}">
        <p14:creationId xmlns:p14="http://schemas.microsoft.com/office/powerpoint/2010/main" val="2656444081"/>
      </p:ext>
    </p:extLst>
  </p:cSld>
  <p:clrMapOvr>
    <a:masterClrMapping/>
  </p:clrMapOvr>
</p:sld>
</file>

<file path=ppt/theme/theme1.xml><?xml version="1.0" encoding="utf-8"?>
<a:theme xmlns:a="http://schemas.openxmlformats.org/drawingml/2006/main" name="Simple Ligh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2081</TotalTime>
  <Words>1335</Words>
  <Application>Microsoft Office PowerPoint</Application>
  <PresentationFormat>Custom</PresentationFormat>
  <Paragraphs>204</Paragraphs>
  <Slides>15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Aparajita</vt:lpstr>
      <vt:lpstr>Arial</vt:lpstr>
      <vt:lpstr>Arial Narrow</vt:lpstr>
      <vt:lpstr>Calibri</vt:lpstr>
      <vt:lpstr>Calibri Light</vt:lpstr>
      <vt:lpstr>Source Serif Pro</vt:lpstr>
      <vt:lpstr>Times New Roman</vt:lpstr>
      <vt:lpstr>Verdana</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CONCLUSION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Vijayalaxmi</dc:creator>
  <cp:lastModifiedBy>Tejas Kolhe</cp:lastModifiedBy>
  <cp:revision>112</cp:revision>
  <dcterms:created xsi:type="dcterms:W3CDTF">2021-08-13T05:10:00Z</dcterms:created>
  <dcterms:modified xsi:type="dcterms:W3CDTF">2022-04-25T03:41:01Z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