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63" r:id="rId8"/>
    <p:sldId id="265" r:id="rId9"/>
    <p:sldId id="266" r:id="rId10"/>
    <p:sldId id="2146847062" r:id="rId11"/>
    <p:sldId id="267" r:id="rId12"/>
    <p:sldId id="2146847063" r:id="rId13"/>
    <p:sldId id="2146847064" r:id="rId14"/>
    <p:sldId id="2146847065" r:id="rId15"/>
    <p:sldId id="2146847066" r:id="rId16"/>
    <p:sldId id="2146847067" r:id="rId17"/>
    <p:sldId id="2146847068" r:id="rId18"/>
    <p:sldId id="268" r:id="rId19"/>
    <p:sldId id="2146847055" r:id="rId20"/>
    <p:sldId id="269" r:id="rId21"/>
    <p:sldId id="2146847059" r:id="rId22"/>
    <p:sldId id="2146847060" r:id="rId23"/>
    <p:sldId id="2146847061"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899652" y="1821635"/>
            <a:ext cx="9603456"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PREDICTIVE MAINTENANCE OF </a:t>
            </a:r>
            <a:br>
              <a:rPr lang="en-US" b="1" dirty="0">
                <a:solidFill>
                  <a:schemeClr val="accent1"/>
                </a:solidFill>
                <a:latin typeface="Arial" panose="020B0604020202020204" pitchFamily="34" charset="0"/>
                <a:cs typeface="Arial" panose="020B0604020202020204" pitchFamily="34" charset="0"/>
              </a:rPr>
            </a:br>
            <a:r>
              <a:rPr lang="en-US" b="1" dirty="0">
                <a:solidFill>
                  <a:schemeClr val="accent1"/>
                </a:solidFill>
                <a:latin typeface="Arial" panose="020B0604020202020204" pitchFamily="34" charset="0"/>
                <a:cs typeface="Arial" panose="020B0604020202020204" pitchFamily="34" charset="0"/>
              </a:rPr>
              <a:t>Industrial machinery using ML</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047135" y="4586365"/>
            <a:ext cx="10050577"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Tejas</a:t>
            </a:r>
            <a:r>
              <a:rPr lang="en-US" sz="2000" b="1" dirty="0">
                <a:solidFill>
                  <a:schemeClr val="accent1">
                    <a:lumMod val="75000"/>
                  </a:schemeClr>
                </a:solidFill>
                <a:latin typeface="Arial"/>
                <a:cs typeface="Arial"/>
              </a:rPr>
              <a:t> Kumar V-Malla Reddy Institute of Technology and Science-CSE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152298"/>
            <a:ext cx="6851995" cy="880735"/>
          </a:xfrm>
        </p:spPr>
        <p:txBody>
          <a:bodyPr>
            <a:normAutofit/>
          </a:bodyPr>
          <a:lstStyle/>
          <a:p>
            <a:pPr marL="0" indent="0">
              <a:buNone/>
            </a:pPr>
            <a:r>
              <a:rPr lang="en-IN" sz="2400" dirty="0">
                <a:solidFill>
                  <a:srgbClr val="0F0F0F"/>
                </a:solidFill>
                <a:ea typeface="+mn-lt"/>
                <a:cs typeface="+mn-lt"/>
              </a:rPr>
              <a:t>Screenshot 3: Different pipelines of ML Model</a:t>
            </a:r>
          </a:p>
          <a:p>
            <a:pPr marL="0" indent="0">
              <a:buNone/>
            </a:pPr>
            <a:endParaRPr lang="en-IN" sz="2400" dirty="0"/>
          </a:p>
        </p:txBody>
      </p:sp>
      <p:pic>
        <p:nvPicPr>
          <p:cNvPr id="4" name="Picture 3" descr="A screenshot of a computer&#10;&#10;AI-generated content may be incorrect.">
            <a:extLst>
              <a:ext uri="{FF2B5EF4-FFF2-40B4-BE49-F238E27FC236}">
                <a16:creationId xmlns:a16="http://schemas.microsoft.com/office/drawing/2014/main" id="{BD65F54A-E527-E253-DB6E-57D1D1E0571E}"/>
              </a:ext>
            </a:extLst>
          </p:cNvPr>
          <p:cNvPicPr>
            <a:picLocks noChangeAspect="1"/>
          </p:cNvPicPr>
          <p:nvPr/>
        </p:nvPicPr>
        <p:blipFill>
          <a:blip r:embed="rId2"/>
          <a:stretch>
            <a:fillRect/>
          </a:stretch>
        </p:blipFill>
        <p:spPr>
          <a:xfrm>
            <a:off x="1419532" y="1682594"/>
            <a:ext cx="9352936" cy="4669621"/>
          </a:xfrm>
          <a:prstGeom prst="rect">
            <a:avLst/>
          </a:prstGeom>
        </p:spPr>
      </p:pic>
    </p:spTree>
    <p:extLst>
      <p:ext uri="{BB962C8B-B14F-4D97-AF65-F5344CB8AC3E}">
        <p14:creationId xmlns:p14="http://schemas.microsoft.com/office/powerpoint/2010/main" val="2391464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152298"/>
            <a:ext cx="6851995" cy="880735"/>
          </a:xfrm>
        </p:spPr>
        <p:txBody>
          <a:bodyPr>
            <a:normAutofit/>
          </a:bodyPr>
          <a:lstStyle/>
          <a:p>
            <a:pPr marL="0" indent="0">
              <a:buNone/>
            </a:pPr>
            <a:r>
              <a:rPr lang="en-IN" sz="2400" dirty="0">
                <a:solidFill>
                  <a:srgbClr val="0F0F0F"/>
                </a:solidFill>
                <a:ea typeface="+mn-lt"/>
                <a:cs typeface="+mn-lt"/>
              </a:rPr>
              <a:t>Screenshot 4: Deployed model with API Endpoints</a:t>
            </a:r>
          </a:p>
          <a:p>
            <a:pPr marL="0" indent="0">
              <a:buNone/>
            </a:pPr>
            <a:endParaRPr lang="en-IN" sz="2400" dirty="0"/>
          </a:p>
        </p:txBody>
      </p:sp>
      <p:pic>
        <p:nvPicPr>
          <p:cNvPr id="6" name="Picture 5" descr="A screenshot of a computer&#10;&#10;AI-generated content may be incorrect.">
            <a:extLst>
              <a:ext uri="{FF2B5EF4-FFF2-40B4-BE49-F238E27FC236}">
                <a16:creationId xmlns:a16="http://schemas.microsoft.com/office/drawing/2014/main" id="{04AD1A84-8419-CA30-E50D-AC1D28E3A8B1}"/>
              </a:ext>
            </a:extLst>
          </p:cNvPr>
          <p:cNvPicPr>
            <a:picLocks noChangeAspect="1"/>
          </p:cNvPicPr>
          <p:nvPr/>
        </p:nvPicPr>
        <p:blipFill>
          <a:blip r:embed="rId2"/>
          <a:stretch>
            <a:fillRect/>
          </a:stretch>
        </p:blipFill>
        <p:spPr>
          <a:xfrm>
            <a:off x="1106980" y="1548421"/>
            <a:ext cx="9703588" cy="4851794"/>
          </a:xfrm>
          <a:prstGeom prst="rect">
            <a:avLst/>
          </a:prstGeom>
        </p:spPr>
      </p:pic>
    </p:spTree>
    <p:extLst>
      <p:ext uri="{BB962C8B-B14F-4D97-AF65-F5344CB8AC3E}">
        <p14:creationId xmlns:p14="http://schemas.microsoft.com/office/powerpoint/2010/main" val="1566429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152298"/>
            <a:ext cx="6851995" cy="880735"/>
          </a:xfrm>
        </p:spPr>
        <p:txBody>
          <a:bodyPr>
            <a:normAutofit/>
          </a:bodyPr>
          <a:lstStyle/>
          <a:p>
            <a:pPr marL="0" indent="0">
              <a:buNone/>
            </a:pPr>
            <a:r>
              <a:rPr lang="en-IN" sz="2400" dirty="0">
                <a:solidFill>
                  <a:srgbClr val="0F0F0F"/>
                </a:solidFill>
                <a:ea typeface="+mn-lt"/>
                <a:cs typeface="+mn-lt"/>
              </a:rPr>
              <a:t>Screenshot 5: Data given to the model</a:t>
            </a:r>
          </a:p>
          <a:p>
            <a:pPr marL="0" indent="0">
              <a:buNone/>
            </a:pPr>
            <a:endParaRPr lang="en-IN" sz="2400" dirty="0"/>
          </a:p>
        </p:txBody>
      </p:sp>
      <p:pic>
        <p:nvPicPr>
          <p:cNvPr id="4" name="Picture 3" descr="A screenshot of a computer&#10;&#10;AI-generated content may be incorrect.">
            <a:extLst>
              <a:ext uri="{FF2B5EF4-FFF2-40B4-BE49-F238E27FC236}">
                <a16:creationId xmlns:a16="http://schemas.microsoft.com/office/drawing/2014/main" id="{28768A80-B0F1-01F5-8810-3458B5DC7E9B}"/>
              </a:ext>
            </a:extLst>
          </p:cNvPr>
          <p:cNvPicPr>
            <a:picLocks noChangeAspect="1"/>
          </p:cNvPicPr>
          <p:nvPr/>
        </p:nvPicPr>
        <p:blipFill>
          <a:blip r:embed="rId2"/>
          <a:stretch>
            <a:fillRect/>
          </a:stretch>
        </p:blipFill>
        <p:spPr>
          <a:xfrm>
            <a:off x="1334185" y="1542492"/>
            <a:ext cx="9859841" cy="4922702"/>
          </a:xfrm>
          <a:prstGeom prst="rect">
            <a:avLst/>
          </a:prstGeom>
        </p:spPr>
      </p:pic>
    </p:spTree>
    <p:extLst>
      <p:ext uri="{BB962C8B-B14F-4D97-AF65-F5344CB8AC3E}">
        <p14:creationId xmlns:p14="http://schemas.microsoft.com/office/powerpoint/2010/main" val="3467739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124561"/>
            <a:ext cx="6851995" cy="880735"/>
          </a:xfrm>
        </p:spPr>
        <p:txBody>
          <a:bodyPr>
            <a:normAutofit/>
          </a:bodyPr>
          <a:lstStyle/>
          <a:p>
            <a:pPr marL="0" indent="0">
              <a:buNone/>
            </a:pPr>
            <a:r>
              <a:rPr lang="en-IN" sz="2400" dirty="0">
                <a:solidFill>
                  <a:srgbClr val="0F0F0F"/>
                </a:solidFill>
                <a:ea typeface="+mn-lt"/>
                <a:cs typeface="+mn-lt"/>
              </a:rPr>
              <a:t>Screenshot 6: Prediction Results of Model</a:t>
            </a:r>
          </a:p>
          <a:p>
            <a:pPr marL="0" indent="0">
              <a:buNone/>
            </a:pPr>
            <a:endParaRPr lang="en-IN" sz="2400" dirty="0"/>
          </a:p>
        </p:txBody>
      </p:sp>
      <p:pic>
        <p:nvPicPr>
          <p:cNvPr id="6" name="Picture 5" descr="A screenshot of a computer&#10;&#10;AI-generated content may be incorrect.">
            <a:extLst>
              <a:ext uri="{FF2B5EF4-FFF2-40B4-BE49-F238E27FC236}">
                <a16:creationId xmlns:a16="http://schemas.microsoft.com/office/drawing/2014/main" id="{635F63B9-1B2C-C6C6-7E2C-A827E640C86A}"/>
              </a:ext>
            </a:extLst>
          </p:cNvPr>
          <p:cNvPicPr>
            <a:picLocks noChangeAspect="1"/>
          </p:cNvPicPr>
          <p:nvPr/>
        </p:nvPicPr>
        <p:blipFill>
          <a:blip r:embed="rId2"/>
          <a:stretch>
            <a:fillRect/>
          </a:stretch>
        </p:blipFill>
        <p:spPr>
          <a:xfrm>
            <a:off x="1215373" y="1564929"/>
            <a:ext cx="9447711" cy="4723856"/>
          </a:xfrm>
          <a:prstGeom prst="rect">
            <a:avLst/>
          </a:prstGeom>
        </p:spPr>
      </p:pic>
    </p:spTree>
    <p:extLst>
      <p:ext uri="{BB962C8B-B14F-4D97-AF65-F5344CB8AC3E}">
        <p14:creationId xmlns:p14="http://schemas.microsoft.com/office/powerpoint/2010/main" val="2321776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152298"/>
            <a:ext cx="6851995" cy="880735"/>
          </a:xfrm>
        </p:spPr>
        <p:txBody>
          <a:bodyPr>
            <a:normAutofit/>
          </a:bodyPr>
          <a:lstStyle/>
          <a:p>
            <a:pPr marL="0" indent="0">
              <a:buNone/>
            </a:pPr>
            <a:r>
              <a:rPr lang="en-IN" sz="2400" dirty="0">
                <a:solidFill>
                  <a:srgbClr val="0F0F0F"/>
                </a:solidFill>
                <a:ea typeface="+mn-lt"/>
                <a:cs typeface="+mn-lt"/>
              </a:rPr>
              <a:t>Screenshot 7: Prediction results in Table format</a:t>
            </a:r>
          </a:p>
          <a:p>
            <a:pPr marL="0" indent="0">
              <a:buNone/>
            </a:pPr>
            <a:endParaRPr lang="en-IN" sz="2400" dirty="0"/>
          </a:p>
        </p:txBody>
      </p:sp>
      <p:pic>
        <p:nvPicPr>
          <p:cNvPr id="6" name="Picture 5" descr="A screenshot of a computer&#10;&#10;AI-generated content may be incorrect.">
            <a:extLst>
              <a:ext uri="{FF2B5EF4-FFF2-40B4-BE49-F238E27FC236}">
                <a16:creationId xmlns:a16="http://schemas.microsoft.com/office/drawing/2014/main" id="{5D188230-7D04-DD17-102D-10D67510B531}"/>
              </a:ext>
            </a:extLst>
          </p:cNvPr>
          <p:cNvPicPr>
            <a:picLocks noChangeAspect="1"/>
          </p:cNvPicPr>
          <p:nvPr/>
        </p:nvPicPr>
        <p:blipFill>
          <a:blip r:embed="rId2"/>
          <a:stretch>
            <a:fillRect/>
          </a:stretch>
        </p:blipFill>
        <p:spPr>
          <a:xfrm>
            <a:off x="1282565" y="1535757"/>
            <a:ext cx="9626869" cy="4799339"/>
          </a:xfrm>
          <a:prstGeom prst="rect">
            <a:avLst/>
          </a:prstGeom>
        </p:spPr>
      </p:pic>
    </p:spTree>
    <p:extLst>
      <p:ext uri="{BB962C8B-B14F-4D97-AF65-F5344CB8AC3E}">
        <p14:creationId xmlns:p14="http://schemas.microsoft.com/office/powerpoint/2010/main" val="2130823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This project gives a way to automate the process of finding the industrial machines which are ready to get failure which helps the industries to identify tool wear early and get repaired or replaced accordingly. As a result it helps firms to work without improper functioning of machines and the machines are maintained properly functionable. With this we can conclude that using AI can help to reduce the work and save the time.</a:t>
            </a:r>
          </a:p>
        </p:txBody>
      </p:sp>
    </p:spTree>
    <p:extLst>
      <p:ext uri="{BB962C8B-B14F-4D97-AF65-F5344CB8AC3E}">
        <p14:creationId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This project can be improved by adding other external parameters to dataset like humidity, moisture, rust percentage etc. The details of the repairs done can also be noted for future reference. We can optimize the algorithms to improve the performance by combining two or more algorithms.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Data is taken from Kaggle dataset.</a:t>
            </a:r>
          </a:p>
          <a:p>
            <a:pPr marL="305435" indent="-305435"/>
            <a:r>
              <a:rPr lang="en-IN" sz="2400" dirty="0">
                <a:solidFill>
                  <a:srgbClr val="0F0F0F"/>
                </a:solidFill>
                <a:ea typeface="+mn-lt"/>
                <a:cs typeface="+mn-lt"/>
              </a:rPr>
              <a:t>Used IBM Cloud as platform for building project.</a:t>
            </a:r>
          </a:p>
          <a:p>
            <a:pPr marL="305435" indent="-305435"/>
            <a:r>
              <a:rPr lang="en-IN" sz="2400" dirty="0">
                <a:solidFill>
                  <a:srgbClr val="0F0F0F"/>
                </a:solidFill>
                <a:ea typeface="+mn-lt"/>
                <a:cs typeface="+mn-lt"/>
              </a:rPr>
              <a:t>Utilized the </a:t>
            </a:r>
            <a:r>
              <a:rPr lang="en-IN" sz="2400" dirty="0" err="1">
                <a:solidFill>
                  <a:srgbClr val="0F0F0F"/>
                </a:solidFill>
                <a:ea typeface="+mn-lt"/>
                <a:cs typeface="+mn-lt"/>
              </a:rPr>
              <a:t>Watsonx</a:t>
            </a:r>
            <a:r>
              <a:rPr lang="en-IN" sz="2400" dirty="0">
                <a:solidFill>
                  <a:srgbClr val="0F0F0F"/>
                </a:solidFill>
                <a:ea typeface="+mn-lt"/>
                <a:cs typeface="+mn-lt"/>
              </a:rPr>
              <a:t> AI Studio which provided the hardware and software to develop and deploy the machine learning model.</a:t>
            </a:r>
          </a:p>
          <a:p>
            <a:pPr marL="305435" indent="-305435"/>
            <a:r>
              <a:rPr lang="en-IN" sz="2400" dirty="0">
                <a:solidFill>
                  <a:srgbClr val="0F0F0F"/>
                </a:solidFill>
                <a:ea typeface="+mn-lt"/>
                <a:cs typeface="+mn-lt"/>
              </a:rPr>
              <a:t>Cloud Object Storage service is used for dataset storing and handling the data.</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792245"/>
            <a:ext cx="5657376" cy="4673324"/>
          </a:xfrm>
        </p:spPr>
        <p:txBody>
          <a:bodyPr/>
          <a:lstStyle/>
          <a:p>
            <a:r>
              <a:rPr lang="en-IN" dirty="0"/>
              <a:t>Screenshot/ </a:t>
            </a:r>
            <a:r>
              <a:rPr lang="en-IN" dirty="0" err="1"/>
              <a:t>credly</a:t>
            </a:r>
            <a:r>
              <a:rPr lang="en-IN" dirty="0"/>
              <a:t> certificate( Getting started with AI)</a:t>
            </a:r>
          </a:p>
        </p:txBody>
      </p:sp>
      <p:pic>
        <p:nvPicPr>
          <p:cNvPr id="5" name="Picture 4" descr="A card with a blue border&#10;&#10;AI-generated content may be incorrect.">
            <a:extLst>
              <a:ext uri="{FF2B5EF4-FFF2-40B4-BE49-F238E27FC236}">
                <a16:creationId xmlns:a16="http://schemas.microsoft.com/office/drawing/2014/main" id="{C5CF20C9-D261-1281-8C6B-B2AB52D07895}"/>
              </a:ext>
            </a:extLst>
          </p:cNvPr>
          <p:cNvPicPr>
            <a:picLocks noChangeAspect="1"/>
          </p:cNvPicPr>
          <p:nvPr/>
        </p:nvPicPr>
        <p:blipFill>
          <a:blip r:embed="rId2"/>
          <a:stretch>
            <a:fillRect/>
          </a:stretch>
        </p:blipFill>
        <p:spPr>
          <a:xfrm>
            <a:off x="1799303" y="1821120"/>
            <a:ext cx="8303342" cy="483992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3" y="702156"/>
            <a:ext cx="5514808" cy="1642838"/>
          </a:xfrm>
        </p:spPr>
        <p:txBody>
          <a:bodyPr/>
          <a:lstStyle/>
          <a:p>
            <a:r>
              <a:rPr lang="en-IN" dirty="0"/>
              <a:t>Screenshot/ </a:t>
            </a:r>
            <a:r>
              <a:rPr lang="en-IN" dirty="0" err="1"/>
              <a:t>credly</a:t>
            </a:r>
            <a:r>
              <a:rPr lang="en-IN" dirty="0"/>
              <a:t> certificate( Journey to Cloud)</a:t>
            </a:r>
          </a:p>
        </p:txBody>
      </p:sp>
      <p:pic>
        <p:nvPicPr>
          <p:cNvPr id="5" name="Picture 4" descr="A close-up of a certificate&#10;&#10;AI-generated content may be incorrect.">
            <a:extLst>
              <a:ext uri="{FF2B5EF4-FFF2-40B4-BE49-F238E27FC236}">
                <a16:creationId xmlns:a16="http://schemas.microsoft.com/office/drawing/2014/main" id="{9B6BBA24-14A1-245D-696C-EAB27C9C7E70}"/>
              </a:ext>
            </a:extLst>
          </p:cNvPr>
          <p:cNvPicPr>
            <a:picLocks noChangeAspect="1"/>
          </p:cNvPicPr>
          <p:nvPr/>
        </p:nvPicPr>
        <p:blipFill>
          <a:blip r:embed="rId2"/>
          <a:stretch>
            <a:fillRect/>
          </a:stretch>
        </p:blipFill>
        <p:spPr>
          <a:xfrm>
            <a:off x="1858298" y="1807639"/>
            <a:ext cx="8318090" cy="4872651"/>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1064130"/>
            <a:ext cx="4330021" cy="777497"/>
          </a:xfrm>
        </p:spPr>
        <p:txBody>
          <a:bodyPr/>
          <a:lstStyle/>
          <a:p>
            <a:r>
              <a:rPr lang="en-IN" dirty="0"/>
              <a:t>Screenshot/ </a:t>
            </a:r>
            <a:r>
              <a:rPr lang="en-IN" dirty="0" err="1"/>
              <a:t>credly</a:t>
            </a:r>
            <a:r>
              <a:rPr lang="en-IN" dirty="0"/>
              <a:t> certificate( RAG Lab)</a:t>
            </a:r>
          </a:p>
        </p:txBody>
      </p:sp>
      <p:pic>
        <p:nvPicPr>
          <p:cNvPr id="5" name="Picture 4" descr="A certificate with a yellow and black text&#10;&#10;AI-generated content may be incorrect.">
            <a:extLst>
              <a:ext uri="{FF2B5EF4-FFF2-40B4-BE49-F238E27FC236}">
                <a16:creationId xmlns:a16="http://schemas.microsoft.com/office/drawing/2014/main" id="{E476A864-31B6-DF98-8305-2F8AD4636F9A}"/>
              </a:ext>
            </a:extLst>
          </p:cNvPr>
          <p:cNvPicPr>
            <a:picLocks noChangeAspect="1"/>
          </p:cNvPicPr>
          <p:nvPr/>
        </p:nvPicPr>
        <p:blipFill>
          <a:blip r:embed="rId2"/>
          <a:stretch>
            <a:fillRect/>
          </a:stretch>
        </p:blipFill>
        <p:spPr>
          <a:xfrm>
            <a:off x="1873045" y="1841627"/>
            <a:ext cx="8318089" cy="4864293"/>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t>Develop a predictive maintenance model for a fleet of industrial machines to anticipate failures before they occur. This project will involve analyzing sensor data from machinery to identify patterns that precede a failure. The goal is to create a classification model that can predict the type of failure (e.g., tool wear, heat dissipation, power failure) based on real-time operational data. This will enable proactive maintenance, reducing downtime and operational costs.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600" dirty="0">
                <a:latin typeface="Calibri" panose="020F0502020204030204" pitchFamily="34" charset="0"/>
                <a:cs typeface="Calibri" panose="020F0502020204030204" pitchFamily="34" charset="0"/>
              </a:rPr>
              <a:t>To develop a predictive maintenance model using machine learning that classifies industrial machine failure faults using provided dataset. This model will involve analyzing sensor data from machinery to identify patterns of temperature that can help to predict the type of failure (e.g., tool wear, heat dissipation, power failure) based on real-time operational data. This model will enable proactive maintenance, reducing downtime and operational costs.</a:t>
            </a:r>
            <a:endParaRPr lang="en-IN" sz="1600" b="1" dirty="0">
              <a:latin typeface="Calibri" panose="020F0502020204030204" pitchFamily="34" charset="0"/>
              <a:cs typeface="Calibri" panose="020F0502020204030204" pitchFamily="34" charset="0"/>
            </a:endParaRPr>
          </a:p>
          <a:p>
            <a:pPr marL="305435" indent="-305435"/>
            <a:r>
              <a:rPr lang="en-IN" sz="1400" b="1" dirty="0">
                <a:latin typeface="Calibri"/>
                <a:ea typeface="+mn-lt"/>
                <a:cs typeface="+mn-lt"/>
              </a:rPr>
              <a:t>Data Collection:</a:t>
            </a:r>
            <a:endParaRPr lang="en-IN" sz="1400" b="1" dirty="0">
              <a:latin typeface="Calibri"/>
              <a:cs typeface="Calibri"/>
            </a:endParaRPr>
          </a:p>
          <a:p>
            <a:pPr marL="629920" lvl="1" indent="-305435"/>
            <a:r>
              <a:rPr lang="en-IN" dirty="0">
                <a:latin typeface="Calibri"/>
                <a:ea typeface="+mn-lt"/>
                <a:cs typeface="+mn-lt"/>
              </a:rPr>
              <a:t>Use the dataset of predictive maintenance from Kaggle.</a:t>
            </a:r>
            <a:endParaRPr lang="en-IN" dirty="0">
              <a:latin typeface="Calibri"/>
              <a:cs typeface="Calibri"/>
            </a:endParaRPr>
          </a:p>
          <a:p>
            <a:pPr marL="305435" indent="-305435"/>
            <a:r>
              <a:rPr lang="en-IN" sz="1400" b="1" dirty="0">
                <a:latin typeface="Calibri"/>
                <a:ea typeface="+mn-lt"/>
                <a:cs typeface="+mn-lt"/>
              </a:rPr>
              <a:t>Data Preprocessing:</a:t>
            </a:r>
            <a:endParaRPr lang="en-IN" sz="1400" b="1" dirty="0">
              <a:latin typeface="Calibri"/>
              <a:cs typeface="Calibri"/>
            </a:endParaRPr>
          </a:p>
          <a:p>
            <a:pPr marL="629920" lvl="1" indent="-305435"/>
            <a:r>
              <a:rPr lang="en-IN" dirty="0">
                <a:latin typeface="Calibri"/>
                <a:ea typeface="+mn-lt"/>
                <a:cs typeface="+mn-lt"/>
              </a:rPr>
              <a:t>Clean and preprocess the collected data.</a:t>
            </a:r>
            <a:endParaRPr lang="en-IN" dirty="0">
              <a:latin typeface="Calibri"/>
              <a:cs typeface="Calibri"/>
            </a:endParaRPr>
          </a:p>
          <a:p>
            <a:pPr marL="305435" indent="-305435"/>
            <a:r>
              <a:rPr lang="en-IN" sz="1400" b="1" dirty="0">
                <a:latin typeface="Calibri"/>
                <a:ea typeface="+mn-lt"/>
                <a:cs typeface="+mn-lt"/>
              </a:rPr>
              <a:t>Model Training:</a:t>
            </a:r>
            <a:endParaRPr lang="en-IN" sz="1400" b="1" dirty="0">
              <a:latin typeface="Calibri"/>
              <a:cs typeface="Calibri"/>
            </a:endParaRPr>
          </a:p>
          <a:p>
            <a:pPr marL="629920" lvl="1" indent="-305435"/>
            <a:r>
              <a:rPr lang="en-IN" dirty="0">
                <a:latin typeface="Calibri"/>
                <a:ea typeface="+mn-lt"/>
                <a:cs typeface="+mn-lt"/>
              </a:rPr>
              <a:t>Implement a machine learning model using ML algorithms such as Random Forest, SVM etc to predict the type of failures in machines based on the give data.</a:t>
            </a:r>
          </a:p>
          <a:p>
            <a:pPr marL="629920" lvl="1" indent="-305435"/>
            <a:r>
              <a:rPr lang="en-IN" dirty="0">
                <a:latin typeface="Calibri"/>
                <a:ea typeface="+mn-lt"/>
                <a:cs typeface="+mn-lt"/>
              </a:rPr>
              <a:t>Train the classification model with the dataset provided.</a:t>
            </a:r>
            <a:endParaRPr lang="en-IN" dirty="0">
              <a:latin typeface="Calibri"/>
              <a:cs typeface="Calibri"/>
            </a:endParaRPr>
          </a:p>
          <a:p>
            <a:pPr marL="305435" indent="-305435"/>
            <a:r>
              <a:rPr lang="en-IN" sz="1400" b="1" dirty="0">
                <a:latin typeface="Calibri"/>
                <a:ea typeface="+mn-lt"/>
                <a:cs typeface="+mn-lt"/>
              </a:rPr>
              <a:t>Deployment:</a:t>
            </a:r>
            <a:endParaRPr lang="en-IN" sz="1400" b="1" dirty="0">
              <a:latin typeface="Calibri"/>
              <a:cs typeface="Calibri"/>
            </a:endParaRPr>
          </a:p>
          <a:p>
            <a:pPr marL="629920" lvl="1" indent="-305435"/>
            <a:r>
              <a:rPr lang="en-IN" dirty="0">
                <a:latin typeface="Calibri"/>
                <a:ea typeface="+mn-lt"/>
                <a:cs typeface="+mn-lt"/>
              </a:rPr>
              <a:t>Deploy the model on IBM cloud which can be accessible through public </a:t>
            </a:r>
            <a:r>
              <a:rPr lang="en-IN" dirty="0" err="1">
                <a:latin typeface="Calibri"/>
                <a:ea typeface="+mn-lt"/>
                <a:cs typeface="+mn-lt"/>
              </a:rPr>
              <a:t>url</a:t>
            </a:r>
            <a:r>
              <a:rPr lang="en-IN" dirty="0">
                <a:latin typeface="Calibri"/>
                <a:ea typeface="+mn-lt"/>
                <a:cs typeface="+mn-lt"/>
              </a:rPr>
              <a:t> provided by IBM cloud.</a:t>
            </a:r>
            <a:endParaRPr lang="en-IN" dirty="0">
              <a:latin typeface="Calibri"/>
              <a:cs typeface="Calibri"/>
            </a:endParaRPr>
          </a:p>
          <a:p>
            <a:pPr marL="305435" indent="-305435"/>
            <a:r>
              <a:rPr lang="en-IN" sz="1400" b="1" dirty="0">
                <a:latin typeface="Calibri"/>
                <a:ea typeface="+mn-lt"/>
                <a:cs typeface="+mn-lt"/>
              </a:rPr>
              <a:t>Evaluation:</a:t>
            </a:r>
            <a:endParaRPr lang="en-IN" sz="1400" b="1" dirty="0">
              <a:latin typeface="Calibri"/>
              <a:cs typeface="Calibri"/>
            </a:endParaRPr>
          </a:p>
          <a:p>
            <a:pPr marL="629920" lvl="1" indent="-305435"/>
            <a:r>
              <a:rPr lang="en-IN" dirty="0">
                <a:latin typeface="Calibri"/>
                <a:ea typeface="+mn-lt"/>
                <a:cs typeface="+mn-lt"/>
              </a:rPr>
              <a:t>Assess the model's performance based on predictions made by the machine learning algorithms like Random Forest, Decision Tree etc.</a:t>
            </a:r>
          </a:p>
          <a:p>
            <a:pPr marL="629920" lvl="1" indent="-305435"/>
            <a:r>
              <a:rPr lang="en-IN" dirty="0">
                <a:latin typeface="Calibri"/>
                <a:ea typeface="+mn-lt"/>
                <a:cs typeface="+mn-lt"/>
              </a:rPr>
              <a:t>There will be one algorithm which performs more accurately and gives correct result with good precision.</a:t>
            </a:r>
            <a:endParaRPr lang="en-IN"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029615" cy="4673324"/>
          </a:xfrm>
        </p:spPr>
        <p:txBody>
          <a:bodyPr/>
          <a:lstStyle/>
          <a:p>
            <a:pPr marL="0" indent="0">
              <a:buNone/>
            </a:pPr>
            <a:r>
              <a:rPr lang="en-IN" sz="1800"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629435" lvl="1" indent="-305435"/>
            <a:r>
              <a:rPr lang="en-IN" sz="1800" dirty="0">
                <a:solidFill>
                  <a:srgbClr val="0F0F0F"/>
                </a:solidFill>
              </a:rPr>
              <a:t>OS: Windows/Mac</a:t>
            </a:r>
          </a:p>
          <a:p>
            <a:pPr marL="629435" lvl="1" indent="-305435"/>
            <a:r>
              <a:rPr lang="en-IN" sz="1800" dirty="0">
                <a:solidFill>
                  <a:srgbClr val="0F0F0F"/>
                </a:solidFill>
              </a:rPr>
              <a:t>RAM: 4GB or above</a:t>
            </a:r>
          </a:p>
          <a:p>
            <a:pPr marL="305435" indent="-305435"/>
            <a:r>
              <a:rPr lang="en-IN" sz="1800" b="1" dirty="0">
                <a:solidFill>
                  <a:srgbClr val="0F0F0F"/>
                </a:solidFill>
              </a:rPr>
              <a:t>Library required to build the model:</a:t>
            </a:r>
          </a:p>
          <a:p>
            <a:pPr marL="629435" lvl="1" indent="-305435"/>
            <a:r>
              <a:rPr lang="en-IN" sz="1800" dirty="0">
                <a:solidFill>
                  <a:srgbClr val="0F0F0F"/>
                </a:solidFill>
              </a:rPr>
              <a:t>IBM Cloud</a:t>
            </a:r>
          </a:p>
          <a:p>
            <a:pPr marL="629435" lvl="1" indent="-305435"/>
            <a:r>
              <a:rPr lang="en-IN" sz="1800" dirty="0">
                <a:solidFill>
                  <a:srgbClr val="0F0F0F"/>
                </a:solidFill>
              </a:rPr>
              <a:t>IBM </a:t>
            </a:r>
            <a:r>
              <a:rPr lang="en-IN" sz="1800" dirty="0" err="1">
                <a:solidFill>
                  <a:srgbClr val="0F0F0F"/>
                </a:solidFill>
              </a:rPr>
              <a:t>Watsonx</a:t>
            </a:r>
            <a:r>
              <a:rPr lang="en-IN" sz="1800" dirty="0">
                <a:solidFill>
                  <a:srgbClr val="0F0F0F"/>
                </a:solidFill>
              </a:rPr>
              <a:t> AI Studio service </a:t>
            </a:r>
          </a:p>
          <a:p>
            <a:pPr marL="629435" lvl="1" indent="-305435"/>
            <a:r>
              <a:rPr lang="en-IN" sz="1800" dirty="0">
                <a:solidFill>
                  <a:srgbClr val="0F0F0F"/>
                </a:solidFill>
              </a:rPr>
              <a:t>IBM  </a:t>
            </a:r>
            <a:r>
              <a:rPr lang="en-IN" sz="1800" dirty="0" err="1">
                <a:solidFill>
                  <a:srgbClr val="0F0F0F"/>
                </a:solidFill>
              </a:rPr>
              <a:t>Watsonx</a:t>
            </a:r>
            <a:r>
              <a:rPr lang="en-IN" sz="1800" dirty="0">
                <a:solidFill>
                  <a:srgbClr val="0F0F0F"/>
                </a:solidFill>
              </a:rPr>
              <a:t> AI Runtime service</a:t>
            </a:r>
          </a:p>
          <a:p>
            <a:pPr marL="629435" lvl="1" indent="-305435"/>
            <a:r>
              <a:rPr lang="en-IN" sz="1800" dirty="0">
                <a:solidFill>
                  <a:srgbClr val="0F0F0F"/>
                </a:solidFill>
              </a:rPr>
              <a:t>IBM  Cloud Object Storage service for data storage and handling</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buNone/>
            </a:pPr>
            <a:endParaRPr lang="en-IN" sz="1400" dirty="0"/>
          </a:p>
          <a:p>
            <a:pPr marL="305435" indent="-305435"/>
            <a:r>
              <a:rPr lang="en-IN" sz="1600" b="1" dirty="0">
                <a:ea typeface="+mn-lt"/>
                <a:cs typeface="+mn-lt"/>
              </a:rPr>
              <a:t>Algorithm Selection:</a:t>
            </a:r>
            <a:endParaRPr lang="en-IN" sz="1600" dirty="0"/>
          </a:p>
          <a:p>
            <a:pPr marL="629920" lvl="1" indent="-305435"/>
            <a:r>
              <a:rPr lang="en-US" sz="1600" dirty="0"/>
              <a:t>Random Forest Classifier is a machine learning algorithm that builds multiple decision trees and merges their results to improve classification accuracy</a:t>
            </a:r>
            <a:r>
              <a:rPr lang="en-IN" sz="1600" dirty="0">
                <a:ea typeface="+mn-lt"/>
                <a:cs typeface="+mn-lt"/>
              </a:rPr>
              <a:t>.</a:t>
            </a:r>
          </a:p>
          <a:p>
            <a:pPr marL="629920" lvl="1" indent="-305435"/>
            <a:r>
              <a:rPr lang="en-US" sz="1600" dirty="0"/>
              <a:t>Trains multiple decision trees on different random subsets of the data.</a:t>
            </a:r>
          </a:p>
          <a:p>
            <a:pPr marL="629920" lvl="1" indent="-305435"/>
            <a:r>
              <a:rPr lang="en-IN" sz="1600" dirty="0"/>
              <a:t>It can handle non-linear and high-dimensional data effectively.</a:t>
            </a:r>
          </a:p>
          <a:p>
            <a:pPr marL="629920" lvl="1" indent="-305435"/>
            <a:r>
              <a:rPr lang="en-IN" sz="1600" dirty="0"/>
              <a:t>It can perform multi-class classification.</a:t>
            </a:r>
          </a:p>
          <a:p>
            <a:pPr marL="305435" indent="-305435"/>
            <a:r>
              <a:rPr lang="en-IN" sz="1600" b="1" dirty="0">
                <a:ea typeface="+mn-lt"/>
                <a:cs typeface="+mn-lt"/>
              </a:rPr>
              <a:t>Data Input:</a:t>
            </a:r>
            <a:endParaRPr lang="en-IN" sz="1600" dirty="0"/>
          </a:p>
          <a:p>
            <a:pPr marL="629920" lvl="1" indent="-305435"/>
            <a:r>
              <a:rPr lang="en-IN" sz="1600" dirty="0">
                <a:ea typeface="+mn-lt"/>
                <a:cs typeface="+mn-lt"/>
              </a:rPr>
              <a:t>The input features used by the algorithm, such as air temperature, process temperature, rotational speed(RPM), torque, tool wear from the dataset.</a:t>
            </a:r>
            <a:endParaRPr lang="en-IN" sz="1600" dirty="0"/>
          </a:p>
          <a:p>
            <a:pPr marL="305435" indent="-305435"/>
            <a:r>
              <a:rPr lang="en-IN" sz="1600" b="1" dirty="0">
                <a:ea typeface="+mn-lt"/>
                <a:cs typeface="+mn-lt"/>
              </a:rPr>
              <a:t>Training Process:</a:t>
            </a:r>
            <a:endParaRPr lang="en-IN" sz="1600" dirty="0"/>
          </a:p>
          <a:p>
            <a:pPr marL="629920" lvl="1" indent="-305435"/>
            <a:r>
              <a:rPr lang="en-IN" sz="1600" dirty="0">
                <a:ea typeface="+mn-lt"/>
                <a:cs typeface="+mn-lt"/>
              </a:rPr>
              <a:t>First create a ML model in IBM </a:t>
            </a:r>
            <a:r>
              <a:rPr lang="en-IN" sz="1600" dirty="0" err="1">
                <a:ea typeface="+mn-lt"/>
                <a:cs typeface="+mn-lt"/>
              </a:rPr>
              <a:t>Watsonx</a:t>
            </a:r>
            <a:r>
              <a:rPr lang="en-IN" sz="1600" dirty="0">
                <a:ea typeface="+mn-lt"/>
                <a:cs typeface="+mn-lt"/>
              </a:rPr>
              <a:t> AI Studio  and link it with a cloud object storage and a Runtime service.</a:t>
            </a:r>
          </a:p>
          <a:p>
            <a:pPr marL="629920" lvl="1" indent="-305435"/>
            <a:r>
              <a:rPr lang="en-IN" sz="1600" dirty="0">
                <a:ea typeface="+mn-lt"/>
                <a:cs typeface="+mn-lt"/>
              </a:rPr>
              <a:t>Upload the dataset to the model and select the column name which we want to predict, that is Failure Type column Highlight any specific considerations or techniques employed, such as cross-validation or hyperparameter tuning.</a:t>
            </a:r>
            <a:endParaRPr lang="en-IN" sz="1600"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714981"/>
            <a:ext cx="11029615" cy="3800916"/>
          </a:xfrm>
        </p:spPr>
        <p:txBody>
          <a:bodyPr>
            <a:noAutofit/>
          </a:bodyPr>
          <a:lstStyle/>
          <a:p>
            <a:pPr marL="0" indent="0">
              <a:buNone/>
            </a:pPr>
            <a:endParaRPr lang="en-IN" sz="1600" dirty="0"/>
          </a:p>
          <a:p>
            <a:pPr marL="0" indent="0">
              <a:buNone/>
            </a:pPr>
            <a:endParaRPr lang="en-IN" sz="1600" dirty="0"/>
          </a:p>
          <a:p>
            <a:pPr marL="629920" lvl="1" indent="-305435"/>
            <a:r>
              <a:rPr lang="en-IN" sz="1600" dirty="0">
                <a:ea typeface="+mn-lt"/>
                <a:cs typeface="+mn-lt"/>
              </a:rPr>
              <a:t>Then run the model, here the model divides the data into subsets and algorithms work on these subsets which is called multi class classification.</a:t>
            </a:r>
          </a:p>
          <a:p>
            <a:pPr marL="629920" lvl="1" indent="-305435"/>
            <a:r>
              <a:rPr lang="en-IN" sz="1600" dirty="0">
                <a:ea typeface="+mn-lt"/>
                <a:cs typeface="+mn-lt"/>
              </a:rPr>
              <a:t>It gives the pipelines made by algorithms in which, one pipeline gave the output with an accuracy of 0.995.</a:t>
            </a:r>
          </a:p>
          <a:p>
            <a:pPr marL="629920" lvl="1" indent="-305435"/>
            <a:r>
              <a:rPr lang="en-IN" sz="1600" dirty="0">
                <a:ea typeface="+mn-lt"/>
                <a:cs typeface="+mn-lt"/>
              </a:rPr>
              <a:t>Save that pipeline which can be deployed online for public use.</a:t>
            </a:r>
            <a:endParaRPr lang="en-IN" sz="1600" dirty="0"/>
          </a:p>
          <a:p>
            <a:pPr marL="305435" indent="-305435"/>
            <a:r>
              <a:rPr lang="en-IN" sz="1600" b="1" dirty="0">
                <a:ea typeface="+mn-lt"/>
                <a:cs typeface="+mn-lt"/>
              </a:rPr>
              <a:t>Prediction Process:</a:t>
            </a:r>
            <a:endParaRPr lang="en-IN" sz="1600" dirty="0"/>
          </a:p>
          <a:p>
            <a:pPr marL="629920" lvl="1" indent="-305435"/>
            <a:r>
              <a:rPr lang="en-IN" sz="1600" dirty="0"/>
              <a:t>Give the data present in the dataset to the model like air temperature, process temperature, torque, toll wear etc then it predicts the target column i.e. Failure type based on given data. </a:t>
            </a:r>
          </a:p>
          <a:p>
            <a:pPr marL="305435" indent="-305435"/>
            <a:r>
              <a:rPr lang="en-IN" sz="1600" b="1" dirty="0">
                <a:ea typeface="+mn-lt"/>
                <a:cs typeface="+mn-lt"/>
              </a:rPr>
              <a:t>Deployment process:</a:t>
            </a:r>
            <a:endParaRPr lang="en-IN" sz="1600" dirty="0"/>
          </a:p>
          <a:p>
            <a:pPr marL="629920" lvl="1" indent="-305435"/>
            <a:r>
              <a:rPr lang="en-IN" sz="1600" dirty="0">
                <a:ea typeface="+mn-lt"/>
                <a:cs typeface="+mn-lt"/>
              </a:rPr>
              <a:t>After successful execution of model, create a deployment space in </a:t>
            </a:r>
            <a:r>
              <a:rPr lang="en-IN" sz="1600" dirty="0" err="1">
                <a:ea typeface="+mn-lt"/>
                <a:cs typeface="+mn-lt"/>
              </a:rPr>
              <a:t>Watsonx</a:t>
            </a:r>
            <a:r>
              <a:rPr lang="en-IN" sz="1600" dirty="0">
                <a:ea typeface="+mn-lt"/>
                <a:cs typeface="+mn-lt"/>
              </a:rPr>
              <a:t> AI Studio and deploy the model. </a:t>
            </a:r>
          </a:p>
          <a:p>
            <a:pPr marL="629920" lvl="1" indent="-305435"/>
            <a:r>
              <a:rPr lang="en-IN" sz="1600" dirty="0">
                <a:ea typeface="+mn-lt"/>
                <a:cs typeface="+mn-lt"/>
              </a:rPr>
              <a:t>After deployment, you get the public and private </a:t>
            </a:r>
            <a:r>
              <a:rPr lang="en-IN" sz="1600" dirty="0" err="1">
                <a:ea typeface="+mn-lt"/>
                <a:cs typeface="+mn-lt"/>
              </a:rPr>
              <a:t>urls</a:t>
            </a:r>
            <a:r>
              <a:rPr lang="en-IN" sz="1600" dirty="0">
                <a:ea typeface="+mn-lt"/>
                <a:cs typeface="+mn-lt"/>
              </a:rPr>
              <a:t> to access the model.</a:t>
            </a:r>
            <a:endParaRPr lang="en-IN" sz="1600" dirty="0"/>
          </a:p>
          <a:p>
            <a:pPr marL="324485" lvl="1" indent="0">
              <a:buNone/>
            </a:pPr>
            <a:endParaRPr lang="en-IN" sz="1600" dirty="0"/>
          </a:p>
          <a:p>
            <a:pPr marL="629920" lvl="1" indent="-305435"/>
            <a:endParaRPr lang="en-IN" sz="1600" dirty="0"/>
          </a:p>
          <a:p>
            <a:pPr marL="305435" indent="-305435"/>
            <a:endParaRPr lang="en-IN" sz="1600" dirty="0"/>
          </a:p>
        </p:txBody>
      </p:sp>
    </p:spTree>
    <p:extLst>
      <p:ext uri="{BB962C8B-B14F-4D97-AF65-F5344CB8AC3E}">
        <p14:creationId xmlns:p14="http://schemas.microsoft.com/office/powerpoint/2010/main" val="1344606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6851995" cy="880735"/>
          </a:xfrm>
        </p:spPr>
        <p:txBody>
          <a:bodyPr>
            <a:normAutofit/>
          </a:bodyPr>
          <a:lstStyle/>
          <a:p>
            <a:pPr marL="0" indent="0">
              <a:buNone/>
            </a:pPr>
            <a:r>
              <a:rPr lang="en-IN" sz="2400" dirty="0">
                <a:solidFill>
                  <a:srgbClr val="0F0F0F"/>
                </a:solidFill>
                <a:ea typeface="+mn-lt"/>
                <a:cs typeface="+mn-lt"/>
              </a:rPr>
              <a:t>Screenshot 1: Relationship map of ML Model</a:t>
            </a:r>
          </a:p>
          <a:p>
            <a:pPr marL="0" indent="0">
              <a:buNone/>
            </a:pPr>
            <a:endParaRPr lang="en-IN" sz="2400" dirty="0"/>
          </a:p>
        </p:txBody>
      </p:sp>
      <p:pic>
        <p:nvPicPr>
          <p:cNvPr id="4" name="Picture 3" descr="A screenshot of a computer&#10;&#10;AI-generated content may be incorrect.">
            <a:extLst>
              <a:ext uri="{FF2B5EF4-FFF2-40B4-BE49-F238E27FC236}">
                <a16:creationId xmlns:a16="http://schemas.microsoft.com/office/drawing/2014/main" id="{8847E9F1-222C-C8E2-4C43-AF98CCC98CA9}"/>
              </a:ext>
            </a:extLst>
          </p:cNvPr>
          <p:cNvPicPr>
            <a:picLocks noChangeAspect="1"/>
          </p:cNvPicPr>
          <p:nvPr/>
        </p:nvPicPr>
        <p:blipFill>
          <a:blip r:embed="rId2"/>
          <a:stretch>
            <a:fillRect/>
          </a:stretch>
        </p:blipFill>
        <p:spPr>
          <a:xfrm>
            <a:off x="1584531" y="1843548"/>
            <a:ext cx="9022938" cy="449825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6851995" cy="880735"/>
          </a:xfrm>
        </p:spPr>
        <p:txBody>
          <a:bodyPr>
            <a:normAutofit/>
          </a:bodyPr>
          <a:lstStyle/>
          <a:p>
            <a:pPr marL="0" indent="0">
              <a:buNone/>
            </a:pPr>
            <a:r>
              <a:rPr lang="en-IN" sz="2400" dirty="0">
                <a:solidFill>
                  <a:srgbClr val="0F0F0F"/>
                </a:solidFill>
                <a:ea typeface="+mn-lt"/>
                <a:cs typeface="+mn-lt"/>
              </a:rPr>
              <a:t>Screenshot 2: Progress map of ML Model</a:t>
            </a:r>
          </a:p>
          <a:p>
            <a:pPr marL="0" indent="0">
              <a:buNone/>
            </a:pPr>
            <a:endParaRPr lang="en-IN" sz="2400" dirty="0"/>
          </a:p>
        </p:txBody>
      </p:sp>
      <p:pic>
        <p:nvPicPr>
          <p:cNvPr id="6" name="Picture 5" descr="A screenshot of a computer&#10;&#10;AI-generated content may be incorrect.">
            <a:extLst>
              <a:ext uri="{FF2B5EF4-FFF2-40B4-BE49-F238E27FC236}">
                <a16:creationId xmlns:a16="http://schemas.microsoft.com/office/drawing/2014/main" id="{685B4E89-CEE4-713D-71C0-B3BA2DC589A2}"/>
              </a:ext>
            </a:extLst>
          </p:cNvPr>
          <p:cNvPicPr>
            <a:picLocks noChangeAspect="1"/>
          </p:cNvPicPr>
          <p:nvPr/>
        </p:nvPicPr>
        <p:blipFill>
          <a:blip r:embed="rId2"/>
          <a:stretch>
            <a:fillRect/>
          </a:stretch>
        </p:blipFill>
        <p:spPr>
          <a:xfrm>
            <a:off x="1725561" y="1771890"/>
            <a:ext cx="9129252" cy="4557944"/>
          </a:xfrm>
          <a:prstGeom prst="rect">
            <a:avLst/>
          </a:prstGeom>
        </p:spPr>
      </p:pic>
    </p:spTree>
    <p:extLst>
      <p:ext uri="{BB962C8B-B14F-4D97-AF65-F5344CB8AC3E}">
        <p14:creationId xmlns:p14="http://schemas.microsoft.com/office/powerpoint/2010/main" val="279525388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487</TotalTime>
  <Words>984</Words>
  <Application>Microsoft Office PowerPoint</Application>
  <PresentationFormat>Widescreen</PresentationFormat>
  <Paragraphs>96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Franklin Gothic Book</vt:lpstr>
      <vt:lpstr>Franklin Gothic Demi</vt:lpstr>
      <vt:lpstr>Wingdings 2</vt:lpstr>
      <vt:lpstr>DividendVTI</vt:lpstr>
      <vt:lpstr>PREDICTIVE MAINTENANCE OF  Industrial machinery using ML</vt:lpstr>
      <vt:lpstr>OUTLINE</vt:lpstr>
      <vt:lpstr>Problem Statement</vt:lpstr>
      <vt:lpstr>Proposed Solution</vt:lpstr>
      <vt:lpstr>System  Approach</vt:lpstr>
      <vt:lpstr>Algorithm &amp; Deployment</vt:lpstr>
      <vt:lpstr>Algorithm &amp; Deployment</vt:lpstr>
      <vt:lpstr>Result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Acer</cp:lastModifiedBy>
  <cp:revision>28</cp:revision>
  <dcterms:created xsi:type="dcterms:W3CDTF">2021-05-26T16:50:10Z</dcterms:created>
  <dcterms:modified xsi:type="dcterms:W3CDTF">2025-08-04T08:45:45Z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