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aleway" charset="0"/>
      <p:regular r:id="rId12"/>
      <p:bold r:id="rId13"/>
      <p:italic r:id="rId14"/>
      <p:boldItalic r:id="rId15"/>
    </p:embeddedFont>
    <p:embeddedFont>
      <p:font typeface="La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102" y="-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934884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47f87fa09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47f87fa09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47f87fa09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47f87fa09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47f87fa09_0_8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047f87fa09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47f87fa09_0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47f87fa09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47f87fa09_0_1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47f87fa09_0_1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47f87fa09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47f87fa0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479a170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479a170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479a1700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479a1700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drive/folders/1XhvIlkaNDHAlj4BBYQv1uWdq2-4FZ3Ot?usp=shar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3047275" y="683125"/>
            <a:ext cx="5017500" cy="157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EE232 </a:t>
            </a:r>
            <a:endParaRPr/>
          </a:p>
          <a:p>
            <a:pPr marL="0" lvl="0" indent="0" algn="l" rtl="0">
              <a:spcBef>
                <a:spcPts val="0"/>
              </a:spcBef>
              <a:spcAft>
                <a:spcPts val="0"/>
              </a:spcAft>
              <a:buNone/>
            </a:pPr>
            <a:r>
              <a:rPr lang="en"/>
              <a:t> Digital Circuits</a:t>
            </a:r>
            <a:endParaRPr/>
          </a:p>
        </p:txBody>
      </p:sp>
      <p:sp>
        <p:nvSpPr>
          <p:cNvPr id="73" name="Google Shape;73;p13"/>
          <p:cNvSpPr txBox="1">
            <a:spLocks noGrp="1"/>
          </p:cNvSpPr>
          <p:nvPr>
            <p:ph type="subTitle" idx="1"/>
          </p:nvPr>
        </p:nvSpPr>
        <p:spPr>
          <a:xfrm>
            <a:off x="2480667" y="3198275"/>
            <a:ext cx="6331500" cy="1241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                                       Course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510700" y="517075"/>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Contribution by </a:t>
            </a:r>
            <a:endParaRPr/>
          </a:p>
        </p:txBody>
      </p:sp>
      <p:sp>
        <p:nvSpPr>
          <p:cNvPr id="79" name="Google Shape;79;p14"/>
          <p:cNvSpPr txBox="1">
            <a:spLocks noGrp="1"/>
          </p:cNvSpPr>
          <p:nvPr>
            <p:ph type="body" idx="1"/>
          </p:nvPr>
        </p:nvSpPr>
        <p:spPr>
          <a:xfrm>
            <a:off x="2510700" y="1152475"/>
            <a:ext cx="8520600" cy="1419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AutoNum type="arabicPeriod"/>
            </a:pPr>
            <a:r>
              <a:rPr lang="en" dirty="0"/>
              <a:t>Akhil Singh (2004203)</a:t>
            </a:r>
            <a:endParaRPr dirty="0"/>
          </a:p>
          <a:p>
            <a:pPr marL="457200" lvl="0" indent="-342900" algn="l" rtl="0">
              <a:spcBef>
                <a:spcPts val="0"/>
              </a:spcBef>
              <a:spcAft>
                <a:spcPts val="0"/>
              </a:spcAft>
              <a:buSzPts val="1800"/>
              <a:buAutoNum type="arabicPeriod"/>
            </a:pPr>
            <a:r>
              <a:rPr lang="en" dirty="0" smtClean="0"/>
              <a:t>Tejas Lolage </a:t>
            </a:r>
            <a:r>
              <a:rPr lang="en" dirty="0"/>
              <a:t>(2004220)</a:t>
            </a:r>
            <a:endParaRPr dirty="0"/>
          </a:p>
          <a:p>
            <a:pPr marL="457200" lvl="0" indent="-342900" algn="l" rtl="0">
              <a:spcBef>
                <a:spcPts val="0"/>
              </a:spcBef>
              <a:spcAft>
                <a:spcPts val="0"/>
              </a:spcAft>
              <a:buSzPts val="1800"/>
              <a:buAutoNum type="arabicPeriod"/>
            </a:pPr>
            <a:r>
              <a:rPr lang="en" dirty="0"/>
              <a:t>Prateek Singhal (2004227)</a:t>
            </a:r>
            <a:endParaRPr dirty="0"/>
          </a:p>
          <a:p>
            <a:pPr marL="457200" lvl="0" indent="-342900" algn="l" rtl="0">
              <a:spcBef>
                <a:spcPts val="0"/>
              </a:spcBef>
              <a:spcAft>
                <a:spcPts val="0"/>
              </a:spcAft>
              <a:buSzPts val="1800"/>
              <a:buAutoNum type="arabicPeriod"/>
            </a:pPr>
            <a:r>
              <a:rPr lang="en" dirty="0"/>
              <a:t>Dhanvin Prajapati (2004225)</a:t>
            </a:r>
            <a:endParaRPr dirty="0"/>
          </a:p>
        </p:txBody>
      </p:sp>
      <p:sp>
        <p:nvSpPr>
          <p:cNvPr id="80" name="Google Shape;80;p14"/>
          <p:cNvSpPr txBox="1"/>
          <p:nvPr/>
        </p:nvSpPr>
        <p:spPr>
          <a:xfrm>
            <a:off x="2510700" y="2706525"/>
            <a:ext cx="5786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Course instructor</a:t>
            </a:r>
            <a:endParaRPr sz="2500" b="1"/>
          </a:p>
        </p:txBody>
      </p:sp>
      <p:sp>
        <p:nvSpPr>
          <p:cNvPr id="81" name="Google Shape;81;p14"/>
          <p:cNvSpPr txBox="1"/>
          <p:nvPr/>
        </p:nvSpPr>
        <p:spPr>
          <a:xfrm>
            <a:off x="2510700" y="3275925"/>
            <a:ext cx="5786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Nandakumar Nambath</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311700" y="1074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Title of the project</a:t>
            </a:r>
            <a:endParaRPr/>
          </a:p>
        </p:txBody>
      </p:sp>
      <p:sp>
        <p:nvSpPr>
          <p:cNvPr id="87" name="Google Shape;87;p15"/>
          <p:cNvSpPr txBox="1">
            <a:spLocks noGrp="1"/>
          </p:cNvSpPr>
          <p:nvPr>
            <p:ph type="body" idx="1"/>
          </p:nvPr>
        </p:nvSpPr>
        <p:spPr>
          <a:xfrm>
            <a:off x="311700" y="1647250"/>
            <a:ext cx="8520600" cy="683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Digital Clock with Reset option.</a:t>
            </a:r>
            <a:endParaRPr/>
          </a:p>
        </p:txBody>
      </p:sp>
      <p:sp>
        <p:nvSpPr>
          <p:cNvPr id="88" name="Google Shape;88;p15"/>
          <p:cNvSpPr txBox="1"/>
          <p:nvPr/>
        </p:nvSpPr>
        <p:spPr>
          <a:xfrm>
            <a:off x="311700" y="2571750"/>
            <a:ext cx="5786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Objective of the experiment</a:t>
            </a:r>
            <a:endParaRPr sz="2500" b="1"/>
          </a:p>
        </p:txBody>
      </p:sp>
      <p:sp>
        <p:nvSpPr>
          <p:cNvPr id="89" name="Google Shape;89;p15"/>
          <p:cNvSpPr txBox="1"/>
          <p:nvPr/>
        </p:nvSpPr>
        <p:spPr>
          <a:xfrm>
            <a:off x="311700" y="3141150"/>
            <a:ext cx="7926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To design, implement and simulate a digital clock that displays time with the </a:t>
            </a:r>
            <a:endParaRPr sz="1800"/>
          </a:p>
          <a:p>
            <a:pPr marL="0" lvl="0" indent="0" algn="l" rtl="0">
              <a:spcBef>
                <a:spcPts val="0"/>
              </a:spcBef>
              <a:spcAft>
                <a:spcPts val="0"/>
              </a:spcAft>
              <a:buNone/>
            </a:pPr>
            <a:r>
              <a:rPr lang="en" sz="1800"/>
              <a:t>help of seven segment displays using VHDL language.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351900" y="384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 and Introduction</a:t>
            </a:r>
            <a:endParaRPr/>
          </a:p>
        </p:txBody>
      </p:sp>
      <p:sp>
        <p:nvSpPr>
          <p:cNvPr id="95" name="Google Shape;95;p16"/>
          <p:cNvSpPr txBox="1">
            <a:spLocks noGrp="1"/>
          </p:cNvSpPr>
          <p:nvPr>
            <p:ph type="body" idx="1"/>
          </p:nvPr>
        </p:nvSpPr>
        <p:spPr>
          <a:xfrm>
            <a:off x="311700" y="957450"/>
            <a:ext cx="8520600" cy="434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topic of this project is digital clock. Although there exist many digital clocks available for buying, we wanted to learn the concepts that undergo in making these digital clocks.</a:t>
            </a:r>
            <a:endParaRPr/>
          </a:p>
          <a:p>
            <a:pPr marL="0" lvl="0" indent="0" algn="l" rtl="0">
              <a:spcBef>
                <a:spcPts val="1200"/>
              </a:spcBef>
              <a:spcAft>
                <a:spcPts val="0"/>
              </a:spcAft>
              <a:buNone/>
            </a:pPr>
            <a:r>
              <a:rPr lang="en"/>
              <a:t>This is a good beginning spot for us to get more insight into using 7-segment displays and programming using VHDL, hence the choice of this topic.</a:t>
            </a:r>
            <a:endParaRPr/>
          </a:p>
          <a:p>
            <a:pPr marL="0" lvl="0" indent="0" algn="l" rtl="0">
              <a:spcBef>
                <a:spcPts val="1200"/>
              </a:spcBef>
              <a:spcAft>
                <a:spcPts val="0"/>
              </a:spcAft>
              <a:buNone/>
            </a:pPr>
            <a:r>
              <a:rPr lang="en"/>
              <a:t>Here input clock signals are given which are programmed to display time in hour:minutes:seconds (hh/mm/ss)  format on a 7-segment LCD display.</a:t>
            </a:r>
            <a:endParaRPr/>
          </a:p>
          <a:p>
            <a:pPr marL="0" lvl="0" indent="0" algn="l" rtl="0">
              <a:spcBef>
                <a:spcPts val="1200"/>
              </a:spcBef>
              <a:spcAft>
                <a:spcPts val="0"/>
              </a:spcAft>
              <a:buNone/>
            </a:pPr>
            <a:r>
              <a:rPr lang="en"/>
              <a:t>A reset button has also been programmed in order to reset time.</a:t>
            </a:r>
            <a:endParaRPr/>
          </a:p>
          <a:p>
            <a:pPr marL="0" lvl="0" indent="0" algn="l" rtl="0">
              <a:spcBef>
                <a:spcPts val="1200"/>
              </a:spcBef>
              <a:spcAft>
                <a:spcPts val="0"/>
              </a:spcAft>
              <a:buNone/>
            </a:pPr>
            <a:r>
              <a:rPr lang="en"/>
              <a:t>Hence a complete digital clock which is available in the market on the FPGA.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361650" y="575950"/>
            <a:ext cx="83700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Overview</a:t>
            </a:r>
            <a:endParaRPr/>
          </a:p>
        </p:txBody>
      </p:sp>
      <p:sp>
        <p:nvSpPr>
          <p:cNvPr id="101" name="Google Shape;101;p17"/>
          <p:cNvSpPr txBox="1">
            <a:spLocks noGrp="1"/>
          </p:cNvSpPr>
          <p:nvPr>
            <p:ph type="body" idx="1"/>
          </p:nvPr>
        </p:nvSpPr>
        <p:spPr>
          <a:xfrm>
            <a:off x="361646" y="1211350"/>
            <a:ext cx="83700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clock follows the 24 hour clock system.</a:t>
            </a:r>
            <a:endParaRPr/>
          </a:p>
          <a:p>
            <a:pPr marL="0" lvl="0" indent="0" algn="l" rtl="0">
              <a:spcBef>
                <a:spcPts val="1200"/>
              </a:spcBef>
              <a:spcAft>
                <a:spcPts val="0"/>
              </a:spcAft>
              <a:buNone/>
            </a:pPr>
            <a:r>
              <a:rPr lang="en"/>
              <a:t>The ones place in second will reset after every ten (i.e. 0 to 9)  cycles and tenth place in second will reset after every six (i.e. 0 to 5) cycles. And the same goes for the digits of minute.</a:t>
            </a:r>
            <a:endParaRPr/>
          </a:p>
          <a:p>
            <a:pPr marL="0" lvl="0" indent="0" algn="l" rtl="0">
              <a:spcBef>
                <a:spcPts val="1200"/>
              </a:spcBef>
              <a:spcAft>
                <a:spcPts val="1200"/>
              </a:spcAft>
              <a:buNone/>
            </a:pPr>
            <a:r>
              <a:rPr lang="en"/>
              <a:t>In hour, when tenth place is 0 and 1, the ones  place will reset after every ten (i.e. 0 to 9) cycles but  when tenth place is 2, the once place will reset after four (i.e. 0 to 3) cycles.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01375" y="575950"/>
            <a:ext cx="84204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Working</a:t>
            </a:r>
            <a:endParaRPr/>
          </a:p>
        </p:txBody>
      </p:sp>
      <p:sp>
        <p:nvSpPr>
          <p:cNvPr id="107" name="Google Shape;107;p18"/>
          <p:cNvSpPr txBox="1">
            <a:spLocks noGrp="1"/>
          </p:cNvSpPr>
          <p:nvPr>
            <p:ph type="body" idx="1"/>
          </p:nvPr>
        </p:nvSpPr>
        <p:spPr>
          <a:xfrm>
            <a:off x="311300" y="1211350"/>
            <a:ext cx="8420400" cy="3932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2"/>
              </a:buClr>
              <a:buSzPct val="61111"/>
              <a:buFont typeface="Arial"/>
              <a:buNone/>
            </a:pPr>
            <a:r>
              <a:rPr lang="en"/>
              <a:t>Clock signal and Reset signal were given as input to get the hexadecimal output on the 7-segment display. </a:t>
            </a:r>
            <a:endParaRPr/>
          </a:p>
          <a:p>
            <a:pPr marL="0" lvl="0" indent="0" algn="l" rtl="0">
              <a:spcBef>
                <a:spcPts val="1200"/>
              </a:spcBef>
              <a:spcAft>
                <a:spcPts val="0"/>
              </a:spcAft>
              <a:buClr>
                <a:schemeClr val="dk2"/>
              </a:buClr>
              <a:buSzPct val="61111"/>
              <a:buFont typeface="Arial"/>
              <a:buNone/>
            </a:pPr>
            <a:r>
              <a:rPr lang="en"/>
              <a:t>Clock signal of 50 MHz was given which was used to generate 6 clock signals with the help of clock divider. These clock signals will be fed to the 6 generic counters that would generate six different outputs according to the format of HH: MM: SS (Hours: Minutes: Seconds).</a:t>
            </a:r>
            <a:endParaRPr/>
          </a:p>
          <a:p>
            <a:pPr marL="0" lvl="0" indent="0" algn="l" rtl="0">
              <a:spcBef>
                <a:spcPts val="1200"/>
              </a:spcBef>
              <a:spcAft>
                <a:spcPts val="0"/>
              </a:spcAft>
              <a:buClr>
                <a:schemeClr val="dk2"/>
              </a:buClr>
              <a:buSzPct val="61111"/>
              <a:buFont typeface="Arial"/>
              <a:buNone/>
            </a:pPr>
            <a:r>
              <a:rPr lang="en"/>
              <a:t>Now the challenge is to reset the unit place of seconds, minutes and hour to 0 once it crosses nine and simultaneously increasing the value of the tens place of the corresponding number. For ex, once the time is 00:00:09, it should show 00:00:10th next second, similarly with the minute and the hour place too. This was achieved by giving the active low load signal to generic counters, which would be low whenever the Boolean expression generated by and, or and not gates give the output LDN as 0. Four the hour hand, we have to reset the clock to 00:00:00 once it crosses 23:59:59 which was again achieved by the help of these gates.</a:t>
            </a:r>
            <a:endParaRPr/>
          </a:p>
          <a:p>
            <a:pPr marL="0" lvl="0" indent="0" algn="l" rtl="0">
              <a:spcBef>
                <a:spcPts val="1200"/>
              </a:spcBef>
              <a:spcAft>
                <a:spcPts val="0"/>
              </a:spcAft>
              <a:buClr>
                <a:schemeClr val="dk2"/>
              </a:buClr>
              <a:buSzPct val="61111"/>
              <a:buFont typeface="Arial"/>
              <a:buNone/>
            </a:pPr>
            <a:r>
              <a:rPr lang="en"/>
              <a:t>Once the correct binary output signal is generated, we converted it to SSD format with the help of Binary code to SSD converter so that it can display time on the 7-segment display on the FPGA. A reset button was also there which could reset the time to 00:00:00.</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26600" y="485725"/>
            <a:ext cx="82908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RTL simulation</a:t>
            </a:r>
            <a:endParaRPr/>
          </a:p>
        </p:txBody>
      </p:sp>
      <p:sp>
        <p:nvSpPr>
          <p:cNvPr id="113" name="Google Shape;113;p19"/>
          <p:cNvSpPr txBox="1">
            <a:spLocks noGrp="1"/>
          </p:cNvSpPr>
          <p:nvPr>
            <p:ph type="body" idx="1"/>
          </p:nvPr>
        </p:nvSpPr>
        <p:spPr>
          <a:xfrm>
            <a:off x="440896" y="1595775"/>
            <a:ext cx="82908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4" name="Google Shape;114;p19"/>
          <p:cNvPicPr preferRelativeResize="0"/>
          <p:nvPr/>
        </p:nvPicPr>
        <p:blipFill rotWithShape="1">
          <a:blip r:embed="rId3">
            <a:alphaModFix/>
          </a:blip>
          <a:srcRect t="15206" b="7207"/>
          <a:stretch/>
        </p:blipFill>
        <p:spPr>
          <a:xfrm>
            <a:off x="457200" y="1032700"/>
            <a:ext cx="8229600" cy="3739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230600" y="575950"/>
            <a:ext cx="84912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 list viewer</a:t>
            </a:r>
            <a:endParaRPr/>
          </a:p>
        </p:txBody>
      </p:sp>
      <p:sp>
        <p:nvSpPr>
          <p:cNvPr id="120" name="Google Shape;120;p20"/>
          <p:cNvSpPr txBox="1">
            <a:spLocks noGrp="1"/>
          </p:cNvSpPr>
          <p:nvPr>
            <p:ph type="body" idx="1"/>
          </p:nvPr>
        </p:nvSpPr>
        <p:spPr>
          <a:xfrm>
            <a:off x="762874" y="1394850"/>
            <a:ext cx="71232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1" name="Google Shape;121;p20"/>
          <p:cNvPicPr preferRelativeResize="0"/>
          <p:nvPr/>
        </p:nvPicPr>
        <p:blipFill rotWithShape="1">
          <a:blip r:embed="rId3">
            <a:alphaModFix/>
          </a:blip>
          <a:srcRect l="-23915" t="24365" b="24757"/>
          <a:stretch/>
        </p:blipFill>
        <p:spPr>
          <a:xfrm>
            <a:off x="-1493925" y="1024675"/>
            <a:ext cx="9869900" cy="368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81750" y="575950"/>
            <a:ext cx="83400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Drive link</a:t>
            </a:r>
            <a:endParaRPr/>
          </a:p>
        </p:txBody>
      </p:sp>
      <p:sp>
        <p:nvSpPr>
          <p:cNvPr id="127" name="Google Shape;127;p21"/>
          <p:cNvSpPr txBox="1">
            <a:spLocks noGrp="1"/>
          </p:cNvSpPr>
          <p:nvPr>
            <p:ph type="body" idx="1"/>
          </p:nvPr>
        </p:nvSpPr>
        <p:spPr>
          <a:xfrm>
            <a:off x="391696" y="1595775"/>
            <a:ext cx="83400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100" u="sng">
                <a:solidFill>
                  <a:srgbClr val="1155CC"/>
                </a:solidFill>
                <a:highlight>
                  <a:srgbClr val="FFFFFF"/>
                </a:highlight>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https://drive.google.com/drive/folders/1XhvIlkaNDHAlj4BBYQv1uWdq2-4FZ3Ot?usp=sharing</a:t>
            </a:r>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Raleway</vt:lpstr>
      <vt:lpstr>Lato</vt:lpstr>
      <vt:lpstr>Swiss</vt:lpstr>
      <vt:lpstr>         EE232   Digital Circuits</vt:lpstr>
      <vt:lpstr>Contribution by </vt:lpstr>
      <vt:lpstr>Title of the project</vt:lpstr>
      <vt:lpstr>Abstract and Introduction</vt:lpstr>
      <vt:lpstr>System Overview</vt:lpstr>
      <vt:lpstr>Working</vt:lpstr>
      <vt:lpstr>RTL simulation</vt:lpstr>
      <vt:lpstr>Net list viewer</vt:lpstr>
      <vt:lpstr>Drive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EE232   Digital Circuits</dc:title>
  <dc:creator>SK</dc:creator>
  <cp:lastModifiedBy>Windows User</cp:lastModifiedBy>
  <cp:revision>2</cp:revision>
  <dcterms:modified xsi:type="dcterms:W3CDTF">2021-11-26T18:34:11Z</dcterms:modified>
</cp:coreProperties>
</file>