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\Desktop\UB\Projects\Udacity-Business%20Analyst\Udacity-Business_Analysis_Nanadegree\project1-1\projectdata-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</a:t>
            </a:r>
            <a:r>
              <a:rPr lang="en-US" baseline="0"/>
              <a:t> vs Heathcare Stats for Year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Sheet1!$D$19:$D$20</c:f>
              <c:strCache>
                <c:ptCount val="2"/>
                <c:pt idx="0">
                  <c:v>IT</c:v>
                </c:pt>
                <c:pt idx="1">
                  <c:v>Healthcare</c:v>
                </c:pt>
              </c:strCache>
            </c:strRef>
          </c:cat>
          <c:val>
            <c:numRef>
              <c:f>Sheet1!$E$19:$E$20</c:f>
              <c:numCache>
                <c:formatCode>General</c:formatCode>
                <c:ptCount val="2"/>
                <c:pt idx="0">
                  <c:v>16035034618.181801</c:v>
                </c:pt>
                <c:pt idx="1">
                  <c:v>27312225702.127701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0-443F-A3EA-C962BAA54AA5}"/>
            </c:ext>
          </c:extLst>
        </c:ser>
        <c:ser>
          <c:idx val="1"/>
          <c:order val="1"/>
          <c:tx>
            <c:strRef>
              <c:f>Sheet1!$F$18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Sheet1!$D$19:$D$20</c:f>
              <c:strCache>
                <c:ptCount val="2"/>
                <c:pt idx="0">
                  <c:v>IT</c:v>
                </c:pt>
                <c:pt idx="1">
                  <c:v>Healthcare</c:v>
                </c:pt>
              </c:strCache>
            </c:strRef>
          </c:cat>
          <c:val>
            <c:numRef>
              <c:f>Sheet1!$F$19:$F$20</c:f>
              <c:numCache>
                <c:formatCode>General</c:formatCode>
                <c:ptCount val="2"/>
                <c:pt idx="0">
                  <c:v>27312225702.127701</c:v>
                </c:pt>
                <c:pt idx="1">
                  <c:v>10629719000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60-443F-A3EA-C962BAA54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872431"/>
        <c:axId val="934345263"/>
      </c:barChart>
      <c:catAx>
        <c:axId val="936872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345263"/>
        <c:crosses val="autoZero"/>
        <c:auto val="1"/>
        <c:lblAlgn val="ctr"/>
        <c:lblOffset val="100"/>
        <c:noMultiLvlLbl val="0"/>
      </c:catAx>
      <c:valAx>
        <c:axId val="93434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87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795600"/>
            <a:ext cx="3591300" cy="42640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are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bar charts depicts mean and median statistics for IT and Healthcare for Year 4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Considering the median ,IT’s median is greater than Healthcare sector’s  median. So based on the median statistics of both the sectors, we can say that IT was generated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more revenue.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-34290" y="795600"/>
            <a:ext cx="5226780" cy="42640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sector generated more revenue IT or Healthcare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8635F8-790A-479B-B59E-AFF42508B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833774"/>
              </p:ext>
            </p:extLst>
          </p:nvPr>
        </p:nvGraphicFramePr>
        <p:xfrm>
          <a:off x="-100799" y="868680"/>
          <a:ext cx="529329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  Which sector generated more revenue IT or Healthcare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Magar</dc:creator>
  <cp:lastModifiedBy>Magar, Tejas</cp:lastModifiedBy>
  <cp:revision>7</cp:revision>
  <dcterms:modified xsi:type="dcterms:W3CDTF">2020-06-05T21:25:51Z</dcterms:modified>
</cp:coreProperties>
</file>