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57" r:id="rId5"/>
    <p:sldId id="259" r:id="rId6"/>
    <p:sldId id="260"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99" d="100"/>
          <a:sy n="99" d="100"/>
        </p:scale>
        <p:origin x="8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10/7/2018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0BE6B-4A0D-4B1E-B785-D8918CE3D985}"/>
              </a:ext>
            </a:extLst>
          </p:cNvPr>
          <p:cNvSpPr>
            <a:spLocks noGrp="1"/>
          </p:cNvSpPr>
          <p:nvPr>
            <p:ph type="ctrTitle"/>
          </p:nvPr>
        </p:nvSpPr>
        <p:spPr/>
        <p:txBody>
          <a:bodyPr/>
          <a:lstStyle/>
          <a:p>
            <a:r>
              <a:rPr lang="en-IN" sz="3200" b="1" dirty="0"/>
              <a:t>Mercedes-Benz Greener Manufacturing</a:t>
            </a:r>
            <a:endParaRPr lang="en-IN" sz="3200" dirty="0"/>
          </a:p>
        </p:txBody>
      </p:sp>
      <p:sp>
        <p:nvSpPr>
          <p:cNvPr id="3" name="Subtitle 2">
            <a:extLst>
              <a:ext uri="{FF2B5EF4-FFF2-40B4-BE49-F238E27FC236}">
                <a16:creationId xmlns:a16="http://schemas.microsoft.com/office/drawing/2014/main" id="{DFA0BAE9-5CBB-4D69-BB14-772C6418FF3C}"/>
              </a:ext>
            </a:extLst>
          </p:cNvPr>
          <p:cNvSpPr>
            <a:spLocks noGrp="1"/>
          </p:cNvSpPr>
          <p:nvPr>
            <p:ph type="subTitle" idx="1"/>
          </p:nvPr>
        </p:nvSpPr>
        <p:spPr/>
        <p:txBody>
          <a:bodyPr>
            <a:normAutofit/>
          </a:bodyPr>
          <a:lstStyle/>
          <a:p>
            <a:r>
              <a:rPr lang="en-IN" sz="2400" dirty="0"/>
              <a:t>Predict Car testing</a:t>
            </a:r>
          </a:p>
        </p:txBody>
      </p:sp>
    </p:spTree>
    <p:extLst>
      <p:ext uri="{BB962C8B-B14F-4D97-AF65-F5344CB8AC3E}">
        <p14:creationId xmlns:p14="http://schemas.microsoft.com/office/powerpoint/2010/main" val="3188353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0CED7-8B86-483A-B0F3-A1526562EBE9}"/>
              </a:ext>
            </a:extLst>
          </p:cNvPr>
          <p:cNvSpPr>
            <a:spLocks noGrp="1"/>
          </p:cNvSpPr>
          <p:nvPr>
            <p:ph type="title"/>
          </p:nvPr>
        </p:nvSpPr>
        <p:spPr>
          <a:xfrm>
            <a:off x="677334" y="609600"/>
            <a:ext cx="8596668" cy="731003"/>
          </a:xfrm>
        </p:spPr>
        <p:txBody>
          <a:bodyPr/>
          <a:lstStyle/>
          <a:p>
            <a:r>
              <a:rPr lang="en-IN" dirty="0"/>
              <a:t>Content</a:t>
            </a:r>
          </a:p>
        </p:txBody>
      </p:sp>
      <p:sp>
        <p:nvSpPr>
          <p:cNvPr id="3" name="Content Placeholder 2">
            <a:extLst>
              <a:ext uri="{FF2B5EF4-FFF2-40B4-BE49-F238E27FC236}">
                <a16:creationId xmlns:a16="http://schemas.microsoft.com/office/drawing/2014/main" id="{19D2C1AD-010F-4127-8C48-9FB65D08A244}"/>
              </a:ext>
            </a:extLst>
          </p:cNvPr>
          <p:cNvSpPr>
            <a:spLocks noGrp="1"/>
          </p:cNvSpPr>
          <p:nvPr>
            <p:ph idx="1"/>
          </p:nvPr>
        </p:nvSpPr>
        <p:spPr/>
        <p:txBody>
          <a:bodyPr/>
          <a:lstStyle/>
          <a:p>
            <a:pPr>
              <a:buFont typeface="+mj-lt"/>
              <a:buAutoNum type="arabicPeriod"/>
            </a:pPr>
            <a:r>
              <a:rPr lang="en-IN" b="1" dirty="0"/>
              <a:t>Exploratory Visualization</a:t>
            </a:r>
          </a:p>
          <a:p>
            <a:pPr>
              <a:buFont typeface="+mj-lt"/>
              <a:buAutoNum type="arabicPeriod"/>
            </a:pPr>
            <a:r>
              <a:rPr lang="en-IN" b="1" dirty="0"/>
              <a:t>Data Cleaning</a:t>
            </a:r>
          </a:p>
          <a:p>
            <a:pPr>
              <a:buFont typeface="+mj-lt"/>
              <a:buAutoNum type="arabicPeriod"/>
            </a:pPr>
            <a:r>
              <a:rPr lang="en-IN" b="1" dirty="0"/>
              <a:t>Feature Engineering</a:t>
            </a:r>
          </a:p>
          <a:p>
            <a:pPr>
              <a:buFont typeface="+mj-lt"/>
              <a:buAutoNum type="arabicPeriod"/>
            </a:pPr>
            <a:r>
              <a:rPr lang="en-IN" b="1" dirty="0"/>
              <a:t>Modelling &amp; Evaluation</a:t>
            </a:r>
          </a:p>
          <a:p>
            <a:pPr>
              <a:buFont typeface="+mj-lt"/>
              <a:buAutoNum type="arabicPeriod"/>
            </a:pPr>
            <a:r>
              <a:rPr lang="en-IN" b="1" dirty="0"/>
              <a:t>Ensemble Methods</a:t>
            </a:r>
          </a:p>
          <a:p>
            <a:pPr>
              <a:buFont typeface="+mj-lt"/>
              <a:buAutoNum type="arabicPeriod"/>
            </a:pPr>
            <a:r>
              <a:rPr lang="en-IN" b="1" dirty="0"/>
              <a:t>Stacking Technique</a:t>
            </a:r>
          </a:p>
          <a:p>
            <a:pPr>
              <a:buFont typeface="+mj-lt"/>
              <a:buAutoNum type="arabicPeriod"/>
            </a:pPr>
            <a:r>
              <a:rPr lang="en-IN" b="1" dirty="0"/>
              <a:t>Improve score using dimensionality reduction and Stacking technique</a:t>
            </a:r>
          </a:p>
          <a:p>
            <a:pPr>
              <a:buFont typeface="+mj-lt"/>
              <a:buAutoNum type="arabicPeriod"/>
            </a:pPr>
            <a:r>
              <a:rPr lang="en-IN" b="1" dirty="0"/>
              <a:t>Apply kernel to Kaggle data</a:t>
            </a:r>
          </a:p>
        </p:txBody>
      </p:sp>
    </p:spTree>
    <p:extLst>
      <p:ext uri="{BB962C8B-B14F-4D97-AF65-F5344CB8AC3E}">
        <p14:creationId xmlns:p14="http://schemas.microsoft.com/office/powerpoint/2010/main" val="4160234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881EC-C135-407E-A217-568C1CC52CCF}"/>
              </a:ext>
            </a:extLst>
          </p:cNvPr>
          <p:cNvSpPr>
            <a:spLocks noGrp="1"/>
          </p:cNvSpPr>
          <p:nvPr>
            <p:ph type="title"/>
          </p:nvPr>
        </p:nvSpPr>
        <p:spPr>
          <a:xfrm>
            <a:off x="677334" y="609600"/>
            <a:ext cx="8596668" cy="467532"/>
          </a:xfrm>
        </p:spPr>
        <p:txBody>
          <a:bodyPr>
            <a:normAutofit fontScale="90000"/>
          </a:bodyPr>
          <a:lstStyle/>
          <a:p>
            <a:r>
              <a:rPr lang="en-IN" dirty="0"/>
              <a:t>EDA &amp; finding best performing Kernel</a:t>
            </a:r>
          </a:p>
        </p:txBody>
      </p:sp>
      <p:sp>
        <p:nvSpPr>
          <p:cNvPr id="3" name="Content Placeholder 2">
            <a:extLst>
              <a:ext uri="{FF2B5EF4-FFF2-40B4-BE49-F238E27FC236}">
                <a16:creationId xmlns:a16="http://schemas.microsoft.com/office/drawing/2014/main" id="{987FC792-B305-444D-BBAA-3180C4AB2D81}"/>
              </a:ext>
            </a:extLst>
          </p:cNvPr>
          <p:cNvSpPr>
            <a:spLocks noGrp="1"/>
          </p:cNvSpPr>
          <p:nvPr>
            <p:ph idx="1"/>
          </p:nvPr>
        </p:nvSpPr>
        <p:spPr>
          <a:xfrm>
            <a:off x="677334" y="1162373"/>
            <a:ext cx="8596668" cy="4878989"/>
          </a:xfrm>
        </p:spPr>
        <p:txBody>
          <a:bodyPr>
            <a:normAutofit fontScale="92500" lnSpcReduction="20000"/>
          </a:bodyPr>
          <a:lstStyle/>
          <a:p>
            <a:pPr>
              <a:buFont typeface="+mj-lt"/>
              <a:buAutoNum type="arabicPeriod"/>
            </a:pPr>
            <a:r>
              <a:rPr lang="en-IN" b="1" dirty="0"/>
              <a:t>Exploratory Visualization – covered in notebook</a:t>
            </a:r>
          </a:p>
          <a:p>
            <a:pPr>
              <a:buFont typeface="+mj-lt"/>
              <a:buAutoNum type="arabicPeriod"/>
            </a:pPr>
            <a:r>
              <a:rPr lang="en-IN" b="1" dirty="0"/>
              <a:t>Data Cleaning – covered in notebook</a:t>
            </a:r>
          </a:p>
          <a:p>
            <a:pPr>
              <a:buFont typeface="+mj-lt"/>
              <a:buAutoNum type="arabicPeriod"/>
            </a:pPr>
            <a:r>
              <a:rPr lang="en-IN" b="1" dirty="0"/>
              <a:t>Feature Engineering</a:t>
            </a:r>
          </a:p>
          <a:p>
            <a:pPr marL="457200" lvl="1" indent="0">
              <a:buNone/>
            </a:pPr>
            <a:r>
              <a:rPr lang="en-IN" dirty="0"/>
              <a:t>Converted some categorical features into numeric values using </a:t>
            </a:r>
            <a:r>
              <a:rPr lang="en-IN" dirty="0" err="1"/>
              <a:t>LabelEncoder</a:t>
            </a:r>
            <a:endParaRPr lang="en-IN" dirty="0"/>
          </a:p>
          <a:p>
            <a:pPr>
              <a:buFont typeface="+mj-lt"/>
              <a:buAutoNum type="arabicPeriod"/>
            </a:pPr>
            <a:r>
              <a:rPr lang="en-IN" b="1" dirty="0"/>
              <a:t>Modelling &amp; Evaluation</a:t>
            </a:r>
          </a:p>
          <a:p>
            <a:pPr marL="457200" lvl="1" indent="0">
              <a:buNone/>
            </a:pPr>
            <a:r>
              <a:rPr lang="en-IN" dirty="0"/>
              <a:t>We choose 13 models and use 5-folds cross-validation to evaluate (LinearRegression,Ridge,Lasso,RandomForestRegressor,GradientBoostingRegressor,SVR,LinearSVR,ElasticNet,SGDRegressor,BayesianRidge,KernelRidge,ExtraTreesRegressor,XGBRegressor,LassoLarsCV) models</a:t>
            </a:r>
          </a:p>
          <a:p>
            <a:pPr>
              <a:buFont typeface="+mj-lt"/>
              <a:buAutoNum type="arabicPeriod"/>
            </a:pPr>
            <a:r>
              <a:rPr lang="en-IN" b="1" dirty="0"/>
              <a:t>Ensemble Methods</a:t>
            </a:r>
          </a:p>
          <a:p>
            <a:pPr marL="457200" lvl="1" indent="0">
              <a:buNone/>
            </a:pPr>
            <a:r>
              <a:rPr lang="en-IN" dirty="0"/>
              <a:t>Average base models according to their weights, picked 6 best R-score models from point [4]</a:t>
            </a:r>
          </a:p>
          <a:p>
            <a:pPr>
              <a:buFont typeface="+mj-lt"/>
              <a:buAutoNum type="arabicPeriod"/>
            </a:pPr>
            <a:r>
              <a:rPr lang="en-IN" b="1" dirty="0"/>
              <a:t>Stacking Technique</a:t>
            </a:r>
          </a:p>
          <a:p>
            <a:pPr marL="457200" lvl="1" indent="0">
              <a:buNone/>
            </a:pPr>
            <a:r>
              <a:rPr lang="en-IN" dirty="0"/>
              <a:t>Combine information from multiple predictive models to generate a new model. Often times the stacked model (also called 2nd-level model) will outperform each of the individual models due its smoothing nature and ability to highlight each base model where it performs best and discredit each base model where it performs poorly. Also, I have combine features generated from stacking and original features.</a:t>
            </a:r>
          </a:p>
        </p:txBody>
      </p:sp>
    </p:spTree>
    <p:extLst>
      <p:ext uri="{BB962C8B-B14F-4D97-AF65-F5344CB8AC3E}">
        <p14:creationId xmlns:p14="http://schemas.microsoft.com/office/powerpoint/2010/main" val="4040464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1E89-9E97-44AA-8575-23379371CB1C}"/>
              </a:ext>
            </a:extLst>
          </p:cNvPr>
          <p:cNvSpPr>
            <a:spLocks noGrp="1"/>
          </p:cNvSpPr>
          <p:nvPr>
            <p:ph type="title"/>
          </p:nvPr>
        </p:nvSpPr>
        <p:spPr>
          <a:xfrm>
            <a:off x="677334" y="609600"/>
            <a:ext cx="8596668" cy="614766"/>
          </a:xfrm>
        </p:spPr>
        <p:txBody>
          <a:bodyPr>
            <a:normAutofit fontScale="90000"/>
          </a:bodyPr>
          <a:lstStyle/>
          <a:p>
            <a:r>
              <a:rPr lang="en-IN" dirty="0"/>
              <a:t>Using PCA Scaled features</a:t>
            </a:r>
          </a:p>
        </p:txBody>
      </p:sp>
      <p:sp>
        <p:nvSpPr>
          <p:cNvPr id="3" name="Content Placeholder 2">
            <a:extLst>
              <a:ext uri="{FF2B5EF4-FFF2-40B4-BE49-F238E27FC236}">
                <a16:creationId xmlns:a16="http://schemas.microsoft.com/office/drawing/2014/main" id="{0F387714-B080-4D48-8831-53335AEB9F1E}"/>
              </a:ext>
            </a:extLst>
          </p:cNvPr>
          <p:cNvSpPr>
            <a:spLocks noGrp="1"/>
          </p:cNvSpPr>
          <p:nvPr>
            <p:ph idx="1"/>
          </p:nvPr>
        </p:nvSpPr>
        <p:spPr>
          <a:xfrm>
            <a:off x="677334" y="1224367"/>
            <a:ext cx="8596668" cy="3098852"/>
          </a:xfrm>
        </p:spPr>
        <p:txBody>
          <a:bodyPr>
            <a:normAutofit/>
          </a:bodyPr>
          <a:lstStyle/>
          <a:p>
            <a:r>
              <a:rPr lang="en-IN" dirty="0"/>
              <a:t>Applied Dimensionality reduction techniques and ran them on </a:t>
            </a:r>
            <a:r>
              <a:rPr lang="en-IN" dirty="0" err="1"/>
              <a:t>XGBoost</a:t>
            </a:r>
            <a:r>
              <a:rPr lang="en-IN" dirty="0"/>
              <a:t> model </a:t>
            </a:r>
          </a:p>
          <a:p>
            <a:r>
              <a:rPr lang="en-IN" dirty="0"/>
              <a:t>Also used Stacking technique to combine models (LassoLarsCV,KernelRidge,BayesianRidge,Lasso,GradientBoostingRegressor,XGBRegressor) and to generate new model </a:t>
            </a:r>
          </a:p>
          <a:p>
            <a:r>
              <a:rPr lang="en-IN" dirty="0"/>
              <a:t>Using both the models predicated values and the weights generated final score.</a:t>
            </a:r>
          </a:p>
          <a:p>
            <a:r>
              <a:rPr lang="en-IN" dirty="0"/>
              <a:t>Final score was 0.5684</a:t>
            </a:r>
          </a:p>
          <a:p>
            <a:r>
              <a:rPr lang="en-IN" dirty="0"/>
              <a:t>I could improve the score if I can spent more time on hyper tune the stacking models.</a:t>
            </a:r>
          </a:p>
        </p:txBody>
      </p:sp>
    </p:spTree>
    <p:extLst>
      <p:ext uri="{BB962C8B-B14F-4D97-AF65-F5344CB8AC3E}">
        <p14:creationId xmlns:p14="http://schemas.microsoft.com/office/powerpoint/2010/main" val="3299012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1E89-9E97-44AA-8575-23379371CB1C}"/>
              </a:ext>
            </a:extLst>
          </p:cNvPr>
          <p:cNvSpPr>
            <a:spLocks noGrp="1"/>
          </p:cNvSpPr>
          <p:nvPr>
            <p:ph type="title"/>
          </p:nvPr>
        </p:nvSpPr>
        <p:spPr>
          <a:xfrm>
            <a:off x="677334" y="609600"/>
            <a:ext cx="8596668" cy="614766"/>
          </a:xfrm>
        </p:spPr>
        <p:txBody>
          <a:bodyPr>
            <a:normAutofit fontScale="90000"/>
          </a:bodyPr>
          <a:lstStyle/>
          <a:p>
            <a:r>
              <a:rPr lang="en-IN" dirty="0"/>
              <a:t>Using normal features</a:t>
            </a:r>
          </a:p>
        </p:txBody>
      </p:sp>
      <p:sp>
        <p:nvSpPr>
          <p:cNvPr id="3" name="Content Placeholder 2">
            <a:extLst>
              <a:ext uri="{FF2B5EF4-FFF2-40B4-BE49-F238E27FC236}">
                <a16:creationId xmlns:a16="http://schemas.microsoft.com/office/drawing/2014/main" id="{0F387714-B080-4D48-8831-53335AEB9F1E}"/>
              </a:ext>
            </a:extLst>
          </p:cNvPr>
          <p:cNvSpPr>
            <a:spLocks noGrp="1"/>
          </p:cNvSpPr>
          <p:nvPr>
            <p:ph idx="1"/>
          </p:nvPr>
        </p:nvSpPr>
        <p:spPr>
          <a:xfrm>
            <a:off x="677334" y="1224367"/>
            <a:ext cx="8596668" cy="3098852"/>
          </a:xfrm>
        </p:spPr>
        <p:txBody>
          <a:bodyPr/>
          <a:lstStyle/>
          <a:p>
            <a:r>
              <a:rPr lang="en-IN" dirty="0"/>
              <a:t>Applied Dimensionality reduction techniques and ran them on </a:t>
            </a:r>
            <a:r>
              <a:rPr lang="en-IN" dirty="0" err="1"/>
              <a:t>XGBoost</a:t>
            </a:r>
            <a:r>
              <a:rPr lang="en-IN" dirty="0"/>
              <a:t> model </a:t>
            </a:r>
          </a:p>
          <a:p>
            <a:r>
              <a:rPr lang="en-IN" dirty="0"/>
              <a:t>Also used Stacking technique to combine models (LassoLarsCV,KernelRidge,BayesianRidge,Lasso,GradientBoostingRegressor,XGBRegressor) and to generate new model </a:t>
            </a:r>
          </a:p>
          <a:p>
            <a:r>
              <a:rPr lang="en-IN" dirty="0"/>
              <a:t>Using both the models predicated values and the weights generated final score.</a:t>
            </a:r>
          </a:p>
          <a:p>
            <a:r>
              <a:rPr lang="en-IN" dirty="0"/>
              <a:t>Final score was 0.5812</a:t>
            </a:r>
          </a:p>
          <a:p>
            <a:r>
              <a:rPr lang="en-IN" dirty="0"/>
              <a:t>I could improve the score if I can spent more time on hyper tune the stacking models.</a:t>
            </a:r>
          </a:p>
        </p:txBody>
      </p:sp>
    </p:spTree>
    <p:extLst>
      <p:ext uri="{BB962C8B-B14F-4D97-AF65-F5344CB8AC3E}">
        <p14:creationId xmlns:p14="http://schemas.microsoft.com/office/powerpoint/2010/main" val="3254164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60C88-5255-4FFA-A8C7-9EB776CA3965}"/>
              </a:ext>
            </a:extLst>
          </p:cNvPr>
          <p:cNvSpPr>
            <a:spLocks noGrp="1"/>
          </p:cNvSpPr>
          <p:nvPr>
            <p:ph type="title"/>
          </p:nvPr>
        </p:nvSpPr>
        <p:spPr/>
        <p:txBody>
          <a:bodyPr/>
          <a:lstStyle/>
          <a:p>
            <a:r>
              <a:rPr lang="en-IN" dirty="0"/>
              <a:t>Score improvement between PCA Scaled and normal feature</a:t>
            </a:r>
          </a:p>
        </p:txBody>
      </p:sp>
      <p:sp>
        <p:nvSpPr>
          <p:cNvPr id="3" name="Content Placeholder 2">
            <a:extLst>
              <a:ext uri="{FF2B5EF4-FFF2-40B4-BE49-F238E27FC236}">
                <a16:creationId xmlns:a16="http://schemas.microsoft.com/office/drawing/2014/main" id="{7BFA3BA4-2C8D-418A-A190-CF4DA4874E3B}"/>
              </a:ext>
            </a:extLst>
          </p:cNvPr>
          <p:cNvSpPr>
            <a:spLocks noGrp="1"/>
          </p:cNvSpPr>
          <p:nvPr>
            <p:ph idx="1"/>
          </p:nvPr>
        </p:nvSpPr>
        <p:spPr/>
        <p:txBody>
          <a:bodyPr/>
          <a:lstStyle/>
          <a:p>
            <a:r>
              <a:rPr lang="en-IN" dirty="0"/>
              <a:t>The score shows good results with normal feature keeping kernel same.</a:t>
            </a:r>
          </a:p>
          <a:p>
            <a:r>
              <a:rPr lang="en-IN" dirty="0"/>
              <a:t>So using same kernel approach I will apply same on Kaggle competition data for Mercedes-Benz problem.</a:t>
            </a:r>
          </a:p>
        </p:txBody>
      </p:sp>
    </p:spTree>
    <p:extLst>
      <p:ext uri="{BB962C8B-B14F-4D97-AF65-F5344CB8AC3E}">
        <p14:creationId xmlns:p14="http://schemas.microsoft.com/office/powerpoint/2010/main" val="3969584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1E89-9E97-44AA-8575-23379371CB1C}"/>
              </a:ext>
            </a:extLst>
          </p:cNvPr>
          <p:cNvSpPr>
            <a:spLocks noGrp="1"/>
          </p:cNvSpPr>
          <p:nvPr>
            <p:ph type="title"/>
          </p:nvPr>
        </p:nvSpPr>
        <p:spPr>
          <a:xfrm>
            <a:off x="677334" y="609600"/>
            <a:ext cx="8596668" cy="614766"/>
          </a:xfrm>
        </p:spPr>
        <p:txBody>
          <a:bodyPr>
            <a:normAutofit fontScale="90000"/>
          </a:bodyPr>
          <a:lstStyle/>
          <a:p>
            <a:r>
              <a:rPr lang="en-IN" dirty="0"/>
              <a:t>Using Kaggle’s data Result</a:t>
            </a:r>
          </a:p>
        </p:txBody>
      </p:sp>
      <p:sp>
        <p:nvSpPr>
          <p:cNvPr id="3" name="Content Placeholder 2">
            <a:extLst>
              <a:ext uri="{FF2B5EF4-FFF2-40B4-BE49-F238E27FC236}">
                <a16:creationId xmlns:a16="http://schemas.microsoft.com/office/drawing/2014/main" id="{0F387714-B080-4D48-8831-53335AEB9F1E}"/>
              </a:ext>
            </a:extLst>
          </p:cNvPr>
          <p:cNvSpPr>
            <a:spLocks noGrp="1"/>
          </p:cNvSpPr>
          <p:nvPr>
            <p:ph idx="1"/>
          </p:nvPr>
        </p:nvSpPr>
        <p:spPr>
          <a:xfrm>
            <a:off x="677334" y="1224367"/>
            <a:ext cx="8596668" cy="3098852"/>
          </a:xfrm>
        </p:spPr>
        <p:txBody>
          <a:bodyPr/>
          <a:lstStyle/>
          <a:p>
            <a:r>
              <a:rPr lang="en-IN" dirty="0"/>
              <a:t>Applied Dimensionality reduction techniques and ran them on </a:t>
            </a:r>
            <a:r>
              <a:rPr lang="en-IN" dirty="0" err="1"/>
              <a:t>XGBoost</a:t>
            </a:r>
            <a:r>
              <a:rPr lang="en-IN" dirty="0"/>
              <a:t> model </a:t>
            </a:r>
          </a:p>
          <a:p>
            <a:r>
              <a:rPr lang="en-IN" dirty="0"/>
              <a:t>Also used Stacking technique to combine models (</a:t>
            </a:r>
            <a:r>
              <a:rPr lang="en-IN" dirty="0" err="1"/>
              <a:t>LinearRegression</a:t>
            </a:r>
            <a:r>
              <a:rPr lang="en-IN" dirty="0"/>
              <a:t>, Ridge, </a:t>
            </a:r>
            <a:r>
              <a:rPr lang="en-IN" dirty="0" err="1"/>
              <a:t>ElasticNet</a:t>
            </a:r>
            <a:r>
              <a:rPr lang="en-IN" dirty="0"/>
              <a:t>, </a:t>
            </a:r>
            <a:r>
              <a:rPr lang="en-IN" dirty="0" err="1"/>
              <a:t>BayesianRidge</a:t>
            </a:r>
            <a:r>
              <a:rPr lang="en-IN" dirty="0"/>
              <a:t>, </a:t>
            </a:r>
            <a:r>
              <a:rPr lang="en-IN" dirty="0" err="1"/>
              <a:t>Lassolcv</a:t>
            </a:r>
            <a:r>
              <a:rPr lang="en-IN" dirty="0"/>
              <a:t>, Lasso) and to generate new model </a:t>
            </a:r>
          </a:p>
          <a:p>
            <a:r>
              <a:rPr lang="en-IN" dirty="0"/>
              <a:t>Using both the models predicated values and the weights generated final score.</a:t>
            </a:r>
          </a:p>
          <a:p>
            <a:r>
              <a:rPr lang="en-IN" dirty="0"/>
              <a:t>Final score was 0.56784 and rank is 1061 as per public score</a:t>
            </a:r>
          </a:p>
          <a:p>
            <a:r>
              <a:rPr lang="en-IN" dirty="0"/>
              <a:t>I could improve the score if I can spent more time on hyper tune the stacking models.</a:t>
            </a:r>
          </a:p>
        </p:txBody>
      </p:sp>
      <p:pic>
        <p:nvPicPr>
          <p:cNvPr id="5" name="Picture 4">
            <a:extLst>
              <a:ext uri="{FF2B5EF4-FFF2-40B4-BE49-F238E27FC236}">
                <a16:creationId xmlns:a16="http://schemas.microsoft.com/office/drawing/2014/main" id="{49A0FE5D-05D0-4080-BB30-7BD0896FEA97}"/>
              </a:ext>
            </a:extLst>
          </p:cNvPr>
          <p:cNvPicPr>
            <a:picLocks noChangeAspect="1"/>
          </p:cNvPicPr>
          <p:nvPr/>
        </p:nvPicPr>
        <p:blipFill>
          <a:blip r:embed="rId2"/>
          <a:stretch>
            <a:fillRect/>
          </a:stretch>
        </p:blipFill>
        <p:spPr>
          <a:xfrm>
            <a:off x="677334" y="4323219"/>
            <a:ext cx="8486775" cy="1047750"/>
          </a:xfrm>
          <a:prstGeom prst="rect">
            <a:avLst/>
          </a:prstGeom>
        </p:spPr>
      </p:pic>
    </p:spTree>
    <p:extLst>
      <p:ext uri="{BB962C8B-B14F-4D97-AF65-F5344CB8AC3E}">
        <p14:creationId xmlns:p14="http://schemas.microsoft.com/office/powerpoint/2010/main" val="12065383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2420</TotalTime>
  <Words>450</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Mercedes-Benz Greener Manufacturing</vt:lpstr>
      <vt:lpstr>Content</vt:lpstr>
      <vt:lpstr>EDA &amp; finding best performing Kernel</vt:lpstr>
      <vt:lpstr>Using PCA Scaled features</vt:lpstr>
      <vt:lpstr>Using normal features</vt:lpstr>
      <vt:lpstr>Score improvement between PCA Scaled and normal feature</vt:lpstr>
      <vt:lpstr>Using Kaggle’s data 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Mercedes-Benz Greener Manufacturing</dc:title>
  <dc:creator>Tejas Magia</dc:creator>
  <cp:lastModifiedBy>Tejas Magia</cp:lastModifiedBy>
  <cp:revision>14</cp:revision>
  <dcterms:created xsi:type="dcterms:W3CDTF">2018-10-07T14:02:06Z</dcterms:created>
  <dcterms:modified xsi:type="dcterms:W3CDTF">2018-10-09T06:22:56Z</dcterms:modified>
</cp:coreProperties>
</file>