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76" r:id="rId8"/>
    <p:sldId id="277" r:id="rId9"/>
    <p:sldId id="281" r:id="rId10"/>
    <p:sldId id="278" r:id="rId11"/>
    <p:sldId id="279" r:id="rId12"/>
    <p:sldId id="280" r:id="rId13"/>
    <p:sldId id="283" r:id="rId14"/>
    <p:sldId id="28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9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718"/>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xmlns=""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11/6/2022</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11/6/2022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11/6/2022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11/6/2022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11/6/2022</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11/6/2022</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1071959" y="45445"/>
            <a:ext cx="7096933" cy="2387600"/>
          </a:xfrm>
        </p:spPr>
        <p:txBody>
          <a:bodyPr/>
          <a:lstStyle/>
          <a:p>
            <a:r>
              <a:rPr lang="en-US" dirty="0"/>
              <a:t>Rat In A Maze Problem Project</a:t>
            </a:r>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0" y="2597333"/>
            <a:ext cx="10869832" cy="1687286"/>
          </a:xfrm>
        </p:spPr>
        <p:txBody>
          <a:bodyPr/>
          <a:lstStyle/>
          <a:p>
            <a:r>
              <a:rPr lang="en-US" dirty="0"/>
              <a:t>Ritvik Chawla (Registration Number: 209301056)</a:t>
            </a:r>
          </a:p>
          <a:p>
            <a:r>
              <a:rPr lang="en-US" dirty="0"/>
              <a:t>Section: E                 </a:t>
            </a:r>
          </a:p>
          <a:p>
            <a:r>
              <a:rPr lang="en-US" dirty="0"/>
              <a:t>Subject:</a:t>
            </a:r>
            <a:r>
              <a:rPr lang="en-IN" b="0" i="0" dirty="0">
                <a:solidFill>
                  <a:srgbClr val="000000"/>
                </a:solidFill>
                <a:effectLst/>
                <a:latin typeface="Times New Roman" panose="02020603050405020304" pitchFamily="18" charset="0"/>
              </a:rPr>
              <a:t>Artificial Intelligence &amp; Soft Computing Lab | CS 3131| </a:t>
            </a:r>
            <a:endParaRPr lang="en-US" dirty="0"/>
          </a:p>
        </p:txBody>
      </p:sp>
    </p:spTree>
    <p:extLst>
      <p:ext uri="{BB962C8B-B14F-4D97-AF65-F5344CB8AC3E}">
        <p14:creationId xmlns:p14="http://schemas.microsoft.com/office/powerpoint/2010/main" xmlns=""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Space Complexity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O(3^(n^2</a:t>
            </a:r>
            <a:r>
              <a:rPr lang="en-US" dirty="0" smtClean="0"/>
              <a:t>))</a:t>
            </a:r>
          </a:p>
          <a:p>
            <a:pPr>
              <a:buFont typeface="Arial" pitchFamily="34" charset="0"/>
              <a:buChar char="•"/>
            </a:pPr>
            <a:r>
              <a:rPr lang="en-US" dirty="0" smtClean="0"/>
              <a:t>O(3^(n^2))</a:t>
            </a:r>
            <a:endParaRPr lang="en-US" dirty="0"/>
          </a:p>
        </p:txBody>
      </p:sp>
      <p:sp>
        <p:nvSpPr>
          <p:cNvPr id="4" name="Date Placeholder 3"/>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p:cNvSpPr>
            <a:spLocks noGrp="1"/>
          </p:cNvSpPr>
          <p:nvPr>
            <p:ph type="ftr" sz="quarter" idx="3"/>
          </p:nvPr>
        </p:nvSpPr>
        <p:spPr/>
        <p:txBody>
          <a:bodyPr/>
          <a:lstStyle/>
          <a:p>
            <a:r>
              <a:rPr lang="en-US" smtClean="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Approach</a:t>
            </a:r>
            <a:endParaRPr lang="en-US" dirty="0"/>
          </a:p>
        </p:txBody>
      </p:sp>
      <p:sp>
        <p:nvSpPr>
          <p:cNvPr id="3" name="Content Placeholder 2"/>
          <p:cNvSpPr>
            <a:spLocks noGrp="1"/>
          </p:cNvSpPr>
          <p:nvPr>
            <p:ph idx="1"/>
          </p:nvPr>
        </p:nvSpPr>
        <p:spPr>
          <a:xfrm>
            <a:off x="1154431" y="2152875"/>
            <a:ext cx="9779182" cy="3366815"/>
          </a:xfrm>
        </p:spPr>
        <p:txBody>
          <a:bodyPr/>
          <a:lstStyle/>
          <a:p>
            <a:pPr>
              <a:buFont typeface="Arial" pitchFamily="34" charset="0"/>
              <a:buChar char="•"/>
            </a:pPr>
            <a:r>
              <a:rPr lang="en-US" b="1" dirty="0" smtClean="0"/>
              <a:t>O(3^(n^2</a:t>
            </a:r>
            <a:r>
              <a:rPr lang="en-US" b="1" dirty="0" smtClean="0"/>
              <a:t>))</a:t>
            </a:r>
          </a:p>
          <a:p>
            <a:pPr>
              <a:buFont typeface="Arial" pitchFamily="34" charset="0"/>
              <a:buChar char="•"/>
            </a:pPr>
            <a:r>
              <a:rPr lang="en-US" b="1" dirty="0" smtClean="0"/>
              <a:t>O(1)</a:t>
            </a:r>
            <a:endParaRPr lang="en-US" dirty="0"/>
          </a:p>
        </p:txBody>
      </p:sp>
      <p:sp>
        <p:nvSpPr>
          <p:cNvPr id="4" name="Date Placeholder 3"/>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p:cNvSpPr>
            <a:spLocks noGrp="1"/>
          </p:cNvSpPr>
          <p:nvPr>
            <p:ph type="ftr" sz="quarter" idx="3"/>
          </p:nvPr>
        </p:nvSpPr>
        <p:spPr/>
        <p:txBody>
          <a:bodyPr/>
          <a:lstStyle/>
          <a:p>
            <a:r>
              <a:rPr lang="en-US" smtClean="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xmlns=""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Ritvik Chawla​</a:t>
            </a:r>
          </a:p>
          <a:p>
            <a:r>
              <a:rPr lang="en-US" dirty="0"/>
              <a:t>Registration Number: 209301056</a:t>
            </a:r>
          </a:p>
          <a:p>
            <a:r>
              <a:rPr lang="en-US" dirty="0"/>
              <a:t>Section E, Batch 1</a:t>
            </a:r>
          </a:p>
        </p:txBody>
      </p:sp>
    </p:spTree>
    <p:extLst>
      <p:ext uri="{BB962C8B-B14F-4D97-AF65-F5344CB8AC3E}">
        <p14:creationId xmlns:p14="http://schemas.microsoft.com/office/powerpoint/2010/main" xmlns=""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1167493" y="2017467"/>
            <a:ext cx="9779182" cy="3632706"/>
          </a:xfrm>
        </p:spPr>
        <p:txBody>
          <a:bodyPr vert="horz" lIns="91440" tIns="45720" rIns="91440" bIns="45720" rtlCol="0" anchor="t">
            <a:normAutofit/>
          </a:bodyPr>
          <a:lstStyle/>
          <a:p>
            <a:r>
              <a:rPr lang="en-US" b="0" i="0" dirty="0">
                <a:effectLst/>
                <a:latin typeface="Arial" panose="020B0604020202020204" pitchFamily="34" charset="0"/>
              </a:rPr>
              <a:t>1. Define any problem which must be solved using an AI agent, write down its formal definition(initial state, final state, transition model, path cost), and PEAS.[CO1, 2]</a:t>
            </a:r>
          </a:p>
          <a:p>
            <a:r>
              <a:rPr lang="en-US" b="0" i="0" dirty="0">
                <a:effectLst/>
                <a:latin typeface="Arial" panose="020B0604020202020204" pitchFamily="34" charset="0"/>
              </a:rPr>
              <a:t>2. Identify any search technique(uninformed/informed) to solve the problem, you may compare various techniques as well. [CO 1,2]</a:t>
            </a:r>
          </a:p>
          <a:p>
            <a:r>
              <a:rPr lang="en-US" b="0" i="0" dirty="0">
                <a:effectLst/>
                <a:latin typeface="Arial" panose="020B0604020202020204" pitchFamily="34" charset="0"/>
              </a:rPr>
              <a:t>3. Optimize the solution using any of the studied optimization techniques.</a:t>
            </a:r>
            <a:endParaRPr lang="en-US" dirty="0"/>
          </a:p>
        </p:txBody>
      </p:sp>
      <p:sp>
        <p:nvSpPr>
          <p:cNvPr id="4" name="Date Placeholder 3">
            <a:extLst>
              <a:ext uri="{FF2B5EF4-FFF2-40B4-BE49-F238E27FC236}">
                <a16:creationId xmlns:a16="http://schemas.microsoft.com/office/drawing/2014/main" xmlns=""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11/6/2022</a:t>
            </a:fld>
            <a:endParaRPr lang="en-US"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xmlns=""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1167492" y="381000"/>
            <a:ext cx="9779183" cy="1325563"/>
          </a:xfrm>
        </p:spPr>
        <p:txBody>
          <a:bodyPr/>
          <a:lstStyle/>
          <a:p>
            <a:r>
              <a:rPr lang="en-US" dirty="0"/>
              <a:t>Definition of the problem</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232012" y="2265529"/>
            <a:ext cx="10904561" cy="4090822"/>
          </a:xfrm>
        </p:spPr>
        <p:txBody>
          <a:bodyPr vert="horz" lIns="91440" tIns="45720" rIns="91440" bIns="45720" rtlCol="0" anchor="t">
            <a:normAutofit/>
          </a:bodyPr>
          <a:lstStyle/>
          <a:p>
            <a:pPr algn="just"/>
            <a:r>
              <a:rPr lang="en-US" b="0" i="0" dirty="0">
                <a:effectLst/>
                <a:latin typeface="Nunito" panose="020B0604020202020204" pitchFamily="2" charset="0"/>
              </a:rPr>
              <a:t>In this problem, a given maze of size N x N exists. The source and destination locations are top-left and bottom-right cells, respectively. Some cells are valid to move and some cells are blocked. If one rat starts moving from the start vertex to the destination vertex, we have to find that is there any way to complete the path, if it is possible then mark the correct path for the rat.</a:t>
            </a:r>
          </a:p>
          <a:p>
            <a:pPr algn="just"/>
            <a:r>
              <a:rPr lang="en-US" b="0" i="0" dirty="0">
                <a:effectLst/>
                <a:latin typeface="Nunito" panose="020B0604020202020204" pitchFamily="2" charset="0"/>
              </a:rPr>
              <a:t>The maze is given using a binary matrix, where it is marked with 1, it is a valid path, otherwise 0 for a blocked cell.</a:t>
            </a:r>
          </a:p>
          <a:p>
            <a:endParaRPr lang="en-US" dirty="0">
              <a:latin typeface="Tenorite (Body)"/>
            </a:endParaRPr>
          </a:p>
        </p:txBody>
      </p:sp>
      <p:sp>
        <p:nvSpPr>
          <p:cNvPr id="4" name="Date Placeholder 3">
            <a:extLst>
              <a:ext uri="{FF2B5EF4-FFF2-40B4-BE49-F238E27FC236}">
                <a16:creationId xmlns:a16="http://schemas.microsoft.com/office/drawing/2014/main" xmlns=""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11/6/2022</a:t>
            </a:fld>
            <a:endParaRPr lang="en-US" dirty="0"/>
          </a:p>
        </p:txBody>
      </p:sp>
      <p:sp>
        <p:nvSpPr>
          <p:cNvPr id="5" name="Footer Placeholder 4">
            <a:extLst>
              <a:ext uri="{FF2B5EF4-FFF2-40B4-BE49-F238E27FC236}">
                <a16:creationId xmlns:a16="http://schemas.microsoft.com/office/drawing/2014/main" xmlns=""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312CC-DE89-32A8-3D04-BEFA5A82FC36}"/>
              </a:ext>
            </a:extLst>
          </p:cNvPr>
          <p:cNvSpPr>
            <a:spLocks noGrp="1"/>
          </p:cNvSpPr>
          <p:nvPr>
            <p:ph type="title"/>
          </p:nvPr>
        </p:nvSpPr>
        <p:spPr>
          <a:xfrm>
            <a:off x="1937982" y="381000"/>
            <a:ext cx="7165075" cy="1325563"/>
          </a:xfrm>
        </p:spPr>
        <p:txBody>
          <a:bodyPr/>
          <a:lstStyle/>
          <a:p>
            <a:r>
              <a:rPr lang="en-US" dirty="0"/>
              <a:t>Initial State, Final State</a:t>
            </a:r>
            <a:endParaRPr lang="en-IN" dirty="0"/>
          </a:p>
        </p:txBody>
      </p:sp>
      <p:sp>
        <p:nvSpPr>
          <p:cNvPr id="3" name="Content Placeholder 2">
            <a:extLst>
              <a:ext uri="{FF2B5EF4-FFF2-40B4-BE49-F238E27FC236}">
                <a16:creationId xmlns:a16="http://schemas.microsoft.com/office/drawing/2014/main" xmlns="" id="{9FEB9D5E-0254-BF20-148D-D9DDCF49116B}"/>
              </a:ext>
            </a:extLst>
          </p:cNvPr>
          <p:cNvSpPr>
            <a:spLocks noGrp="1"/>
          </p:cNvSpPr>
          <p:nvPr>
            <p:ph idx="1"/>
          </p:nvPr>
        </p:nvSpPr>
        <p:spPr>
          <a:xfrm>
            <a:off x="1167492" y="1706563"/>
            <a:ext cx="10474047" cy="4649787"/>
          </a:xfrm>
        </p:spPr>
        <p:txBody>
          <a:bodyPr/>
          <a:lstStyle/>
          <a:p>
            <a:pPr marL="457200" indent="-457200">
              <a:buFont typeface="Arial" panose="020B0604020202020204" pitchFamily="34" charset="0"/>
              <a:buChar char="•"/>
            </a:pPr>
            <a:r>
              <a:rPr lang="en-US" dirty="0"/>
              <a:t>The initial state of the rat in a maze problem is at whatever location the rat is placed (usually (0,0)) </a:t>
            </a:r>
            <a:r>
              <a:rPr lang="en-US" dirty="0">
                <a:latin typeface="Tenorite (Body)"/>
              </a:rPr>
              <a:t>in </a:t>
            </a:r>
            <a:r>
              <a:rPr lang="en-US" spc="10" dirty="0">
                <a:effectLst/>
                <a:latin typeface="Tenorite (Body)"/>
                <a:ea typeface="Calibri" panose="020F0502020204030204" pitchFamily="34" charset="0"/>
              </a:rPr>
              <a:t>a square matrix </a:t>
            </a:r>
            <a:r>
              <a:rPr lang="en-US" b="1" spc="10" dirty="0">
                <a:effectLst/>
                <a:latin typeface="Tenorite (Body)"/>
                <a:ea typeface="Calibri" panose="020F0502020204030204" pitchFamily="34" charset="0"/>
              </a:rPr>
              <a:t>m[ ][ ]</a:t>
            </a:r>
            <a:r>
              <a:rPr lang="en-US" spc="10" dirty="0">
                <a:effectLst/>
                <a:latin typeface="Tenorite (Body)"/>
                <a:ea typeface="Calibri" panose="020F0502020204030204" pitchFamily="34" charset="0"/>
              </a:rPr>
              <a:t> of order </a:t>
            </a:r>
            <a:r>
              <a:rPr lang="en-US" b="1" spc="10" dirty="0">
                <a:effectLst/>
                <a:latin typeface="Tenorite (Body)"/>
                <a:ea typeface="Calibri" panose="020F0502020204030204" pitchFamily="34" charset="0"/>
              </a:rPr>
              <a:t>n</a:t>
            </a:r>
            <a:r>
              <a:rPr lang="en-US" b="1" spc="10" dirty="0">
                <a:latin typeface="Tenorite (Body)"/>
                <a:ea typeface="Calibri" panose="020F0502020204030204" pitchFamily="34" charset="0"/>
              </a:rPr>
              <a:t>. </a:t>
            </a:r>
          </a:p>
          <a:p>
            <a:pPr marL="457200" indent="-457200">
              <a:buFont typeface="Arial" panose="020B0604020202020204" pitchFamily="34" charset="0"/>
              <a:buChar char="•"/>
            </a:pPr>
            <a:r>
              <a:rPr lang="en-US" spc="10" dirty="0">
                <a:latin typeface="Tenorite (Body)"/>
              </a:rPr>
              <a:t>The final state of the problem is </a:t>
            </a:r>
            <a:r>
              <a:rPr lang="en-US" spc="10" dirty="0">
                <a:effectLst/>
                <a:latin typeface="Terorite (Body)"/>
                <a:ea typeface="Calibri" panose="020F0502020204030204" pitchFamily="34" charset="0"/>
              </a:rPr>
              <a:t>to reach the destination at (n-1, n-1</a:t>
            </a:r>
            <a:r>
              <a:rPr lang="en-US" spc="10" dirty="0">
                <a:effectLst/>
                <a:ea typeface="Calibri" panose="020F0502020204030204" pitchFamily="34" charset="0"/>
              </a:rPr>
              <a:t>). The task is to find a sorted array of strings denoting all the possible directions that the rat can take to reach the destination at </a:t>
            </a:r>
            <a:r>
              <a:rPr lang="en-US" b="1" spc="10" dirty="0">
                <a:effectLst/>
                <a:ea typeface="Calibri" panose="020F0502020204030204" pitchFamily="34" charset="0"/>
              </a:rPr>
              <a:t>(n-1, n-1)</a:t>
            </a:r>
            <a:r>
              <a:rPr lang="en-US" spc="10" dirty="0">
                <a:effectLst/>
                <a:ea typeface="Calibri" panose="020F0502020204030204" pitchFamily="34" charset="0"/>
              </a:rPr>
              <a:t>. </a:t>
            </a:r>
          </a:p>
        </p:txBody>
      </p:sp>
      <p:sp>
        <p:nvSpPr>
          <p:cNvPr id="4" name="Date Placeholder 3">
            <a:extLst>
              <a:ext uri="{FF2B5EF4-FFF2-40B4-BE49-F238E27FC236}">
                <a16:creationId xmlns:a16="http://schemas.microsoft.com/office/drawing/2014/main" xmlns="" id="{FD9523A6-6952-4D64-FA80-F84C6AA59A2B}"/>
              </a:ext>
            </a:extLst>
          </p:cNvPr>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a:extLst>
              <a:ext uri="{FF2B5EF4-FFF2-40B4-BE49-F238E27FC236}">
                <a16:creationId xmlns:a16="http://schemas.microsoft.com/office/drawing/2014/main" xmlns="" id="{6E02DD56-A3A6-FDB9-CDC3-7C6B4BFF63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38F1474E-373F-E416-1F3E-149C0579DC86}"/>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xmlns="" val="28082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33FA7-6B18-A7BB-15C1-758BC496C040}"/>
              </a:ext>
            </a:extLst>
          </p:cNvPr>
          <p:cNvSpPr>
            <a:spLocks noGrp="1"/>
          </p:cNvSpPr>
          <p:nvPr>
            <p:ph type="title"/>
          </p:nvPr>
        </p:nvSpPr>
        <p:spPr/>
        <p:txBody>
          <a:bodyPr/>
          <a:lstStyle/>
          <a:p>
            <a:r>
              <a:rPr lang="en-US" dirty="0"/>
              <a:t>Transition Model, Path Cost</a:t>
            </a:r>
            <a:endParaRPr lang="en-IN" dirty="0"/>
          </a:p>
        </p:txBody>
      </p:sp>
      <p:sp>
        <p:nvSpPr>
          <p:cNvPr id="3" name="Content Placeholder 2">
            <a:extLst>
              <a:ext uri="{FF2B5EF4-FFF2-40B4-BE49-F238E27FC236}">
                <a16:creationId xmlns:a16="http://schemas.microsoft.com/office/drawing/2014/main" xmlns="" id="{134EC42E-DE76-D75D-7793-76410FCC69AA}"/>
              </a:ext>
            </a:extLst>
          </p:cNvPr>
          <p:cNvSpPr>
            <a:spLocks noGrp="1"/>
          </p:cNvSpPr>
          <p:nvPr>
            <p:ph idx="1"/>
          </p:nvPr>
        </p:nvSpPr>
        <p:spPr/>
        <p:txBody>
          <a:bodyPr/>
          <a:lstStyle/>
          <a:p>
            <a:pPr marL="457200" indent="-457200">
              <a:buFont typeface="Arial" panose="020B0604020202020204" pitchFamily="34" charset="0"/>
              <a:buChar char="•"/>
            </a:pPr>
            <a:r>
              <a:rPr lang="en-IN" dirty="0"/>
              <a:t>The transition model consists of all the destination nodes the rat reaches through directions in order to reach its final destination.</a:t>
            </a:r>
            <a:r>
              <a:rPr lang="en-US" spc="10" dirty="0">
                <a:effectLst/>
                <a:ea typeface="Calibri" panose="020F0502020204030204" pitchFamily="34" charset="0"/>
              </a:rPr>
              <a:t> The directions in which the rat can move are ‘U'(up), ‘D'(down), ‘L’ (left), ‘R’ (right).</a:t>
            </a:r>
          </a:p>
          <a:p>
            <a:pPr marL="457200" indent="-457200">
              <a:buFont typeface="Arial" panose="020B0604020202020204" pitchFamily="34" charset="0"/>
              <a:buChar char="•"/>
            </a:pPr>
            <a:r>
              <a:rPr lang="en-US" spc="10" dirty="0">
                <a:ea typeface="Calibri" panose="020F0502020204030204" pitchFamily="34" charset="0"/>
              </a:rPr>
              <a:t>Path cost will turn out to be minimum when the shortest path to the destination will be taken. Since here, heuristic values aren’t taken, there is no definitive path cost.</a:t>
            </a:r>
            <a:endParaRPr lang="en-US" spc="10" dirty="0">
              <a:effectLst/>
              <a:ea typeface="Calibri" panose="020F0502020204030204" pitchFamily="34" charset="0"/>
            </a:endParaRP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xmlns="" id="{998C7F43-15DD-9F55-426D-BE710792AF9E}"/>
              </a:ext>
            </a:extLst>
          </p:cNvPr>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a:extLst>
              <a:ext uri="{FF2B5EF4-FFF2-40B4-BE49-F238E27FC236}">
                <a16:creationId xmlns:a16="http://schemas.microsoft.com/office/drawing/2014/main" xmlns="" id="{C03C3C3F-1DD9-EE7A-55E0-C19574B3B66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6F905E2-B230-0AA2-ABD9-F2BB851609D1}"/>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xmlns="" val="170797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CB990314-84EB-40FE-04BC-5F92C9C6F147}"/>
              </a:ext>
            </a:extLst>
          </p:cNvPr>
          <p:cNvPicPr>
            <a:picLocks noGrp="1" noChangeAspect="1"/>
          </p:cNvPicPr>
          <p:nvPr>
            <p:ph idx="1"/>
          </p:nvPr>
        </p:nvPicPr>
        <p:blipFill>
          <a:blip r:embed="rId2"/>
          <a:stretch>
            <a:fillRect/>
          </a:stretch>
        </p:blipFill>
        <p:spPr>
          <a:xfrm>
            <a:off x="553342" y="136526"/>
            <a:ext cx="4223373" cy="3875916"/>
          </a:xfrm>
          <a:prstGeom prst="rect">
            <a:avLst/>
          </a:prstGeom>
        </p:spPr>
      </p:pic>
      <p:sp>
        <p:nvSpPr>
          <p:cNvPr id="4" name="Date Placeholder 3">
            <a:extLst>
              <a:ext uri="{FF2B5EF4-FFF2-40B4-BE49-F238E27FC236}">
                <a16:creationId xmlns:a16="http://schemas.microsoft.com/office/drawing/2014/main" xmlns="" id="{8FCF131A-0F31-18C3-E96A-CFC82F721715}"/>
              </a:ext>
            </a:extLst>
          </p:cNvPr>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a:extLst>
              <a:ext uri="{FF2B5EF4-FFF2-40B4-BE49-F238E27FC236}">
                <a16:creationId xmlns:a16="http://schemas.microsoft.com/office/drawing/2014/main" xmlns="" id="{0D4AF3C1-2BFC-BFBF-E25C-78515A8B849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AD8E9586-222A-0CFE-2A25-B94090B0F76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xmlns="" id="{5C5C46B5-0700-D9EF-FF17-DE38AA9F0A76}"/>
              </a:ext>
            </a:extLst>
          </p:cNvPr>
          <p:cNvPicPr>
            <a:picLocks noChangeAspect="1"/>
          </p:cNvPicPr>
          <p:nvPr/>
        </p:nvPicPr>
        <p:blipFill>
          <a:blip r:embed="rId3"/>
          <a:stretch>
            <a:fillRect/>
          </a:stretch>
        </p:blipFill>
        <p:spPr>
          <a:xfrm>
            <a:off x="6334323" y="136525"/>
            <a:ext cx="4020489" cy="3875917"/>
          </a:xfrm>
          <a:prstGeom prst="rect">
            <a:avLst/>
          </a:prstGeom>
        </p:spPr>
      </p:pic>
    </p:spTree>
    <p:extLst>
      <p:ext uri="{BB962C8B-B14F-4D97-AF65-F5344CB8AC3E}">
        <p14:creationId xmlns:p14="http://schemas.microsoft.com/office/powerpoint/2010/main" xmlns="" val="40377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3CE93-CF2F-EDE2-4F33-0B96DAA5842E}"/>
              </a:ext>
            </a:extLst>
          </p:cNvPr>
          <p:cNvSpPr>
            <a:spLocks noGrp="1"/>
          </p:cNvSpPr>
          <p:nvPr>
            <p:ph type="title"/>
          </p:nvPr>
        </p:nvSpPr>
        <p:spPr>
          <a:xfrm>
            <a:off x="1010738" y="248194"/>
            <a:ext cx="10432325" cy="1325563"/>
          </a:xfrm>
        </p:spPr>
        <p:txBody>
          <a:bodyPr/>
          <a:lstStyle/>
          <a:p>
            <a:r>
              <a:rPr lang="en-US" b="0" dirty="0"/>
              <a:t>PEAS (Performance Measure, Environment, Actuators, Sensors)</a:t>
            </a:r>
            <a:endParaRPr lang="en-IN" b="0" dirty="0"/>
          </a:p>
        </p:txBody>
      </p:sp>
      <p:sp>
        <p:nvSpPr>
          <p:cNvPr id="3" name="Content Placeholder 2">
            <a:extLst>
              <a:ext uri="{FF2B5EF4-FFF2-40B4-BE49-F238E27FC236}">
                <a16:creationId xmlns:a16="http://schemas.microsoft.com/office/drawing/2014/main" xmlns="" id="{15DF4EFA-5D42-8244-8DB7-86D130B8879E}"/>
              </a:ext>
            </a:extLst>
          </p:cNvPr>
          <p:cNvSpPr>
            <a:spLocks noGrp="1"/>
          </p:cNvSpPr>
          <p:nvPr>
            <p:ph idx="1"/>
          </p:nvPr>
        </p:nvSpPr>
        <p:spPr>
          <a:xfrm>
            <a:off x="1141367" y="1551984"/>
            <a:ext cx="9779182" cy="4626747"/>
          </a:xfrm>
        </p:spPr>
        <p:txBody>
          <a:bodyPr/>
          <a:lstStyle/>
          <a:p>
            <a:pPr marL="457200" indent="-457200">
              <a:buFont typeface="Arial" panose="020B0604020202020204" pitchFamily="34" charset="0"/>
              <a:buChar char="•"/>
            </a:pPr>
            <a:r>
              <a:rPr lang="en-US" sz="2400" dirty="0"/>
              <a:t>Performance Measure: This will be regarded as the minimum number of moves in which the rat can reach the final destination in the matrix(maze) from the initial state.</a:t>
            </a:r>
          </a:p>
          <a:p>
            <a:pPr marL="457200" indent="-457200">
              <a:buFont typeface="Arial" panose="020B0604020202020204" pitchFamily="34" charset="0"/>
              <a:buChar char="•"/>
            </a:pPr>
            <a:r>
              <a:rPr lang="en-US" sz="2400" dirty="0"/>
              <a:t>Environment: The environment will be the N x N matrix(maze) where the rat is supposed to move in various directional steps to reach a certain destination.</a:t>
            </a:r>
          </a:p>
          <a:p>
            <a:pPr marL="457200" indent="-457200">
              <a:buFont typeface="Arial" panose="020B0604020202020204" pitchFamily="34" charset="0"/>
              <a:buChar char="•"/>
            </a:pPr>
            <a:r>
              <a:rPr lang="en-US" sz="2400" dirty="0"/>
              <a:t>Actuators: The actuators for this problem will be the keyboard direction arrows on a laptop or our fingers for a touch phone where we can give directions to the rat so it gets into motion.</a:t>
            </a:r>
          </a:p>
          <a:p>
            <a:pPr marL="457200" indent="-457200">
              <a:buFont typeface="Arial" panose="020B0604020202020204" pitchFamily="34" charset="0"/>
              <a:buChar char="•"/>
            </a:pPr>
            <a:r>
              <a:rPr lang="en-US" sz="2400" dirty="0"/>
              <a:t>Sensors: </a:t>
            </a:r>
            <a:r>
              <a:rPr lang="en-US" sz="2400" dirty="0" smtClean="0"/>
              <a:t>As you type, the processor in the keyboard analyzes the key matrix and determines what characters to send to the computer.</a:t>
            </a:r>
            <a:endParaRPr lang="en-US" sz="2400" dirty="0"/>
          </a:p>
          <a:p>
            <a:pPr marL="457200" indent="-4572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xmlns="" id="{45A8A4C9-7C8A-10B3-325A-2ED88A403D7C}"/>
              </a:ext>
            </a:extLst>
          </p:cNvPr>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a:extLst>
              <a:ext uri="{FF2B5EF4-FFF2-40B4-BE49-F238E27FC236}">
                <a16:creationId xmlns:a16="http://schemas.microsoft.com/office/drawing/2014/main" xmlns="" id="{8B794AD6-2EA4-08B9-AC04-4BD32E74805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2FC86621-8F59-195A-F812-298931A91654}"/>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xmlns="" val="243289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ABD2D7-AA28-118A-F92D-E440D7808E95}"/>
              </a:ext>
            </a:extLst>
          </p:cNvPr>
          <p:cNvSpPr>
            <a:spLocks noGrp="1"/>
          </p:cNvSpPr>
          <p:nvPr>
            <p:ph type="title"/>
          </p:nvPr>
        </p:nvSpPr>
        <p:spPr>
          <a:xfrm>
            <a:off x="1167492" y="368489"/>
            <a:ext cx="9779183" cy="737572"/>
          </a:xfrm>
        </p:spPr>
        <p:txBody>
          <a:bodyPr/>
          <a:lstStyle/>
          <a:p>
            <a:r>
              <a:rPr lang="en-US" dirty="0"/>
              <a:t>Search Technique Used</a:t>
            </a:r>
            <a:endParaRPr lang="en-IN" dirty="0"/>
          </a:p>
        </p:txBody>
      </p:sp>
      <p:sp>
        <p:nvSpPr>
          <p:cNvPr id="3" name="Content Placeholder 2">
            <a:extLst>
              <a:ext uri="{FF2B5EF4-FFF2-40B4-BE49-F238E27FC236}">
                <a16:creationId xmlns:a16="http://schemas.microsoft.com/office/drawing/2014/main" xmlns="" id="{79A95789-EFBD-C081-9142-75E4816C60BC}"/>
              </a:ext>
            </a:extLst>
          </p:cNvPr>
          <p:cNvSpPr>
            <a:spLocks noGrp="1"/>
          </p:cNvSpPr>
          <p:nvPr>
            <p:ph idx="1"/>
          </p:nvPr>
        </p:nvSpPr>
        <p:spPr>
          <a:xfrm>
            <a:off x="1167492" y="1058295"/>
            <a:ext cx="9779182" cy="5431216"/>
          </a:xfrm>
        </p:spPr>
        <p:txBody>
          <a:bodyPr/>
          <a:lstStyle/>
          <a:p>
            <a:pPr algn="l" fontAlgn="base"/>
            <a:r>
              <a:rPr lang="en-US" sz="2200" b="0" i="0" dirty="0">
                <a:effectLst/>
                <a:latin typeface="Tenorite (Body)"/>
              </a:rPr>
              <a:t>I have used the </a:t>
            </a:r>
            <a:r>
              <a:rPr lang="en-US" sz="2200" b="1" i="0" dirty="0">
                <a:effectLst/>
              </a:rPr>
              <a:t>Brute Force Approach as a search technique, where w</a:t>
            </a:r>
            <a:r>
              <a:rPr lang="en-US" sz="2200" b="0" i="0" dirty="0">
                <a:effectLst/>
              </a:rPr>
              <a:t>e can use simple backtracking without using any extra space.</a:t>
            </a:r>
          </a:p>
          <a:p>
            <a:pPr algn="l" fontAlgn="base"/>
            <a:r>
              <a:rPr lang="en-US" sz="2200" b="0" i="0" dirty="0">
                <a:effectLst/>
                <a:latin typeface="Tenorite (Body)"/>
              </a:rPr>
              <a:t>Here</a:t>
            </a:r>
            <a:r>
              <a:rPr lang="en-US" sz="2200" b="0" i="0" dirty="0" smtClean="0">
                <a:effectLst/>
                <a:latin typeface="Tenorite (Body)"/>
              </a:rPr>
              <a:t>,</a:t>
            </a:r>
          </a:p>
          <a:p>
            <a:pPr fontAlgn="base"/>
            <a:r>
              <a:rPr lang="en-US" sz="2400" b="1" u="sng" dirty="0" smtClean="0"/>
              <a:t>Backtracking Algorithm:</a:t>
            </a:r>
            <a:r>
              <a:rPr lang="en-US" sz="2400" dirty="0" smtClean="0"/>
              <a:t> Backtracking is an algorithmic-technique for solving problems recursively by trying to build a solution incrementally. Solving one piece at a time, and removing those solutions that fail to satisfy the constraints of the problem at any point of time (by time, here, is referred to the time elapsed till reaching any level of the search tree) is the process of backtracking.</a:t>
            </a:r>
            <a:endParaRPr lang="en-IN" sz="2400" dirty="0" smtClean="0"/>
          </a:p>
          <a:p>
            <a:pPr algn="l" fontAlgn="base"/>
            <a:endParaRPr lang="en-US" sz="2200" b="0" i="0" dirty="0">
              <a:effectLst/>
              <a:latin typeface="Tenorite (Body)"/>
            </a:endParaRPr>
          </a:p>
          <a:p>
            <a:endParaRPr lang="en-IN" dirty="0"/>
          </a:p>
        </p:txBody>
      </p:sp>
      <p:sp>
        <p:nvSpPr>
          <p:cNvPr id="4" name="Date Placeholder 3">
            <a:extLst>
              <a:ext uri="{FF2B5EF4-FFF2-40B4-BE49-F238E27FC236}">
                <a16:creationId xmlns:a16="http://schemas.microsoft.com/office/drawing/2014/main" xmlns="" id="{0506DCD8-D921-BBA6-E03A-2F2BE02D0365}"/>
              </a:ext>
            </a:extLst>
          </p:cNvPr>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a:extLst>
              <a:ext uri="{FF2B5EF4-FFF2-40B4-BE49-F238E27FC236}">
                <a16:creationId xmlns:a16="http://schemas.microsoft.com/office/drawing/2014/main" xmlns="" id="{484BA412-EE63-8C03-2531-D675BE2C087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72B18D5C-5D6D-CC56-DC06-39407770794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xmlns="" val="124933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A571D-88DC-8E95-4B52-D3CDB62F233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CC634C9B-1580-BE3A-55B0-08429EB08F3D}"/>
              </a:ext>
            </a:extLst>
          </p:cNvPr>
          <p:cNvSpPr>
            <a:spLocks noGrp="1"/>
          </p:cNvSpPr>
          <p:nvPr>
            <p:ph idx="1"/>
          </p:nvPr>
        </p:nvSpPr>
        <p:spPr>
          <a:xfrm>
            <a:off x="1049927" y="1996121"/>
            <a:ext cx="9779182" cy="3464153"/>
          </a:xfrm>
        </p:spPr>
        <p:txBody>
          <a:bodyPr/>
          <a:lstStyle/>
          <a:p>
            <a:pPr fontAlgn="base">
              <a:buFont typeface="+mj-lt"/>
              <a:buAutoNum type="arabicPeriod"/>
            </a:pPr>
            <a:r>
              <a:rPr lang="en-US" sz="2000" dirty="0" smtClean="0">
                <a:latin typeface="Tenorite (Body)"/>
              </a:rPr>
              <a:t>Start from the initial index (i.e. (0,0)) and look for the valid moves through the adjacent cells in the order </a:t>
            </a:r>
            <a:r>
              <a:rPr lang="en-US" sz="2000" b="1" dirty="0" smtClean="0">
                <a:latin typeface="Tenorite (Body)"/>
              </a:rPr>
              <a:t>Down-&gt;Left-&gt;Right-&gt;Up</a:t>
            </a:r>
            <a:r>
              <a:rPr lang="en-US" sz="2000" dirty="0" smtClean="0">
                <a:latin typeface="Tenorite (Body)"/>
              </a:rPr>
              <a:t> (so as to get the sorted paths) in the grid.</a:t>
            </a:r>
          </a:p>
          <a:p>
            <a:pPr fontAlgn="base">
              <a:buFont typeface="+mj-lt"/>
              <a:buAutoNum type="arabicPeriod"/>
            </a:pPr>
            <a:r>
              <a:rPr lang="en-US" sz="2000" dirty="0" smtClean="0">
                <a:latin typeface="Tenorite (Body)"/>
              </a:rPr>
              <a:t>If the move is possible, then move to that cell while storing the character corresponding to the move(D,L,R,U) and again start looking for the valid move until the last index (i.e. (n-1,n-1)) is reached.</a:t>
            </a:r>
          </a:p>
          <a:p>
            <a:pPr fontAlgn="base">
              <a:buFont typeface="+mj-lt"/>
              <a:buAutoNum type="arabicPeriod"/>
            </a:pPr>
            <a:r>
              <a:rPr lang="en-US" sz="2000" dirty="0" smtClean="0">
                <a:latin typeface="Tenorite (Body)"/>
              </a:rPr>
              <a:t>Also, keep on marking the cells as visited and when we traversed all the paths possible from that cell, then unmark that cell for other different paths and remove the character from the path formed.</a:t>
            </a:r>
          </a:p>
          <a:p>
            <a:pPr fontAlgn="base">
              <a:buFont typeface="+mj-lt"/>
              <a:buAutoNum type="arabicPeriod"/>
            </a:pPr>
            <a:r>
              <a:rPr lang="en-US" sz="2000" dirty="0" smtClean="0">
                <a:latin typeface="Tenorite (Body)"/>
              </a:rPr>
              <a:t>As the last index of the grid(bottom right) is reached, then store the traversed path.</a:t>
            </a:r>
          </a:p>
          <a:p>
            <a:endParaRPr lang="en-IN" dirty="0"/>
          </a:p>
        </p:txBody>
      </p:sp>
      <p:sp>
        <p:nvSpPr>
          <p:cNvPr id="4" name="Date Placeholder 3">
            <a:extLst>
              <a:ext uri="{FF2B5EF4-FFF2-40B4-BE49-F238E27FC236}">
                <a16:creationId xmlns:a16="http://schemas.microsoft.com/office/drawing/2014/main" xmlns="" id="{88CE7FF4-78F1-ADD1-C0FE-8AD8F73AD22E}"/>
              </a:ext>
            </a:extLst>
          </p:cNvPr>
          <p:cNvSpPr>
            <a:spLocks noGrp="1"/>
          </p:cNvSpPr>
          <p:nvPr>
            <p:ph type="dt" sz="half" idx="2"/>
          </p:nvPr>
        </p:nvSpPr>
        <p:spPr/>
        <p:txBody>
          <a:bodyPr/>
          <a:lstStyle/>
          <a:p>
            <a:fld id="{5F02DCD1-2C6B-F948-9F72-3BB0CF3D512E}" type="datetime1">
              <a:rPr lang="en-US" smtClean="0"/>
              <a:pPr/>
              <a:t>11/6/2022</a:t>
            </a:fld>
            <a:endParaRPr lang="en-US" dirty="0"/>
          </a:p>
        </p:txBody>
      </p:sp>
      <p:sp>
        <p:nvSpPr>
          <p:cNvPr id="5" name="Footer Placeholder 4">
            <a:extLst>
              <a:ext uri="{FF2B5EF4-FFF2-40B4-BE49-F238E27FC236}">
                <a16:creationId xmlns:a16="http://schemas.microsoft.com/office/drawing/2014/main" xmlns="" id="{05B35A17-0642-3BFE-E378-A78F2E6CF21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705C3A42-BBA7-7F02-8E05-BFBC130E313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xmlns="" val="6199355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{65346207-87B3-4233-B80E-441D4C844856}tf45331398_win32</Template>
  <TotalTime>118</TotalTime>
  <Words>576</Words>
  <Application>Microsoft Office PowerPoint</Application>
  <PresentationFormat>Custom</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Rat In A Maze Problem Project</vt:lpstr>
      <vt:lpstr>Agenda</vt:lpstr>
      <vt:lpstr>Definition of the problem</vt:lpstr>
      <vt:lpstr>Initial State, Final State</vt:lpstr>
      <vt:lpstr>Transition Model, Path Cost</vt:lpstr>
      <vt:lpstr>Slide 6</vt:lpstr>
      <vt:lpstr>PEAS (Performance Measure, Environment, Actuators, Sensors)</vt:lpstr>
      <vt:lpstr>Search Technique Used</vt:lpstr>
      <vt:lpstr>Slide 9</vt:lpstr>
      <vt:lpstr>Time and Space Complexity</vt:lpstr>
      <vt:lpstr>Optimized Approach</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 In A Maze Problem Project</dc:title>
  <dc:creator>Ritvik Chawla</dc:creator>
  <cp:lastModifiedBy>HP</cp:lastModifiedBy>
  <cp:revision>7</cp:revision>
  <dcterms:created xsi:type="dcterms:W3CDTF">2022-11-06T06:23:21Z</dcterms:created>
  <dcterms:modified xsi:type="dcterms:W3CDTF">2022-11-06T08:22:51Z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