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Agrandir Wide Thin" charset="1" panose="00000205000000000000"/>
      <p:regular r:id="rId12"/>
    </p:embeddedFont>
    <p:embeddedFont>
      <p:font typeface="Agrandir Wide Thin Bold" charset="1" panose="00000605000000000000"/>
      <p:regular r:id="rId13"/>
    </p:embeddedFont>
    <p:embeddedFont>
      <p:font typeface="Agrandir Wide Thin Italics" charset="1" panose="00000205000000000000"/>
      <p:regular r:id="rId14"/>
    </p:embeddedFont>
    <p:embeddedFont>
      <p:font typeface="Agrandir Wide Thin Bold Italics" charset="1" panose="00000605000000000000"/>
      <p:regular r:id="rId15"/>
    </p:embeddedFont>
    <p:embeddedFont>
      <p:font typeface="Agrandir Wide Medium" charset="1" panose="00000605000000000000"/>
      <p:regular r:id="rId16"/>
    </p:embeddedFont>
    <p:embeddedFont>
      <p:font typeface="Agrandir Wide Medium Bold" charset="1" panose="00000905000000000000"/>
      <p:regular r:id="rId17"/>
    </p:embeddedFont>
    <p:embeddedFont>
      <p:font typeface="Agrandir Wide Medium Italics" charset="1" panose="00000605000000000000"/>
      <p:regular r:id="rId18"/>
    </p:embeddedFont>
    <p:embeddedFont>
      <p:font typeface="Agrandir Wide Medium Bold Italics" charset="1" panose="00000905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 Planning Left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jpe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jpe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0719" t="9563" r="11370" b="4847"/>
          <a:stretch>
            <a:fillRect/>
          </a:stretch>
        </p:blipFill>
        <p:spPr>
          <a:xfrm flipH="false" flipV="false" rot="0">
            <a:off x="11473791" y="3125767"/>
            <a:ext cx="6578345" cy="6477690"/>
          </a:xfrm>
          <a:prstGeom prst="rect">
            <a:avLst/>
          </a:prstGeom>
        </p:spPr>
      </p:pic>
      <p:sp>
        <p:nvSpPr>
          <p:cNvPr name="TextBox 3" id="3"/>
          <p:cNvSpPr txBox="true"/>
          <p:nvPr/>
        </p:nvSpPr>
        <p:spPr>
          <a:xfrm rot="0">
            <a:off x="337222" y="981075"/>
            <a:ext cx="17714914" cy="1514746"/>
          </a:xfrm>
          <a:prstGeom prst="rect">
            <a:avLst/>
          </a:prstGeom>
        </p:spPr>
        <p:txBody>
          <a:bodyPr anchor="t" rtlCol="false" tIns="0" lIns="0" bIns="0" rIns="0">
            <a:spAutoFit/>
          </a:bodyPr>
          <a:lstStyle/>
          <a:p>
            <a:pPr>
              <a:lnSpc>
                <a:spcPts val="5260"/>
              </a:lnSpc>
            </a:pPr>
            <a:r>
              <a:rPr lang="en-US" sz="5260">
                <a:solidFill>
                  <a:srgbClr val="125B50"/>
                </a:solidFill>
                <a:latin typeface="Agrandir Wide Medium"/>
              </a:rPr>
              <a:t>PRESTIGE INSTITUTE OF ENGINEERING MANAGEMENT AND RESEARCH, INDORE</a:t>
            </a:r>
          </a:p>
        </p:txBody>
      </p:sp>
      <p:sp>
        <p:nvSpPr>
          <p:cNvPr name="TextBox 4" id="4"/>
          <p:cNvSpPr txBox="true"/>
          <p:nvPr/>
        </p:nvSpPr>
        <p:spPr>
          <a:xfrm rot="0">
            <a:off x="337222" y="4649970"/>
            <a:ext cx="8396234" cy="2537110"/>
          </a:xfrm>
          <a:prstGeom prst="rect">
            <a:avLst/>
          </a:prstGeom>
        </p:spPr>
        <p:txBody>
          <a:bodyPr anchor="t" rtlCol="false" tIns="0" lIns="0" bIns="0" rIns="0">
            <a:spAutoFit/>
          </a:bodyPr>
          <a:lstStyle/>
          <a:p>
            <a:pPr>
              <a:lnSpc>
                <a:spcPts val="8858"/>
              </a:lnSpc>
            </a:pPr>
            <a:r>
              <a:rPr lang="en-US" sz="8858">
                <a:solidFill>
                  <a:srgbClr val="125B50"/>
                </a:solidFill>
                <a:latin typeface="Agrandir Wide Medium"/>
              </a:rPr>
              <a:t>TRANSFER </a:t>
            </a:r>
          </a:p>
          <a:p>
            <a:pPr>
              <a:lnSpc>
                <a:spcPts val="8858"/>
              </a:lnSpc>
            </a:pPr>
            <a:r>
              <a:rPr lang="en-US" sz="8858">
                <a:solidFill>
                  <a:srgbClr val="125B50"/>
                </a:solidFill>
                <a:latin typeface="Agrandir Wide Medium"/>
              </a:rPr>
              <a:t>VILLAGE</a:t>
            </a:r>
          </a:p>
        </p:txBody>
      </p:sp>
      <p:sp>
        <p:nvSpPr>
          <p:cNvPr name="TextBox 5" id="5"/>
          <p:cNvSpPr txBox="true"/>
          <p:nvPr/>
        </p:nvSpPr>
        <p:spPr>
          <a:xfrm rot="0">
            <a:off x="512073" y="3833142"/>
            <a:ext cx="5158409" cy="600075"/>
          </a:xfrm>
          <a:prstGeom prst="rect">
            <a:avLst/>
          </a:prstGeom>
        </p:spPr>
        <p:txBody>
          <a:bodyPr anchor="t" rtlCol="false" tIns="0" lIns="0" bIns="0" rIns="0">
            <a:spAutoFit/>
          </a:bodyPr>
          <a:lstStyle/>
          <a:p>
            <a:pPr>
              <a:lnSpc>
                <a:spcPts val="4200"/>
              </a:lnSpc>
            </a:pPr>
            <a:r>
              <a:rPr lang="en-US" sz="3000">
                <a:solidFill>
                  <a:srgbClr val="125B50"/>
                </a:solidFill>
                <a:latin typeface="Agrandir Wide Thin"/>
              </a:rPr>
              <a:t>THE</a:t>
            </a:r>
          </a:p>
        </p:txBody>
      </p:sp>
      <p:sp>
        <p:nvSpPr>
          <p:cNvPr name="TextBox 6" id="6"/>
          <p:cNvSpPr txBox="true"/>
          <p:nvPr/>
        </p:nvSpPr>
        <p:spPr>
          <a:xfrm rot="0">
            <a:off x="512073" y="7339481"/>
            <a:ext cx="5158409" cy="1133475"/>
          </a:xfrm>
          <a:prstGeom prst="rect">
            <a:avLst/>
          </a:prstGeom>
        </p:spPr>
        <p:txBody>
          <a:bodyPr anchor="t" rtlCol="false" tIns="0" lIns="0" bIns="0" rIns="0">
            <a:spAutoFit/>
          </a:bodyPr>
          <a:lstStyle/>
          <a:p>
            <a:pPr>
              <a:lnSpc>
                <a:spcPts val="4200"/>
              </a:lnSpc>
            </a:pPr>
            <a:r>
              <a:rPr lang="en-US" sz="3000">
                <a:solidFill>
                  <a:srgbClr val="125B50"/>
                </a:solidFill>
                <a:latin typeface="Agrandir Wide Thin"/>
              </a:rPr>
              <a:t>UNDER THE GUIDANCE OF PROF. MONIKA VERMA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1232" t="9563" r="11370" b="4847"/>
          <a:stretch>
            <a:fillRect/>
          </a:stretch>
        </p:blipFill>
        <p:spPr>
          <a:xfrm flipH="false" flipV="false" rot="0">
            <a:off x="10999037" y="1606530"/>
            <a:ext cx="7288963" cy="7241595"/>
          </a:xfrm>
          <a:prstGeom prst="rect">
            <a:avLst/>
          </a:prstGeom>
        </p:spPr>
      </p:pic>
      <p:sp>
        <p:nvSpPr>
          <p:cNvPr name="TextBox 3" id="3"/>
          <p:cNvSpPr txBox="true"/>
          <p:nvPr/>
        </p:nvSpPr>
        <p:spPr>
          <a:xfrm rot="0">
            <a:off x="1028700" y="3847113"/>
            <a:ext cx="7145690" cy="2308226"/>
          </a:xfrm>
          <a:prstGeom prst="rect">
            <a:avLst/>
          </a:prstGeom>
        </p:spPr>
        <p:txBody>
          <a:bodyPr anchor="t" rtlCol="false" tIns="0" lIns="0" bIns="0" rIns="0">
            <a:spAutoFit/>
          </a:bodyPr>
          <a:lstStyle/>
          <a:p>
            <a:pPr>
              <a:lnSpc>
                <a:spcPts val="8000"/>
              </a:lnSpc>
            </a:pPr>
            <a:r>
              <a:rPr lang="en-US" sz="8000">
                <a:solidFill>
                  <a:srgbClr val="125B50"/>
                </a:solidFill>
                <a:latin typeface="Agrandir Wide Medium"/>
              </a:rPr>
              <a:t>THANK </a:t>
            </a:r>
          </a:p>
          <a:p>
            <a:pPr>
              <a:lnSpc>
                <a:spcPts val="8000"/>
              </a:lnSpc>
            </a:pPr>
            <a:r>
              <a:rPr lang="en-US" sz="8000">
                <a:solidFill>
                  <a:srgbClr val="125B50"/>
                </a:solidFill>
                <a:latin typeface="Agrandir Wide Medium"/>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5F1"/>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Bold"/>
              </a:rPr>
              <a:t>3</a:t>
            </a:r>
          </a:p>
        </p:txBody>
      </p:sp>
      <p:sp>
        <p:nvSpPr>
          <p:cNvPr name="TextBox 3" id="3"/>
          <p:cNvSpPr txBox="true"/>
          <p:nvPr/>
        </p:nvSpPr>
        <p:spPr>
          <a:xfrm rot="0">
            <a:off x="777797" y="4198620"/>
            <a:ext cx="5723074"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 THE </a:t>
            </a:r>
            <a:r>
              <a:rPr lang="en-US" sz="4800">
                <a:solidFill>
                  <a:srgbClr val="125B50"/>
                </a:solidFill>
                <a:latin typeface="Agrandir Wide Medium"/>
              </a:rPr>
              <a:t>TEAM  </a:t>
            </a:r>
          </a:p>
        </p:txBody>
      </p:sp>
      <p:sp>
        <p:nvSpPr>
          <p:cNvPr name="TextBox 4" id="4"/>
          <p:cNvSpPr txBox="true"/>
          <p:nvPr/>
        </p:nvSpPr>
        <p:spPr>
          <a:xfrm rot="0">
            <a:off x="1028700" y="6044565"/>
            <a:ext cx="12142907" cy="3533776"/>
          </a:xfrm>
          <a:prstGeom prst="rect">
            <a:avLst/>
          </a:prstGeom>
        </p:spPr>
        <p:txBody>
          <a:bodyPr anchor="t" rtlCol="false" tIns="0" lIns="0" bIns="0" rIns="0">
            <a:spAutoFit/>
          </a:bodyPr>
          <a:lstStyle/>
          <a:p>
            <a:pPr algn="just">
              <a:lnSpc>
                <a:spcPts val="5399"/>
              </a:lnSpc>
            </a:pPr>
            <a:r>
              <a:rPr lang="en-US" sz="3599">
                <a:solidFill>
                  <a:srgbClr val="125B50"/>
                </a:solidFill>
                <a:latin typeface="Montserrat Classic Bold"/>
              </a:rPr>
              <a:t>Navalkhe Tejas</a:t>
            </a:r>
          </a:p>
          <a:p>
            <a:pPr algn="just">
              <a:lnSpc>
                <a:spcPts val="5399"/>
              </a:lnSpc>
            </a:pPr>
            <a:r>
              <a:rPr lang="en-US" sz="3599">
                <a:solidFill>
                  <a:srgbClr val="125B50"/>
                </a:solidFill>
                <a:latin typeface="Montserrat Classic Bold"/>
              </a:rPr>
              <a:t>Kshitij Ovhal</a:t>
            </a:r>
          </a:p>
          <a:p>
            <a:pPr algn="just">
              <a:lnSpc>
                <a:spcPts val="5399"/>
              </a:lnSpc>
            </a:pPr>
            <a:r>
              <a:rPr lang="en-US" sz="3599">
                <a:solidFill>
                  <a:srgbClr val="125B50"/>
                </a:solidFill>
                <a:latin typeface="Montserrat Classic Bold"/>
              </a:rPr>
              <a:t>Noorvi Patankar</a:t>
            </a:r>
          </a:p>
          <a:p>
            <a:pPr algn="just">
              <a:lnSpc>
                <a:spcPts val="4799"/>
              </a:lnSpc>
            </a:pPr>
            <a:r>
              <a:rPr lang="en-US" sz="3199">
                <a:solidFill>
                  <a:srgbClr val="125B50"/>
                </a:solidFill>
                <a:latin typeface="Montserrat Classic Bold"/>
              </a:rPr>
              <a:t>Prachi Rai</a:t>
            </a:r>
          </a:p>
          <a:p>
            <a:pPr algn="just">
              <a:lnSpc>
                <a:spcPts val="3600"/>
              </a:lnSpc>
            </a:pPr>
          </a:p>
          <a:p>
            <a:pPr algn="just">
              <a:lnSpc>
                <a:spcPts val="3600"/>
              </a:lnSpc>
            </a:pPr>
          </a:p>
        </p:txBody>
      </p:sp>
      <p:pic>
        <p:nvPicPr>
          <p:cNvPr name="Picture 5" id="5"/>
          <p:cNvPicPr>
            <a:picLocks noChangeAspect="true"/>
          </p:cNvPicPr>
          <p:nvPr/>
        </p:nvPicPr>
        <p:blipFill>
          <a:blip r:embed="rId2"/>
          <a:srcRect l="0" t="16677" r="0" b="57713"/>
          <a:stretch>
            <a:fillRect/>
          </a:stretch>
        </p:blipFill>
        <p:spPr>
          <a:xfrm flipH="false" flipV="false" rot="0">
            <a:off x="0" y="0"/>
            <a:ext cx="18288000" cy="3120284"/>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4091936" y="9444182"/>
            <a:ext cx="3167364" cy="481965"/>
          </a:xfrm>
          <a:prstGeom prst="rect">
            <a:avLst/>
          </a:prstGeom>
        </p:spPr>
        <p:txBody>
          <a:bodyPr anchor="t" rtlCol="false" tIns="0" lIns="0" bIns="0" rIns="0">
            <a:spAutoFit/>
          </a:bodyPr>
          <a:lstStyle/>
          <a:p>
            <a:pPr algn="r">
              <a:lnSpc>
                <a:spcPts val="3359"/>
              </a:lnSpc>
            </a:pPr>
            <a:r>
              <a:rPr lang="en-US" sz="2400">
                <a:solidFill>
                  <a:srgbClr val="125B50"/>
                </a:solidFill>
                <a:latin typeface="Agrandir Wide Thin"/>
              </a:rPr>
              <a:t>3</a:t>
            </a:r>
          </a:p>
        </p:txBody>
      </p:sp>
      <p:sp>
        <p:nvSpPr>
          <p:cNvPr name="TextBox 3" id="3"/>
          <p:cNvSpPr txBox="true"/>
          <p:nvPr/>
        </p:nvSpPr>
        <p:spPr>
          <a:xfrm rot="0">
            <a:off x="1028700" y="809625"/>
            <a:ext cx="4440831"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CONTENT</a:t>
            </a:r>
          </a:p>
        </p:txBody>
      </p:sp>
      <p:pic>
        <p:nvPicPr>
          <p:cNvPr name="Picture 4" id="4"/>
          <p:cNvPicPr>
            <a:picLocks noChangeAspect="true"/>
          </p:cNvPicPr>
          <p:nvPr/>
        </p:nvPicPr>
        <p:blipFill>
          <a:blip r:embed="rId2"/>
          <a:srcRect l="0" t="16677" r="0" b="57713"/>
          <a:stretch>
            <a:fillRect/>
          </a:stretch>
        </p:blipFill>
        <p:spPr>
          <a:xfrm flipH="false" flipV="false" rot="0">
            <a:off x="0" y="7166716"/>
            <a:ext cx="18288000" cy="3120284"/>
          </a:xfrm>
          <a:prstGeom prst="rect">
            <a:avLst/>
          </a:prstGeom>
        </p:spPr>
      </p:pic>
      <p:sp>
        <p:nvSpPr>
          <p:cNvPr name="TextBox 5" id="5"/>
          <p:cNvSpPr txBox="true"/>
          <p:nvPr/>
        </p:nvSpPr>
        <p:spPr>
          <a:xfrm rot="0">
            <a:off x="428094" y="2392873"/>
            <a:ext cx="11467223" cy="3257551"/>
          </a:xfrm>
          <a:prstGeom prst="rect">
            <a:avLst/>
          </a:prstGeom>
        </p:spPr>
        <p:txBody>
          <a:bodyPr anchor="t" rtlCol="false" tIns="0" lIns="0" bIns="0" rIns="0">
            <a:spAutoFit/>
          </a:bodyPr>
          <a:lstStyle/>
          <a:p>
            <a:pPr marL="755644" indent="-377822" lvl="1">
              <a:lnSpc>
                <a:spcPts val="5249"/>
              </a:lnSpc>
              <a:buFont typeface="Arial"/>
              <a:buChar char="•"/>
            </a:pPr>
            <a:r>
              <a:rPr lang="en-US" sz="3499">
                <a:solidFill>
                  <a:srgbClr val="125B50"/>
                </a:solidFill>
                <a:latin typeface="Montserrat Classic"/>
              </a:rPr>
              <a:t>Problem Statement</a:t>
            </a:r>
          </a:p>
          <a:p>
            <a:pPr marL="755644" indent="-377822" lvl="1">
              <a:lnSpc>
                <a:spcPts val="5249"/>
              </a:lnSpc>
              <a:buFont typeface="Arial"/>
              <a:buChar char="•"/>
            </a:pPr>
            <a:r>
              <a:rPr lang="en-US" sz="3499">
                <a:solidFill>
                  <a:srgbClr val="125B50"/>
                </a:solidFill>
                <a:latin typeface="Montserrat Classic"/>
              </a:rPr>
              <a:t>Objective</a:t>
            </a:r>
          </a:p>
          <a:p>
            <a:pPr marL="755644" indent="-377822" lvl="1">
              <a:lnSpc>
                <a:spcPts val="5249"/>
              </a:lnSpc>
              <a:buFont typeface="Arial"/>
              <a:buChar char="•"/>
            </a:pPr>
            <a:r>
              <a:rPr lang="en-US" sz="3499">
                <a:solidFill>
                  <a:srgbClr val="125B50"/>
                </a:solidFill>
                <a:latin typeface="Montserrat Classic"/>
              </a:rPr>
              <a:t>Planning</a:t>
            </a:r>
          </a:p>
          <a:p>
            <a:pPr marL="755644" indent="-377822" lvl="1">
              <a:lnSpc>
                <a:spcPts val="5249"/>
              </a:lnSpc>
              <a:buFont typeface="Arial"/>
              <a:buChar char="•"/>
            </a:pPr>
            <a:r>
              <a:rPr lang="en-US" sz="3499">
                <a:solidFill>
                  <a:srgbClr val="125B50"/>
                </a:solidFill>
                <a:latin typeface="Montserrat Classic"/>
              </a:rPr>
              <a:t>Flow Diagram</a:t>
            </a:r>
          </a:p>
          <a:p>
            <a:pPr marL="755644" indent="-377822" lvl="1">
              <a:lnSpc>
                <a:spcPts val="5249"/>
              </a:lnSpc>
              <a:buFont typeface="Arial"/>
              <a:buChar char="•"/>
            </a:pPr>
            <a:r>
              <a:rPr lang="en-US" sz="3499">
                <a:solidFill>
                  <a:srgbClr val="125B50"/>
                </a:solidFill>
                <a:latin typeface="Montserrat Classic"/>
              </a:rPr>
              <a:t>Tools &amp; Technology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2998318" y="809625"/>
            <a:ext cx="5382848" cy="1792605"/>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PROBLEM STATEMENT</a:t>
            </a:r>
          </a:p>
        </p:txBody>
      </p:sp>
      <p:sp>
        <p:nvSpPr>
          <p:cNvPr name="TextBox 3" id="3"/>
          <p:cNvSpPr txBox="true"/>
          <p:nvPr/>
        </p:nvSpPr>
        <p:spPr>
          <a:xfrm rot="0">
            <a:off x="2998318" y="3316184"/>
            <a:ext cx="14855617" cy="6815120"/>
          </a:xfrm>
          <a:prstGeom prst="rect">
            <a:avLst/>
          </a:prstGeom>
        </p:spPr>
        <p:txBody>
          <a:bodyPr anchor="t" rtlCol="false" tIns="0" lIns="0" bIns="0" rIns="0">
            <a:spAutoFit/>
          </a:bodyPr>
          <a:lstStyle/>
          <a:p>
            <a:pPr algn="just">
              <a:lnSpc>
                <a:spcPts val="4514"/>
              </a:lnSpc>
            </a:pPr>
            <a:r>
              <a:rPr lang="en-US" sz="3009">
                <a:solidFill>
                  <a:srgbClr val="125B50"/>
                </a:solidFill>
                <a:latin typeface="Montserrat Classic"/>
              </a:rPr>
              <a:t>Nowadays, because of the growing industry, data generation speed is very high. As there are a lot of data, the data needs to be shared for any business purpose. But the main problem while sharing files is.</a:t>
            </a:r>
          </a:p>
          <a:p>
            <a:pPr algn="just">
              <a:lnSpc>
                <a:spcPts val="4514"/>
              </a:lnSpc>
            </a:pPr>
          </a:p>
          <a:p>
            <a:pPr algn="just">
              <a:lnSpc>
                <a:spcPts val="4514"/>
              </a:lnSpc>
            </a:pPr>
            <a:r>
              <a:rPr lang="en-US" sz="3009">
                <a:solidFill>
                  <a:srgbClr val="125B50"/>
                </a:solidFill>
                <a:latin typeface="Montserrat Classic Bold"/>
              </a:rPr>
              <a:t>1. Security </a:t>
            </a:r>
            <a:r>
              <a:rPr lang="en-US" sz="3009">
                <a:solidFill>
                  <a:srgbClr val="125B50"/>
                </a:solidFill>
                <a:latin typeface="Montserrat Classic"/>
              </a:rPr>
              <a:t>– Many files include sensitive data, so sharing them directly can cause expose sensitive business data.</a:t>
            </a:r>
          </a:p>
          <a:p>
            <a:pPr algn="just">
              <a:lnSpc>
                <a:spcPts val="4514"/>
              </a:lnSpc>
            </a:pPr>
            <a:r>
              <a:rPr lang="en-US" sz="3009">
                <a:solidFill>
                  <a:srgbClr val="125B50"/>
                </a:solidFill>
                <a:latin typeface="Montserrat Classic Bold"/>
              </a:rPr>
              <a:t>2. File Size</a:t>
            </a:r>
            <a:r>
              <a:rPr lang="en-US" sz="3009">
                <a:solidFill>
                  <a:srgbClr val="125B50"/>
                </a:solidFill>
                <a:latin typeface="Montserrat Classic"/>
              </a:rPr>
              <a:t> – Even Gmail allow for file sharing of approximately 25 MB of attachment per mail, so sending a large file is difficult.</a:t>
            </a:r>
          </a:p>
          <a:p>
            <a:pPr algn="just">
              <a:lnSpc>
                <a:spcPts val="4514"/>
              </a:lnSpc>
            </a:pPr>
            <a:r>
              <a:rPr lang="en-US" sz="3009">
                <a:solidFill>
                  <a:srgbClr val="125B50"/>
                </a:solidFill>
                <a:latin typeface="Montserrat Classic Bold"/>
              </a:rPr>
              <a:t>3. File Format </a:t>
            </a:r>
            <a:r>
              <a:rPr lang="en-US" sz="3009">
                <a:solidFill>
                  <a:srgbClr val="125B50"/>
                </a:solidFill>
                <a:latin typeface="Montserrat Classic"/>
              </a:rPr>
              <a:t>– For sharing a word file as a pdf, the first file needs to be converted to pdf, which is a very time-consuming task.</a:t>
            </a:r>
          </a:p>
          <a:p>
            <a:pPr algn="just">
              <a:lnSpc>
                <a:spcPts val="9362"/>
              </a:lnSpc>
            </a:pPr>
          </a:p>
        </p:txBody>
      </p:sp>
      <p:pic>
        <p:nvPicPr>
          <p:cNvPr name="Picture 4" id="4"/>
          <p:cNvPicPr>
            <a:picLocks noChangeAspect="true"/>
          </p:cNvPicPr>
          <p:nvPr/>
        </p:nvPicPr>
        <p:blipFill>
          <a:blip r:embed="rId2"/>
          <a:srcRect l="71152" t="4004" r="11799" b="0"/>
          <a:stretch>
            <a:fillRect/>
          </a:stretch>
        </p:blipFill>
        <p:spPr>
          <a:xfrm flipH="false" flipV="false" rot="0">
            <a:off x="0" y="1028700"/>
            <a:ext cx="2273981" cy="8531104"/>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OBJECTIVE</a:t>
            </a:r>
          </a:p>
        </p:txBody>
      </p:sp>
      <p:sp>
        <p:nvSpPr>
          <p:cNvPr name="TextBox 3" id="3"/>
          <p:cNvSpPr txBox="true"/>
          <p:nvPr/>
        </p:nvSpPr>
        <p:spPr>
          <a:xfrm rot="0">
            <a:off x="1028700" y="3541519"/>
            <a:ext cx="6326776" cy="629921"/>
          </a:xfrm>
          <a:prstGeom prst="rect">
            <a:avLst/>
          </a:prstGeom>
        </p:spPr>
        <p:txBody>
          <a:bodyPr anchor="t" rtlCol="false" tIns="0" lIns="0" bIns="0" rIns="0">
            <a:spAutoFit/>
          </a:bodyPr>
          <a:lstStyle/>
          <a:p>
            <a:pPr>
              <a:lnSpc>
                <a:spcPts val="5179"/>
              </a:lnSpc>
            </a:pPr>
            <a:r>
              <a:rPr lang="en-US" sz="3699">
                <a:solidFill>
                  <a:srgbClr val="125B50"/>
                </a:solidFill>
                <a:latin typeface="Montserrat Classic Bold"/>
              </a:rPr>
              <a:t>Security</a:t>
            </a:r>
          </a:p>
        </p:txBody>
      </p:sp>
      <p:sp>
        <p:nvSpPr>
          <p:cNvPr name="TextBox 4" id="4"/>
          <p:cNvSpPr txBox="true"/>
          <p:nvPr/>
        </p:nvSpPr>
        <p:spPr>
          <a:xfrm rot="0">
            <a:off x="1028700" y="4408046"/>
            <a:ext cx="7527756" cy="1381125"/>
          </a:xfrm>
          <a:prstGeom prst="rect">
            <a:avLst/>
          </a:prstGeom>
        </p:spPr>
        <p:txBody>
          <a:bodyPr anchor="t" rtlCol="false" tIns="0" lIns="0" bIns="0" rIns="0">
            <a:spAutoFit/>
          </a:bodyPr>
          <a:lstStyle/>
          <a:p>
            <a:pPr algn="just">
              <a:lnSpc>
                <a:spcPts val="3749"/>
              </a:lnSpc>
            </a:pPr>
            <a:r>
              <a:rPr lang="en-US" sz="2499">
                <a:solidFill>
                  <a:srgbClr val="125B50"/>
                </a:solidFill>
                <a:latin typeface="Montserrat Classic"/>
              </a:rPr>
              <a:t>The files can be password protected. Users can opt-in for an option to add the password.</a:t>
            </a:r>
          </a:p>
          <a:p>
            <a:pPr algn="just">
              <a:lnSpc>
                <a:spcPts val="3749"/>
              </a:lnSpc>
            </a:pPr>
          </a:p>
        </p:txBody>
      </p:sp>
      <p:sp>
        <p:nvSpPr>
          <p:cNvPr name="TextBox 5" id="5"/>
          <p:cNvSpPr txBox="true"/>
          <p:nvPr/>
        </p:nvSpPr>
        <p:spPr>
          <a:xfrm rot="0">
            <a:off x="9144000" y="3823142"/>
            <a:ext cx="6326776" cy="629921"/>
          </a:xfrm>
          <a:prstGeom prst="rect">
            <a:avLst/>
          </a:prstGeom>
        </p:spPr>
        <p:txBody>
          <a:bodyPr anchor="t" rtlCol="false" tIns="0" lIns="0" bIns="0" rIns="0">
            <a:spAutoFit/>
          </a:bodyPr>
          <a:lstStyle/>
          <a:p>
            <a:pPr>
              <a:lnSpc>
                <a:spcPts val="5179"/>
              </a:lnSpc>
            </a:pPr>
            <a:r>
              <a:rPr lang="en-US" sz="3699">
                <a:solidFill>
                  <a:srgbClr val="125B50"/>
                </a:solidFill>
                <a:latin typeface="Montserrat Classic Bold"/>
              </a:rPr>
              <a:t>File Size   </a:t>
            </a:r>
          </a:p>
        </p:txBody>
      </p:sp>
      <p:pic>
        <p:nvPicPr>
          <p:cNvPr name="Picture 6" id="6"/>
          <p:cNvPicPr>
            <a:picLocks noChangeAspect="true"/>
          </p:cNvPicPr>
          <p:nvPr/>
        </p:nvPicPr>
        <p:blipFill>
          <a:blip r:embed="rId3"/>
          <a:srcRect l="72033" t="0" r="12680" b="9550"/>
          <a:stretch>
            <a:fillRect/>
          </a:stretch>
        </p:blipFill>
        <p:spPr>
          <a:xfrm flipH="false" flipV="false" rot="0">
            <a:off x="16014019" y="0"/>
            <a:ext cx="2273981" cy="8964806"/>
          </a:xfrm>
          <a:prstGeom prst="rect">
            <a:avLst/>
          </a:prstGeom>
        </p:spPr>
      </p:pic>
      <p:sp>
        <p:nvSpPr>
          <p:cNvPr name="TextBox 7" id="7"/>
          <p:cNvSpPr txBox="true"/>
          <p:nvPr/>
        </p:nvSpPr>
        <p:spPr>
          <a:xfrm rot="0">
            <a:off x="9144000" y="5048126"/>
            <a:ext cx="6719477" cy="2296818"/>
          </a:xfrm>
          <a:prstGeom prst="rect">
            <a:avLst/>
          </a:prstGeom>
        </p:spPr>
        <p:txBody>
          <a:bodyPr anchor="t" rtlCol="false" tIns="0" lIns="0" bIns="0" rIns="0">
            <a:spAutoFit/>
          </a:bodyPr>
          <a:lstStyle/>
          <a:p>
            <a:pPr algn="just">
              <a:lnSpc>
                <a:spcPts val="3642"/>
              </a:lnSpc>
            </a:pPr>
            <a:r>
              <a:rPr lang="en-US" sz="2428">
                <a:solidFill>
                  <a:srgbClr val="125B50"/>
                </a:solidFill>
                <a:latin typeface="Montserrat Classic"/>
              </a:rPr>
              <a:t>Using Gmail only up to approximately 25 MB files can be shared, using Transfer Village more than 25 MB files can be shared.</a:t>
            </a:r>
          </a:p>
          <a:p>
            <a:pPr algn="just">
              <a:lnSpc>
                <a:spcPts val="3642"/>
              </a:lnSpc>
            </a:pPr>
          </a:p>
        </p:txBody>
      </p:sp>
      <p:sp>
        <p:nvSpPr>
          <p:cNvPr name="TextBox 8" id="8"/>
          <p:cNvSpPr txBox="true"/>
          <p:nvPr/>
        </p:nvSpPr>
        <p:spPr>
          <a:xfrm rot="0">
            <a:off x="1028700" y="6167960"/>
            <a:ext cx="6326776" cy="629921"/>
          </a:xfrm>
          <a:prstGeom prst="rect">
            <a:avLst/>
          </a:prstGeom>
        </p:spPr>
        <p:txBody>
          <a:bodyPr anchor="t" rtlCol="false" tIns="0" lIns="0" bIns="0" rIns="0">
            <a:spAutoFit/>
          </a:bodyPr>
          <a:lstStyle/>
          <a:p>
            <a:pPr>
              <a:lnSpc>
                <a:spcPts val="5179"/>
              </a:lnSpc>
            </a:pPr>
            <a:r>
              <a:rPr lang="en-US" sz="3699">
                <a:solidFill>
                  <a:srgbClr val="125B50"/>
                </a:solidFill>
                <a:latin typeface="Montserrat Classic Bold"/>
              </a:rPr>
              <a:t>File Format</a:t>
            </a:r>
            <a:r>
              <a:rPr lang="en-US" sz="3699">
                <a:solidFill>
                  <a:srgbClr val="125B50"/>
                </a:solidFill>
                <a:latin typeface="Montserrat Classic"/>
              </a:rPr>
              <a:t> </a:t>
            </a:r>
          </a:p>
        </p:txBody>
      </p:sp>
      <p:sp>
        <p:nvSpPr>
          <p:cNvPr name="TextBox 9" id="9"/>
          <p:cNvSpPr txBox="true"/>
          <p:nvPr/>
        </p:nvSpPr>
        <p:spPr>
          <a:xfrm rot="0">
            <a:off x="1028700" y="7268744"/>
            <a:ext cx="7527756" cy="1847850"/>
          </a:xfrm>
          <a:prstGeom prst="rect">
            <a:avLst/>
          </a:prstGeom>
        </p:spPr>
        <p:txBody>
          <a:bodyPr anchor="t" rtlCol="false" tIns="0" lIns="0" bIns="0" rIns="0">
            <a:spAutoFit/>
          </a:bodyPr>
          <a:lstStyle/>
          <a:p>
            <a:pPr algn="just">
              <a:lnSpc>
                <a:spcPts val="3749"/>
              </a:lnSpc>
            </a:pPr>
            <a:r>
              <a:rPr lang="en-US" sz="2499">
                <a:solidFill>
                  <a:srgbClr val="125B50"/>
                </a:solidFill>
                <a:latin typeface="Montserrat Classic"/>
              </a:rPr>
              <a:t>Using Transfer Village, you can convert the word file to pdf on-the-fly and directly share it.</a:t>
            </a:r>
          </a:p>
          <a:p>
            <a:pPr algn="just">
              <a:lnSpc>
                <a:spcPts val="3749"/>
              </a:lnSpc>
            </a:pPr>
          </a:p>
          <a:p>
            <a:pPr algn="just">
              <a:lnSpc>
                <a:spcPts val="374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TextBox 2" id="2"/>
          <p:cNvSpPr txBox="true"/>
          <p:nvPr/>
        </p:nvSpPr>
        <p:spPr>
          <a:xfrm rot="0">
            <a:off x="1028700" y="809625"/>
            <a:ext cx="6848808" cy="944880"/>
          </a:xfrm>
          <a:prstGeom prst="rect">
            <a:avLst/>
          </a:prstGeom>
        </p:spPr>
        <p:txBody>
          <a:bodyPr anchor="t" rtlCol="false" tIns="0" lIns="0" bIns="0" rIns="0">
            <a:spAutoFit/>
          </a:bodyPr>
          <a:lstStyle/>
          <a:p>
            <a:pPr>
              <a:lnSpc>
                <a:spcPts val="6719"/>
              </a:lnSpc>
            </a:pPr>
            <a:r>
              <a:rPr lang="en-US" sz="4800">
                <a:solidFill>
                  <a:srgbClr val="125B50"/>
                </a:solidFill>
                <a:latin typeface="Agrandir Wide Medium"/>
              </a:rPr>
              <a:t>WORKING </a:t>
            </a:r>
          </a:p>
        </p:txBody>
      </p:sp>
      <p:sp>
        <p:nvSpPr>
          <p:cNvPr name="TextBox 3" id="3"/>
          <p:cNvSpPr txBox="true"/>
          <p:nvPr/>
        </p:nvSpPr>
        <p:spPr>
          <a:xfrm rot="0">
            <a:off x="878158" y="2717471"/>
            <a:ext cx="13584984" cy="563881"/>
          </a:xfrm>
          <a:prstGeom prst="rect">
            <a:avLst/>
          </a:prstGeom>
        </p:spPr>
        <p:txBody>
          <a:bodyPr anchor="t" rtlCol="false" tIns="0" lIns="0" bIns="0" rIns="0">
            <a:spAutoFit/>
          </a:bodyPr>
          <a:lstStyle/>
          <a:p>
            <a:pPr algn="just">
              <a:lnSpc>
                <a:spcPts val="4799"/>
              </a:lnSpc>
            </a:pPr>
            <a:r>
              <a:rPr lang="en-US" sz="3199">
                <a:solidFill>
                  <a:srgbClr val="125B50"/>
                </a:solidFill>
                <a:latin typeface="Montserrat Classic"/>
              </a:rPr>
              <a:t>1. The new user will register and login on to the website.</a:t>
            </a:r>
          </a:p>
        </p:txBody>
      </p:sp>
      <p:sp>
        <p:nvSpPr>
          <p:cNvPr name="TextBox 4" id="4"/>
          <p:cNvSpPr txBox="true"/>
          <p:nvPr/>
        </p:nvSpPr>
        <p:spPr>
          <a:xfrm rot="0">
            <a:off x="878158" y="6161555"/>
            <a:ext cx="15135860" cy="1099821"/>
          </a:xfrm>
          <a:prstGeom prst="rect">
            <a:avLst/>
          </a:prstGeom>
        </p:spPr>
        <p:txBody>
          <a:bodyPr anchor="t" rtlCol="false" tIns="0" lIns="0" bIns="0" rIns="0">
            <a:spAutoFit/>
          </a:bodyPr>
          <a:lstStyle/>
          <a:p>
            <a:pPr>
              <a:lnSpc>
                <a:spcPts val="4479"/>
              </a:lnSpc>
            </a:pPr>
            <a:r>
              <a:rPr lang="en-US" sz="3199">
                <a:solidFill>
                  <a:srgbClr val="125B50"/>
                </a:solidFill>
                <a:latin typeface="Montserrat Classic"/>
              </a:rPr>
              <a:t>3. Once everything is uploaded, a unique link will be shown for sharing.</a:t>
            </a:r>
          </a:p>
          <a:p>
            <a:pPr algn="ctr">
              <a:lnSpc>
                <a:spcPts val="4479"/>
              </a:lnSpc>
            </a:pPr>
          </a:p>
        </p:txBody>
      </p:sp>
      <p:pic>
        <p:nvPicPr>
          <p:cNvPr name="Picture 5" id="5"/>
          <p:cNvPicPr>
            <a:picLocks noChangeAspect="true"/>
          </p:cNvPicPr>
          <p:nvPr/>
        </p:nvPicPr>
        <p:blipFill>
          <a:blip r:embed="rId2"/>
          <a:srcRect l="72033" t="0" r="12680" b="9550"/>
          <a:stretch>
            <a:fillRect/>
          </a:stretch>
        </p:blipFill>
        <p:spPr>
          <a:xfrm flipH="false" flipV="false" rot="0">
            <a:off x="16014019" y="0"/>
            <a:ext cx="2273981" cy="8964806"/>
          </a:xfrm>
          <a:prstGeom prst="rect">
            <a:avLst/>
          </a:prstGeom>
        </p:spPr>
      </p:pic>
      <p:sp>
        <p:nvSpPr>
          <p:cNvPr name="TextBox 6" id="6"/>
          <p:cNvSpPr txBox="true"/>
          <p:nvPr/>
        </p:nvSpPr>
        <p:spPr>
          <a:xfrm rot="0">
            <a:off x="878158" y="3854572"/>
            <a:ext cx="13974327" cy="2364133"/>
          </a:xfrm>
          <a:prstGeom prst="rect">
            <a:avLst/>
          </a:prstGeom>
        </p:spPr>
        <p:txBody>
          <a:bodyPr anchor="t" rtlCol="false" tIns="0" lIns="0" bIns="0" rIns="0">
            <a:spAutoFit/>
          </a:bodyPr>
          <a:lstStyle/>
          <a:p>
            <a:pPr>
              <a:lnSpc>
                <a:spcPts val="4798"/>
              </a:lnSpc>
            </a:pPr>
            <a:r>
              <a:rPr lang="en-US" sz="3199">
                <a:solidFill>
                  <a:srgbClr val="125B50"/>
                </a:solidFill>
                <a:latin typeface="Montserrat Classic"/>
              </a:rPr>
              <a:t>2. </a:t>
            </a:r>
            <a:r>
              <a:rPr lang="en-US" sz="3199">
                <a:solidFill>
                  <a:srgbClr val="125B50"/>
                </a:solidFill>
                <a:latin typeface="Montserrat Classic"/>
              </a:rPr>
              <a:t>User will upload a file with options to choose from like whether he/she wants to make a file password protected or not. Whether he/she wants to expire the link for the file?</a:t>
            </a:r>
          </a:p>
          <a:p>
            <a:pPr>
              <a:lnSpc>
                <a:spcPts val="4798"/>
              </a:lnSpc>
            </a:pPr>
          </a:p>
        </p:txBody>
      </p:sp>
      <p:sp>
        <p:nvSpPr>
          <p:cNvPr name="TextBox 7" id="7"/>
          <p:cNvSpPr txBox="true"/>
          <p:nvPr/>
        </p:nvSpPr>
        <p:spPr>
          <a:xfrm rot="0">
            <a:off x="878158" y="7425300"/>
            <a:ext cx="6326776" cy="1099821"/>
          </a:xfrm>
          <a:prstGeom prst="rect">
            <a:avLst/>
          </a:prstGeom>
        </p:spPr>
        <p:txBody>
          <a:bodyPr anchor="t" rtlCol="false" tIns="0" lIns="0" bIns="0" rIns="0">
            <a:spAutoFit/>
          </a:bodyPr>
          <a:lstStyle/>
          <a:p>
            <a:pPr>
              <a:lnSpc>
                <a:spcPts val="4479"/>
              </a:lnSpc>
            </a:pPr>
            <a:r>
              <a:rPr lang="en-US" sz="3199">
                <a:solidFill>
                  <a:srgbClr val="125B50"/>
                </a:solidFill>
                <a:latin typeface="Montserrat Classic"/>
              </a:rPr>
              <a:t>4.The user will share that link.</a:t>
            </a:r>
          </a:p>
          <a:p>
            <a:pPr>
              <a:lnSpc>
                <a:spcPts val="4479"/>
              </a:lnSpc>
            </a:pPr>
            <a:r>
              <a:rPr lang="en-US" sz="3199">
                <a:solidFill>
                  <a:srgbClr val="125B50"/>
                </a:solidFill>
                <a:latin typeface="Montserrat Classic"/>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738" t="1632" r="0" b="1632"/>
          <a:stretch>
            <a:fillRect/>
          </a:stretch>
        </p:blipFill>
        <p:spPr>
          <a:xfrm flipH="false" flipV="false" rot="0">
            <a:off x="1214632" y="1028700"/>
            <a:ext cx="9909489" cy="8210849"/>
          </a:xfrm>
          <a:prstGeom prst="rect">
            <a:avLst/>
          </a:prstGeom>
        </p:spPr>
      </p:pic>
      <p:sp>
        <p:nvSpPr>
          <p:cNvPr name="TextBox 3" id="3"/>
          <p:cNvSpPr txBox="true"/>
          <p:nvPr/>
        </p:nvSpPr>
        <p:spPr>
          <a:xfrm rot="0">
            <a:off x="11124122" y="809625"/>
            <a:ext cx="6135178" cy="944880"/>
          </a:xfrm>
          <a:prstGeom prst="rect">
            <a:avLst/>
          </a:prstGeom>
        </p:spPr>
        <p:txBody>
          <a:bodyPr anchor="t" rtlCol="false" tIns="0" lIns="0" bIns="0" rIns="0">
            <a:spAutoFit/>
          </a:bodyPr>
          <a:lstStyle/>
          <a:p>
            <a:pPr algn="r">
              <a:lnSpc>
                <a:spcPts val="6719"/>
              </a:lnSpc>
            </a:pPr>
            <a:r>
              <a:rPr lang="en-US" sz="4800">
                <a:solidFill>
                  <a:srgbClr val="125B50"/>
                </a:solidFill>
                <a:latin typeface="Agrandir Wide Medium"/>
              </a:rPr>
              <a:t>FLOW DIAGRAM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AutoShape 2" id="2"/>
          <p:cNvSpPr/>
          <p:nvPr/>
        </p:nvSpPr>
        <p:spPr>
          <a:xfrm rot="0">
            <a:off x="5437424" y="4734878"/>
            <a:ext cx="11821876" cy="0"/>
          </a:xfrm>
          <a:prstGeom prst="line">
            <a:avLst/>
          </a:prstGeom>
          <a:ln cap="flat" w="9525">
            <a:solidFill>
              <a:srgbClr val="125B50"/>
            </a:solidFill>
            <a:prstDash val="solid"/>
            <a:headEnd type="none" len="sm" w="sm"/>
            <a:tailEnd type="none" len="sm" w="sm"/>
          </a:ln>
        </p:spPr>
      </p:sp>
      <p:sp>
        <p:nvSpPr>
          <p:cNvPr name="AutoShape 3" id="3"/>
          <p:cNvSpPr/>
          <p:nvPr/>
        </p:nvSpPr>
        <p:spPr>
          <a:xfrm rot="5431441">
            <a:off x="6938463" y="5138738"/>
            <a:ext cx="8229944" cy="0"/>
          </a:xfrm>
          <a:prstGeom prst="line">
            <a:avLst/>
          </a:prstGeom>
          <a:ln cap="flat" w="9525">
            <a:solidFill>
              <a:srgbClr val="125B50"/>
            </a:solidFill>
            <a:prstDash val="solid"/>
            <a:headEnd type="none" len="sm" w="sm"/>
            <a:tailEnd type="none" len="sm" w="sm"/>
          </a:ln>
        </p:spPr>
      </p:sp>
      <p:pic>
        <p:nvPicPr>
          <p:cNvPr name="Picture 4" id="4"/>
          <p:cNvPicPr>
            <a:picLocks noChangeAspect="true"/>
          </p:cNvPicPr>
          <p:nvPr/>
        </p:nvPicPr>
        <p:blipFill>
          <a:blip r:embed="rId2"/>
          <a:srcRect l="32705" t="9977" r="35161" b="82452"/>
          <a:stretch>
            <a:fillRect/>
          </a:stretch>
        </p:blipFill>
        <p:spPr>
          <a:xfrm flipH="false" flipV="false" rot="0">
            <a:off x="0" y="0"/>
            <a:ext cx="4408724" cy="691916"/>
          </a:xfrm>
          <a:prstGeom prst="rect">
            <a:avLst/>
          </a:prstGeom>
        </p:spPr>
      </p:pic>
      <p:pic>
        <p:nvPicPr>
          <p:cNvPr name="Picture 5" id="5"/>
          <p:cNvPicPr>
            <a:picLocks noChangeAspect="true"/>
          </p:cNvPicPr>
          <p:nvPr/>
        </p:nvPicPr>
        <p:blipFill>
          <a:blip r:embed="rId3"/>
          <a:srcRect l="32705" t="9681" r="35161" b="82452"/>
          <a:stretch>
            <a:fillRect/>
          </a:stretch>
        </p:blipFill>
        <p:spPr>
          <a:xfrm flipH="false" flipV="false" rot="0">
            <a:off x="0" y="9568007"/>
            <a:ext cx="4408724" cy="718993"/>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5437424" y="804500"/>
            <a:ext cx="840844" cy="840844"/>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1457928" y="804500"/>
            <a:ext cx="794811" cy="794811"/>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5431553" y="5143500"/>
            <a:ext cx="846716" cy="889245"/>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11611494" y="5104974"/>
            <a:ext cx="722115" cy="927771"/>
          </a:xfrm>
          <a:prstGeom prst="rect">
            <a:avLst/>
          </a:prstGeom>
        </p:spPr>
      </p:pic>
      <p:sp>
        <p:nvSpPr>
          <p:cNvPr name="TextBox 10" id="10"/>
          <p:cNvSpPr txBox="true"/>
          <p:nvPr/>
        </p:nvSpPr>
        <p:spPr>
          <a:xfrm rot="0">
            <a:off x="5437424" y="728300"/>
            <a:ext cx="3545891" cy="662941"/>
          </a:xfrm>
          <a:prstGeom prst="rect">
            <a:avLst/>
          </a:prstGeom>
        </p:spPr>
        <p:txBody>
          <a:bodyPr anchor="t" rtlCol="false" tIns="0" lIns="0" bIns="0" rIns="0">
            <a:spAutoFit/>
          </a:bodyPr>
          <a:lstStyle/>
          <a:p>
            <a:pPr>
              <a:lnSpc>
                <a:spcPts val="5459"/>
              </a:lnSpc>
            </a:pPr>
            <a:r>
              <a:rPr lang="en-US" sz="3899">
                <a:solidFill>
                  <a:srgbClr val="125B50"/>
                </a:solidFill>
                <a:latin typeface="Montserrat Classic Bold"/>
              </a:rPr>
              <a:t>        HTML</a:t>
            </a:r>
          </a:p>
        </p:txBody>
      </p:sp>
      <p:sp>
        <p:nvSpPr>
          <p:cNvPr name="TextBox 11" id="11"/>
          <p:cNvSpPr txBox="true"/>
          <p:nvPr/>
        </p:nvSpPr>
        <p:spPr>
          <a:xfrm rot="0">
            <a:off x="5437424" y="1700502"/>
            <a:ext cx="5096434" cy="2781312"/>
          </a:xfrm>
          <a:prstGeom prst="rect">
            <a:avLst/>
          </a:prstGeom>
        </p:spPr>
        <p:txBody>
          <a:bodyPr anchor="t" rtlCol="false" tIns="0" lIns="0" bIns="0" rIns="0">
            <a:spAutoFit/>
          </a:bodyPr>
          <a:lstStyle/>
          <a:p>
            <a:pPr algn="just">
              <a:lnSpc>
                <a:spcPts val="3749"/>
              </a:lnSpc>
            </a:pPr>
            <a:r>
              <a:rPr lang="en-US" sz="2499">
                <a:solidFill>
                  <a:srgbClr val="125B50"/>
                </a:solidFill>
                <a:latin typeface="Montserrat Classic"/>
              </a:rPr>
              <a:t>HTML – HTML stands for Hyper Text Markup Language. HTML is the standard markup language for creating Web pages.  HTML elements tell the browser how to display the content. </a:t>
            </a:r>
          </a:p>
        </p:txBody>
      </p:sp>
      <p:sp>
        <p:nvSpPr>
          <p:cNvPr name="TextBox 12" id="12"/>
          <p:cNvSpPr txBox="true"/>
          <p:nvPr/>
        </p:nvSpPr>
        <p:spPr>
          <a:xfrm rot="0">
            <a:off x="11416995" y="1700502"/>
            <a:ext cx="6075440" cy="2781300"/>
          </a:xfrm>
          <a:prstGeom prst="rect">
            <a:avLst/>
          </a:prstGeom>
        </p:spPr>
        <p:txBody>
          <a:bodyPr anchor="t" rtlCol="false" tIns="0" lIns="0" bIns="0" rIns="0">
            <a:spAutoFit/>
          </a:bodyPr>
          <a:lstStyle/>
          <a:p>
            <a:pPr algn="just">
              <a:lnSpc>
                <a:spcPts val="3749"/>
              </a:lnSpc>
            </a:pPr>
            <a:r>
              <a:rPr lang="en-US" sz="2499">
                <a:solidFill>
                  <a:srgbClr val="125B50"/>
                </a:solidFill>
                <a:latin typeface="Montserrat Classic"/>
              </a:rPr>
              <a:t>CSS stands for Cascading Style Sheets. CSS describes how HTML elements are to be displayed on screen, paper, or in other media. CSS saves a lot of work. It can control the layout of multiple web pages all at once. </a:t>
            </a:r>
          </a:p>
        </p:txBody>
      </p:sp>
      <p:sp>
        <p:nvSpPr>
          <p:cNvPr name="TextBox 13" id="13"/>
          <p:cNvSpPr txBox="true"/>
          <p:nvPr/>
        </p:nvSpPr>
        <p:spPr>
          <a:xfrm rot="0">
            <a:off x="254668" y="3836734"/>
            <a:ext cx="5182756" cy="1704975"/>
          </a:xfrm>
          <a:prstGeom prst="rect">
            <a:avLst/>
          </a:prstGeom>
        </p:spPr>
        <p:txBody>
          <a:bodyPr anchor="t" rtlCol="false" tIns="0" lIns="0" bIns="0" rIns="0">
            <a:spAutoFit/>
          </a:bodyPr>
          <a:lstStyle/>
          <a:p>
            <a:pPr>
              <a:lnSpc>
                <a:spcPts val="6300"/>
              </a:lnSpc>
            </a:pPr>
            <a:r>
              <a:rPr lang="en-US" sz="4500">
                <a:solidFill>
                  <a:srgbClr val="125B50"/>
                </a:solidFill>
                <a:latin typeface="Agrandir Wide Medium"/>
              </a:rPr>
              <a:t>TECHNOLOGY </a:t>
            </a:r>
          </a:p>
          <a:p>
            <a:pPr>
              <a:lnSpc>
                <a:spcPts val="6300"/>
              </a:lnSpc>
            </a:pPr>
            <a:r>
              <a:rPr lang="en-US" sz="4500">
                <a:solidFill>
                  <a:srgbClr val="125B50"/>
                </a:solidFill>
                <a:latin typeface="Agrandir Wide Medium"/>
              </a:rPr>
              <a:t>USED</a:t>
            </a:r>
          </a:p>
        </p:txBody>
      </p:sp>
      <p:sp>
        <p:nvSpPr>
          <p:cNvPr name="TextBox 14" id="14"/>
          <p:cNvSpPr txBox="true"/>
          <p:nvPr/>
        </p:nvSpPr>
        <p:spPr>
          <a:xfrm rot="0">
            <a:off x="11855333" y="728300"/>
            <a:ext cx="3545891" cy="662941"/>
          </a:xfrm>
          <a:prstGeom prst="rect">
            <a:avLst/>
          </a:prstGeom>
        </p:spPr>
        <p:txBody>
          <a:bodyPr anchor="t" rtlCol="false" tIns="0" lIns="0" bIns="0" rIns="0">
            <a:spAutoFit/>
          </a:bodyPr>
          <a:lstStyle/>
          <a:p>
            <a:pPr>
              <a:lnSpc>
                <a:spcPts val="5459"/>
              </a:lnSpc>
            </a:pPr>
            <a:r>
              <a:rPr lang="en-US" sz="3899">
                <a:solidFill>
                  <a:srgbClr val="125B50"/>
                </a:solidFill>
                <a:latin typeface="Montserrat Classic Bold"/>
              </a:rPr>
              <a:t>     CSS</a:t>
            </a:r>
          </a:p>
        </p:txBody>
      </p:sp>
      <p:sp>
        <p:nvSpPr>
          <p:cNvPr name="TextBox 15" id="15"/>
          <p:cNvSpPr txBox="true"/>
          <p:nvPr/>
        </p:nvSpPr>
        <p:spPr>
          <a:xfrm rot="0">
            <a:off x="11611494" y="5110053"/>
            <a:ext cx="3545891" cy="662941"/>
          </a:xfrm>
          <a:prstGeom prst="rect">
            <a:avLst/>
          </a:prstGeom>
        </p:spPr>
        <p:txBody>
          <a:bodyPr anchor="t" rtlCol="false" tIns="0" lIns="0" bIns="0" rIns="0">
            <a:spAutoFit/>
          </a:bodyPr>
          <a:lstStyle/>
          <a:p>
            <a:pPr>
              <a:lnSpc>
                <a:spcPts val="5459"/>
              </a:lnSpc>
            </a:pPr>
            <a:r>
              <a:rPr lang="en-US" sz="3899">
                <a:solidFill>
                  <a:srgbClr val="125B50"/>
                </a:solidFill>
                <a:latin typeface="Montserrat Classic Bold"/>
              </a:rPr>
              <a:t>        Flask</a:t>
            </a:r>
          </a:p>
        </p:txBody>
      </p:sp>
      <p:sp>
        <p:nvSpPr>
          <p:cNvPr name="TextBox 16" id="16"/>
          <p:cNvSpPr txBox="true"/>
          <p:nvPr/>
        </p:nvSpPr>
        <p:spPr>
          <a:xfrm rot="0">
            <a:off x="5589824" y="5181600"/>
            <a:ext cx="3545891" cy="662941"/>
          </a:xfrm>
          <a:prstGeom prst="rect">
            <a:avLst/>
          </a:prstGeom>
        </p:spPr>
        <p:txBody>
          <a:bodyPr anchor="t" rtlCol="false" tIns="0" lIns="0" bIns="0" rIns="0">
            <a:spAutoFit/>
          </a:bodyPr>
          <a:lstStyle/>
          <a:p>
            <a:pPr>
              <a:lnSpc>
                <a:spcPts val="5459"/>
              </a:lnSpc>
            </a:pPr>
            <a:r>
              <a:rPr lang="en-US" sz="3899">
                <a:solidFill>
                  <a:srgbClr val="125B50"/>
                </a:solidFill>
                <a:latin typeface="Montserrat Classic Bold"/>
              </a:rPr>
              <a:t>       Python</a:t>
            </a:r>
          </a:p>
        </p:txBody>
      </p:sp>
      <p:sp>
        <p:nvSpPr>
          <p:cNvPr name="TextBox 17" id="17"/>
          <p:cNvSpPr txBox="true"/>
          <p:nvPr/>
        </p:nvSpPr>
        <p:spPr>
          <a:xfrm rot="0">
            <a:off x="5437424" y="6158866"/>
            <a:ext cx="5393903" cy="3334920"/>
          </a:xfrm>
          <a:prstGeom prst="rect">
            <a:avLst/>
          </a:prstGeom>
        </p:spPr>
        <p:txBody>
          <a:bodyPr anchor="t" rtlCol="false" tIns="0" lIns="0" bIns="0" rIns="0">
            <a:spAutoFit/>
          </a:bodyPr>
          <a:lstStyle/>
          <a:p>
            <a:pPr algn="just">
              <a:lnSpc>
                <a:spcPts val="3328"/>
              </a:lnSpc>
            </a:pPr>
            <a:r>
              <a:rPr lang="en-US" sz="2219">
                <a:solidFill>
                  <a:srgbClr val="125B50"/>
                </a:solidFill>
                <a:latin typeface="Montserrat Classic"/>
              </a:rPr>
              <a:t>Python is an interpreted, object-oriented, high-level programming language with dynamic semantics. It’s high-level built-in data structures, combined with dynamic typing and dynamic binding, make it very attractive for Rapid Application Development</a:t>
            </a:r>
          </a:p>
        </p:txBody>
      </p:sp>
      <p:sp>
        <p:nvSpPr>
          <p:cNvPr name="TextBox 18" id="18"/>
          <p:cNvSpPr txBox="true"/>
          <p:nvPr/>
        </p:nvSpPr>
        <p:spPr>
          <a:xfrm rot="0">
            <a:off x="11611494" y="6149341"/>
            <a:ext cx="5844152" cy="3248037"/>
          </a:xfrm>
          <a:prstGeom prst="rect">
            <a:avLst/>
          </a:prstGeom>
        </p:spPr>
        <p:txBody>
          <a:bodyPr anchor="t" rtlCol="false" tIns="0" lIns="0" bIns="0" rIns="0">
            <a:spAutoFit/>
          </a:bodyPr>
          <a:lstStyle/>
          <a:p>
            <a:pPr algn="just">
              <a:lnSpc>
                <a:spcPts val="3749"/>
              </a:lnSpc>
            </a:pPr>
            <a:r>
              <a:rPr lang="en-US" sz="2499">
                <a:solidFill>
                  <a:srgbClr val="125B50"/>
                </a:solidFill>
                <a:latin typeface="Montserrat Classic"/>
              </a:rPr>
              <a:t>Flask is a web framework, it’s a Python module that lets you develop web-based applications easily. It has a small and easy-to-extend core: It’s a microframework that doesn’t include ORM (Object Relational Manager) or such features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6F2"/>
        </a:solidFill>
      </p:bgPr>
    </p:bg>
    <p:spTree>
      <p:nvGrpSpPr>
        <p:cNvPr id="1" name=""/>
        <p:cNvGrpSpPr/>
        <p:nvPr/>
      </p:nvGrpSpPr>
      <p:grpSpPr>
        <a:xfrm>
          <a:off x="0" y="0"/>
          <a:ext cx="0" cy="0"/>
          <a:chOff x="0" y="0"/>
          <a:chExt cx="0" cy="0"/>
        </a:xfrm>
      </p:grpSpPr>
      <p:sp>
        <p:nvSpPr>
          <p:cNvPr name="AutoShape 2" id="2"/>
          <p:cNvSpPr/>
          <p:nvPr/>
        </p:nvSpPr>
        <p:spPr>
          <a:xfrm rot="0">
            <a:off x="5446949" y="5143500"/>
            <a:ext cx="11821876" cy="0"/>
          </a:xfrm>
          <a:prstGeom prst="line">
            <a:avLst/>
          </a:prstGeom>
          <a:ln cap="flat" w="9525">
            <a:solidFill>
              <a:srgbClr val="125B50"/>
            </a:solidFill>
            <a:prstDash val="solid"/>
            <a:headEnd type="none" len="sm" w="sm"/>
            <a:tailEnd type="none" len="sm" w="sm"/>
          </a:ln>
        </p:spPr>
      </p:sp>
      <p:sp>
        <p:nvSpPr>
          <p:cNvPr name="AutoShape 3" id="3"/>
          <p:cNvSpPr/>
          <p:nvPr/>
        </p:nvSpPr>
        <p:spPr>
          <a:xfrm rot="5400000">
            <a:off x="7539251" y="5138738"/>
            <a:ext cx="7627747" cy="0"/>
          </a:xfrm>
          <a:prstGeom prst="line">
            <a:avLst/>
          </a:prstGeom>
          <a:ln cap="flat" w="9525">
            <a:solidFill>
              <a:srgbClr val="125B50"/>
            </a:solidFill>
            <a:prstDash val="solid"/>
            <a:headEnd type="none" len="sm" w="sm"/>
            <a:tailEnd type="none" len="sm" w="sm"/>
          </a:ln>
        </p:spPr>
      </p:sp>
      <p:pic>
        <p:nvPicPr>
          <p:cNvPr name="Picture 4" id="4"/>
          <p:cNvPicPr>
            <a:picLocks noChangeAspect="true"/>
          </p:cNvPicPr>
          <p:nvPr/>
        </p:nvPicPr>
        <p:blipFill>
          <a:blip r:embed="rId2"/>
          <a:srcRect l="32705" t="9977" r="35161" b="82452"/>
          <a:stretch>
            <a:fillRect/>
          </a:stretch>
        </p:blipFill>
        <p:spPr>
          <a:xfrm flipH="false" flipV="false" rot="0">
            <a:off x="0" y="0"/>
            <a:ext cx="4408724" cy="691916"/>
          </a:xfrm>
          <a:prstGeom prst="rect">
            <a:avLst/>
          </a:prstGeom>
        </p:spPr>
      </p:pic>
      <p:pic>
        <p:nvPicPr>
          <p:cNvPr name="Picture 5" id="5"/>
          <p:cNvPicPr>
            <a:picLocks noChangeAspect="true"/>
          </p:cNvPicPr>
          <p:nvPr/>
        </p:nvPicPr>
        <p:blipFill>
          <a:blip r:embed="rId3"/>
          <a:srcRect l="32705" t="9681" r="35161" b="82452"/>
          <a:stretch>
            <a:fillRect/>
          </a:stretch>
        </p:blipFill>
        <p:spPr>
          <a:xfrm flipH="false" flipV="false" rot="0">
            <a:off x="0" y="9568007"/>
            <a:ext cx="4408724" cy="718993"/>
          </a:xfrm>
          <a:prstGeom prst="rect">
            <a:avLst/>
          </a:prstGeom>
        </p:spPr>
      </p:pic>
      <p:sp>
        <p:nvSpPr>
          <p:cNvPr name="TextBox 6" id="6"/>
          <p:cNvSpPr txBox="true"/>
          <p:nvPr/>
        </p:nvSpPr>
        <p:spPr>
          <a:xfrm rot="0">
            <a:off x="5437424" y="728300"/>
            <a:ext cx="4339644" cy="662941"/>
          </a:xfrm>
          <a:prstGeom prst="rect">
            <a:avLst/>
          </a:prstGeom>
        </p:spPr>
        <p:txBody>
          <a:bodyPr anchor="t" rtlCol="false" tIns="0" lIns="0" bIns="0" rIns="0">
            <a:spAutoFit/>
          </a:bodyPr>
          <a:lstStyle/>
          <a:p>
            <a:pPr>
              <a:lnSpc>
                <a:spcPts val="5459"/>
              </a:lnSpc>
            </a:pPr>
            <a:r>
              <a:rPr lang="en-US" sz="3899">
                <a:solidFill>
                  <a:srgbClr val="125B50"/>
                </a:solidFill>
                <a:latin typeface="Montserrat Classic Bold"/>
              </a:rPr>
              <a:t>          Javascript</a:t>
            </a:r>
          </a:p>
        </p:txBody>
      </p:sp>
      <p:pic>
        <p:nvPicPr>
          <p:cNvPr name="Picture 7" id="7"/>
          <p:cNvPicPr>
            <a:picLocks noChangeAspect="true"/>
          </p:cNvPicPr>
          <p:nvPr/>
        </p:nvPicPr>
        <p:blipFill>
          <a:blip r:embed="rId4"/>
          <a:srcRect l="0" t="0" r="0" b="0"/>
          <a:stretch>
            <a:fillRect/>
          </a:stretch>
        </p:blipFill>
        <p:spPr>
          <a:xfrm flipH="false" flipV="false" rot="0">
            <a:off x="5437424" y="691916"/>
            <a:ext cx="941505" cy="1023973"/>
          </a:xfrm>
          <a:prstGeom prst="rect">
            <a:avLst/>
          </a:prstGeom>
        </p:spPr>
      </p:pic>
      <p:pic>
        <p:nvPicPr>
          <p:cNvPr name="Picture 8" id="8"/>
          <p:cNvPicPr>
            <a:picLocks noChangeAspect="true"/>
          </p:cNvPicPr>
          <p:nvPr/>
        </p:nvPicPr>
        <p:blipFill>
          <a:blip r:embed="rId5"/>
          <a:srcRect l="25361" t="1021" r="25901" b="0"/>
          <a:stretch>
            <a:fillRect/>
          </a:stretch>
        </p:blipFill>
        <p:spPr>
          <a:xfrm flipH="false" flipV="false" rot="0">
            <a:off x="11636585" y="5153025"/>
            <a:ext cx="843023" cy="923161"/>
          </a:xfrm>
          <a:prstGeom prst="rect">
            <a:avLst/>
          </a:prstGeom>
        </p:spPr>
      </p:pic>
      <p:sp>
        <p:nvSpPr>
          <p:cNvPr name="TextBox 9" id="9"/>
          <p:cNvSpPr txBox="true"/>
          <p:nvPr/>
        </p:nvSpPr>
        <p:spPr>
          <a:xfrm rot="0">
            <a:off x="254668" y="3836734"/>
            <a:ext cx="5182756" cy="1704975"/>
          </a:xfrm>
          <a:prstGeom prst="rect">
            <a:avLst/>
          </a:prstGeom>
        </p:spPr>
        <p:txBody>
          <a:bodyPr anchor="t" rtlCol="false" tIns="0" lIns="0" bIns="0" rIns="0">
            <a:spAutoFit/>
          </a:bodyPr>
          <a:lstStyle/>
          <a:p>
            <a:pPr>
              <a:lnSpc>
                <a:spcPts val="6300"/>
              </a:lnSpc>
            </a:pPr>
            <a:r>
              <a:rPr lang="en-US" sz="4500">
                <a:solidFill>
                  <a:srgbClr val="125B50"/>
                </a:solidFill>
                <a:latin typeface="Agrandir Wide Medium"/>
              </a:rPr>
              <a:t>TECHNOLOGY </a:t>
            </a:r>
          </a:p>
          <a:p>
            <a:pPr>
              <a:lnSpc>
                <a:spcPts val="6300"/>
              </a:lnSpc>
            </a:pPr>
            <a:r>
              <a:rPr lang="en-US" sz="4500">
                <a:solidFill>
                  <a:srgbClr val="125B50"/>
                </a:solidFill>
                <a:latin typeface="Agrandir Wide Medium"/>
              </a:rPr>
              <a:t>USED</a:t>
            </a:r>
          </a:p>
        </p:txBody>
      </p:sp>
      <p:sp>
        <p:nvSpPr>
          <p:cNvPr name="TextBox 10" id="10"/>
          <p:cNvSpPr txBox="true"/>
          <p:nvPr/>
        </p:nvSpPr>
        <p:spPr>
          <a:xfrm rot="0">
            <a:off x="5437424" y="1700502"/>
            <a:ext cx="5246976" cy="4648212"/>
          </a:xfrm>
          <a:prstGeom prst="rect">
            <a:avLst/>
          </a:prstGeom>
        </p:spPr>
        <p:txBody>
          <a:bodyPr anchor="t" rtlCol="false" tIns="0" lIns="0" bIns="0" rIns="0">
            <a:spAutoFit/>
          </a:bodyPr>
          <a:lstStyle/>
          <a:p>
            <a:pPr algn="just">
              <a:lnSpc>
                <a:spcPts val="3749"/>
              </a:lnSpc>
            </a:pPr>
            <a:r>
              <a:rPr lang="en-US" sz="2499">
                <a:solidFill>
                  <a:srgbClr val="125B50"/>
                </a:solidFill>
                <a:latin typeface="Montserrat Classic"/>
              </a:rPr>
              <a:t>JavaScript is the world's most popular programming language. JavaScript is the programming language of the Web. JavaScript is easy to learn. JavaScript is used to program the behaviour of Web pages.</a:t>
            </a:r>
          </a:p>
          <a:p>
            <a:pPr algn="just">
              <a:lnSpc>
                <a:spcPts val="3749"/>
              </a:lnSpc>
            </a:pPr>
          </a:p>
          <a:p>
            <a:pPr algn="just">
              <a:lnSpc>
                <a:spcPts val="3749"/>
              </a:lnSpc>
            </a:pPr>
          </a:p>
          <a:p>
            <a:pPr algn="just">
              <a:lnSpc>
                <a:spcPts val="3749"/>
              </a:lnSpc>
            </a:pPr>
          </a:p>
        </p:txBody>
      </p:sp>
      <p:sp>
        <p:nvSpPr>
          <p:cNvPr name="TextBox 11" id="11"/>
          <p:cNvSpPr txBox="true"/>
          <p:nvPr/>
        </p:nvSpPr>
        <p:spPr>
          <a:xfrm rot="0">
            <a:off x="11636585" y="5172138"/>
            <a:ext cx="5375551" cy="662941"/>
          </a:xfrm>
          <a:prstGeom prst="rect">
            <a:avLst/>
          </a:prstGeom>
        </p:spPr>
        <p:txBody>
          <a:bodyPr anchor="t" rtlCol="false" tIns="0" lIns="0" bIns="0" rIns="0">
            <a:spAutoFit/>
          </a:bodyPr>
          <a:lstStyle/>
          <a:p>
            <a:pPr>
              <a:lnSpc>
                <a:spcPts val="5459"/>
              </a:lnSpc>
            </a:pPr>
            <a:r>
              <a:rPr lang="en-US" sz="3899">
                <a:solidFill>
                  <a:srgbClr val="125B50"/>
                </a:solidFill>
                <a:latin typeface="Montserrat Classic Bold"/>
              </a:rPr>
              <a:t>         Object Storage </a:t>
            </a:r>
          </a:p>
        </p:txBody>
      </p:sp>
      <p:sp>
        <p:nvSpPr>
          <p:cNvPr name="TextBox 12" id="12"/>
          <p:cNvSpPr txBox="true"/>
          <p:nvPr/>
        </p:nvSpPr>
        <p:spPr>
          <a:xfrm rot="0">
            <a:off x="11636585" y="6089467"/>
            <a:ext cx="5016987" cy="3992016"/>
          </a:xfrm>
          <a:prstGeom prst="rect">
            <a:avLst/>
          </a:prstGeom>
        </p:spPr>
        <p:txBody>
          <a:bodyPr anchor="t" rtlCol="false" tIns="0" lIns="0" bIns="0" rIns="0">
            <a:spAutoFit/>
          </a:bodyPr>
          <a:lstStyle/>
          <a:p>
            <a:pPr algn="just">
              <a:lnSpc>
                <a:spcPts val="3585"/>
              </a:lnSpc>
            </a:pPr>
            <a:r>
              <a:rPr lang="en-US" sz="2390">
                <a:solidFill>
                  <a:srgbClr val="125B50"/>
                </a:solidFill>
                <a:latin typeface="Montserrat Classic"/>
              </a:rPr>
              <a:t>Object storage, also known as object-based storage, is a computer data storage architecture designed to handle large amounts of unstructured data.</a:t>
            </a:r>
          </a:p>
          <a:p>
            <a:pPr algn="just">
              <a:lnSpc>
                <a:spcPts val="3585"/>
              </a:lnSpc>
            </a:pPr>
          </a:p>
          <a:p>
            <a:pPr algn="just">
              <a:lnSpc>
                <a:spcPts val="3585"/>
              </a:lnSpc>
            </a:pPr>
          </a:p>
          <a:p>
            <a:pPr algn="just">
              <a:lnSpc>
                <a:spcPts val="358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DAFbZaLWTGo</dc:identifier>
  <dcterms:modified xsi:type="dcterms:W3CDTF">2011-08-01T06:04:30Z</dcterms:modified>
  <cp:revision>1</cp:revision>
  <dc:title>Transfer Village</dc:title>
</cp:coreProperties>
</file>