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60" r:id="rId6"/>
    <p:sldId id="264" r:id="rId7"/>
    <p:sldId id="265" r:id="rId8"/>
    <p:sldId id="258" r:id="rId9"/>
    <p:sldId id="261"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F80729-FCD4-80E8-DBA4-3489603685BC}" v="84" dt="2024-04-25T15:07:42.303"/>
    <p1510:client id="{CF8F6D4B-AA2F-AC6B-75CB-FE6BADA3DEE8}" v="15" dt="2024-04-25T05:44:58.213"/>
    <p1510:client id="{D3C7978A-E56B-433F-BDBF-A3F7FE6CED4D}" v="158" dt="2024-04-25T05:41:26.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4/25/2024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4/25/2024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4/25/2024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4/25/2024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4/25/2024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4/25/2024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4/25/2024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4/25/2024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4/25/2024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314922" y="2006504"/>
            <a:ext cx="6068940" cy="1659484"/>
          </a:xfrm>
        </p:spPr>
        <p:txBody>
          <a:bodyPr>
            <a:normAutofit fontScale="90000"/>
          </a:bodyPr>
          <a:lstStyle/>
          <a:p>
            <a:r>
              <a:rPr lang="en-US" sz="6000" dirty="0"/>
              <a:t>Cryptocurrency OHLCV dataset Prediction</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E3EEA8-0A44-A57D-DD22-DAE6DE0D5DF1}"/>
              </a:ext>
            </a:extLst>
          </p:cNvPr>
          <p:cNvSpPr txBox="1"/>
          <p:nvPr/>
        </p:nvSpPr>
        <p:spPr>
          <a:xfrm>
            <a:off x="5536733" y="4597165"/>
            <a:ext cx="4697835" cy="2339102"/>
          </a:xfrm>
          <a:prstGeom prst="rect">
            <a:avLst/>
          </a:prstGeom>
          <a:noFill/>
        </p:spPr>
        <p:txBody>
          <a:bodyPr wrap="square" lIns="91440" tIns="45720" rIns="91440" bIns="45720" rtlCol="0" anchor="t">
            <a:spAutoFit/>
          </a:bodyPr>
          <a:lstStyle/>
          <a:p>
            <a:r>
              <a:rPr lang="en-IN" sz="2000" b="1" dirty="0"/>
              <a:t>Group No: 930 </a:t>
            </a:r>
            <a:endParaRPr lang="en-IN" sz="2000" dirty="0"/>
          </a:p>
          <a:p>
            <a:r>
              <a:rPr lang="en-IN" dirty="0"/>
              <a:t>Team Members:</a:t>
            </a:r>
          </a:p>
          <a:p>
            <a:pPr marL="342900" indent="-342900">
              <a:buAutoNum type="arabicPeriod"/>
            </a:pPr>
            <a:r>
              <a:rPr lang="en-IN"/>
              <a:t>Adithya Daine Manjunath</a:t>
            </a:r>
          </a:p>
          <a:p>
            <a:pPr marL="342900" indent="-342900">
              <a:buAutoNum type="arabicPeriod"/>
            </a:pPr>
            <a:r>
              <a:rPr lang="en-IN"/>
              <a:t>Charan Ashwath</a:t>
            </a:r>
          </a:p>
          <a:p>
            <a:pPr marL="342900" indent="-342900">
              <a:buAutoNum type="arabicPeriod"/>
            </a:pPr>
            <a:r>
              <a:rPr lang="en-IN"/>
              <a:t>Impana Rajesh</a:t>
            </a:r>
          </a:p>
          <a:p>
            <a:pPr marL="342900" indent="-342900">
              <a:buAutoNum type="arabicPeriod"/>
            </a:pPr>
            <a:r>
              <a:rPr lang="en-IN"/>
              <a:t>Jerin Jack Joseph Raj</a:t>
            </a:r>
          </a:p>
          <a:p>
            <a:pPr marL="342900" indent="-342900">
              <a:buAutoNum type="arabicPeriod"/>
            </a:pPr>
            <a:r>
              <a:rPr lang="en-IN"/>
              <a:t>Megha Venkatesh</a:t>
            </a:r>
          </a:p>
          <a:p>
            <a:pPr marL="342900" indent="-342900">
              <a:buAutoNum type="arabicPeriod"/>
            </a:pPr>
            <a:r>
              <a:rPr lang="en-IN"/>
              <a:t>Tejas </a:t>
            </a:r>
            <a:r>
              <a:rPr lang="en-IN" err="1"/>
              <a:t>Padavalamane</a:t>
            </a:r>
            <a:endParaRPr lang="en-IN"/>
          </a:p>
        </p:txBody>
      </p:sp>
      <p:pic>
        <p:nvPicPr>
          <p:cNvPr id="3" name="Picture 2" descr="A blue and red graph with numbers and a bitcoin symbol&#10;&#10;Description automatically generated">
            <a:extLst>
              <a:ext uri="{FF2B5EF4-FFF2-40B4-BE49-F238E27FC236}">
                <a16:creationId xmlns:a16="http://schemas.microsoft.com/office/drawing/2014/main" id="{C9E69A16-ABF0-A04A-8233-E8F432ACE99A}"/>
              </a:ext>
            </a:extLst>
          </p:cNvPr>
          <p:cNvPicPr>
            <a:picLocks noChangeAspect="1"/>
          </p:cNvPicPr>
          <p:nvPr/>
        </p:nvPicPr>
        <p:blipFill>
          <a:blip r:embed="rId2"/>
          <a:stretch>
            <a:fillRect/>
          </a:stretch>
        </p:blipFill>
        <p:spPr>
          <a:xfrm>
            <a:off x="0" y="-2227"/>
            <a:ext cx="5316281" cy="7004224"/>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C50A-627E-2299-24DD-BDD5F2B1B44D}"/>
              </a:ext>
            </a:extLst>
          </p:cNvPr>
          <p:cNvSpPr>
            <a:spLocks noGrp="1"/>
          </p:cNvSpPr>
          <p:nvPr>
            <p:ph type="title"/>
          </p:nvPr>
        </p:nvSpPr>
        <p:spPr/>
        <p:txBody>
          <a:bodyPr/>
          <a:lstStyle/>
          <a:p>
            <a:r>
              <a:rPr lang="en-IN" dirty="0"/>
              <a:t>Introduction: Project Overview</a:t>
            </a:r>
          </a:p>
        </p:txBody>
      </p:sp>
      <p:sp>
        <p:nvSpPr>
          <p:cNvPr id="3" name="Content Placeholder 2">
            <a:extLst>
              <a:ext uri="{FF2B5EF4-FFF2-40B4-BE49-F238E27FC236}">
                <a16:creationId xmlns:a16="http://schemas.microsoft.com/office/drawing/2014/main" id="{022381F0-BB0B-02D7-5785-147ADC48CCD5}"/>
              </a:ext>
            </a:extLst>
          </p:cNvPr>
          <p:cNvSpPr>
            <a:spLocks noGrp="1"/>
          </p:cNvSpPr>
          <p:nvPr>
            <p:ph idx="1"/>
          </p:nvPr>
        </p:nvSpPr>
        <p:spPr/>
        <p:txBody>
          <a:bodyPr>
            <a:normAutofit fontScale="85000" lnSpcReduction="20000"/>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Introduction: The project begins with a detailed introduction outlining the goals and objectives. It emphasizes the importance of analyzing Bitcoin price dynamics and trading patterns to navigate the cryptocurrency market effectively.</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Data Sets: The dataset consists of historical OHLCV data for various cryptocurrencies, including Bitcoin, Ethereum, and Solana. It is sourced from multiple cryptocurrency exchanges and continuously updated to provide comprehensive market coverage.</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Data Exploration and Preprocessing: Initial exploration involves loading the dataset and visualizing historical price trends. Data preprocessing steps include calculating returns, log returns, and analyzing summary statistics to understand the distribution of price changes.</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Volatility Modeling : The project delves into volatility modeling techniques to capture the inherent volatility of the cryptocurrency market. This includes calculating realized volatility, testing for stationarity, and splitting the data into training, validation, and test sets.</a:t>
            </a:r>
            <a:endParaRPr lang="en-US" b="0" dirty="0">
              <a:effectLst/>
            </a:endParaRPr>
          </a:p>
          <a:p>
            <a:br>
              <a:rPr lang="en-US" dirty="0"/>
            </a:br>
            <a:endParaRPr lang="en-IN" dirty="0"/>
          </a:p>
        </p:txBody>
      </p:sp>
    </p:spTree>
    <p:extLst>
      <p:ext uri="{BB962C8B-B14F-4D97-AF65-F5344CB8AC3E}">
        <p14:creationId xmlns:p14="http://schemas.microsoft.com/office/powerpoint/2010/main" val="2982951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4B49-8D6E-3040-CE22-D80E7E7078B7}"/>
              </a:ext>
            </a:extLst>
          </p:cNvPr>
          <p:cNvSpPr>
            <a:spLocks noGrp="1"/>
          </p:cNvSpPr>
          <p:nvPr>
            <p:ph type="title"/>
          </p:nvPr>
        </p:nvSpPr>
        <p:spPr/>
        <p:txBody>
          <a:bodyPr/>
          <a:lstStyle/>
          <a:p>
            <a:r>
              <a:rPr lang="en-IN" dirty="0"/>
              <a:t>Dataset Exploration</a:t>
            </a:r>
          </a:p>
        </p:txBody>
      </p:sp>
      <p:sp>
        <p:nvSpPr>
          <p:cNvPr id="3" name="Content Placeholder 2">
            <a:extLst>
              <a:ext uri="{FF2B5EF4-FFF2-40B4-BE49-F238E27FC236}">
                <a16:creationId xmlns:a16="http://schemas.microsoft.com/office/drawing/2014/main" id="{F41D2BAA-4EA9-F0D2-9F6A-AC1C5F53C0D2}"/>
              </a:ext>
            </a:extLst>
          </p:cNvPr>
          <p:cNvSpPr>
            <a:spLocks noGrp="1"/>
          </p:cNvSpPr>
          <p:nvPr>
            <p:ph idx="1"/>
          </p:nvPr>
        </p:nvSpPr>
        <p:spPr/>
        <p:txBody>
          <a:bodyPr/>
          <a:lstStyle/>
          <a:p>
            <a:pPr algn="l">
              <a:buFont typeface="+mj-lt"/>
              <a:buAutoNum type="arabicPeriod"/>
            </a:pPr>
            <a:r>
              <a:rPr lang="en-US" b="1" i="0" dirty="0">
                <a:solidFill>
                  <a:srgbClr val="0D0D0D"/>
                </a:solidFill>
                <a:effectLst/>
                <a:highlight>
                  <a:srgbClr val="FFFFFF"/>
                </a:highlight>
                <a:latin typeface="Söhne"/>
              </a:rPr>
              <a:t>OHLCV Dataset Components</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1" i="0" dirty="0">
                <a:solidFill>
                  <a:srgbClr val="0D0D0D"/>
                </a:solidFill>
                <a:effectLst/>
                <a:highlight>
                  <a:srgbClr val="FFFFFF"/>
                </a:highlight>
                <a:latin typeface="Söhne"/>
              </a:rPr>
              <a:t>Timestamp</a:t>
            </a:r>
            <a:r>
              <a:rPr lang="en-US" b="0" i="0" dirty="0">
                <a:solidFill>
                  <a:srgbClr val="0D0D0D"/>
                </a:solidFill>
                <a:effectLst/>
                <a:highlight>
                  <a:srgbClr val="FFFFFF"/>
                </a:highlight>
                <a:latin typeface="Söhne"/>
              </a:rPr>
              <a:t>: Records date and time of each data point.</a:t>
            </a:r>
          </a:p>
          <a:p>
            <a:pPr marL="742950" lvl="1" indent="-285750" algn="l">
              <a:buFont typeface="+mj-lt"/>
              <a:buAutoNum type="arabicPeriod"/>
            </a:pPr>
            <a:r>
              <a:rPr lang="en-US" b="1" i="0" dirty="0">
                <a:solidFill>
                  <a:srgbClr val="0D0D0D"/>
                </a:solidFill>
                <a:effectLst/>
                <a:highlight>
                  <a:srgbClr val="FFFFFF"/>
                </a:highlight>
                <a:latin typeface="Söhne"/>
              </a:rPr>
              <a:t>Open</a:t>
            </a:r>
            <a:r>
              <a:rPr lang="en-US" b="0" i="0" dirty="0">
                <a:solidFill>
                  <a:srgbClr val="0D0D0D"/>
                </a:solidFill>
                <a:effectLst/>
                <a:highlight>
                  <a:srgbClr val="FFFFFF"/>
                </a:highlight>
                <a:latin typeface="Söhne"/>
              </a:rPr>
              <a:t>: Starting price in the specified period.</a:t>
            </a:r>
          </a:p>
          <a:p>
            <a:pPr marL="742950" lvl="1" indent="-285750" algn="l">
              <a:buFont typeface="+mj-lt"/>
              <a:buAutoNum type="arabicPeriod"/>
            </a:pPr>
            <a:r>
              <a:rPr lang="en-US" b="1" i="0" dirty="0">
                <a:solidFill>
                  <a:srgbClr val="0D0D0D"/>
                </a:solidFill>
                <a:effectLst/>
                <a:highlight>
                  <a:srgbClr val="FFFFFF"/>
                </a:highlight>
                <a:latin typeface="Söhne"/>
              </a:rPr>
              <a:t>High</a:t>
            </a:r>
            <a:r>
              <a:rPr lang="en-US" b="0" i="0" dirty="0">
                <a:solidFill>
                  <a:srgbClr val="0D0D0D"/>
                </a:solidFill>
                <a:effectLst/>
                <a:highlight>
                  <a:srgbClr val="FFFFFF"/>
                </a:highlight>
                <a:latin typeface="Söhne"/>
              </a:rPr>
              <a:t>: Highest price reached in the period.</a:t>
            </a:r>
          </a:p>
          <a:p>
            <a:pPr marL="742950" lvl="1" indent="-285750" algn="l">
              <a:buFont typeface="+mj-lt"/>
              <a:buAutoNum type="arabicPeriod"/>
            </a:pPr>
            <a:r>
              <a:rPr lang="en-US" b="1" i="0" dirty="0">
                <a:solidFill>
                  <a:srgbClr val="0D0D0D"/>
                </a:solidFill>
                <a:effectLst/>
                <a:highlight>
                  <a:srgbClr val="FFFFFF"/>
                </a:highlight>
                <a:latin typeface="Söhne"/>
              </a:rPr>
              <a:t>Low</a:t>
            </a:r>
            <a:r>
              <a:rPr lang="en-US" b="0" i="0" dirty="0">
                <a:solidFill>
                  <a:srgbClr val="0D0D0D"/>
                </a:solidFill>
                <a:effectLst/>
                <a:highlight>
                  <a:srgbClr val="FFFFFF"/>
                </a:highlight>
                <a:latin typeface="Söhne"/>
              </a:rPr>
              <a:t>: Lowest price observed.</a:t>
            </a:r>
          </a:p>
          <a:p>
            <a:pPr marL="742950" lvl="1" indent="-285750" algn="l">
              <a:buFont typeface="+mj-lt"/>
              <a:buAutoNum type="arabicPeriod"/>
            </a:pPr>
            <a:r>
              <a:rPr lang="en-US" b="1" i="0" dirty="0">
                <a:solidFill>
                  <a:srgbClr val="0D0D0D"/>
                </a:solidFill>
                <a:effectLst/>
                <a:highlight>
                  <a:srgbClr val="FFFFFF"/>
                </a:highlight>
                <a:latin typeface="Söhne"/>
              </a:rPr>
              <a:t>Close</a:t>
            </a:r>
            <a:r>
              <a:rPr lang="en-US" b="0" i="0" dirty="0">
                <a:solidFill>
                  <a:srgbClr val="0D0D0D"/>
                </a:solidFill>
                <a:effectLst/>
                <a:highlight>
                  <a:srgbClr val="FFFFFF"/>
                </a:highlight>
                <a:latin typeface="Söhne"/>
              </a:rPr>
              <a:t>: Final price before the period ends.</a:t>
            </a:r>
          </a:p>
          <a:p>
            <a:pPr marL="742950" lvl="1" indent="-285750" algn="l">
              <a:buFont typeface="+mj-lt"/>
              <a:buAutoNum type="arabicPeriod"/>
            </a:pPr>
            <a:r>
              <a:rPr lang="en-US" b="1" i="0" dirty="0">
                <a:solidFill>
                  <a:srgbClr val="0D0D0D"/>
                </a:solidFill>
                <a:effectLst/>
                <a:highlight>
                  <a:srgbClr val="FFFFFF"/>
                </a:highlight>
                <a:latin typeface="Söhne"/>
              </a:rPr>
              <a:t>Volume</a:t>
            </a:r>
            <a:r>
              <a:rPr lang="en-US" b="0" i="0" dirty="0">
                <a:solidFill>
                  <a:srgbClr val="0D0D0D"/>
                </a:solidFill>
                <a:effectLst/>
                <a:highlight>
                  <a:srgbClr val="FFFFFF"/>
                </a:highlight>
                <a:latin typeface="Söhne"/>
              </a:rPr>
              <a:t>: Total traded amount in the period, indicating market activity and liquidity.</a:t>
            </a:r>
          </a:p>
          <a:p>
            <a:pPr algn="l">
              <a:buFont typeface="+mj-lt"/>
              <a:buAutoNum type="arabicPeriod"/>
            </a:pPr>
            <a:r>
              <a:rPr lang="en-US" b="1" i="0" dirty="0">
                <a:solidFill>
                  <a:srgbClr val="0D0D0D"/>
                </a:solidFill>
                <a:effectLst/>
                <a:highlight>
                  <a:srgbClr val="FFFFFF"/>
                </a:highlight>
                <a:latin typeface="Söhne"/>
              </a:rPr>
              <a:t>Target Variable</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Closing Price, Price Movement, or Returns.</a:t>
            </a:r>
          </a:p>
          <a:p>
            <a:pPr marL="742950" lvl="1" indent="-285750" algn="l">
              <a:buFont typeface="+mj-lt"/>
              <a:buAutoNum type="arabicPeriod"/>
            </a:pPr>
            <a:r>
              <a:rPr lang="en-US" dirty="0">
                <a:solidFill>
                  <a:srgbClr val="0D0D0D"/>
                </a:solidFill>
                <a:highlight>
                  <a:srgbClr val="FFFFFF"/>
                </a:highlight>
                <a:latin typeface="Söhne"/>
              </a:rPr>
              <a:t>D</a:t>
            </a:r>
            <a:r>
              <a:rPr lang="en-US" b="0" i="0" dirty="0">
                <a:solidFill>
                  <a:srgbClr val="0D0D0D"/>
                </a:solidFill>
                <a:effectLst/>
                <a:highlight>
                  <a:srgbClr val="FFFFFF"/>
                </a:highlight>
                <a:latin typeface="Söhne"/>
              </a:rPr>
              <a:t>epends on analysis objective, such as price prediction or trend analysis.</a:t>
            </a:r>
          </a:p>
          <a:p>
            <a:endParaRPr lang="en-IN" dirty="0"/>
          </a:p>
        </p:txBody>
      </p:sp>
    </p:spTree>
    <p:extLst>
      <p:ext uri="{BB962C8B-B14F-4D97-AF65-F5344CB8AC3E}">
        <p14:creationId xmlns:p14="http://schemas.microsoft.com/office/powerpoint/2010/main" val="4061176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20B99-13EA-B729-3167-B5A9FA260DD4}"/>
              </a:ext>
            </a:extLst>
          </p:cNvPr>
          <p:cNvSpPr>
            <a:spLocks noGrp="1"/>
          </p:cNvSpPr>
          <p:nvPr>
            <p:ph type="title"/>
          </p:nvPr>
        </p:nvSpPr>
        <p:spPr>
          <a:xfrm>
            <a:off x="971445" y="988908"/>
            <a:ext cx="10058400" cy="1450757"/>
          </a:xfrm>
        </p:spPr>
        <p:txBody>
          <a:bodyPr/>
          <a:lstStyle/>
          <a:p>
            <a:r>
              <a:rPr lang="en-US" dirty="0"/>
              <a:t>Modeling Approaches</a:t>
            </a:r>
            <a:br>
              <a:rPr lang="en-US" dirty="0"/>
            </a:br>
            <a:endParaRPr lang="en-IN" dirty="0"/>
          </a:p>
        </p:txBody>
      </p:sp>
      <p:sp>
        <p:nvSpPr>
          <p:cNvPr id="3" name="Content Placeholder 2">
            <a:extLst>
              <a:ext uri="{FF2B5EF4-FFF2-40B4-BE49-F238E27FC236}">
                <a16:creationId xmlns:a16="http://schemas.microsoft.com/office/drawing/2014/main" id="{5DDF0F6B-35A3-C1E9-5984-25B6E00C0507}"/>
              </a:ext>
            </a:extLst>
          </p:cNvPr>
          <p:cNvSpPr>
            <a:spLocks noGrp="1"/>
          </p:cNvSpPr>
          <p:nvPr>
            <p:ph idx="1"/>
          </p:nvPr>
        </p:nvSpPr>
        <p:spPr/>
        <p:txBody>
          <a:bodyPr/>
          <a:lstStyle/>
          <a:p>
            <a:r>
              <a:rPr lang="en-US" dirty="0"/>
              <a:t>Baseline Models: Simple baseline models, such as average and random walk, are implemented to establish a performance benchmark.</a:t>
            </a:r>
          </a:p>
          <a:p>
            <a:r>
              <a:rPr lang="en-US" dirty="0"/>
              <a:t>ARCH/GARCH Models: Autoregressive Conditional Heteroskedasticity (ARCH) and Generalized ARCH (GARCH) models are utilized to model volatility dynamics and make predictions.</a:t>
            </a:r>
          </a:p>
          <a:p>
            <a:r>
              <a:rPr lang="en-US" dirty="0"/>
              <a:t>Machine Learning Models: Advanced machine learning techniques, such as Long Short-Term Memory (LSTM) neural networks, are employed to capture complex patterns in the data and forecast future volatility.</a:t>
            </a:r>
          </a:p>
          <a:p>
            <a:endParaRPr lang="en-IN" dirty="0"/>
          </a:p>
        </p:txBody>
      </p:sp>
    </p:spTree>
    <p:extLst>
      <p:ext uri="{BB962C8B-B14F-4D97-AF65-F5344CB8AC3E}">
        <p14:creationId xmlns:p14="http://schemas.microsoft.com/office/powerpoint/2010/main" val="4043875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01010 data lines to infinity">
            <a:extLst>
              <a:ext uri="{FF2B5EF4-FFF2-40B4-BE49-F238E27FC236}">
                <a16:creationId xmlns:a16="http://schemas.microsoft.com/office/drawing/2014/main" id="{041E058E-A5E7-6E5F-259D-8F54F43E5E97}"/>
              </a:ext>
            </a:extLst>
          </p:cNvPr>
          <p:cNvPicPr>
            <a:picLocks noChangeAspect="1"/>
          </p:cNvPicPr>
          <p:nvPr/>
        </p:nvPicPr>
        <p:blipFill rotWithShape="1">
          <a:blip r:embed="rId2"/>
          <a:srcRect t="36178" b="5827"/>
          <a:stretch/>
        </p:blipFill>
        <p:spPr>
          <a:xfrm>
            <a:off x="15" y="10"/>
            <a:ext cx="12191985" cy="4578340"/>
          </a:xfrm>
          <a:prstGeom prst="rect">
            <a:avLst/>
          </a:prstGeom>
          <a:noFill/>
        </p:spPr>
      </p:pic>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097279" y="4799362"/>
            <a:ext cx="10113645" cy="743682"/>
          </a:xfrm>
        </p:spPr>
        <p:txBody>
          <a:bodyPr anchor="b">
            <a:normAutofit/>
          </a:bodyPr>
          <a:lstStyle/>
          <a:p>
            <a:r>
              <a:rPr lang="en-US" b="1" i="1" dirty="0"/>
              <a:t>Let us go through the code</a:t>
            </a:r>
          </a:p>
        </p:txBody>
      </p:sp>
    </p:spTree>
    <p:extLst>
      <p:ext uri="{BB962C8B-B14F-4D97-AF65-F5344CB8AC3E}">
        <p14:creationId xmlns:p14="http://schemas.microsoft.com/office/powerpoint/2010/main" val="191714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67362-CFBE-847E-C9C9-0BE9F162D30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2BF57B9-51AB-D131-0D10-623D5C670F78}"/>
              </a:ext>
            </a:extLst>
          </p:cNvPr>
          <p:cNvSpPr>
            <a:spLocks noGrp="1"/>
          </p:cNvSpPr>
          <p:nvPr>
            <p:ph idx="1"/>
          </p:nvPr>
        </p:nvSpPr>
        <p:spPr/>
        <p:txBody>
          <a:bodyPr>
            <a:normAutofit/>
          </a:bodyPr>
          <a:lstStyle/>
          <a:p>
            <a:pPr lvl="1">
              <a:buFont typeface="Wingdings" panose="05000000000000000000" pitchFamily="2" charset="2"/>
              <a:buChar char="Ø"/>
            </a:pPr>
            <a:r>
              <a:rPr lang="en-US" dirty="0"/>
              <a:t>Market Volatility: Bitcoin's price fluctuations highlight the cryptocurrency market's highly volatile and speculative nature.</a:t>
            </a:r>
          </a:p>
          <a:p>
            <a:pPr lvl="1">
              <a:buFont typeface="Wingdings" panose="05000000000000000000" pitchFamily="2" charset="2"/>
              <a:buChar char="Ø"/>
            </a:pPr>
            <a:r>
              <a:rPr lang="en-US" dirty="0"/>
              <a:t>Influential Factors: Factors such as market sentiment, investor behavior, and technological advancements significantly impact Bitcoin's price movements.</a:t>
            </a:r>
          </a:p>
          <a:p>
            <a:pPr lvl="1">
              <a:buFont typeface="Wingdings" panose="05000000000000000000" pitchFamily="2" charset="2"/>
              <a:buChar char="Ø"/>
            </a:pPr>
            <a:r>
              <a:rPr lang="en-US" dirty="0"/>
              <a:t>Modeling Techniques: Various modeling techniques, from simple statistical methods to advanced machine learning models like GARCH and LSTM, were explored to predict price volatility.</a:t>
            </a:r>
          </a:p>
          <a:p>
            <a:pPr lvl="1">
              <a:buFont typeface="Wingdings" panose="05000000000000000000" pitchFamily="2" charset="2"/>
              <a:buChar char="Ø"/>
            </a:pPr>
            <a:r>
              <a:rPr lang="en-US" dirty="0"/>
              <a:t>Model Evaluation: Models were assessed using metrics like RMSE and RMSPE to gauge predictive accuracy, with some showing promise but others needing further refinement.</a:t>
            </a:r>
          </a:p>
          <a:p>
            <a:pPr lvl="1">
              <a:buFont typeface="Wingdings" panose="05000000000000000000" pitchFamily="2" charset="2"/>
              <a:buChar char="Ø"/>
            </a:pPr>
            <a:r>
              <a:rPr lang="en-US" dirty="0"/>
              <a:t>Practical Insights: These insights are valuable for traders, investors, and researchers, aiding in informed decision-making and risk management in the cryptocurrency market.</a:t>
            </a:r>
            <a:endParaRPr lang="en-IN" dirty="0"/>
          </a:p>
        </p:txBody>
      </p:sp>
    </p:spTree>
    <p:extLst>
      <p:ext uri="{BB962C8B-B14F-4D97-AF65-F5344CB8AC3E}">
        <p14:creationId xmlns:p14="http://schemas.microsoft.com/office/powerpoint/2010/main" val="4281848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78A26-81E7-629B-1D0B-2C04EA2510F8}"/>
              </a:ext>
            </a:extLst>
          </p:cNvPr>
          <p:cNvSpPr>
            <a:spLocks noGrp="1"/>
          </p:cNvSpPr>
          <p:nvPr>
            <p:ph type="title"/>
          </p:nvPr>
        </p:nvSpPr>
        <p:spPr>
          <a:xfrm>
            <a:off x="1097280" y="758952"/>
            <a:ext cx="10058400" cy="3566160"/>
          </a:xfrm>
        </p:spPr>
        <p:txBody>
          <a:bodyPr anchor="b">
            <a:normAutofit/>
          </a:bodyPr>
          <a:lstStyle/>
          <a:p>
            <a:r>
              <a:rPr lang="en-US" dirty="0"/>
              <a:t>Thank you</a:t>
            </a:r>
          </a:p>
        </p:txBody>
      </p:sp>
    </p:spTree>
    <p:extLst>
      <p:ext uri="{BB962C8B-B14F-4D97-AF65-F5344CB8AC3E}">
        <p14:creationId xmlns:p14="http://schemas.microsoft.com/office/powerpoint/2010/main" val="2133369080"/>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{404B1448-5C09-4DE5-9548-A48340159601}tf56160789_win32</Template>
  <TotalTime>165</TotalTime>
  <Words>642</Words>
  <Application>Microsoft Office PowerPoint</Application>
  <PresentationFormat>Widescreen</PresentationFormat>
  <Paragraphs>49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Custom</vt:lpstr>
      <vt:lpstr>Cryptocurrency OHLCV dataset Prediction</vt:lpstr>
      <vt:lpstr>Introduction: Project Overview</vt:lpstr>
      <vt:lpstr>Dataset Exploration</vt:lpstr>
      <vt:lpstr>Modeling Approaches </vt:lpstr>
      <vt:lpstr>Let us go through the code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OHLCV dataset Prediction</dc:title>
  <dc:creator>megha venkatesh</dc:creator>
  <cp:lastModifiedBy>megha venkatesh</cp:lastModifiedBy>
  <cp:revision>112</cp:revision>
  <dcterms:created xsi:type="dcterms:W3CDTF">2024-04-24T23:33:53Z</dcterms:created>
  <dcterms:modified xsi:type="dcterms:W3CDTF">2024-04-25T15:08:02Z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