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9" r:id="rId18"/>
    <p:sldId id="278" r:id="rId19"/>
    <p:sldId id="277" r:id="rId20"/>
    <p:sldId id="276" r:id="rId21"/>
    <p:sldId id="275" r:id="rId22"/>
    <p:sldId id="283" r:id="rId23"/>
    <p:sldId id="282" r:id="rId24"/>
    <p:sldId id="281" r:id="rId25"/>
    <p:sldId id="274" r:id="rId26"/>
    <p:sldId id="280" r:id="rId27"/>
    <p:sldId id="288" r:id="rId28"/>
    <p:sldId id="287" r:id="rId29"/>
    <p:sldId id="286" r:id="rId30"/>
    <p:sldId id="273" r:id="rId31"/>
    <p:sldId id="285" r:id="rId32"/>
    <p:sldId id="284" r:id="rId33"/>
    <p:sldId id="290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F41C-D124-4448-9376-653BBD788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848" y="-119624"/>
            <a:ext cx="10048664" cy="2677648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Tender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36074-A35F-4786-815C-EB08219DF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714" y="4128115"/>
            <a:ext cx="4012706" cy="235924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Project members:-</a:t>
            </a:r>
          </a:p>
          <a:p>
            <a:r>
              <a:rPr lang="en-IN" dirty="0"/>
              <a:t>SHASHI RAJ   ---  16/IT/14 </a:t>
            </a:r>
          </a:p>
          <a:p>
            <a:r>
              <a:rPr lang="en-IN" dirty="0"/>
              <a:t>AYUSH VIKAS --- 16/IT/49 </a:t>
            </a:r>
          </a:p>
          <a:p>
            <a:r>
              <a:rPr lang="en-IN" dirty="0"/>
              <a:t>DEEPSIKHA    --- 16/IT/47 </a:t>
            </a:r>
          </a:p>
          <a:p>
            <a:r>
              <a:rPr lang="en-IN" dirty="0"/>
              <a:t>AHANA GUCHAIT --16/CS/135 </a:t>
            </a:r>
          </a:p>
          <a:p>
            <a:r>
              <a:rPr lang="en-IN" dirty="0"/>
              <a:t>MANJUSHA BARMAN--16/CS/89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0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592C-D281-426B-8CD5-CA7DF819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Vendor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AF254-FFDF-401B-A486-62B815132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90435"/>
            <a:ext cx="8512829" cy="413465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Vendors are the key persons or contractors who looks for new upcoming tenders on the website</a:t>
            </a:r>
          </a:p>
          <a:p>
            <a:r>
              <a:rPr lang="en-IN" dirty="0"/>
              <a:t>Vendors Functionality include: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dirty="0"/>
              <a:t>New Vendors can register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dirty="0"/>
              <a:t>Login using vendor-id and password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dirty="0"/>
              <a:t>View and update their profile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dirty="0"/>
              <a:t>See the new open tenders and their details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dirty="0"/>
              <a:t>Bid for a tender with an amount greater than its base price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dirty="0"/>
              <a:t>See the bid approval or denial status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After the tender status approval  they can view and submit the documentation</a:t>
            </a:r>
          </a:p>
          <a:p>
            <a:r>
              <a:rPr lang="en-IN" dirty="0"/>
              <a:t>Vendors can look for the important notice on the notice section</a:t>
            </a:r>
          </a:p>
        </p:txBody>
      </p:sp>
    </p:spTree>
    <p:extLst>
      <p:ext uri="{BB962C8B-B14F-4D97-AF65-F5344CB8AC3E}">
        <p14:creationId xmlns:p14="http://schemas.microsoft.com/office/powerpoint/2010/main" val="57709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435F-7AB6-4237-A83E-572A0784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Description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F6E0CB0-692C-4666-B044-8C7F806C14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143311"/>
              </p:ext>
            </p:extLst>
          </p:nvPr>
        </p:nvGraphicFramePr>
        <p:xfrm>
          <a:off x="1572827" y="2307659"/>
          <a:ext cx="88080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084">
                  <a:extLst>
                    <a:ext uri="{9D8B030D-6E8A-4147-A177-3AD203B41FA5}">
                      <a16:colId xmlns:a16="http://schemas.microsoft.com/office/drawing/2014/main" val="1122556609"/>
                    </a:ext>
                  </a:extLst>
                </a:gridCol>
                <a:gridCol w="1764982">
                  <a:extLst>
                    <a:ext uri="{9D8B030D-6E8A-4147-A177-3AD203B41FA5}">
                      <a16:colId xmlns:a16="http://schemas.microsoft.com/office/drawing/2014/main" val="2479059184"/>
                    </a:ext>
                  </a:extLst>
                </a:gridCol>
                <a:gridCol w="1764982">
                  <a:extLst>
                    <a:ext uri="{9D8B030D-6E8A-4147-A177-3AD203B41FA5}">
                      <a16:colId xmlns:a16="http://schemas.microsoft.com/office/drawing/2014/main" val="2859637305"/>
                    </a:ext>
                  </a:extLst>
                </a:gridCol>
                <a:gridCol w="1764982">
                  <a:extLst>
                    <a:ext uri="{9D8B030D-6E8A-4147-A177-3AD203B41FA5}">
                      <a16:colId xmlns:a16="http://schemas.microsoft.com/office/drawing/2014/main" val="2949540693"/>
                    </a:ext>
                  </a:extLst>
                </a:gridCol>
                <a:gridCol w="1764982">
                  <a:extLst>
                    <a:ext uri="{9D8B030D-6E8A-4147-A177-3AD203B41FA5}">
                      <a16:colId xmlns:a16="http://schemas.microsoft.com/office/drawing/2014/main" val="4165549410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Table notice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0211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Field Name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Data Type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Size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Is Null ?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KEY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219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01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7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66912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C0822BA2-2FBC-43B9-A353-91014FE35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209452"/>
              </p:ext>
            </p:extLst>
          </p:nvPr>
        </p:nvGraphicFramePr>
        <p:xfrm>
          <a:off x="1572827" y="4416024"/>
          <a:ext cx="88080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084">
                  <a:extLst>
                    <a:ext uri="{9D8B030D-6E8A-4147-A177-3AD203B41FA5}">
                      <a16:colId xmlns:a16="http://schemas.microsoft.com/office/drawing/2014/main" val="1122556609"/>
                    </a:ext>
                  </a:extLst>
                </a:gridCol>
                <a:gridCol w="1764982">
                  <a:extLst>
                    <a:ext uri="{9D8B030D-6E8A-4147-A177-3AD203B41FA5}">
                      <a16:colId xmlns:a16="http://schemas.microsoft.com/office/drawing/2014/main" val="2479059184"/>
                    </a:ext>
                  </a:extLst>
                </a:gridCol>
                <a:gridCol w="1764982">
                  <a:extLst>
                    <a:ext uri="{9D8B030D-6E8A-4147-A177-3AD203B41FA5}">
                      <a16:colId xmlns:a16="http://schemas.microsoft.com/office/drawing/2014/main" val="2859637305"/>
                    </a:ext>
                  </a:extLst>
                </a:gridCol>
                <a:gridCol w="1764982">
                  <a:extLst>
                    <a:ext uri="{9D8B030D-6E8A-4147-A177-3AD203B41FA5}">
                      <a16:colId xmlns:a16="http://schemas.microsoft.com/office/drawing/2014/main" val="2949540693"/>
                    </a:ext>
                  </a:extLst>
                </a:gridCol>
                <a:gridCol w="1764982">
                  <a:extLst>
                    <a:ext uri="{9D8B030D-6E8A-4147-A177-3AD203B41FA5}">
                      <a16:colId xmlns:a16="http://schemas.microsoft.com/office/drawing/2014/main" val="4165549410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Table </a:t>
                      </a:r>
                      <a:r>
                        <a:rPr lang="en-IN" dirty="0" err="1"/>
                        <a:t>tenderstatus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0211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Field Name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Data Type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Size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Is Null ?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KEY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219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tender-id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01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bidder-id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7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6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vendor-id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45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96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E035-9ACC-4200-B786-D7F0D9EE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contd..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0886590C-5BE3-4568-A25A-A1942625A2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691609"/>
              </p:ext>
            </p:extLst>
          </p:nvPr>
        </p:nvGraphicFramePr>
        <p:xfrm>
          <a:off x="2041864" y="2603500"/>
          <a:ext cx="854919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717">
                  <a:extLst>
                    <a:ext uri="{9D8B030D-6E8A-4147-A177-3AD203B41FA5}">
                      <a16:colId xmlns:a16="http://schemas.microsoft.com/office/drawing/2014/main" val="1122556609"/>
                    </a:ext>
                  </a:extLst>
                </a:gridCol>
                <a:gridCol w="1713120">
                  <a:extLst>
                    <a:ext uri="{9D8B030D-6E8A-4147-A177-3AD203B41FA5}">
                      <a16:colId xmlns:a16="http://schemas.microsoft.com/office/drawing/2014/main" val="2479059184"/>
                    </a:ext>
                  </a:extLst>
                </a:gridCol>
                <a:gridCol w="1713120">
                  <a:extLst>
                    <a:ext uri="{9D8B030D-6E8A-4147-A177-3AD203B41FA5}">
                      <a16:colId xmlns:a16="http://schemas.microsoft.com/office/drawing/2014/main" val="2859637305"/>
                    </a:ext>
                  </a:extLst>
                </a:gridCol>
                <a:gridCol w="1713120">
                  <a:extLst>
                    <a:ext uri="{9D8B030D-6E8A-4147-A177-3AD203B41FA5}">
                      <a16:colId xmlns:a16="http://schemas.microsoft.com/office/drawing/2014/main" val="2949540693"/>
                    </a:ext>
                  </a:extLst>
                </a:gridCol>
                <a:gridCol w="1713120">
                  <a:extLst>
                    <a:ext uri="{9D8B030D-6E8A-4147-A177-3AD203B41FA5}">
                      <a16:colId xmlns:a16="http://schemas.microsoft.com/office/drawing/2014/main" val="4165549410"/>
                    </a:ext>
                  </a:extLst>
                </a:gridCol>
              </a:tblGrid>
              <a:tr h="239437"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Table tender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0211432"/>
                  </a:ext>
                </a:extLst>
              </a:tr>
              <a:tr h="23943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Field Name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Data Type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Size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Is Null ?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KEY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2197056"/>
                  </a:ext>
                </a:extLst>
              </a:tr>
              <a:tr h="23943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012820"/>
                  </a:ext>
                </a:extLst>
              </a:tr>
              <a:tr h="23943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tname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76235"/>
                  </a:ext>
                </a:extLst>
              </a:tr>
              <a:tr h="23943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ttype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66912"/>
                  </a:ext>
                </a:extLst>
              </a:tr>
              <a:tr h="23943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tprice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45999"/>
                  </a:ext>
                </a:extLst>
              </a:tr>
              <a:tr h="23943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tdesc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702681"/>
                  </a:ext>
                </a:extLst>
              </a:tr>
              <a:tr h="23943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tdeadline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745710"/>
                  </a:ext>
                </a:extLst>
              </a:tr>
              <a:tr h="23943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tloc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041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912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E035-9ACC-4200-B786-D7F0D9EE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contd..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0886590C-5BE3-4568-A25A-A1942625A2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5506612"/>
              </p:ext>
            </p:extLst>
          </p:nvPr>
        </p:nvGraphicFramePr>
        <p:xfrm>
          <a:off x="2041864" y="2603500"/>
          <a:ext cx="854919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717">
                  <a:extLst>
                    <a:ext uri="{9D8B030D-6E8A-4147-A177-3AD203B41FA5}">
                      <a16:colId xmlns:a16="http://schemas.microsoft.com/office/drawing/2014/main" val="1122556609"/>
                    </a:ext>
                  </a:extLst>
                </a:gridCol>
                <a:gridCol w="1713120">
                  <a:extLst>
                    <a:ext uri="{9D8B030D-6E8A-4147-A177-3AD203B41FA5}">
                      <a16:colId xmlns:a16="http://schemas.microsoft.com/office/drawing/2014/main" val="2479059184"/>
                    </a:ext>
                  </a:extLst>
                </a:gridCol>
                <a:gridCol w="1713120">
                  <a:extLst>
                    <a:ext uri="{9D8B030D-6E8A-4147-A177-3AD203B41FA5}">
                      <a16:colId xmlns:a16="http://schemas.microsoft.com/office/drawing/2014/main" val="2859637305"/>
                    </a:ext>
                  </a:extLst>
                </a:gridCol>
                <a:gridCol w="1713120">
                  <a:extLst>
                    <a:ext uri="{9D8B030D-6E8A-4147-A177-3AD203B41FA5}">
                      <a16:colId xmlns:a16="http://schemas.microsoft.com/office/drawing/2014/main" val="2949540693"/>
                    </a:ext>
                  </a:extLst>
                </a:gridCol>
                <a:gridCol w="1713120">
                  <a:extLst>
                    <a:ext uri="{9D8B030D-6E8A-4147-A177-3AD203B41FA5}">
                      <a16:colId xmlns:a16="http://schemas.microsoft.com/office/drawing/2014/main" val="4165549410"/>
                    </a:ext>
                  </a:extLst>
                </a:gridCol>
              </a:tblGrid>
              <a:tr h="239437"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Table vendor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0211432"/>
                  </a:ext>
                </a:extLst>
              </a:tr>
              <a:tr h="23943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Field Name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Data Type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Size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Is Null ?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KEY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2197056"/>
                  </a:ext>
                </a:extLst>
              </a:tr>
              <a:tr h="23943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012820"/>
                  </a:ext>
                </a:extLst>
              </a:tr>
              <a:tr h="23943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76235"/>
                  </a:ext>
                </a:extLst>
              </a:tr>
              <a:tr h="23943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vname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66912"/>
                  </a:ext>
                </a:extLst>
              </a:tr>
              <a:tr h="23943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vmob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45999"/>
                  </a:ext>
                </a:extLst>
              </a:tr>
              <a:tr h="23943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vemail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702681"/>
                  </a:ext>
                </a:extLst>
              </a:tr>
              <a:tr h="23943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745710"/>
                  </a:ext>
                </a:extLst>
              </a:tr>
              <a:tr h="23943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041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309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F41C-D124-4448-9376-653BBD788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848" y="-119625"/>
            <a:ext cx="10048664" cy="4425295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Web pages 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1531266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893F63-6C88-44D5-9A0C-D260C32D71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74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9EB299-CA2B-43B2-B506-673034A697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45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8616A-10C0-4B60-A0BF-595D9FA354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11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A7FF4E-C4C5-45BD-A7B9-80DCD444E6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47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27F008-A7CF-42BE-B4F9-F85C9E1BC9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5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04CD-B11F-4176-8F67-A5D10249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19091"/>
            <a:ext cx="8761413" cy="1367161"/>
          </a:xfrm>
        </p:spPr>
        <p:txBody>
          <a:bodyPr/>
          <a:lstStyle/>
          <a:p>
            <a:r>
              <a:rPr lang="en-IN" dirty="0"/>
              <a:t>Abstract: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6EB8-C25C-4104-A2A9-AA0DE5177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08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Project developed to enable the vendors to get all the tender details online and provide facility to submit the tender.</a:t>
            </a:r>
          </a:p>
          <a:p>
            <a:r>
              <a:rPr lang="en-US" dirty="0"/>
              <a:t>Provides a system which will reduce the extra cost which involves for this entire process like:-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Advertising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Document processing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Getting confirmation results.</a:t>
            </a:r>
          </a:p>
          <a:p>
            <a:r>
              <a:rPr lang="en-US" dirty="0"/>
              <a:t>Vendors can save a lot of time. This application makes the evaluation process to complete within the assigned date.</a:t>
            </a:r>
          </a:p>
          <a:p>
            <a:r>
              <a:rPr lang="en-US" dirty="0"/>
              <a:t>Different vendors with provides different Bids</a:t>
            </a:r>
            <a:r>
              <a:rPr lang="en-IN" dirty="0"/>
              <a:t> among which some selected bids can be approved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34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998352-14CE-4D5C-B0B1-8D77B4EECC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65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7884EE-958A-46FB-A09A-3508A34841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2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4DD4FE-A6EE-4F52-BCA0-4100C64B2B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30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8C74A5-24A4-495E-ABB7-B2476A3B55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68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A3317D-BD60-4643-9446-B2CDF9557B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55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AF8D31-4CF7-49CD-94D1-D08FCCCE98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63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FEAB0E-1E23-412E-961D-4D0E20C28F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24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2C17B8-8CA8-470B-AB28-57438F910A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10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003E86-B0DE-4D04-97B4-9C51A63BF5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89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071F8-91A1-4E7B-A6F7-472C4ED598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1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9735-48ED-4543-87BB-6FBE3397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112584"/>
          </a:xfrm>
        </p:spPr>
        <p:txBody>
          <a:bodyPr/>
          <a:lstStyle/>
          <a:p>
            <a:r>
              <a:rPr lang="en-IN" dirty="0"/>
              <a:t>Existing System: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0CE83-9B85-4381-A1DB-217327D1C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8237620" cy="34066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Tender Management System works need to be completed manually.</a:t>
            </a:r>
          </a:p>
          <a:p>
            <a:r>
              <a:rPr lang="en-US" dirty="0"/>
              <a:t>Contractors need to submit their documents by visiting the office or centers on time. </a:t>
            </a:r>
          </a:p>
          <a:p>
            <a:r>
              <a:rPr lang="en-US" dirty="0"/>
              <a:t>Contractors has to bid for particular tender on time by applying forms and needs to wait for approval reply.</a:t>
            </a:r>
          </a:p>
          <a:p>
            <a:r>
              <a:rPr lang="en-US" dirty="0"/>
              <a:t>The Admin Needs to post the Projects or contracts as a poster or advertisements regularly.</a:t>
            </a:r>
          </a:p>
          <a:p>
            <a:r>
              <a:rPr lang="en-US" dirty="0"/>
              <a:t>It takes long time to access tenders or vendors data accessing.</a:t>
            </a:r>
          </a:p>
          <a:p>
            <a:r>
              <a:rPr lang="en-US" dirty="0"/>
              <a:t>Not much secure.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4922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3564E7-6471-407A-B7F2-00ED05F879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51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27175B-C490-4C62-8989-CB4A5D2EEE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08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5B20AA-4BBD-4CB2-BE67-83BBCC57A5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5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DE9B81-1319-4332-976F-AA70B6BE63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213064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4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E287-9237-43B7-B527-2B35DBCA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D57D-9CCC-4A6C-B5AD-8A67ABD3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246498" cy="3416300"/>
          </a:xfrm>
        </p:spPr>
        <p:txBody>
          <a:bodyPr/>
          <a:lstStyle/>
          <a:p>
            <a:r>
              <a:rPr lang="en-IN" dirty="0"/>
              <a:t>Our Project Tender management System Successfully Created a user friendly environment for tender management process.</a:t>
            </a:r>
          </a:p>
          <a:p>
            <a:r>
              <a:rPr lang="en-IN" dirty="0"/>
              <a:t>This Project is flexible and changes can be incorporated easily.</a:t>
            </a:r>
          </a:p>
          <a:p>
            <a:r>
              <a:rPr lang="en-IN" dirty="0"/>
              <a:t>Easy for further Modification</a:t>
            </a:r>
          </a:p>
          <a:p>
            <a:r>
              <a:rPr lang="en-IN" dirty="0"/>
              <a:t>Saves a lot of time by doing most of the processes online</a:t>
            </a:r>
          </a:p>
          <a:p>
            <a:r>
              <a:rPr lang="en-IN" dirty="0"/>
              <a:t>It may leads to increase profit and improve the quality of a company.</a:t>
            </a:r>
          </a:p>
          <a:p>
            <a:r>
              <a:rPr lang="en-IN" dirty="0"/>
              <a:t>Assigns the tenders and project in a well manner and optimal way to the contractors in less time with low cost charges.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400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F41C-D124-4448-9376-653BBD788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012" y="2375001"/>
            <a:ext cx="10048664" cy="1398009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6080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E193-3E18-4A12-96DC-561F1E731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1254627"/>
          </a:xfrm>
        </p:spPr>
        <p:txBody>
          <a:bodyPr/>
          <a:lstStyle/>
          <a:p>
            <a:r>
              <a:rPr lang="en-IN" dirty="0"/>
              <a:t>Proposed System: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2D6E6-2D7F-4C49-AB5D-ACBE07E36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4954"/>
          </a:xfrm>
        </p:spPr>
        <p:txBody>
          <a:bodyPr/>
          <a:lstStyle/>
          <a:p>
            <a:r>
              <a:rPr lang="en-US" dirty="0"/>
              <a:t>User Needs to Have a Network Connection.</a:t>
            </a:r>
          </a:p>
          <a:p>
            <a:r>
              <a:rPr lang="en-US" dirty="0"/>
              <a:t>New User needs to register as new vendor in the website.</a:t>
            </a:r>
          </a:p>
          <a:p>
            <a:r>
              <a:rPr lang="en-US" dirty="0"/>
              <a:t>Contractors can login and bid for some existing tenders.</a:t>
            </a:r>
          </a:p>
          <a:p>
            <a:r>
              <a:rPr lang="en-US" dirty="0"/>
              <a:t>They need to login using their login-id and password which they used while registration </a:t>
            </a:r>
          </a:p>
          <a:p>
            <a:r>
              <a:rPr lang="en-US" dirty="0"/>
              <a:t>To reduce paper work, data which are available online, using this final decision can be taken by the administration and can contact directly to such suppliers.</a:t>
            </a:r>
          </a:p>
          <a:p>
            <a:r>
              <a:rPr lang="en-US" dirty="0"/>
              <a:t>More data security.</a:t>
            </a:r>
          </a:p>
          <a:p>
            <a:r>
              <a:rPr lang="en-US" dirty="0"/>
              <a:t>Easy to access the tenders and vendors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907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2C76-45FC-4F1E-82F3-4FDB423D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183606"/>
          </a:xfrm>
        </p:spPr>
        <p:txBody>
          <a:bodyPr/>
          <a:lstStyle/>
          <a:p>
            <a:r>
              <a:rPr lang="en-IN" dirty="0"/>
              <a:t>Software Requirements: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EC9C-4F69-4241-8E12-66F6D1A2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Language </a:t>
            </a:r>
            <a:r>
              <a:rPr lang="en-IN"/>
              <a:t>: Java</a:t>
            </a:r>
            <a:endParaRPr lang="en-IN" dirty="0"/>
          </a:p>
          <a:p>
            <a:r>
              <a:rPr lang="en-IN" dirty="0"/>
              <a:t>Web technologies : J2EE (JDBC/Servlets/JSP)</a:t>
            </a:r>
          </a:p>
          <a:p>
            <a:r>
              <a:rPr lang="en-IN" dirty="0"/>
              <a:t>Front-end Design : Html, CSS, JSP, Bootstrap</a:t>
            </a:r>
          </a:p>
          <a:p>
            <a:r>
              <a:rPr lang="en-IN" dirty="0"/>
              <a:t>Database: MYSQL</a:t>
            </a:r>
          </a:p>
          <a:p>
            <a:r>
              <a:rPr lang="en-IN" dirty="0"/>
              <a:t>Scripting: JavaScript , CSS</a:t>
            </a:r>
          </a:p>
          <a:p>
            <a:r>
              <a:rPr lang="en-IN" dirty="0"/>
              <a:t>Browser : IE 6.0/ Mozilla/ Chrome</a:t>
            </a:r>
          </a:p>
          <a:p>
            <a:r>
              <a:rPr lang="en-IN" dirty="0"/>
              <a:t>Operating System : Windows/Linux</a:t>
            </a:r>
          </a:p>
        </p:txBody>
      </p:sp>
    </p:spTree>
    <p:extLst>
      <p:ext uri="{BB962C8B-B14F-4D97-AF65-F5344CB8AC3E}">
        <p14:creationId xmlns:p14="http://schemas.microsoft.com/office/powerpoint/2010/main" val="4221098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B7AD-8433-4777-A540-A7867189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1139217"/>
          </a:xfrm>
        </p:spPr>
        <p:txBody>
          <a:bodyPr/>
          <a:lstStyle/>
          <a:p>
            <a:r>
              <a:rPr lang="en-IN" dirty="0"/>
              <a:t>Hardware Requirements: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FD45-2CE7-4D37-8BFB-E7DE45C9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 : Pentium-IV</a:t>
            </a:r>
          </a:p>
          <a:p>
            <a:r>
              <a:rPr lang="en-US" dirty="0"/>
              <a:t>RAM : 1GB</a:t>
            </a:r>
          </a:p>
          <a:p>
            <a:r>
              <a:rPr lang="en-US" dirty="0"/>
              <a:t>Hard disk : 20GB</a:t>
            </a:r>
          </a:p>
          <a:p>
            <a:r>
              <a:rPr lang="en-US" dirty="0"/>
              <a:t>Monitor : 15” Color monitor</a:t>
            </a:r>
          </a:p>
          <a:p>
            <a:r>
              <a:rPr lang="en-US" dirty="0"/>
              <a:t>Mouse : Optical mouse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07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D803-919A-4A14-832E-3E2802B8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Application Work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D02705-4A38-4523-9903-46F5835BAA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181" y="2978150"/>
            <a:ext cx="64579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9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7504-4308-4DD8-8BFE-597252EF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Modules</a:t>
            </a:r>
            <a:r>
              <a:rPr lang="en-IN" dirty="0"/>
              <a:t>:</a:t>
            </a:r>
            <a:br>
              <a:rPr lang="en-IN" dirty="0"/>
            </a:br>
            <a:br>
              <a:rPr lang="en-IN" dirty="0"/>
            </a:br>
            <a:r>
              <a:rPr lang="en-IN" b="1" dirty="0"/>
              <a:t>Administrator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5C0C-B779-4C32-8FBF-828EE46CD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Administrator is the master user of this system </a:t>
            </a:r>
          </a:p>
          <a:p>
            <a:r>
              <a:rPr lang="en-US" dirty="0"/>
              <a:t>Responsible of Admin Includes: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Uploading advertisement documents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Verifying projects and contractors by using their information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Accepting and Rejecting Bids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Maintaining data and confirmation of final report.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Update Notice Board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Make some announcement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Block or unblock some vendors or company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71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1C9A-26E8-4FF7-8BED-36F84A76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2F25-492C-4199-84C1-42EE2B838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Company needs to get registered to proceed.</a:t>
            </a:r>
          </a:p>
          <a:p>
            <a:r>
              <a:rPr lang="en-US" dirty="0"/>
              <a:t>Company can log in with a valid username and password. </a:t>
            </a:r>
          </a:p>
          <a:p>
            <a:r>
              <a:rPr lang="en-US" dirty="0"/>
              <a:t>Apply or releases new tenders and view the status of the tender.</a:t>
            </a:r>
          </a:p>
          <a:p>
            <a:r>
              <a:rPr lang="en-US" dirty="0"/>
              <a:t>Make Some announcement.</a:t>
            </a:r>
          </a:p>
          <a:p>
            <a:r>
              <a:rPr lang="en-US" dirty="0"/>
              <a:t>Change the tender details</a:t>
            </a:r>
          </a:p>
          <a:p>
            <a:r>
              <a:rPr lang="en-US" dirty="0"/>
              <a:t>Documentations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971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793</Words>
  <Application>Microsoft Office PowerPoint</Application>
  <PresentationFormat>Widescreen</PresentationFormat>
  <Paragraphs>197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Algerian</vt:lpstr>
      <vt:lpstr>Arial</vt:lpstr>
      <vt:lpstr>Century Gothic</vt:lpstr>
      <vt:lpstr>Wingdings</vt:lpstr>
      <vt:lpstr>Wingdings 3</vt:lpstr>
      <vt:lpstr>Ion Boardroom</vt:lpstr>
      <vt:lpstr>Tender Management System</vt:lpstr>
      <vt:lpstr>Abstract: </vt:lpstr>
      <vt:lpstr>Existing System: </vt:lpstr>
      <vt:lpstr>Proposed System: </vt:lpstr>
      <vt:lpstr>Software Requirements: </vt:lpstr>
      <vt:lpstr>Hardware Requirements: </vt:lpstr>
      <vt:lpstr>             Application Work Flow</vt:lpstr>
      <vt:lpstr>Modules:  Administrator</vt:lpstr>
      <vt:lpstr>Company</vt:lpstr>
      <vt:lpstr>Vendor</vt:lpstr>
      <vt:lpstr>Database Description</vt:lpstr>
      <vt:lpstr>Database contd..</vt:lpstr>
      <vt:lpstr>Database contd..</vt:lpstr>
      <vt:lpstr>Web pages 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Tender Management System</dc:title>
  <dc:creator>Shashi Raj</dc:creator>
  <cp:lastModifiedBy>Shashi Raj</cp:lastModifiedBy>
  <cp:revision>13</cp:revision>
  <dcterms:created xsi:type="dcterms:W3CDTF">2019-11-16T11:40:00Z</dcterms:created>
  <dcterms:modified xsi:type="dcterms:W3CDTF">2019-11-16T13:36:25Z</dcterms:modified>
</cp:coreProperties>
</file>