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76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54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8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4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00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1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2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5C10-1DF9-42A4-ABA3-C58B57CE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462" y="1511425"/>
            <a:ext cx="9087526" cy="1917575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python</a:t>
            </a:r>
            <a:endParaRPr lang="en-US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AD16-E9BE-44AD-844F-E741F14D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49" y="68012"/>
            <a:ext cx="10364451" cy="1135638"/>
          </a:xfrm>
        </p:spPr>
        <p:txBody>
          <a:bodyPr/>
          <a:lstStyle/>
          <a:p>
            <a:pPr algn="l"/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DAF9-697E-46E8-9FD8-0F767694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1203650"/>
            <a:ext cx="10793035" cy="5185123"/>
          </a:xfrm>
        </p:spPr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Built-in Data Types</a:t>
            </a:r>
          </a:p>
          <a:p>
            <a:pPr marL="0" indent="0">
              <a:buNone/>
            </a:pPr>
            <a:r>
              <a:rPr lang="en-US" b="1" dirty="0"/>
              <a:t> In programming, data type is an important concept.</a:t>
            </a:r>
          </a:p>
          <a:p>
            <a:pPr marL="0" indent="0">
              <a:buNone/>
            </a:pPr>
            <a:r>
              <a:rPr lang="en-US" b="1" dirty="0"/>
              <a:t>	Variables can store data of different types, and different types can do       different things. Python has the following data types built-in by default, in these categories:</a:t>
            </a:r>
          </a:p>
          <a:p>
            <a:pPr marL="0" indent="0">
              <a:buNone/>
            </a:pPr>
            <a:r>
              <a:rPr lang="en-US" b="1" dirty="0"/>
              <a:t>Text Type:    				str</a:t>
            </a:r>
            <a:r>
              <a:rPr lang="en-US" b="1" dirty="0">
                <a:highlight>
                  <a:srgbClr val="00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Numeric Types:			 int, float, complex </a:t>
            </a:r>
          </a:p>
          <a:p>
            <a:pPr marL="0" indent="0">
              <a:buNone/>
            </a:pPr>
            <a:r>
              <a:rPr lang="en-US" b="1" dirty="0"/>
              <a:t>Sequence Types:		 list, tuple</a:t>
            </a:r>
          </a:p>
          <a:p>
            <a:pPr marL="0" indent="0">
              <a:buNone/>
            </a:pPr>
            <a:r>
              <a:rPr lang="en-US" b="1" dirty="0"/>
              <a:t>Mapping Type:			 Dictionary </a:t>
            </a:r>
          </a:p>
          <a:p>
            <a:pPr marL="0" indent="0">
              <a:buNone/>
            </a:pPr>
            <a:r>
              <a:rPr lang="en-US" b="1" dirty="0"/>
              <a:t>Set Types:			 set</a:t>
            </a:r>
          </a:p>
          <a:p>
            <a:pPr marL="0" indent="0">
              <a:buNone/>
            </a:pPr>
            <a:r>
              <a:rPr lang="en-US" b="1" dirty="0"/>
              <a:t>Boolean Type:			 bool</a:t>
            </a:r>
          </a:p>
        </p:txBody>
      </p:sp>
    </p:spTree>
    <p:extLst>
      <p:ext uri="{BB962C8B-B14F-4D97-AF65-F5344CB8AC3E}">
        <p14:creationId xmlns:p14="http://schemas.microsoft.com/office/powerpoint/2010/main" val="67452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B1BF-1038-4835-8858-9BCB6238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2" y="268711"/>
            <a:ext cx="10364451" cy="1130881"/>
          </a:xfrm>
        </p:spPr>
        <p:txBody>
          <a:bodyPr/>
          <a:lstStyle/>
          <a:p>
            <a:pPr algn="l"/>
            <a:r>
              <a:rPr lang="en-US" dirty="0"/>
              <a:t>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75F2B-335D-487F-A7AE-D9117CA18E9A}"/>
              </a:ext>
            </a:extLst>
          </p:cNvPr>
          <p:cNvSpPr txBox="1"/>
          <p:nvPr/>
        </p:nvSpPr>
        <p:spPr>
          <a:xfrm>
            <a:off x="1127135" y="1278293"/>
            <a:ext cx="894868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highlight>
                  <a:srgbClr val="00FF00"/>
                </a:highlight>
              </a:rPr>
              <a:t>INTEGER</a:t>
            </a:r>
            <a:r>
              <a:rPr lang="en-US" sz="2000" b="1" dirty="0"/>
              <a:t> = int or integer , is a whole number positive or negative , without 	decimals of unlimited length.</a:t>
            </a:r>
          </a:p>
          <a:p>
            <a:r>
              <a:rPr lang="en-US" sz="2000" b="1" dirty="0"/>
              <a:t>	Example = 0,1,18,1111,12122…….</a:t>
            </a:r>
          </a:p>
          <a:p>
            <a:r>
              <a:rPr lang="en-US" sz="2000" b="1" dirty="0"/>
              <a:t>			    -1,-20,-130…….</a:t>
            </a:r>
          </a:p>
          <a:p>
            <a:pPr marL="457200" indent="-457200">
              <a:buAutoNum type="arabicPeriod" startAt="2"/>
            </a:pPr>
            <a:r>
              <a:rPr lang="en-US" sz="2000" b="1" dirty="0">
                <a:highlight>
                  <a:srgbClr val="00FF00"/>
                </a:highlight>
              </a:rPr>
              <a:t>Float</a:t>
            </a:r>
            <a:r>
              <a:rPr lang="en-US" sz="2000" b="1" dirty="0"/>
              <a:t> = float or floating point number is a number , positive or negative , containing one or more decimals.</a:t>
            </a:r>
          </a:p>
          <a:p>
            <a:r>
              <a:rPr lang="en-US" sz="2000" b="1" dirty="0"/>
              <a:t> 	Example = 0.1,11.11,666.66,9.81……</a:t>
            </a:r>
          </a:p>
          <a:p>
            <a:r>
              <a:rPr lang="en-US" sz="2000" b="1" dirty="0"/>
              <a:t>                        -0.25,-323.32……..</a:t>
            </a:r>
          </a:p>
          <a:p>
            <a:pPr marL="457200" indent="-457200">
              <a:buAutoNum type="arabicPeriod" startAt="3"/>
            </a:pPr>
            <a:r>
              <a:rPr lang="en-US" sz="2000" b="1" dirty="0">
                <a:highlight>
                  <a:srgbClr val="00FF00"/>
                </a:highlight>
              </a:rPr>
              <a:t>Complex</a:t>
            </a:r>
            <a:r>
              <a:rPr lang="en-US" sz="2000" b="1" dirty="0"/>
              <a:t> = complex number are written with a “J” as the imaginary part.</a:t>
            </a:r>
          </a:p>
          <a:p>
            <a:r>
              <a:rPr lang="en-US" sz="2000" b="1" dirty="0"/>
              <a:t>	Example = 59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b="1" dirty="0"/>
              <a:t>,65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b="1" dirty="0"/>
              <a:t>,034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b="1" dirty="0"/>
              <a:t>……..</a:t>
            </a:r>
          </a:p>
          <a:p>
            <a:endParaRPr lang="en-US" sz="2000" b="1" dirty="0"/>
          </a:p>
          <a:p>
            <a:r>
              <a:rPr lang="en-US" sz="2000" b="1" dirty="0"/>
              <a:t>Example = X = 1000</a:t>
            </a:r>
          </a:p>
          <a:p>
            <a:r>
              <a:rPr lang="en-US" sz="2000" b="1" dirty="0"/>
              <a:t>		    Y = 100.10</a:t>
            </a:r>
          </a:p>
          <a:p>
            <a:r>
              <a:rPr lang="en-US" sz="2000" b="1" dirty="0"/>
              <a:t>		    Z = 59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    print(type(X))</a:t>
            </a:r>
            <a:endParaRPr lang="en-US" sz="2000" b="1" dirty="0"/>
          </a:p>
          <a:p>
            <a:r>
              <a:rPr lang="en-US" sz="2000" b="1" dirty="0"/>
              <a:t>		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print(type(Y))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    print(type(Z))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15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843-AD5C-4D9C-812F-7E99294E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46" y="268711"/>
            <a:ext cx="10364451" cy="1009583"/>
          </a:xfrm>
        </p:spPr>
        <p:txBody>
          <a:bodyPr/>
          <a:lstStyle/>
          <a:p>
            <a:pPr algn="l"/>
            <a:r>
              <a:rPr lang="en-US" dirty="0"/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4C430-0EED-4F77-B347-95E5D4834057}"/>
              </a:ext>
            </a:extLst>
          </p:cNvPr>
          <p:cNvSpPr txBox="1"/>
          <p:nvPr/>
        </p:nvSpPr>
        <p:spPr>
          <a:xfrm>
            <a:off x="1101012" y="1278294"/>
            <a:ext cx="9181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string in Python is a sequence of characters. It is a derived data type. Strings are immutable. This means that once defined, they cannot be changed. Many Python methods, such as replace , join , or split modify strings.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1 Single line string: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Example =1. ‘This is string’,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	   2. “This is also string”,(when “Apostrophe”)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2 Multiple line string: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Example =    ‘’’this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			  is the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		  	string’’’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		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70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830C-1FCA-4D28-8431-BA9ED904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83" y="375922"/>
            <a:ext cx="10364451" cy="986348"/>
          </a:xfrm>
        </p:spPr>
        <p:txBody>
          <a:bodyPr/>
          <a:lstStyle/>
          <a:p>
            <a:pPr algn="l"/>
            <a:r>
              <a:rPr lang="en-US" dirty="0"/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19AFB-0AD0-427E-A166-B7978A36272F}"/>
              </a:ext>
            </a:extLst>
          </p:cNvPr>
          <p:cNvSpPr txBox="1"/>
          <p:nvPr/>
        </p:nvSpPr>
        <p:spPr>
          <a:xfrm>
            <a:off x="830424" y="1278293"/>
            <a:ext cx="10543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 in string: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 a any character or word in string using array.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Example: X = “ Hello I am array”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print(x[4])  		 o/p = ‘o’,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print(x[0:5])             o/p = ‘Hello’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Negative indexing: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programming language supports negative indexing of arrays, something which is not available in arrays in most other programming languages. This means that the index value of -1 gives the last element, and -2 gives the second last element of an array. The negative indexing starts from where the array ends.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Example: X = “This is the negative indexing”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print(x[-8:-4])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4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8B06-6C26-4700-B4A6-D8B8C7BC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76" y="347931"/>
            <a:ext cx="10364451" cy="104233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Concatenating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9F11-742A-49D5-82EC-F855C76F1119}"/>
              </a:ext>
            </a:extLst>
          </p:cNvPr>
          <p:cNvSpPr txBox="1"/>
          <p:nvPr/>
        </p:nvSpPr>
        <p:spPr>
          <a:xfrm>
            <a:off x="1017037" y="1744826"/>
            <a:ext cx="9750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Concatenating means obtaining a new string that contains both of the original strings. The new string that is created is referred to as a string object. ... In order to merge two strings into a single object, you may use the + operator.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Example: x= “students”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	  y= “are learning python”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	  print(x + y)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Note : Concatenation only concat string not int or float etc.  </a:t>
            </a:r>
          </a:p>
        </p:txBody>
      </p:sp>
    </p:spTree>
    <p:extLst>
      <p:ext uri="{BB962C8B-B14F-4D97-AF65-F5344CB8AC3E}">
        <p14:creationId xmlns:p14="http://schemas.microsoft.com/office/powerpoint/2010/main" val="156645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A53B-E469-4A97-B688-ABBBFD4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0" y="166075"/>
            <a:ext cx="10364451" cy="748325"/>
          </a:xfrm>
        </p:spPr>
        <p:txBody>
          <a:bodyPr/>
          <a:lstStyle/>
          <a:p>
            <a:pPr algn="l"/>
            <a:r>
              <a:rPr lang="en-US" dirty="0"/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787C8-49FD-4666-81C2-FE92094D2E40}"/>
              </a:ext>
            </a:extLst>
          </p:cNvPr>
          <p:cNvSpPr txBox="1"/>
          <p:nvPr/>
        </p:nvSpPr>
        <p:spPr>
          <a:xfrm>
            <a:off x="961052" y="914400"/>
            <a:ext cx="97318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Lists are used to store multiple items in a single variable.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Lists are created using square brackets: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Create a List: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thislist = ["apple", "banana", "cherry"]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print(thislist)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items are ordered, changeable, and allow duplicate values.</a:t>
            </a: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Ordered: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When we say that lists are ordered, it means that the items have a defined order, and that order will not change. If you add new items to a list, the new items will be placed at the end of the list.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Changeable: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The list is changeable, meaning that we can change, add, and remove items in a list after it has been created</a:t>
            </a:r>
          </a:p>
          <a:p>
            <a:endParaRPr lang="en-US" b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Allow Duplicates: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 Since lists are indexed, lists can have items with the same value.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59E1-6064-4C35-8294-9A5B9BD7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30" y="338599"/>
            <a:ext cx="10364451" cy="5571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Tuples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6098E-E64D-41AD-A91E-CFB0391F2BEB}"/>
              </a:ext>
            </a:extLst>
          </p:cNvPr>
          <p:cNvSpPr txBox="1"/>
          <p:nvPr/>
        </p:nvSpPr>
        <p:spPr>
          <a:xfrm>
            <a:off x="905069" y="1026367"/>
            <a:ext cx="10627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Tuples are used to store multiple items in a single variable.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tuple is a collection which is ordered and unchangeable. Tuples are written with round brackets.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Example: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Create a Tuple: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thistuple = ("apple", "banana", "cherry")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print(thistuple)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Tuple items are ordered, unchangeable, and allow duplicate values.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Ordered 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When we say that tuples are ordered, it means that the items have a defined order, and that order will not change.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Unchangeable 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Tuples are unchangeable, meaning that we cannot change, add or remove items after the tuple has been created. </a:t>
            </a:r>
          </a:p>
          <a:p>
            <a:endParaRPr lang="en-US" b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Allow Duplicates 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 Since tuples are indexed, they can have items with the same value: </a:t>
            </a:r>
          </a:p>
        </p:txBody>
      </p:sp>
    </p:spTree>
    <p:extLst>
      <p:ext uri="{BB962C8B-B14F-4D97-AF65-F5344CB8AC3E}">
        <p14:creationId xmlns:p14="http://schemas.microsoft.com/office/powerpoint/2010/main" val="682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6D5-AC4B-47E2-BEE9-367E3596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30" y="282616"/>
            <a:ext cx="10364451" cy="86505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0AEDD-35CD-42CD-88A2-F83CEB7A6A16}"/>
              </a:ext>
            </a:extLst>
          </p:cNvPr>
          <p:cNvSpPr txBox="1"/>
          <p:nvPr/>
        </p:nvSpPr>
        <p:spPr>
          <a:xfrm>
            <a:off x="859776" y="1085522"/>
            <a:ext cx="102018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Sets are written with curly brackets.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Sets are used to store multiple items in a single variable. Set is one of 4 built-in data types in Python used to store collections of data, the other 3 are List, Tuple, and Dictionary, all with different qualities and usage. A set is a collection which is unordered, unchangeable*, and unindexed.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Note: Set items are unchangeable, but you can remove items and add new items.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Set: thisset = {"apple", "banana", "cherry"}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print(thisset) </a:t>
            </a:r>
          </a:p>
          <a:p>
            <a:endParaRPr lang="en-US" b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Unordered: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Unordered means that the items in a set do not have a defined order.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 items can appear in a different order every time you use them, and cannot be referred to by index or key. </a:t>
            </a: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Unchangeable: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Set items are unchangeable, meaning that we cannot change the items after the set has been created. Once a set is created, you cannot change its items, but you can remove items and add new items. </a:t>
            </a:r>
          </a:p>
        </p:txBody>
      </p:sp>
    </p:spTree>
    <p:extLst>
      <p:ext uri="{BB962C8B-B14F-4D97-AF65-F5344CB8AC3E}">
        <p14:creationId xmlns:p14="http://schemas.microsoft.com/office/powerpoint/2010/main" val="191230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0105-4EC8-4BCD-8EB4-97C976C45857}"/>
              </a:ext>
            </a:extLst>
          </p:cNvPr>
          <p:cNvSpPr txBox="1"/>
          <p:nvPr/>
        </p:nvSpPr>
        <p:spPr>
          <a:xfrm>
            <a:off x="648070" y="870011"/>
            <a:ext cx="10670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Duplicates Not Allowed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Sets cannot have two items with the same value.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Duplicate values will be ignored: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thisset = {"apple", "banana", "cherry", "apple"}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print(thisset) </a:t>
            </a:r>
          </a:p>
        </p:txBody>
      </p:sp>
    </p:spTree>
    <p:extLst>
      <p:ext uri="{BB962C8B-B14F-4D97-AF65-F5344CB8AC3E}">
        <p14:creationId xmlns:p14="http://schemas.microsoft.com/office/powerpoint/2010/main" val="188897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9EE-B567-47F9-ADF2-9A0F6CF8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83" y="290613"/>
            <a:ext cx="10023514" cy="810788"/>
          </a:xfrm>
        </p:spPr>
        <p:txBody>
          <a:bodyPr/>
          <a:lstStyle/>
          <a:p>
            <a:pPr algn="l"/>
            <a:r>
              <a:rPr lang="en-US" dirty="0"/>
              <a:t>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4D31-D1BE-46F6-8E74-F69CDE982BD5}"/>
              </a:ext>
            </a:extLst>
          </p:cNvPr>
          <p:cNvSpPr txBox="1"/>
          <p:nvPr/>
        </p:nvSpPr>
        <p:spPr>
          <a:xfrm>
            <a:off x="825623" y="1093093"/>
            <a:ext cx="98453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Dictionaries are written with curly brackets, and have keys and values.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Dictionaries are used to store data values in key:value pairs. A dictionary is a collection which is ordered*, changeable and do not allow duplicates. As of Python version 3.7, dictionaries are ordered. In Python 3.6 and earlier, dictionaries are unordered.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Create and print a dictionary: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thisdict = { "brand": "Ford",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	  "model": "Mustang",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	   "year": 1964 }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print(thisdict)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Dictionary items are presented in key:value pairs, and can be referred to by using the key name.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Print the "brand" value of the dictionary: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thisdict = { "brand": "Ford",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  "model": "Mustang",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   "year": 1964 }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print(thisdict["brand"])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0A3FD4-7FBB-4327-A662-187453ED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683580"/>
            <a:ext cx="10771573" cy="5601810"/>
          </a:xfrm>
        </p:spPr>
        <p:txBody>
          <a:bodyPr>
            <a:normAutofit/>
          </a:bodyPr>
          <a:lstStyle/>
          <a:p>
            <a:r>
              <a:rPr lang="en-US" b="1" dirty="0"/>
              <a:t>Guido Van Rossum</a:t>
            </a:r>
            <a:r>
              <a:rPr lang="en-US" dirty="0"/>
              <a:t> began working on Python in the late </a:t>
            </a:r>
            <a:r>
              <a:rPr lang="en-US" b="1" dirty="0"/>
              <a:t>1980s</a:t>
            </a:r>
            <a:r>
              <a:rPr lang="en-US" dirty="0"/>
              <a:t>, as a successor to the </a:t>
            </a:r>
            <a:r>
              <a:rPr lang="en-US" b="1" dirty="0"/>
              <a:t>ABC programming language</a:t>
            </a:r>
            <a:r>
              <a:rPr lang="en-US" dirty="0"/>
              <a:t> on</a:t>
            </a:r>
            <a:r>
              <a:rPr lang="en-US" b="1" dirty="0"/>
              <a:t> Amoeba Operating system</a:t>
            </a:r>
            <a:r>
              <a:rPr lang="en-US" dirty="0"/>
              <a:t>, and first released it in </a:t>
            </a:r>
            <a:r>
              <a:rPr lang="en-US" b="1" dirty="0"/>
              <a:t>1991</a:t>
            </a:r>
            <a:r>
              <a:rPr lang="en-US" dirty="0"/>
              <a:t> as </a:t>
            </a:r>
            <a:r>
              <a:rPr lang="en-US" b="1" dirty="0"/>
              <a:t>Python 0.9.0</a:t>
            </a:r>
            <a:r>
              <a:rPr lang="en-US" dirty="0"/>
              <a:t>.</a:t>
            </a:r>
          </a:p>
          <a:p>
            <a:r>
              <a:rPr lang="en-US" dirty="0"/>
              <a:t>The name “Python” came  into mind when he was reading published manuscripts of a BBC comedy series called “Monty Python’s Flying Circus”.</a:t>
            </a:r>
          </a:p>
          <a:p>
            <a:endParaRPr lang="en-US" dirty="0"/>
          </a:p>
          <a:p>
            <a:r>
              <a:rPr lang="en-IN" b="1" dirty="0"/>
              <a:t>What is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Python is a </a:t>
            </a:r>
            <a:r>
              <a:rPr lang="en-IN" sz="2000" b="1" dirty="0"/>
              <a:t>general</a:t>
            </a:r>
            <a:r>
              <a:rPr lang="en-IN" sz="2000" dirty="0"/>
              <a:t> </a:t>
            </a:r>
            <a:r>
              <a:rPr lang="en-IN" sz="2000" b="1" dirty="0"/>
              <a:t>purpose</a:t>
            </a:r>
            <a:r>
              <a:rPr lang="en-IN" sz="2000" dirty="0"/>
              <a:t>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Interpreted language </a:t>
            </a:r>
            <a:r>
              <a:rPr lang="en-IN" sz="2000" dirty="0"/>
              <a:t>with easy syntax.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Object Oriented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05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6679FD-B3D6-40AA-98F2-CEC98D8BDC96}"/>
              </a:ext>
            </a:extLst>
          </p:cNvPr>
          <p:cNvSpPr txBox="1"/>
          <p:nvPr/>
        </p:nvSpPr>
        <p:spPr>
          <a:xfrm>
            <a:off x="763479" y="559293"/>
            <a:ext cx="108396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Ordered or Unordered?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As of Python version 3.7, dictionaries are ordered. In Python 3.6 and earlier, dictionaries are unordered. When we say that dictionaries are ordered, it means that the items have a defined order, and that order will not change. Unordered means that the items does not have a defined order, you cannot refer to an item by using an index. </a:t>
            </a:r>
          </a:p>
          <a:p>
            <a:endParaRPr lang="en-US" b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Changeable: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Dictionaries are changeable, meaning that we can change, add or remove items after the dictionary has been created.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Duplicates Not Allowed: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Dictionaries cannot have two items with the same key: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Duplicate values will overwrite existing values: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thisdict = { "brand": "Ford",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"model": "Mustang",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"year": 1964,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"year": 2020 }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print(thisdict)</a:t>
            </a:r>
          </a:p>
        </p:txBody>
      </p:sp>
    </p:spTree>
    <p:extLst>
      <p:ext uri="{BB962C8B-B14F-4D97-AF65-F5344CB8AC3E}">
        <p14:creationId xmlns:p14="http://schemas.microsoft.com/office/powerpoint/2010/main" val="233836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41FA-E3B9-4542-A2F2-991DD6D2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38" y="245655"/>
            <a:ext cx="10364451" cy="94395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Booleans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F1EF6-5D81-49B7-9505-141899733FA1}"/>
              </a:ext>
            </a:extLst>
          </p:cNvPr>
          <p:cNvSpPr txBox="1"/>
          <p:nvPr/>
        </p:nvSpPr>
        <p:spPr>
          <a:xfrm>
            <a:off x="594804" y="1358283"/>
            <a:ext cx="10404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Boolean type is one of the built-in data types provided by Python, which represents one of the two values i.e. True or False. Generally, it is used to represent the truth values of the expressions. For example, 1==1 is True whereas 2&lt;1 is False.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print(10 &gt; 9)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print(10 == 9)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print(10 &lt; 9)</a:t>
            </a:r>
          </a:p>
        </p:txBody>
      </p:sp>
    </p:spTree>
    <p:extLst>
      <p:ext uri="{BB962C8B-B14F-4D97-AF65-F5344CB8AC3E}">
        <p14:creationId xmlns:p14="http://schemas.microsoft.com/office/powerpoint/2010/main" val="404082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7AC-5B52-4E78-B8D9-3C9034CB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85" y="149291"/>
            <a:ext cx="2930437" cy="120364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F4839-58A7-4888-86FE-B8BFDF2A395D}"/>
              </a:ext>
            </a:extLst>
          </p:cNvPr>
          <p:cNvSpPr txBox="1"/>
          <p:nvPr/>
        </p:nvSpPr>
        <p:spPr>
          <a:xfrm>
            <a:off x="783771" y="1101012"/>
            <a:ext cx="106182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divides the operators in the following groups: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A82A2-DB51-4FE2-8AEB-60D6CDFDA1D8}"/>
              </a:ext>
            </a:extLst>
          </p:cNvPr>
          <p:cNvSpPr txBox="1"/>
          <p:nvPr/>
        </p:nvSpPr>
        <p:spPr>
          <a:xfrm>
            <a:off x="783771" y="2808515"/>
            <a:ext cx="9386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23274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FFA7-225C-4157-8028-6B529887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3" y="226631"/>
            <a:ext cx="5785604" cy="114496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Arithmetic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148A8-D1A1-41D9-980E-1AE77499321A}"/>
              </a:ext>
            </a:extLst>
          </p:cNvPr>
          <p:cNvSpPr txBox="1"/>
          <p:nvPr/>
        </p:nvSpPr>
        <p:spPr>
          <a:xfrm>
            <a:off x="870857" y="1017657"/>
            <a:ext cx="1045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are used with numeric values to perform common mathematical operations:</a:t>
            </a:r>
            <a:endParaRPr lang="en-US" sz="2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69BB2A-7712-42C9-9852-44B5E6F0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8199"/>
              </p:ext>
            </p:extLst>
          </p:nvPr>
        </p:nvGraphicFramePr>
        <p:xfrm>
          <a:off x="940318" y="1945640"/>
          <a:ext cx="10450287" cy="45111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1503059297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84027274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4289423326"/>
                    </a:ext>
                  </a:extLst>
                </a:gridCol>
              </a:tblGrid>
              <a:tr h="563893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27263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36686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–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55276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56540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77954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2940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Exponentiation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**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15091"/>
                  </a:ext>
                </a:extLst>
              </a:tr>
              <a:tr h="563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 division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//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8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6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848B-F0A2-4E46-A913-FBB2E07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10" y="366591"/>
            <a:ext cx="5720290" cy="115429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5A860-E904-4CD6-8D26-DEDE745133AB}"/>
              </a:ext>
            </a:extLst>
          </p:cNvPr>
          <p:cNvSpPr txBox="1"/>
          <p:nvPr/>
        </p:nvSpPr>
        <p:spPr>
          <a:xfrm>
            <a:off x="936171" y="1096763"/>
            <a:ext cx="10319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variables: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B554FF-E09D-4F97-BBB5-151C5B11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95070"/>
              </p:ext>
            </p:extLst>
          </p:nvPr>
        </p:nvGraphicFramePr>
        <p:xfrm>
          <a:off x="936171" y="2011059"/>
          <a:ext cx="9766041" cy="44803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55347">
                  <a:extLst>
                    <a:ext uri="{9D8B030D-6E8A-4147-A177-3AD203B41FA5}">
                      <a16:colId xmlns:a16="http://schemas.microsoft.com/office/drawing/2014/main" val="4272063370"/>
                    </a:ext>
                  </a:extLst>
                </a:gridCol>
                <a:gridCol w="3255347">
                  <a:extLst>
                    <a:ext uri="{9D8B030D-6E8A-4147-A177-3AD203B41FA5}">
                      <a16:colId xmlns:a16="http://schemas.microsoft.com/office/drawing/2014/main" val="905486443"/>
                    </a:ext>
                  </a:extLst>
                </a:gridCol>
                <a:gridCol w="3255347">
                  <a:extLst>
                    <a:ext uri="{9D8B030D-6E8A-4147-A177-3AD203B41FA5}">
                      <a16:colId xmlns:a16="http://schemas.microsoft.com/office/drawing/2014/main" val="2583488775"/>
                    </a:ext>
                  </a:extLst>
                </a:gridCol>
              </a:tblGrid>
              <a:tr h="640050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 As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66751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26132462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07026515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38449744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3239082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54862404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5086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7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87717E-5777-4C2E-9BEF-38681384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16582"/>
              </p:ext>
            </p:extLst>
          </p:nvPr>
        </p:nvGraphicFramePr>
        <p:xfrm>
          <a:off x="898123" y="397276"/>
          <a:ext cx="10395753" cy="23083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5251">
                  <a:extLst>
                    <a:ext uri="{9D8B030D-6E8A-4147-A177-3AD203B41FA5}">
                      <a16:colId xmlns:a16="http://schemas.microsoft.com/office/drawing/2014/main" val="2182286421"/>
                    </a:ext>
                  </a:extLst>
                </a:gridCol>
                <a:gridCol w="3465251">
                  <a:extLst>
                    <a:ext uri="{9D8B030D-6E8A-4147-A177-3AD203B41FA5}">
                      <a16:colId xmlns:a16="http://schemas.microsoft.com/office/drawing/2014/main" val="1202127786"/>
                    </a:ext>
                  </a:extLst>
                </a:gridCol>
                <a:gridCol w="3465251">
                  <a:extLst>
                    <a:ext uri="{9D8B030D-6E8A-4147-A177-3AD203B41FA5}">
                      <a16:colId xmlns:a16="http://schemas.microsoft.com/office/drawing/2014/main" val="998475386"/>
                    </a:ext>
                  </a:extLst>
                </a:gridCol>
              </a:tblGrid>
              <a:tr h="75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Operator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Example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 As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92895"/>
                  </a:ext>
                </a:extLst>
              </a:tr>
              <a:tr h="757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//=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//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38805717"/>
                  </a:ext>
                </a:extLst>
              </a:tr>
              <a:tr h="757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**=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**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38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15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D3D0-6FA5-495A-A14A-8E4B5A0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16" y="219022"/>
            <a:ext cx="9153503" cy="110375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3CBFD-228A-4194-B318-CDD43940FDF0}"/>
              </a:ext>
            </a:extLst>
          </p:cNvPr>
          <p:cNvSpPr txBox="1"/>
          <p:nvPr/>
        </p:nvSpPr>
        <p:spPr>
          <a:xfrm>
            <a:off x="692458" y="1162975"/>
            <a:ext cx="989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values: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897C93-11B5-4D4D-89CD-5F541523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59408"/>
              </p:ext>
            </p:extLst>
          </p:nvPr>
        </p:nvGraphicFramePr>
        <p:xfrm>
          <a:off x="692458" y="2077793"/>
          <a:ext cx="10263573" cy="44029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21191">
                  <a:extLst>
                    <a:ext uri="{9D8B030D-6E8A-4147-A177-3AD203B41FA5}">
                      <a16:colId xmlns:a16="http://schemas.microsoft.com/office/drawing/2014/main" val="2702989271"/>
                    </a:ext>
                  </a:extLst>
                </a:gridCol>
                <a:gridCol w="3421191">
                  <a:extLst>
                    <a:ext uri="{9D8B030D-6E8A-4147-A177-3AD203B41FA5}">
                      <a16:colId xmlns:a16="http://schemas.microsoft.com/office/drawing/2014/main" val="2437070441"/>
                    </a:ext>
                  </a:extLst>
                </a:gridCol>
                <a:gridCol w="3421191">
                  <a:extLst>
                    <a:ext uri="{9D8B030D-6E8A-4147-A177-3AD203B41FA5}">
                      <a16:colId xmlns:a16="http://schemas.microsoft.com/office/drawing/2014/main" val="2531598366"/>
                    </a:ext>
                  </a:extLst>
                </a:gridCol>
              </a:tblGrid>
              <a:tr h="628986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Operator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713361"/>
                  </a:ext>
                </a:extLst>
              </a:tr>
              <a:tr h="6289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30965196"/>
                  </a:ext>
                </a:extLst>
              </a:tr>
              <a:tr h="6289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!=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911867"/>
                  </a:ext>
                </a:extLst>
              </a:tr>
              <a:tr h="6289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43090439"/>
                  </a:ext>
                </a:extLst>
              </a:tr>
              <a:tr h="6289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94266441"/>
                  </a:ext>
                </a:extLst>
              </a:tr>
              <a:tr h="6289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62815464"/>
                  </a:ext>
                </a:extLst>
              </a:tr>
              <a:tr h="6289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952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9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E30-CA0A-4ACF-8725-1BADD654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2" y="361064"/>
            <a:ext cx="10364451" cy="159617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E5AB-FBEC-4EEE-A880-FC05ABB6DEB1}"/>
              </a:ext>
            </a:extLst>
          </p:cNvPr>
          <p:cNvSpPr txBox="1"/>
          <p:nvPr/>
        </p:nvSpPr>
        <p:spPr>
          <a:xfrm>
            <a:off x="887767" y="1473693"/>
            <a:ext cx="10537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 are used to combine conditional statements: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8B7D97-2BDB-4D57-A4A8-B6D49ABB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43829"/>
              </p:ext>
            </p:extLst>
          </p:nvPr>
        </p:nvGraphicFramePr>
        <p:xfrm>
          <a:off x="887767" y="2328189"/>
          <a:ext cx="10364451" cy="39732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4817">
                  <a:extLst>
                    <a:ext uri="{9D8B030D-6E8A-4147-A177-3AD203B41FA5}">
                      <a16:colId xmlns:a16="http://schemas.microsoft.com/office/drawing/2014/main" val="1225181215"/>
                    </a:ext>
                  </a:extLst>
                </a:gridCol>
                <a:gridCol w="3454817">
                  <a:extLst>
                    <a:ext uri="{9D8B030D-6E8A-4147-A177-3AD203B41FA5}">
                      <a16:colId xmlns:a16="http://schemas.microsoft.com/office/drawing/2014/main" val="3682334423"/>
                    </a:ext>
                  </a:extLst>
                </a:gridCol>
                <a:gridCol w="3454817">
                  <a:extLst>
                    <a:ext uri="{9D8B030D-6E8A-4147-A177-3AD203B41FA5}">
                      <a16:colId xmlns:a16="http://schemas.microsoft.com/office/drawing/2014/main" val="312523985"/>
                    </a:ext>
                  </a:extLst>
                </a:gridCol>
              </a:tblGrid>
              <a:tr h="77899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78618170"/>
                  </a:ext>
                </a:extLst>
              </a:tr>
              <a:tr h="1064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both statements are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 5 and  x &lt; 10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84454965"/>
                  </a:ext>
                </a:extLst>
              </a:tr>
              <a:tr h="1064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 5 or x &lt; 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60402263"/>
                  </a:ext>
                </a:extLst>
              </a:tr>
              <a:tr h="1064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not(x &lt; 5 and x &lt; 10)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4774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2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83DF-2133-4C86-852B-B4EE69CB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0" y="254532"/>
            <a:ext cx="10364451" cy="114813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Identity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864CE-6E24-4B04-857C-6A70BE1F3E10}"/>
              </a:ext>
            </a:extLst>
          </p:cNvPr>
          <p:cNvSpPr txBox="1"/>
          <p:nvPr/>
        </p:nvSpPr>
        <p:spPr>
          <a:xfrm>
            <a:off x="932155" y="1002561"/>
            <a:ext cx="926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operators are used to compare the objects..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1C0858-F568-456C-A0EC-04A8C2EC3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13713"/>
              </p:ext>
            </p:extLst>
          </p:nvPr>
        </p:nvGraphicFramePr>
        <p:xfrm>
          <a:off x="932155" y="1507997"/>
          <a:ext cx="10364451" cy="22910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4817">
                  <a:extLst>
                    <a:ext uri="{9D8B030D-6E8A-4147-A177-3AD203B41FA5}">
                      <a16:colId xmlns:a16="http://schemas.microsoft.com/office/drawing/2014/main" val="280814029"/>
                    </a:ext>
                  </a:extLst>
                </a:gridCol>
                <a:gridCol w="3454817">
                  <a:extLst>
                    <a:ext uri="{9D8B030D-6E8A-4147-A177-3AD203B41FA5}">
                      <a16:colId xmlns:a16="http://schemas.microsoft.com/office/drawing/2014/main" val="758237837"/>
                    </a:ext>
                  </a:extLst>
                </a:gridCol>
                <a:gridCol w="3454817">
                  <a:extLst>
                    <a:ext uri="{9D8B030D-6E8A-4147-A177-3AD203B41FA5}">
                      <a16:colId xmlns:a16="http://schemas.microsoft.com/office/drawing/2014/main" val="3867658640"/>
                    </a:ext>
                  </a:extLst>
                </a:gridCol>
              </a:tblGrid>
              <a:tr h="76367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02599622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is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x is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02658557"/>
                  </a:ext>
                </a:extLst>
              </a:tr>
              <a:tr h="7636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is not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x is not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46569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05B23-AF2F-45BC-B025-E5B109F1E517}"/>
              </a:ext>
            </a:extLst>
          </p:cNvPr>
          <p:cNvSpPr txBox="1"/>
          <p:nvPr/>
        </p:nvSpPr>
        <p:spPr>
          <a:xfrm>
            <a:off x="585301" y="4129163"/>
            <a:ext cx="304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= ["apple", "banana"]                                                            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 = ["apple", "banana"]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 =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31D74-6E02-4DFF-9020-CA80FB5EB1A1}"/>
              </a:ext>
            </a:extLst>
          </p:cNvPr>
          <p:cNvSpPr txBox="1"/>
          <p:nvPr/>
        </p:nvSpPr>
        <p:spPr>
          <a:xfrm>
            <a:off x="4168066" y="4129163"/>
            <a:ext cx="2126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1) is: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print(x is z)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print(x is y)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print(x == y)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o/p: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E93F8-9603-4876-AC87-64A084C02089}"/>
              </a:ext>
            </a:extLst>
          </p:cNvPr>
          <p:cNvSpPr txBox="1"/>
          <p:nvPr/>
        </p:nvSpPr>
        <p:spPr>
          <a:xfrm>
            <a:off x="7155402" y="4129163"/>
            <a:ext cx="1988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2)Is not: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print(x is not z)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print(x is not y)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print(x != y)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o/p: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44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CFAA-7F54-48EC-ADD3-DE14B0E6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4" y="263411"/>
            <a:ext cx="10364451" cy="118365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Membership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799C6-0105-4AB8-8FDD-3BAD11EB7D09}"/>
              </a:ext>
            </a:extLst>
          </p:cNvPr>
          <p:cNvSpPr txBox="1"/>
          <p:nvPr/>
        </p:nvSpPr>
        <p:spPr>
          <a:xfrm>
            <a:off x="923277" y="1207363"/>
            <a:ext cx="990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Membership operators are used to test if a sequence is presented in an object: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4881FC-6B9E-4E8F-85BC-F888C38C3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33186"/>
              </p:ext>
            </p:extLst>
          </p:nvPr>
        </p:nvGraphicFramePr>
        <p:xfrm>
          <a:off x="800469" y="1970790"/>
          <a:ext cx="10750860" cy="272643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83620">
                  <a:extLst>
                    <a:ext uri="{9D8B030D-6E8A-4147-A177-3AD203B41FA5}">
                      <a16:colId xmlns:a16="http://schemas.microsoft.com/office/drawing/2014/main" val="4086496556"/>
                    </a:ext>
                  </a:extLst>
                </a:gridCol>
                <a:gridCol w="3583620">
                  <a:extLst>
                    <a:ext uri="{9D8B030D-6E8A-4147-A177-3AD203B41FA5}">
                      <a16:colId xmlns:a16="http://schemas.microsoft.com/office/drawing/2014/main" val="1490522589"/>
                    </a:ext>
                  </a:extLst>
                </a:gridCol>
                <a:gridCol w="3583620">
                  <a:extLst>
                    <a:ext uri="{9D8B030D-6E8A-4147-A177-3AD203B41FA5}">
                      <a16:colId xmlns:a16="http://schemas.microsoft.com/office/drawing/2014/main" val="3766131737"/>
                    </a:ext>
                  </a:extLst>
                </a:gridCol>
              </a:tblGrid>
              <a:tr h="653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8999207"/>
                  </a:ext>
                </a:extLst>
              </a:tr>
              <a:tr h="653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in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x in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68362817"/>
                  </a:ext>
                </a:extLst>
              </a:tr>
              <a:tr h="653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not in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x not in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82962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4FB96A-FD36-440C-B5C4-3060AADB4E1A}"/>
              </a:ext>
            </a:extLst>
          </p:cNvPr>
          <p:cNvSpPr txBox="1"/>
          <p:nvPr/>
        </p:nvSpPr>
        <p:spPr>
          <a:xfrm>
            <a:off x="1012054" y="4989250"/>
            <a:ext cx="392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1)</a:t>
            </a:r>
          </a:p>
          <a:p>
            <a:r>
              <a:rPr lang="it-IT" sz="2000" b="1" dirty="0"/>
              <a:t>x = ["apple", "banana"]</a:t>
            </a:r>
          </a:p>
          <a:p>
            <a:endParaRPr lang="it-IT" sz="2000" b="1" dirty="0"/>
          </a:p>
          <a:p>
            <a:r>
              <a:rPr lang="it-IT" sz="2000" b="1" dirty="0"/>
              <a:t>print("banana" in x)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8BF57-7BDA-48F4-8C0F-28861D444E74}"/>
              </a:ext>
            </a:extLst>
          </p:cNvPr>
          <p:cNvSpPr txBox="1"/>
          <p:nvPr/>
        </p:nvSpPr>
        <p:spPr>
          <a:xfrm>
            <a:off x="6223247" y="5069150"/>
            <a:ext cx="3728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</a:t>
            </a:r>
          </a:p>
          <a:p>
            <a:r>
              <a:rPr lang="en-US" sz="2000" b="1" dirty="0"/>
              <a:t>x = ["apple", "banana"]</a:t>
            </a:r>
          </a:p>
          <a:p>
            <a:endParaRPr lang="en-US" sz="2000" b="1" dirty="0"/>
          </a:p>
          <a:p>
            <a:r>
              <a:rPr lang="en-US" sz="2000" b="1" dirty="0"/>
              <a:t>print("pineapple" not in x)</a:t>
            </a:r>
          </a:p>
        </p:txBody>
      </p:sp>
    </p:spTree>
    <p:extLst>
      <p:ext uri="{BB962C8B-B14F-4D97-AF65-F5344CB8AC3E}">
        <p14:creationId xmlns:p14="http://schemas.microsoft.com/office/powerpoint/2010/main" val="30310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2ED-6078-46DB-AD15-55DAAFAB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57" y="143415"/>
            <a:ext cx="10364451" cy="86405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Why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8B9E-E350-42D3-9431-B6D7CA36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18" y="854405"/>
            <a:ext cx="10364452" cy="290972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Data Types Defining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Symbols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Execution Of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GUI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Native Libraries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3DE04-E047-4DC4-9EA1-6909B70C95AD}"/>
              </a:ext>
            </a:extLst>
          </p:cNvPr>
          <p:cNvSpPr txBox="1"/>
          <p:nvPr/>
        </p:nvSpPr>
        <p:spPr>
          <a:xfrm>
            <a:off x="523157" y="3835153"/>
            <a:ext cx="575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Comparison Between Python &amp; Other Languages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4B2F8-686E-45D1-978F-DC5A063D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8" y="4429722"/>
            <a:ext cx="7759708" cy="22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838B-3664-4D12-924A-2429AC77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3" y="290044"/>
            <a:ext cx="10364451" cy="110375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B7E53-E0BC-46CE-B972-BE36B7B1316A}"/>
              </a:ext>
            </a:extLst>
          </p:cNvPr>
          <p:cNvSpPr txBox="1"/>
          <p:nvPr/>
        </p:nvSpPr>
        <p:spPr>
          <a:xfrm>
            <a:off x="893686" y="841919"/>
            <a:ext cx="935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Bitwise operators are used to compare (binary) numbers: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BE116D-52BC-4FE6-9665-700AEE8D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58871"/>
              </p:ext>
            </p:extLst>
          </p:nvPr>
        </p:nvGraphicFramePr>
        <p:xfrm>
          <a:off x="389993" y="1393794"/>
          <a:ext cx="11470575" cy="53545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23525">
                  <a:extLst>
                    <a:ext uri="{9D8B030D-6E8A-4147-A177-3AD203B41FA5}">
                      <a16:colId xmlns:a16="http://schemas.microsoft.com/office/drawing/2014/main" val="82858388"/>
                    </a:ext>
                  </a:extLst>
                </a:gridCol>
                <a:gridCol w="3823525">
                  <a:extLst>
                    <a:ext uri="{9D8B030D-6E8A-4147-A177-3AD203B41FA5}">
                      <a16:colId xmlns:a16="http://schemas.microsoft.com/office/drawing/2014/main" val="3692997400"/>
                    </a:ext>
                  </a:extLst>
                </a:gridCol>
                <a:gridCol w="3823525">
                  <a:extLst>
                    <a:ext uri="{9D8B030D-6E8A-4147-A177-3AD203B41FA5}">
                      <a16:colId xmlns:a16="http://schemas.microsoft.com/office/drawing/2014/main" val="4021158690"/>
                    </a:ext>
                  </a:extLst>
                </a:gridCol>
              </a:tblGrid>
              <a:tr h="6929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17654016"/>
                  </a:ext>
                </a:extLst>
              </a:tr>
              <a:tr h="69296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each bit to 1 if both bits are 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4585989"/>
                  </a:ext>
                </a:extLst>
              </a:tr>
              <a:tr h="69296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each bit to 1 if one of two bits is 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74441807"/>
                  </a:ext>
                </a:extLst>
              </a:tr>
              <a:tr h="69296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each bit to 1 if only one of two bits is 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55040120"/>
                  </a:ext>
                </a:extLst>
              </a:tr>
              <a:tr h="69296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Inverts all the bits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90767987"/>
                  </a:ext>
                </a:extLst>
              </a:tr>
              <a:tr h="69296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 fill left shift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 by pushing zeros in from the right and let the leftmost bits fall off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4277467"/>
                  </a:ext>
                </a:extLst>
              </a:tr>
              <a:tr h="90190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 right shift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3073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710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9AAB-8DA1-42CA-8BD9-87A9359F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4" y="301276"/>
            <a:ext cx="2501228" cy="117296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If ... Else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F9FDC-24DA-4B5B-9D78-EFB3172A053D}"/>
              </a:ext>
            </a:extLst>
          </p:cNvPr>
          <p:cNvSpPr txBox="1"/>
          <p:nvPr/>
        </p:nvSpPr>
        <p:spPr>
          <a:xfrm>
            <a:off x="989044" y="1135683"/>
            <a:ext cx="10291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Conditions and If statements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C0EBB-A3BF-48D0-84D0-C108C68A9799}"/>
              </a:ext>
            </a:extLst>
          </p:cNvPr>
          <p:cNvSpPr txBox="1"/>
          <p:nvPr/>
        </p:nvSpPr>
        <p:spPr>
          <a:xfrm>
            <a:off x="989044" y="1744824"/>
            <a:ext cx="925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supports the usual logical conditions from mathematics: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Equals: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48B9-4EDE-4C3D-AC1C-9CCA577BBF60}"/>
              </a:ext>
            </a:extLst>
          </p:cNvPr>
          <p:cNvSpPr txBox="1"/>
          <p:nvPr/>
        </p:nvSpPr>
        <p:spPr>
          <a:xfrm>
            <a:off x="989044" y="5019869"/>
            <a:ext cx="11056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conditions can be used in several ways, most commonly in "if statements" and loops.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"if statement" is written by using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01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0B01BC-25E9-4956-AB88-2CE40382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F596F-2E1A-4335-85C3-565BF8E8AABD}"/>
              </a:ext>
            </a:extLst>
          </p:cNvPr>
          <p:cNvSpPr txBox="1"/>
          <p:nvPr/>
        </p:nvSpPr>
        <p:spPr>
          <a:xfrm>
            <a:off x="671804" y="374583"/>
            <a:ext cx="83975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000" b="1" dirty="0"/>
              <a:t>: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8E5F1-7570-4E08-841A-FA23482EB28A}"/>
              </a:ext>
            </a:extLst>
          </p:cNvPr>
          <p:cNvSpPr txBox="1"/>
          <p:nvPr/>
        </p:nvSpPr>
        <p:spPr>
          <a:xfrm>
            <a:off x="671804" y="2537579"/>
            <a:ext cx="10606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Indentation: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Python relies on indentation (whitespace at the beginning of a line) to define scope in the code.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statement, without indentation (will raise an error):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error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0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CAFF-5693-4D2F-92BC-59A65F7D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FD142-08B6-484B-A3BD-69BDC665C1F6}"/>
              </a:ext>
            </a:extLst>
          </p:cNvPr>
          <p:cNvSpPr txBox="1"/>
          <p:nvPr/>
        </p:nvSpPr>
        <p:spPr>
          <a:xfrm>
            <a:off x="661848" y="618517"/>
            <a:ext cx="1059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Elif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850C4-1A19-48BA-89E5-69B43E82281F}"/>
              </a:ext>
            </a:extLst>
          </p:cNvPr>
          <p:cNvSpPr txBox="1"/>
          <p:nvPr/>
        </p:nvSpPr>
        <p:spPr>
          <a:xfrm>
            <a:off x="797455" y="1530220"/>
            <a:ext cx="105970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pythons way of saying "if the previous conditions were not true, then try this condition“.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0397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860601-E93F-435F-B0E3-6E1E9C109099}"/>
              </a:ext>
            </a:extLst>
          </p:cNvPr>
          <p:cNvSpPr txBox="1"/>
          <p:nvPr/>
        </p:nvSpPr>
        <p:spPr>
          <a:xfrm>
            <a:off x="382555" y="558253"/>
            <a:ext cx="107395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Else</a:t>
            </a:r>
            <a:endParaRPr lang="en-US" sz="4000" b="1" i="0" dirty="0">
              <a:solidFill>
                <a:srgbClr val="000000"/>
              </a:solidFill>
              <a:effectLst/>
              <a:highlight>
                <a:srgbClr val="00FF00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catches anything which isn't caught by the preceding conditions.</a:t>
            </a:r>
          </a:p>
          <a:p>
            <a:pPr algn="l"/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98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D959C9-362D-4CA3-887C-8A6E4E2A053E}"/>
              </a:ext>
            </a:extLst>
          </p:cNvPr>
          <p:cNvSpPr txBox="1"/>
          <p:nvPr/>
        </p:nvSpPr>
        <p:spPr>
          <a:xfrm>
            <a:off x="466530" y="531845"/>
            <a:ext cx="1090748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 can also have an </a:t>
            </a:r>
            <a:r>
              <a:rPr lang="en-US" sz="2400" b="1" dirty="0">
                <a:solidFill>
                  <a:schemeClr val="accent5"/>
                </a:solidFill>
              </a:rPr>
              <a:t>else</a:t>
            </a:r>
            <a:r>
              <a:rPr lang="en-US" sz="2400" b="1" dirty="0"/>
              <a:t> without </a:t>
            </a:r>
            <a:r>
              <a:rPr lang="en-US" sz="2400" b="1" dirty="0">
                <a:solidFill>
                  <a:schemeClr val="accent5"/>
                </a:solidFill>
              </a:rPr>
              <a:t>elif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not greater than 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Short Hand If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 only one statement to execute, you can put it on the same line as the if statement.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b: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444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CA958-6B99-419B-9B8E-4B2032DEF8AE}"/>
              </a:ext>
            </a:extLst>
          </p:cNvPr>
          <p:cNvSpPr txBox="1"/>
          <p:nvPr/>
        </p:nvSpPr>
        <p:spPr>
          <a:xfrm>
            <a:off x="503852" y="251925"/>
            <a:ext cx="1015170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have multiple else statements on the same line: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One line if else statement, with 3 conditions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And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a logical operator, and is used to combine conditional statements:</a:t>
            </a:r>
          </a:p>
          <a:p>
            <a:b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Test if a is greater than b, AND if c is greater than a: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and c &gt; a: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"Both conditions are True"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37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37274C-7849-453D-AF27-5F8951BF2090}"/>
              </a:ext>
            </a:extLst>
          </p:cNvPr>
          <p:cNvSpPr txBox="1"/>
          <p:nvPr/>
        </p:nvSpPr>
        <p:spPr>
          <a:xfrm>
            <a:off x="419876" y="289248"/>
            <a:ext cx="22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Or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875688-35BF-4B12-92A7-7C839157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29" y="935579"/>
            <a:ext cx="1017969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a logical operator, and is used to combine conditional statements: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85D4C4A-D06B-40C4-BC0B-A7C3F7B6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29" y="1663586"/>
            <a:ext cx="1058558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sz="2000" b="1" dirty="0"/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 if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greater than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if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greater than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a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or a &gt; c: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"At least one of the conditions is True"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F53C9-4240-4713-9EB6-B39A02390C92}"/>
              </a:ext>
            </a:extLst>
          </p:cNvPr>
          <p:cNvSpPr txBox="1"/>
          <p:nvPr/>
        </p:nvSpPr>
        <p:spPr>
          <a:xfrm>
            <a:off x="419876" y="4180114"/>
            <a:ext cx="89480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Nested If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"Above ten,"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"and also above 20!"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 not above 20."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939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677DD-E7BC-4CEA-8FB1-12D66FC0BA65}"/>
              </a:ext>
            </a:extLst>
          </p:cNvPr>
          <p:cNvSpPr txBox="1"/>
          <p:nvPr/>
        </p:nvSpPr>
        <p:spPr>
          <a:xfrm>
            <a:off x="595830" y="1726327"/>
            <a:ext cx="11000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as long as a condition is true.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Print i as long as i is less than 100: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nn-NO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 = </a:t>
            </a:r>
            <a:r>
              <a:rPr lang="nn-NO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sz="2000" b="1" dirty="0"/>
            </a:br>
            <a:r>
              <a:rPr lang="nn-NO" sz="2000" b="1" dirty="0"/>
              <a:t>	</a:t>
            </a:r>
            <a:r>
              <a:rPr lang="nn-NO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nn-NO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sz="2000" b="1" dirty="0"/>
            </a:br>
            <a:r>
              <a:rPr lang="nn-NO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nn-NO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sz="2000" b="1" dirty="0"/>
            </a:br>
            <a:r>
              <a:rPr lang="nn-NO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i += </a:t>
            </a:r>
            <a:r>
              <a:rPr lang="nn-NO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remember to increment i, or else the loop will continue forever.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)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F6D62-4E3C-4027-88F6-F652BF70F3A4}"/>
              </a:ext>
            </a:extLst>
          </p:cNvPr>
          <p:cNvSpPr txBox="1"/>
          <p:nvPr/>
        </p:nvSpPr>
        <p:spPr>
          <a:xfrm>
            <a:off x="354200" y="565092"/>
            <a:ext cx="945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4145457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A4F72-53E9-4D9C-AFA3-AE123AF2AF8B}"/>
              </a:ext>
            </a:extLst>
          </p:cNvPr>
          <p:cNvSpPr txBox="1"/>
          <p:nvPr/>
        </p:nvSpPr>
        <p:spPr>
          <a:xfrm>
            <a:off x="488272" y="378779"/>
            <a:ext cx="103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break Statement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53808-DBD9-4BDB-8A93-881E277CE165}"/>
              </a:ext>
            </a:extLst>
          </p:cNvPr>
          <p:cNvSpPr txBox="1"/>
          <p:nvPr/>
        </p:nvSpPr>
        <p:spPr>
          <a:xfrm>
            <a:off x="488272" y="1677906"/>
            <a:ext cx="107774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loop even if the while condition is true: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 =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==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i +=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01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EF4B-A7F0-483D-A5F2-36EC58E2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9332"/>
            <a:ext cx="9319422" cy="1147665"/>
          </a:xfrm>
        </p:spPr>
        <p:txBody>
          <a:bodyPr>
            <a:normAutofit/>
          </a:bodyPr>
          <a:lstStyle/>
          <a:p>
            <a:r>
              <a:rPr lang="en-US" sz="2400" dirty="0"/>
              <a:t>Python Syntax compared to other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C78F-BBAB-4894-8DF1-A38368B3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82" y="1156997"/>
            <a:ext cx="10793035" cy="309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● Python was designed for readability and has some similarities to the English language with influence from mathematics.</a:t>
            </a:r>
          </a:p>
          <a:p>
            <a:pPr marL="0" indent="0">
              <a:buNone/>
            </a:pPr>
            <a:r>
              <a:rPr lang="en-US" dirty="0"/>
              <a:t>● Python uses new lines to complete a command. </a:t>
            </a:r>
          </a:p>
          <a:p>
            <a:pPr marL="0" indent="0">
              <a:buNone/>
            </a:pPr>
            <a:r>
              <a:rPr lang="en-US" dirty="0"/>
              <a:t>● Python relies on indentation, using whitespace, to define scope, such as the scope of loops, functions and classes. Other programming languages often use curly brackets for this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51880-5BC1-4DD8-ADBF-9FCEEEC050D1}"/>
              </a:ext>
            </a:extLst>
          </p:cNvPr>
          <p:cNvSpPr txBox="1"/>
          <p:nvPr/>
        </p:nvSpPr>
        <p:spPr>
          <a:xfrm>
            <a:off x="699482" y="4879205"/>
            <a:ext cx="70912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b="1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"Hello, World!“)</a:t>
            </a:r>
          </a:p>
        </p:txBody>
      </p:sp>
    </p:spTree>
    <p:extLst>
      <p:ext uri="{BB962C8B-B14F-4D97-AF65-F5344CB8AC3E}">
        <p14:creationId xmlns:p14="http://schemas.microsoft.com/office/powerpoint/2010/main" val="444452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78E99-F8B8-4D5F-9743-104BAA9EE8AB}"/>
              </a:ext>
            </a:extLst>
          </p:cNvPr>
          <p:cNvSpPr txBox="1"/>
          <p:nvPr/>
        </p:nvSpPr>
        <p:spPr>
          <a:xfrm>
            <a:off x="381740" y="372862"/>
            <a:ext cx="10200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continue Statement</a:t>
            </a:r>
            <a:endParaRPr lang="en-US" b="1" i="0" dirty="0">
              <a:solidFill>
                <a:srgbClr val="000000"/>
              </a:solidFill>
              <a:effectLst/>
              <a:highlight>
                <a:srgbClr val="00FF00"/>
              </a:highlight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5BDEA-9F44-46D3-BFC8-A9CFCE1009D4}"/>
              </a:ext>
            </a:extLst>
          </p:cNvPr>
          <p:cNvSpPr txBox="1"/>
          <p:nvPr/>
        </p:nvSpPr>
        <p:spPr>
          <a:xfrm>
            <a:off x="497150" y="1474619"/>
            <a:ext cx="105555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current iteration, and continue with the next: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==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8637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5B6BB-CD0C-414E-AB7F-B1D2B785225F}"/>
              </a:ext>
            </a:extLst>
          </p:cNvPr>
          <p:cNvSpPr txBox="1"/>
          <p:nvPr/>
        </p:nvSpPr>
        <p:spPr>
          <a:xfrm>
            <a:off x="408373" y="45276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else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D5F33-3C4C-4404-8F53-F34AEA8F9F5B}"/>
              </a:ext>
            </a:extLst>
          </p:cNvPr>
          <p:cNvSpPr txBox="1"/>
          <p:nvPr/>
        </p:nvSpPr>
        <p:spPr>
          <a:xfrm>
            <a:off x="408373" y="1358283"/>
            <a:ext cx="10235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run a block of code once when the condition no longer is true:</a:t>
            </a:r>
          </a:p>
          <a:p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 message once the condition is false: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is no longer less than 50"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354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87311-CC47-4E00-A5B2-05491C580752}"/>
              </a:ext>
            </a:extLst>
          </p:cNvPr>
          <p:cNvSpPr txBox="1"/>
          <p:nvPr/>
        </p:nvSpPr>
        <p:spPr>
          <a:xfrm>
            <a:off x="497151" y="417251"/>
            <a:ext cx="1020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For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E1F22-DA05-4B51-88F2-E07D17FCC624}"/>
              </a:ext>
            </a:extLst>
          </p:cNvPr>
          <p:cNvSpPr txBox="1"/>
          <p:nvPr/>
        </p:nvSpPr>
        <p:spPr>
          <a:xfrm>
            <a:off x="497152" y="1322773"/>
            <a:ext cx="10715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is used for iterating over a sequence (that is either a list, a tuple, a dictionary, a set, or a string).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8E93A-C62F-41EF-AC9A-9688356F2944}"/>
              </a:ext>
            </a:extLst>
          </p:cNvPr>
          <p:cNvSpPr txBox="1"/>
          <p:nvPr/>
        </p:nvSpPr>
        <p:spPr>
          <a:xfrm>
            <a:off x="497151" y="4154474"/>
            <a:ext cx="97831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Looping Through a String</a:t>
            </a:r>
          </a:p>
          <a:p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62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29024-CE97-485C-BCA1-0D583E66EE04}"/>
              </a:ext>
            </a:extLst>
          </p:cNvPr>
          <p:cNvSpPr txBox="1"/>
          <p:nvPr/>
        </p:nvSpPr>
        <p:spPr>
          <a:xfrm>
            <a:off x="497149" y="399496"/>
            <a:ext cx="104401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break Statement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loop before it has looped through all the items: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1D367-96F7-488B-AAA5-5BECD19480CD}"/>
              </a:ext>
            </a:extLst>
          </p:cNvPr>
          <p:cNvSpPr txBox="1"/>
          <p:nvPr/>
        </p:nvSpPr>
        <p:spPr>
          <a:xfrm>
            <a:off x="497149" y="1979721"/>
            <a:ext cx="9623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FA374D-1DCF-4564-8455-62F05316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9" y="2536851"/>
            <a:ext cx="9836459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Exit the loop when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“banana":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o\p=apple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   banana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83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B39964-BCA4-444E-B5AD-2FBC3C981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14" y="539203"/>
            <a:ext cx="10795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Exit the loop when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"banana", but this time the break comes before the 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06C11-208F-493D-AA66-B24BFE226C69}"/>
              </a:ext>
            </a:extLst>
          </p:cNvPr>
          <p:cNvSpPr txBox="1"/>
          <p:nvPr/>
        </p:nvSpPr>
        <p:spPr>
          <a:xfrm>
            <a:off x="487783" y="1087338"/>
            <a:ext cx="107955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o\p = apple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56670-E9C7-4BA8-B335-38C2263F95CD}"/>
              </a:ext>
            </a:extLst>
          </p:cNvPr>
          <p:cNvSpPr txBox="1"/>
          <p:nvPr/>
        </p:nvSpPr>
        <p:spPr>
          <a:xfrm>
            <a:off x="381414" y="3235912"/>
            <a:ext cx="110083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continue Statement</a:t>
            </a:r>
            <a:endParaRPr lang="en-US" b="1" i="0" dirty="0">
              <a:solidFill>
                <a:srgbClr val="000000"/>
              </a:solidFill>
              <a:effectLst/>
              <a:highlight>
                <a:srgbClr val="00FF00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current iteration of the loop, and continue with the next: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17846-DE5A-400B-9B8D-D6D33B075766}"/>
              </a:ext>
            </a:extLst>
          </p:cNvPr>
          <p:cNvSpPr txBox="1"/>
          <p:nvPr/>
        </p:nvSpPr>
        <p:spPr>
          <a:xfrm>
            <a:off x="381740" y="346230"/>
            <a:ext cx="11097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range() Function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loop through a set of code a specified number of times, we can use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function,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sequence of numbers, starting from 0 by default, and increments by 1 (by default).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o\p=0,1,2,3,4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AA0BDC-45F0-4FBC-81A6-4D6313CA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0" y="3910524"/>
            <a:ext cx="93776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cs typeface="Arial" panose="020B0604020202020204" pitchFamily="34" charset="0"/>
              </a:rPr>
              <a:t>Else in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in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specifies a block of code to be executed when the loop is finished: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b="1" dirty="0"/>
            </a:b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"Finally finished!"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88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54542-5959-44A5-9F0E-513142BB4A8E}"/>
              </a:ext>
            </a:extLst>
          </p:cNvPr>
          <p:cNvSpPr txBox="1"/>
          <p:nvPr/>
        </p:nvSpPr>
        <p:spPr>
          <a:xfrm>
            <a:off x="319596" y="284085"/>
            <a:ext cx="104401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Nested Loops</a:t>
            </a:r>
          </a:p>
          <a:p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A nested loop is a loop inside a loop.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The "inner loop" will be executed one time for each iteration of the "outer loop":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 = [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"tasty"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adj: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48D83-FCBF-4ED4-BE34-3B9611CEFC86}"/>
              </a:ext>
            </a:extLst>
          </p:cNvPr>
          <p:cNvSpPr txBox="1"/>
          <p:nvPr/>
        </p:nvSpPr>
        <p:spPr>
          <a:xfrm>
            <a:off x="3240351" y="3346883"/>
            <a:ext cx="8833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o\p=red apple    		 tasty apple</a:t>
            </a:r>
          </a:p>
          <a:p>
            <a:r>
              <a:rPr lang="en-US" sz="2000" b="1" dirty="0"/>
              <a:t>	red banana  		 tasty banana</a:t>
            </a:r>
          </a:p>
          <a:p>
            <a:r>
              <a:rPr lang="en-US" sz="2000" b="1" dirty="0"/>
              <a:t>	red cherry    		 tasty cherry</a:t>
            </a:r>
          </a:p>
          <a:p>
            <a:r>
              <a:rPr lang="en-US" sz="2000" b="1" dirty="0"/>
              <a:t>	big apple</a:t>
            </a:r>
          </a:p>
          <a:p>
            <a:r>
              <a:rPr lang="en-US" sz="2000" b="1" dirty="0"/>
              <a:t>	big banana</a:t>
            </a:r>
          </a:p>
          <a:p>
            <a:r>
              <a:rPr lang="en-US" sz="2000" b="1" dirty="0"/>
              <a:t>	big cherry</a:t>
            </a:r>
          </a:p>
          <a:p>
            <a:r>
              <a:rPr lang="en-US" sz="2000" b="1" dirty="0"/>
              <a:t>	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D110A-38CF-43CF-8882-438D912646ED}"/>
              </a:ext>
            </a:extLst>
          </p:cNvPr>
          <p:cNvSpPr txBox="1"/>
          <p:nvPr/>
        </p:nvSpPr>
        <p:spPr>
          <a:xfrm>
            <a:off x="319596" y="5149048"/>
            <a:ext cx="104401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pass Statement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84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6CD89-4869-4417-8A9A-25288EE01C6C}"/>
              </a:ext>
            </a:extLst>
          </p:cNvPr>
          <p:cNvSpPr txBox="1"/>
          <p:nvPr/>
        </p:nvSpPr>
        <p:spPr>
          <a:xfrm>
            <a:off x="408374" y="363984"/>
            <a:ext cx="3773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Functions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4D37A-88B5-4DB6-A571-198E01E88746}"/>
              </a:ext>
            </a:extLst>
          </p:cNvPr>
          <p:cNvSpPr txBox="1"/>
          <p:nvPr/>
        </p:nvSpPr>
        <p:spPr>
          <a:xfrm>
            <a:off x="550415" y="1057082"/>
            <a:ext cx="1073310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Python a function is defined using the </a:t>
            </a:r>
            <a:r>
              <a:rPr lang="en-US" sz="20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my_function():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function"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Calling a Function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call a function, use the function name followed by parenthesis: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a=10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b=20</a:t>
            </a:r>
          </a:p>
          <a:p>
            <a:r>
              <a:rPr lang="en-US" sz="2000" b="1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addition():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c= a + b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15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601B9-22D3-4D39-BCE2-DE79D7AB96DC}"/>
              </a:ext>
            </a:extLst>
          </p:cNvPr>
          <p:cNvSpPr txBox="1"/>
          <p:nvPr/>
        </p:nvSpPr>
        <p:spPr>
          <a:xfrm>
            <a:off x="390619" y="568204"/>
            <a:ext cx="10715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Arguments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BB9B4-6633-4D0A-A7AB-8D494D56F012}"/>
              </a:ext>
            </a:extLst>
          </p:cNvPr>
          <p:cNvSpPr txBox="1"/>
          <p:nvPr/>
        </p:nvSpPr>
        <p:spPr>
          <a:xfrm>
            <a:off x="616998" y="1642370"/>
            <a:ext cx="10958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 can be passed into functions as arguments.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 are specified after the function name, inside the parentheses. You can add as many arguments as you want, just separate them with a comma.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my_function(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f_value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f_value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sz="2000" b="1" dirty="0">
                <a:solidFill>
                  <a:srgbClr val="A52A2A"/>
                </a:solidFill>
                <a:latin typeface="Consolas" panose="020B0609020204030204" pitchFamily="49" charset="0"/>
              </a:rPr>
              <a:t>10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my_function(</a:t>
            </a:r>
            <a:r>
              <a:rPr lang="en-US" sz="2000" b="1" dirty="0">
                <a:solidFill>
                  <a:srgbClr val="A52A2A"/>
                </a:solidFill>
                <a:latin typeface="Consolas" panose="020B0609020204030204" pitchFamily="49" charset="0"/>
              </a:rPr>
              <a:t>5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my_function(</a:t>
            </a:r>
            <a:r>
              <a:rPr lang="en-US" sz="2000" b="1" dirty="0">
                <a:solidFill>
                  <a:srgbClr val="A52A2A"/>
                </a:solidFill>
                <a:latin typeface="Consolas" panose="020B0609020204030204" pitchFamily="49" charset="0"/>
              </a:rPr>
              <a:t>10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my_function(</a:t>
            </a:r>
            <a:r>
              <a:rPr lang="en-US" sz="2000" b="1" dirty="0">
                <a:solidFill>
                  <a:srgbClr val="A52A2A"/>
                </a:solidFill>
                <a:latin typeface="Consolas" panose="020B0609020204030204" pitchFamily="49" charset="0"/>
              </a:rPr>
              <a:t>20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9072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85A1B-063A-4565-AA16-9778913BE178}"/>
              </a:ext>
            </a:extLst>
          </p:cNvPr>
          <p:cNvSpPr txBox="1"/>
          <p:nvPr/>
        </p:nvSpPr>
        <p:spPr>
          <a:xfrm>
            <a:off x="488272" y="408373"/>
            <a:ext cx="5885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Number of Arguments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60721-4348-4CFC-B4CB-801C3B69218A}"/>
              </a:ext>
            </a:extLst>
          </p:cNvPr>
          <p:cNvSpPr txBox="1"/>
          <p:nvPr/>
        </p:nvSpPr>
        <p:spPr>
          <a:xfrm>
            <a:off x="689499" y="1429946"/>
            <a:ext cx="10813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 function must be called with the correct number of arguments. Meaning that if your function expects 2 arguments, you have to call the function with 2 arguments, not more, and not less.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first_number,second_number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(first_number + second_number)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my_function(</a:t>
            </a:r>
            <a:r>
              <a:rPr lang="en-US" sz="2000" b="1" dirty="0">
                <a:solidFill>
                  <a:srgbClr val="A52A2A"/>
                </a:solidFill>
                <a:latin typeface="Consolas" panose="020B0609020204030204" pitchFamily="49" charset="0"/>
              </a:rPr>
              <a:t>10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,20)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107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AF41-8C3F-45C3-8129-47C38431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36" y="268711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highlight>
                  <a:srgbClr val="00FF00"/>
                </a:highlight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DA7-3F0C-4B9B-A4AD-8B543FD3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69007"/>
            <a:ext cx="10124340" cy="2947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variables are created when you assign a value to it. Python has no command for declaring a variable.</a:t>
            </a:r>
          </a:p>
          <a:p>
            <a:pPr marL="0" indent="0">
              <a:buNone/>
            </a:pPr>
            <a:r>
              <a:rPr lang="en-US" dirty="0"/>
              <a:t> Example </a:t>
            </a:r>
          </a:p>
          <a:p>
            <a:pPr marL="0" indent="0">
              <a:buNone/>
            </a:pPr>
            <a:r>
              <a:rPr lang="en-US" dirty="0"/>
              <a:t> Variables in Python:</a:t>
            </a:r>
          </a:p>
          <a:p>
            <a:pPr marL="0" indent="0">
              <a:buNone/>
            </a:pPr>
            <a:r>
              <a:rPr lang="en-US" dirty="0"/>
              <a:t> x =</a:t>
            </a:r>
            <a:r>
              <a:rPr lang="en-US" dirty="0">
                <a:solidFill>
                  <a:srgbClr val="00B050"/>
                </a:solidFill>
              </a:rPr>
              <a:t> 5 </a:t>
            </a:r>
          </a:p>
          <a:p>
            <a:pPr marL="0" indent="0">
              <a:buNone/>
            </a:pPr>
            <a:r>
              <a:rPr lang="en-US" dirty="0"/>
              <a:t> y =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"Hello, World!" 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FC657-ACB0-4AD8-ACB3-340B2264CC02}"/>
              </a:ext>
            </a:extLst>
          </p:cNvPr>
          <p:cNvSpPr txBox="1"/>
          <p:nvPr/>
        </p:nvSpPr>
        <p:spPr>
          <a:xfrm>
            <a:off x="634482" y="4581331"/>
            <a:ext cx="10636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variable name must start with a letter or the underscore.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variable name cannot start with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 name are case sensitive.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Keywords : if, for, print, while, break etc.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9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00DF5-B9E7-400A-912D-E30A8E241CC9}"/>
              </a:ext>
            </a:extLst>
          </p:cNvPr>
          <p:cNvSpPr txBox="1"/>
          <p:nvPr/>
        </p:nvSpPr>
        <p:spPr>
          <a:xfrm>
            <a:off x="230819" y="3861146"/>
            <a:ext cx="10289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Python Lambda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C5FB0-9D6A-4391-B378-BEEE993A2E87}"/>
              </a:ext>
            </a:extLst>
          </p:cNvPr>
          <p:cNvSpPr txBox="1"/>
          <p:nvPr/>
        </p:nvSpPr>
        <p:spPr>
          <a:xfrm>
            <a:off x="791592" y="4669654"/>
            <a:ext cx="1060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is a small anonymous function.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can take any number of arguments, but can only have one expression.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pt-B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 </a:t>
            </a:r>
            <a:r>
              <a:rPr lang="pt-BR" sz="2000" b="1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a, b : a * b</a:t>
            </a: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(x(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0968D-2E3E-4250-8322-90DC5EFF19DF}"/>
              </a:ext>
            </a:extLst>
          </p:cNvPr>
          <p:cNvSpPr txBox="1"/>
          <p:nvPr/>
        </p:nvSpPr>
        <p:spPr>
          <a:xfrm>
            <a:off x="230819" y="260160"/>
            <a:ext cx="94902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 Values</a:t>
            </a:r>
            <a:endParaRPr lang="en-US" sz="2800" b="1" i="0" dirty="0">
              <a:solidFill>
                <a:srgbClr val="000000"/>
              </a:solidFill>
              <a:effectLst/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To let a function return a value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use the return statement.</a:t>
            </a:r>
          </a:p>
          <a:p>
            <a:endParaRPr lang="en-US" sz="2000" b="1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my_function(x):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x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(my_function(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(my_function(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(my_function(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5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840ED-BEDC-4A30-9211-E2DFA7E739A1}"/>
              </a:ext>
            </a:extLst>
          </p:cNvPr>
          <p:cNvSpPr txBox="1"/>
          <p:nvPr/>
        </p:nvSpPr>
        <p:spPr>
          <a:xfrm>
            <a:off x="479395" y="381740"/>
            <a:ext cx="4252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Classes and Objects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B922C-CA9C-4336-989E-74842534741E}"/>
              </a:ext>
            </a:extLst>
          </p:cNvPr>
          <p:cNvSpPr txBox="1"/>
          <p:nvPr/>
        </p:nvSpPr>
        <p:spPr>
          <a:xfrm>
            <a:off x="745723" y="1243514"/>
            <a:ext cx="10966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an object oriented programming language.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</a:p>
          <a:p>
            <a:pPr algn="l"/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Almost everything in Python is an object, with its properties and     methods.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A Class is like an object constructor, or a "blueprint" for creating objects.</a:t>
            </a:r>
          </a:p>
          <a:p>
            <a:endParaRPr lang="en-US" sz="2400" b="1" dirty="0"/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MyClass: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x = 10</a:t>
            </a: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Y = MyClass()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Y.x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315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7D79A-7C7C-4511-8089-D69D2AAEA92B}"/>
              </a:ext>
            </a:extLst>
          </p:cNvPr>
          <p:cNvSpPr txBox="1"/>
          <p:nvPr/>
        </p:nvSpPr>
        <p:spPr>
          <a:xfrm>
            <a:off x="1047565" y="674703"/>
            <a:ext cx="10555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Cars: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windows=4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doors=4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color=“red”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def horn(self):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	print(“Horn”)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X=Cars()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print(X.windows)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print(X.doors)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print(X.color)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X.horn()</a:t>
            </a:r>
          </a:p>
        </p:txBody>
      </p:sp>
    </p:spTree>
    <p:extLst>
      <p:ext uri="{BB962C8B-B14F-4D97-AF65-F5344CB8AC3E}">
        <p14:creationId xmlns:p14="http://schemas.microsoft.com/office/powerpoint/2010/main" val="1380721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CF472-6762-4641-8A8D-9E1FF2D13CA8}"/>
              </a:ext>
            </a:extLst>
          </p:cNvPr>
          <p:cNvSpPr txBox="1"/>
          <p:nvPr/>
        </p:nvSpPr>
        <p:spPr>
          <a:xfrm>
            <a:off x="328473" y="292963"/>
            <a:ext cx="9463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__init__() Function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AC4E8-D139-4CD4-BB9A-10753945D936}"/>
              </a:ext>
            </a:extLst>
          </p:cNvPr>
          <p:cNvSpPr txBox="1"/>
          <p:nvPr/>
        </p:nvSpPr>
        <p:spPr>
          <a:xfrm>
            <a:off x="969145" y="1154737"/>
            <a:ext cx="102537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classes have a function called __init__(), which is always executed when the class is being initiated.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__init__() function to assign values to object properties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class Cars: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	def_ _init_ _(self,windows,doors,color)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		    self.windows= windows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		    self.doors= doors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		    self.color=color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X= Cars(4,4,”black”)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print(X.color)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Y= Cars(6,6,”red”)</a:t>
            </a:r>
          </a:p>
          <a:p>
            <a:pPr lvl="1"/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print(Y.color)</a:t>
            </a:r>
          </a:p>
          <a:p>
            <a:pPr lvl="1"/>
            <a:endParaRPr lang="en-US" sz="28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19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6101E-7338-4077-9084-F7494F7F12ED}"/>
              </a:ext>
            </a:extLst>
          </p:cNvPr>
          <p:cNvSpPr txBox="1"/>
          <p:nvPr/>
        </p:nvSpPr>
        <p:spPr>
          <a:xfrm>
            <a:off x="444845" y="362579"/>
            <a:ext cx="1052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D74E0-D760-4CB1-95F2-2BE937877EE3}"/>
              </a:ext>
            </a:extLst>
          </p:cNvPr>
          <p:cNvSpPr txBox="1"/>
          <p:nvPr/>
        </p:nvSpPr>
        <p:spPr>
          <a:xfrm>
            <a:off x="746760" y="1089660"/>
            <a:ext cx="97288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FCF39-5595-48F2-8D62-824CB1B81B6D}"/>
              </a:ext>
            </a:extLst>
          </p:cNvPr>
          <p:cNvSpPr txBox="1"/>
          <p:nvPr/>
        </p:nvSpPr>
        <p:spPr>
          <a:xfrm>
            <a:off x="1225118" y="2840853"/>
            <a:ext cx="953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 Parent: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name=“python”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age=22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def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print(“name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is”,self.name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print(“age is”,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 Child(Parent):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x=Parent()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x.abc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7890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5D688D-A8D0-4A78-99F6-6DECCEF2BFFD}"/>
              </a:ext>
            </a:extLst>
          </p:cNvPr>
          <p:cNvSpPr txBox="1"/>
          <p:nvPr/>
        </p:nvSpPr>
        <p:spPr>
          <a:xfrm>
            <a:off x="469891" y="369573"/>
            <a:ext cx="500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A8658-0531-46C5-B6AB-D628A950C7AB}"/>
              </a:ext>
            </a:extLst>
          </p:cNvPr>
          <p:cNvSpPr txBox="1"/>
          <p:nvPr/>
        </p:nvSpPr>
        <p:spPr>
          <a:xfrm>
            <a:off x="834500" y="1010245"/>
            <a:ext cx="1033360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Local Scope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created inside a function belongs to the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local scope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that function, and can only be used inside that function.</a:t>
            </a:r>
          </a:p>
          <a:p>
            <a:endParaRPr lang="en-US" dirty="0"/>
          </a:p>
          <a:p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myfunc():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myfunc()</a:t>
            </a:r>
          </a:p>
          <a:p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Global Scope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created in the main body of the Python code is a global variable and belongs to the global scope.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myfunc():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myfunc()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04A7-5CDD-4427-B0B6-06BD549A62AE}"/>
              </a:ext>
            </a:extLst>
          </p:cNvPr>
          <p:cNvSpPr txBox="1"/>
          <p:nvPr/>
        </p:nvSpPr>
        <p:spPr>
          <a:xfrm>
            <a:off x="577048" y="390618"/>
            <a:ext cx="10315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Global Keyword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The global keyword makes variable global.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myfunc():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myfunc()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lvl="1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86B6C-5F6C-4B73-BAAF-6C40B429713F}"/>
              </a:ext>
            </a:extLst>
          </p:cNvPr>
          <p:cNvSpPr txBox="1"/>
          <p:nvPr/>
        </p:nvSpPr>
        <p:spPr>
          <a:xfrm>
            <a:off x="461639" y="3311370"/>
            <a:ext cx="111237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Consider a module to be the same as a code library.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file containing a set of functions you want to include in your application.</a:t>
            </a:r>
          </a:p>
          <a:p>
            <a:r>
              <a:rPr lang="en-US" sz="2000" b="1" dirty="0"/>
              <a:t>Save the code in a file name with .</a:t>
            </a:r>
            <a:r>
              <a:rPr lang="en-US" sz="2000" b="1" dirty="0" err="1"/>
              <a:t>py</a:t>
            </a:r>
            <a:r>
              <a:rPr lang="en-US" sz="2000" b="1" dirty="0"/>
              <a:t> (mymodule.py)</a:t>
            </a:r>
          </a:p>
          <a:p>
            <a:pPr lvl="1"/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(name):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</a:p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(Use a Module)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“python"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8448-A99F-429D-A45A-899AB4838C31}"/>
              </a:ext>
            </a:extLst>
          </p:cNvPr>
          <p:cNvSpPr txBox="1"/>
          <p:nvPr/>
        </p:nvSpPr>
        <p:spPr>
          <a:xfrm>
            <a:off x="435006" y="328474"/>
            <a:ext cx="1024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atabase connectivity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C2AE-F349-41B1-B5E8-8671F38F7632}"/>
              </a:ext>
            </a:extLst>
          </p:cNvPr>
          <p:cNvSpPr txBox="1"/>
          <p:nvPr/>
        </p:nvSpPr>
        <p:spPr>
          <a:xfrm>
            <a:off x="843379" y="1022070"/>
            <a:ext cx="972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6B4BC-8A01-4DE8-8C1F-80669E9530E7}"/>
              </a:ext>
            </a:extLst>
          </p:cNvPr>
          <p:cNvSpPr txBox="1"/>
          <p:nvPr/>
        </p:nvSpPr>
        <p:spPr>
          <a:xfrm>
            <a:off x="687230" y="1483735"/>
            <a:ext cx="108175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00" dirty="0"/>
          </a:p>
          <a:p>
            <a:r>
              <a:rPr lang="en-US" sz="1900" b="1" dirty="0"/>
              <a:t>import sqlite3</a:t>
            </a:r>
          </a:p>
          <a:p>
            <a:r>
              <a:rPr lang="en-US" sz="2400" b="1" dirty="0"/>
              <a:t>#create or connect database</a:t>
            </a:r>
          </a:p>
          <a:p>
            <a:endParaRPr lang="en-US" sz="1900" b="1" dirty="0"/>
          </a:p>
          <a:p>
            <a:r>
              <a:rPr lang="en-US" sz="1900" b="1" dirty="0"/>
              <a:t>conn = sqlite3.connect('</a:t>
            </a:r>
            <a:r>
              <a:rPr lang="en-US" sz="1900" b="1" dirty="0" err="1"/>
              <a:t>my.db</a:t>
            </a:r>
            <a:r>
              <a:rPr lang="en-US" sz="1900" b="1" dirty="0"/>
              <a:t>')</a:t>
            </a:r>
          </a:p>
          <a:p>
            <a:r>
              <a:rPr lang="en-US" sz="1900" b="1" dirty="0"/>
              <a:t>print("Opened database successfully")</a:t>
            </a:r>
          </a:p>
          <a:p>
            <a:endParaRPr lang="en-US" sz="1900" b="1" dirty="0"/>
          </a:p>
          <a:p>
            <a:r>
              <a:rPr lang="en-US" sz="2400" b="1" dirty="0"/>
              <a:t>#Create a table</a:t>
            </a:r>
          </a:p>
          <a:p>
            <a:endParaRPr lang="en-US" sz="1900" b="1" dirty="0"/>
          </a:p>
          <a:p>
            <a:r>
              <a:rPr lang="en-US" sz="1900" b="1" dirty="0" err="1"/>
              <a:t>conn.execute</a:t>
            </a:r>
            <a:r>
              <a:rPr lang="en-US" sz="1900" b="1" dirty="0"/>
              <a:t>('''CREATE TABLE Employees </a:t>
            </a:r>
          </a:p>
          <a:p>
            <a:r>
              <a:rPr lang="en-US" sz="1900" b="1" dirty="0"/>
              <a:t>       (ID INT PRIMARY KEY     NOT NULL, </a:t>
            </a:r>
          </a:p>
          <a:p>
            <a:r>
              <a:rPr lang="en-US" sz="1900" b="1" dirty="0"/>
              <a:t>       NAME           TEXT    NOT NULL, </a:t>
            </a:r>
          </a:p>
          <a:p>
            <a:r>
              <a:rPr lang="en-US" sz="1900" b="1" dirty="0"/>
              <a:t>       AGE            INT     NOT NULL, </a:t>
            </a:r>
          </a:p>
          <a:p>
            <a:r>
              <a:rPr lang="en-US" sz="1900" b="1" dirty="0"/>
              <a:t>       ADDRESS        CHAR(50), </a:t>
            </a:r>
          </a:p>
          <a:p>
            <a:r>
              <a:rPr lang="en-US" sz="1900" b="1" dirty="0"/>
              <a:t>       SALARY         REAL)''')</a:t>
            </a:r>
          </a:p>
          <a:p>
            <a:r>
              <a:rPr lang="en-US" sz="1900" b="1" dirty="0"/>
              <a:t>print("Table created successfully")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73152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708EE-5FFC-4BF4-9629-37D1B7632E12}"/>
              </a:ext>
            </a:extLst>
          </p:cNvPr>
          <p:cNvSpPr txBox="1"/>
          <p:nvPr/>
        </p:nvSpPr>
        <p:spPr>
          <a:xfrm>
            <a:off x="461640" y="452761"/>
            <a:ext cx="968553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values</a:t>
            </a:r>
          </a:p>
          <a:p>
            <a:r>
              <a:rPr lang="en-US" sz="2000" dirty="0"/>
              <a:t>#insert values in table</a:t>
            </a:r>
          </a:p>
          <a:p>
            <a:endParaRPr lang="en-US" dirty="0"/>
          </a:p>
          <a:p>
            <a:pPr lvl="1"/>
            <a:r>
              <a:rPr lang="en-US" sz="2000" b="1" dirty="0" err="1"/>
              <a:t>conn.execute</a:t>
            </a:r>
            <a:r>
              <a:rPr lang="en-US" sz="2000" b="1" dirty="0"/>
              <a:t>("INSERT INTO Employees (ID,NAME,AGE,ADDRESS,SALARY) \</a:t>
            </a:r>
          </a:p>
          <a:p>
            <a:pPr lvl="1"/>
            <a:r>
              <a:rPr lang="en-US" sz="2000" b="1" dirty="0"/>
              <a:t>VALUES (1, 'Ajeet', 27, 'Delhi', 20000.00 )")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conn.execute</a:t>
            </a:r>
            <a:r>
              <a:rPr lang="en-US" sz="2000" b="1" dirty="0"/>
              <a:t>("INSERT INTO Employees (ID,NAME,AGE,ADDRESS,SALARY) \</a:t>
            </a:r>
          </a:p>
          <a:p>
            <a:pPr lvl="1"/>
            <a:r>
              <a:rPr lang="en-US" sz="2000" b="1" dirty="0"/>
              <a:t>VALUES (2, 'Allen', 22, 'London', 25000.00 )")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conn.execute</a:t>
            </a:r>
            <a:r>
              <a:rPr lang="en-US" sz="2000" b="1" dirty="0"/>
              <a:t>("INSERT INTO Employees (ID,NAME,AGE,ADDRESS,SALARY) \</a:t>
            </a:r>
          </a:p>
          <a:p>
            <a:pPr lvl="1"/>
            <a:r>
              <a:rPr lang="en-US" sz="2000" b="1" dirty="0"/>
              <a:t>VALUES (3, 'Mark', 29, 'CA', 200000.00 )")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conn.execute</a:t>
            </a:r>
            <a:r>
              <a:rPr lang="en-US" sz="2000" b="1" dirty="0"/>
              <a:t>("INSERT INTO Employees (ID,NAME,AGE,ADDRESS,SALARY) \</a:t>
            </a:r>
          </a:p>
          <a:p>
            <a:pPr lvl="1"/>
            <a:r>
              <a:rPr lang="en-US" sz="2000" b="1" dirty="0"/>
              <a:t>VALUES (4, 'Kanchan', 22, 'Ghaziabad ', 65000.00 )")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conn.commit</a:t>
            </a:r>
            <a:r>
              <a:rPr lang="en-US" sz="2000" b="1" dirty="0"/>
              <a:t>()</a:t>
            </a:r>
          </a:p>
          <a:p>
            <a:pPr lvl="1"/>
            <a:r>
              <a:rPr lang="en-US" sz="2000" b="1" dirty="0"/>
              <a:t>print("Records inserted successfully")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 err="1"/>
              <a:t>conn.close</a:t>
            </a:r>
            <a:r>
              <a:rPr lang="en-US" sz="2000" b="1" dirty="0"/>
              <a:t>()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4717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3A0B3-E8A2-4311-A13B-73BF3CD8F6E9}"/>
              </a:ext>
            </a:extLst>
          </p:cNvPr>
          <p:cNvSpPr txBox="1"/>
          <p:nvPr/>
        </p:nvSpPr>
        <p:spPr>
          <a:xfrm>
            <a:off x="1438183" y="603682"/>
            <a:ext cx="89309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#Show table</a:t>
            </a:r>
          </a:p>
          <a:p>
            <a:r>
              <a:rPr lang="en-US" sz="2400" b="1" dirty="0"/>
              <a:t>data = </a:t>
            </a:r>
            <a:r>
              <a:rPr lang="en-US" sz="2400" b="1" dirty="0" err="1"/>
              <a:t>conn.execute</a:t>
            </a:r>
            <a:r>
              <a:rPr lang="en-US" sz="2400" b="1" dirty="0"/>
              <a:t>("select * from Employees")</a:t>
            </a:r>
          </a:p>
          <a:p>
            <a:r>
              <a:rPr lang="en-US" sz="2400" b="1" dirty="0"/>
              <a:t>for a in data:</a:t>
            </a:r>
          </a:p>
          <a:p>
            <a:r>
              <a:rPr lang="en-US" sz="2400" b="1" dirty="0"/>
              <a:t>    print(a)</a:t>
            </a:r>
          </a:p>
          <a:p>
            <a:endParaRPr lang="en-US" sz="2400" b="1" dirty="0"/>
          </a:p>
          <a:p>
            <a:r>
              <a:rPr lang="en-US" sz="2800" b="1" dirty="0"/>
              <a:t>#Update value</a:t>
            </a:r>
          </a:p>
          <a:p>
            <a:r>
              <a:rPr lang="en-US" sz="2400" b="1" dirty="0" err="1"/>
              <a:t>conn.execute</a:t>
            </a:r>
            <a:r>
              <a:rPr lang="en-US" sz="2400" b="1" dirty="0"/>
              <a:t>("UPDATE Employees SET AGE = 30 WHERE ID = 1")</a:t>
            </a:r>
          </a:p>
          <a:p>
            <a:r>
              <a:rPr lang="en-US" sz="2400" b="1" dirty="0"/>
              <a:t>print("Update successfully")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800" b="1" dirty="0"/>
              <a:t>#delete some data(rows)</a:t>
            </a:r>
          </a:p>
          <a:p>
            <a:r>
              <a:rPr lang="en-US" sz="2400" b="1" dirty="0" err="1"/>
              <a:t>conn.execute</a:t>
            </a:r>
            <a:r>
              <a:rPr lang="en-US" sz="2400" b="1" dirty="0"/>
              <a:t>("DELETE from Employees where ID=2")</a:t>
            </a:r>
          </a:p>
        </p:txBody>
      </p:sp>
    </p:spTree>
    <p:extLst>
      <p:ext uri="{BB962C8B-B14F-4D97-AF65-F5344CB8AC3E}">
        <p14:creationId xmlns:p14="http://schemas.microsoft.com/office/powerpoint/2010/main" val="275973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20A-236E-4C04-9A78-E8E24CA7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81" y="268711"/>
            <a:ext cx="10364451" cy="860293"/>
          </a:xfrm>
        </p:spPr>
        <p:txBody>
          <a:bodyPr/>
          <a:lstStyle/>
          <a:p>
            <a:pPr algn="l"/>
            <a:r>
              <a:rPr lang="en-US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3F75-BBE0-4FC0-851B-7E6F24F710DB}"/>
              </a:ext>
            </a:extLst>
          </p:cNvPr>
          <p:cNvSpPr txBox="1"/>
          <p:nvPr/>
        </p:nvSpPr>
        <p:spPr>
          <a:xfrm>
            <a:off x="867747" y="1129004"/>
            <a:ext cx="101890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several techniques you can use to make more readable.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1.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Camel case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	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use of a capital letter to begin the second word in a compound name or phrase, when it is not separated from the first word by a space: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Examples of camel case include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"iPod"</a:t>
            </a:r>
            <a:endParaRPr lang="en-US" dirty="0"/>
          </a:p>
          <a:p>
            <a:pPr lvl="1"/>
            <a:r>
              <a:rPr lang="en-US" sz="2000" dirty="0"/>
              <a:t>  	myVariableName=“ABC”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2.</a:t>
            </a:r>
            <a:r>
              <a:rPr lang="en-US" dirty="0"/>
              <a:t>	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PascalCase:</a:t>
            </a:r>
            <a:endParaRPr lang="en-US" sz="2400" dirty="0"/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While the term "PascalCase" comes from software development, it may describe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compound word in which the first letter of each word is capitalized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Examples include the company "MasterCard," the video game "StarCraft,"</a:t>
            </a:r>
            <a:r>
              <a:rPr lang="en-US" sz="2000" dirty="0"/>
              <a:t>	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	3.	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Snake case: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Snake case (stylized as snake_case) refers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style of writing in which each 		space is replaced by an underscore (_) character, and the first letter of each word 	written in lowercase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403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BD305-5F64-4D35-9E00-359C67D8DB3A}"/>
              </a:ext>
            </a:extLst>
          </p:cNvPr>
          <p:cNvSpPr txBox="1"/>
          <p:nvPr/>
        </p:nvSpPr>
        <p:spPr>
          <a:xfrm>
            <a:off x="1003176" y="610136"/>
            <a:ext cx="105555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 tkinter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root=tkinter.Tk()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root.geometry("500x500")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root.configure(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skyblue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lbl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=tkinter.Label(root, text="Enter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Username",font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=('Arial 18'))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lbl.place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(x=160,y=20)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t1=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tkinter.Entry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root,textvariable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",font=('Arial 18'))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t1.place(x=120,y=80)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lbl2=tkinter.Label(root, text="Enter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Password",font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=('Arial 18'))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lbl2.place(x=160,y=150)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t2=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tkinter.Entry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root,textvariable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passs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",font=('Arial 18'))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t2.place(x=120,y=200)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=tkinter.Button(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root,font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=("times new roman",10),text="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Login",width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=15, height=2,bg="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orangered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btn.place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(x=190,y=300)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FFFE-6B1B-4EAB-8B7D-1CA15FA9CAFB}"/>
              </a:ext>
            </a:extLst>
          </p:cNvPr>
          <p:cNvSpPr txBox="1"/>
          <p:nvPr/>
        </p:nvSpPr>
        <p:spPr>
          <a:xfrm>
            <a:off x="221942" y="139594"/>
            <a:ext cx="497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Tkinter (GUI)</a:t>
            </a:r>
          </a:p>
        </p:txBody>
      </p:sp>
    </p:spTree>
    <p:extLst>
      <p:ext uri="{BB962C8B-B14F-4D97-AF65-F5344CB8AC3E}">
        <p14:creationId xmlns:p14="http://schemas.microsoft.com/office/powerpoint/2010/main" val="3566423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DE0B0-A01C-487F-9DFD-4CC6E695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40" t="15654" r="34493" b="22901"/>
          <a:stretch/>
        </p:blipFill>
        <p:spPr>
          <a:xfrm>
            <a:off x="3301146" y="266330"/>
            <a:ext cx="5798466" cy="6134985"/>
          </a:xfrm>
        </p:spPr>
      </p:pic>
    </p:spTree>
    <p:extLst>
      <p:ext uri="{BB962C8B-B14F-4D97-AF65-F5344CB8AC3E}">
        <p14:creationId xmlns:p14="http://schemas.microsoft.com/office/powerpoint/2010/main" val="265756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FD2F-991B-4A1A-91E4-925A3AC2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83" y="268711"/>
            <a:ext cx="10364451" cy="1046905"/>
          </a:xfrm>
        </p:spPr>
        <p:txBody>
          <a:bodyPr/>
          <a:lstStyle/>
          <a:p>
            <a:pPr algn="l"/>
            <a:r>
              <a:rPr lang="en-US" dirty="0">
                <a:highlight>
                  <a:srgbClr val="00FF00"/>
                </a:highlight>
              </a:rPr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6947E-46DB-40CA-BAE3-CF55CA90B713}"/>
              </a:ext>
            </a:extLst>
          </p:cNvPr>
          <p:cNvSpPr txBox="1"/>
          <p:nvPr/>
        </p:nvSpPr>
        <p:spPr>
          <a:xfrm>
            <a:off x="587829" y="1502229"/>
            <a:ext cx="109541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commenting capability for the purpose of in-code documentation. Comments start with a #, and Python will render the rest of the line as a comment: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000" dirty="0"/>
              <a:t>Example Comments in Python: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#This is a comment.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print("Hello, World!") </a:t>
            </a:r>
          </a:p>
          <a:p>
            <a:endParaRPr lang="en-US" dirty="0"/>
          </a:p>
          <a:p>
            <a:r>
              <a:rPr lang="en-US" sz="2000" dirty="0"/>
              <a:t>Comments can be used to explain Python code. Comments can be used to make the code more readable. Comments can be used to prevent execution when testing code.</a:t>
            </a:r>
          </a:p>
          <a:p>
            <a:endParaRPr lang="en-US" sz="2000" dirty="0"/>
          </a:p>
          <a:p>
            <a:r>
              <a:rPr lang="en-US" sz="2000" dirty="0"/>
              <a:t>Comments can be placed at the end of a line, and Python will ignore the rest of the line: </a:t>
            </a:r>
          </a:p>
          <a:p>
            <a:r>
              <a:rPr lang="en-US" sz="2000" dirty="0"/>
              <a:t>Example: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print("Hello, World!") </a:t>
            </a:r>
            <a:r>
              <a:rPr lang="en-US" sz="2000" dirty="0">
                <a:solidFill>
                  <a:srgbClr val="00B050"/>
                </a:solidFill>
              </a:rPr>
              <a:t>#This is a comment</a:t>
            </a:r>
          </a:p>
        </p:txBody>
      </p:sp>
    </p:spTree>
    <p:extLst>
      <p:ext uri="{BB962C8B-B14F-4D97-AF65-F5344CB8AC3E}">
        <p14:creationId xmlns:p14="http://schemas.microsoft.com/office/powerpoint/2010/main" val="2556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49D6-2A0B-4F88-9904-D36CC8EE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3" y="26871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6B470-4915-4F3D-BD2F-03072B95DC94}"/>
              </a:ext>
            </a:extLst>
          </p:cNvPr>
          <p:cNvSpPr txBox="1"/>
          <p:nvPr/>
        </p:nvSpPr>
        <p:spPr>
          <a:xfrm>
            <a:off x="858416" y="1782147"/>
            <a:ext cx="10655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 Line Comments</a:t>
            </a:r>
          </a:p>
          <a:p>
            <a:r>
              <a:rPr lang="en-US" sz="2000" dirty="0"/>
              <a:t> Python does not really have a syntax for multi line comments. To add a multiline comment you could insert a # for each line: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#This is a comment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#written in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#more than just one line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print("Hello, World!")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4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18C2-5600-4171-A57D-3915CAD8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69" y="26871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340F9-90A5-4EF0-A047-196E34CF9049}"/>
              </a:ext>
            </a:extLst>
          </p:cNvPr>
          <p:cNvSpPr txBox="1"/>
          <p:nvPr/>
        </p:nvSpPr>
        <p:spPr>
          <a:xfrm>
            <a:off x="913774" y="1864888"/>
            <a:ext cx="1036445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Or, not quite as intended, you can use a multiline string. </a:t>
            </a:r>
          </a:p>
          <a:p>
            <a:endParaRPr lang="en-US" sz="2000" dirty="0"/>
          </a:p>
          <a:p>
            <a:r>
              <a:rPr lang="en-US" sz="2000" dirty="0"/>
              <a:t>Since Python will ignore string literals that are not assigned to a variable, you can add a multiline string (triple quotes) in your code, and place your comment inside it: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Example </a:t>
            </a:r>
            <a:r>
              <a:rPr lang="en-US" sz="2000" dirty="0">
                <a:solidFill>
                  <a:srgbClr val="00B050"/>
                </a:solidFill>
              </a:rPr>
              <a:t>""" This is a comment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		written in more than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		just one line """ 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		print("Hello, World!")</a:t>
            </a:r>
          </a:p>
          <a:p>
            <a:endParaRPr lang="en-US" sz="2000" dirty="0"/>
          </a:p>
          <a:p>
            <a:r>
              <a:rPr lang="en-US" sz="2000" dirty="0"/>
              <a:t> As long as the string is not assigned to a variable, Python will read the code, but then ignore it, and you have made a multiline comment. 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04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4212</TotalTime>
  <Words>5649</Words>
  <Application>Microsoft Office PowerPoint</Application>
  <PresentationFormat>Widescreen</PresentationFormat>
  <Paragraphs>746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Algerian</vt:lpstr>
      <vt:lpstr>Arial</vt:lpstr>
      <vt:lpstr>Arial</vt:lpstr>
      <vt:lpstr>Arial Black</vt:lpstr>
      <vt:lpstr>Consolas</vt:lpstr>
      <vt:lpstr>Segoe UI</vt:lpstr>
      <vt:lpstr>Tw Cen MT</vt:lpstr>
      <vt:lpstr>Verdana</vt:lpstr>
      <vt:lpstr>Wingdings</vt:lpstr>
      <vt:lpstr>Droplet</vt:lpstr>
      <vt:lpstr>python</vt:lpstr>
      <vt:lpstr>PowerPoint Presentation</vt:lpstr>
      <vt:lpstr>Why Python ?</vt:lpstr>
      <vt:lpstr>Python Syntax compared to other programming languages</vt:lpstr>
      <vt:lpstr>Variables</vt:lpstr>
      <vt:lpstr>Variables</vt:lpstr>
      <vt:lpstr>Comments</vt:lpstr>
      <vt:lpstr>Comments</vt:lpstr>
      <vt:lpstr>Comments</vt:lpstr>
      <vt:lpstr>Data Types</vt:lpstr>
      <vt:lpstr>Numbers</vt:lpstr>
      <vt:lpstr>strings</vt:lpstr>
      <vt:lpstr>strings</vt:lpstr>
      <vt:lpstr>Concatenating</vt:lpstr>
      <vt:lpstr>List</vt:lpstr>
      <vt:lpstr>Tuples </vt:lpstr>
      <vt:lpstr>Set</vt:lpstr>
      <vt:lpstr>PowerPoint Presentation</vt:lpstr>
      <vt:lpstr>Dictionary</vt:lpstr>
      <vt:lpstr>PowerPoint Presentation</vt:lpstr>
      <vt:lpstr>Booleans</vt:lpstr>
      <vt:lpstr>Operators </vt:lpstr>
      <vt:lpstr>Arithmetic Operators </vt:lpstr>
      <vt:lpstr>Assignment Operators </vt:lpstr>
      <vt:lpstr>PowerPoint Presentation</vt:lpstr>
      <vt:lpstr>Comparison Operators </vt:lpstr>
      <vt:lpstr>Logical Operators </vt:lpstr>
      <vt:lpstr>Identity Operators </vt:lpstr>
      <vt:lpstr>Membership Operators </vt:lpstr>
      <vt:lpstr>Bitwise Operators </vt:lpstr>
      <vt:lpstr>If ... Else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yogesh kumbhakarn</dc:creator>
  <cp:lastModifiedBy>SANJAY PARAMSAGAR</cp:lastModifiedBy>
  <cp:revision>80</cp:revision>
  <dcterms:created xsi:type="dcterms:W3CDTF">2022-03-08T05:47:16Z</dcterms:created>
  <dcterms:modified xsi:type="dcterms:W3CDTF">2022-12-13T08:44:05Z</dcterms:modified>
</cp:coreProperties>
</file>