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58" r:id="rId4"/>
    <p:sldId id="259" r:id="rId5"/>
    <p:sldId id="261" r:id="rId6"/>
    <p:sldId id="260" r:id="rId7"/>
    <p:sldId id="263" r:id="rId8"/>
    <p:sldId id="269"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9053" autoAdjust="0"/>
  </p:normalViewPr>
  <p:slideViewPr>
    <p:cSldViewPr snapToGrid="0">
      <p:cViewPr varScale="1">
        <p:scale>
          <a:sx n="57" d="100"/>
          <a:sy n="57" d="100"/>
        </p:scale>
        <p:origin x="955"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D73D63-89B8-4F40-9F0C-802EC2E01DCE}" type="datetimeFigureOut">
              <a:rPr lang="en-IN" smtClean="0"/>
              <a:t>01-05-2024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197F28-DBA1-4E97-922E-C1FBB5D8BFBB}" type="slidenum">
              <a:rPr lang="en-IN" smtClean="0"/>
              <a:t>‹#›</a:t>
            </a:fld>
            <a:endParaRPr lang="en-IN"/>
          </a:p>
        </p:txBody>
      </p:sp>
    </p:spTree>
    <p:extLst>
      <p:ext uri="{BB962C8B-B14F-4D97-AF65-F5344CB8AC3E}">
        <p14:creationId xmlns:p14="http://schemas.microsoft.com/office/powerpoint/2010/main" val="2980455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D0D0D"/>
                </a:solidFill>
                <a:effectLst/>
                <a:highlight>
                  <a:srgbClr val="FFFFFF"/>
                </a:highlight>
                <a:latin typeface="Söhne"/>
              </a:rPr>
              <a:t>Since video consist of a sequence of frames containing spatial information (pixels) and temporal information 3d (frame order). </a:t>
            </a:r>
            <a:r>
              <a:rPr lang="en-US" b="0" i="0" dirty="0" err="1">
                <a:solidFill>
                  <a:srgbClr val="0D0D0D"/>
                </a:solidFill>
                <a:effectLst/>
                <a:highlight>
                  <a:srgbClr val="FFFFFF"/>
                </a:highlight>
                <a:latin typeface="Söhne"/>
              </a:rPr>
              <a:t>ConvLSTM</a:t>
            </a:r>
            <a:r>
              <a:rPr lang="en-US" b="0" i="0" dirty="0">
                <a:solidFill>
                  <a:srgbClr val="0D0D0D"/>
                </a:solidFill>
                <a:effectLst/>
                <a:highlight>
                  <a:srgbClr val="FFFFFF"/>
                </a:highlight>
                <a:latin typeface="Söhne"/>
              </a:rPr>
              <a:t> networks are designed to capture spatial and temporal dependencies and are well-suited for analyzing videos. </a:t>
            </a:r>
          </a:p>
          <a:p>
            <a:r>
              <a:rPr lang="en-IN" dirty="0"/>
              <a:t>We stacked multiple convlstm2d layers to learn the model from a video sequence.</a:t>
            </a:r>
          </a:p>
          <a:p>
            <a:r>
              <a:rPr lang="en-IN" dirty="0"/>
              <a:t> </a:t>
            </a:r>
          </a:p>
        </p:txBody>
      </p:sp>
      <p:sp>
        <p:nvSpPr>
          <p:cNvPr id="4" name="Slide Number Placeholder 3"/>
          <p:cNvSpPr>
            <a:spLocks noGrp="1"/>
          </p:cNvSpPr>
          <p:nvPr>
            <p:ph type="sldNum" sz="quarter" idx="5"/>
          </p:nvPr>
        </p:nvSpPr>
        <p:spPr/>
        <p:txBody>
          <a:bodyPr/>
          <a:lstStyle/>
          <a:p>
            <a:fld id="{F5197F28-DBA1-4E97-922E-C1FBB5D8BFBB}" type="slidenum">
              <a:rPr lang="en-IN" smtClean="0"/>
              <a:t>6</a:t>
            </a:fld>
            <a:endParaRPr lang="en-IN"/>
          </a:p>
        </p:txBody>
      </p:sp>
    </p:spTree>
    <p:extLst>
      <p:ext uri="{BB962C8B-B14F-4D97-AF65-F5344CB8AC3E}">
        <p14:creationId xmlns:p14="http://schemas.microsoft.com/office/powerpoint/2010/main" val="33320504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used both model to check for prediction so we tried to optimize the both model and check for the accuracy of the model but inceptionv3 performs well. </a:t>
            </a:r>
          </a:p>
        </p:txBody>
      </p:sp>
      <p:sp>
        <p:nvSpPr>
          <p:cNvPr id="4" name="Slide Number Placeholder 3"/>
          <p:cNvSpPr>
            <a:spLocks noGrp="1"/>
          </p:cNvSpPr>
          <p:nvPr>
            <p:ph type="sldNum" sz="quarter" idx="5"/>
          </p:nvPr>
        </p:nvSpPr>
        <p:spPr/>
        <p:txBody>
          <a:bodyPr/>
          <a:lstStyle/>
          <a:p>
            <a:fld id="{F5197F28-DBA1-4E97-922E-C1FBB5D8BFBB}" type="slidenum">
              <a:rPr lang="en-IN" smtClean="0"/>
              <a:t>7</a:t>
            </a:fld>
            <a:endParaRPr lang="en-IN"/>
          </a:p>
        </p:txBody>
      </p:sp>
    </p:spTree>
    <p:extLst>
      <p:ext uri="{BB962C8B-B14F-4D97-AF65-F5344CB8AC3E}">
        <p14:creationId xmlns:p14="http://schemas.microsoft.com/office/powerpoint/2010/main" val="1518146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there is fluctuation in 1</a:t>
            </a:r>
            <a:r>
              <a:rPr lang="en-US" baseline="30000" dirty="0"/>
              <a:t>st</a:t>
            </a:r>
            <a:r>
              <a:rPr lang="en-US" dirty="0"/>
              <a:t> plot. Resnet50 gives result which might give incorrect result while in case of inceptionv3, the model might be overfitted but it gives correct predictions for most of the videos but major drawback is it gives incorrect predictions with high accuracy for some videos. </a:t>
            </a:r>
          </a:p>
          <a:p>
            <a:endParaRPr lang="en-US" dirty="0"/>
          </a:p>
          <a:p>
            <a:r>
              <a:rPr lang="en-US" dirty="0"/>
              <a:t>For 2</a:t>
            </a:r>
            <a:r>
              <a:rPr lang="en-US" baseline="30000" dirty="0"/>
              <a:t>nd</a:t>
            </a:r>
            <a:r>
              <a:rPr lang="en-US" dirty="0"/>
              <a:t> plot. Resnet50 performs well with constant loss while inceptionv3 starts with high loss and gradually decreases to 0.</a:t>
            </a:r>
          </a:p>
        </p:txBody>
      </p:sp>
      <p:sp>
        <p:nvSpPr>
          <p:cNvPr id="4" name="Slide Number Placeholder 3"/>
          <p:cNvSpPr>
            <a:spLocks noGrp="1"/>
          </p:cNvSpPr>
          <p:nvPr>
            <p:ph type="sldNum" sz="quarter" idx="5"/>
          </p:nvPr>
        </p:nvSpPr>
        <p:spPr/>
        <p:txBody>
          <a:bodyPr/>
          <a:lstStyle/>
          <a:p>
            <a:fld id="{F5197F28-DBA1-4E97-922E-C1FBB5D8BFBB}" type="slidenum">
              <a:rPr lang="en-IN" smtClean="0"/>
              <a:t>8</a:t>
            </a:fld>
            <a:endParaRPr lang="en-IN"/>
          </a:p>
        </p:txBody>
      </p:sp>
    </p:spTree>
    <p:extLst>
      <p:ext uri="{BB962C8B-B14F-4D97-AF65-F5344CB8AC3E}">
        <p14:creationId xmlns:p14="http://schemas.microsoft.com/office/powerpoint/2010/main" val="4076722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the modification of the inceptionv3 model there is an increase in the overall performance of model. There is a significant loss and slight decrease in accuracy.</a:t>
            </a:r>
          </a:p>
        </p:txBody>
      </p:sp>
      <p:sp>
        <p:nvSpPr>
          <p:cNvPr id="4" name="Slide Number Placeholder 3"/>
          <p:cNvSpPr>
            <a:spLocks noGrp="1"/>
          </p:cNvSpPr>
          <p:nvPr>
            <p:ph type="sldNum" sz="quarter" idx="5"/>
          </p:nvPr>
        </p:nvSpPr>
        <p:spPr/>
        <p:txBody>
          <a:bodyPr/>
          <a:lstStyle/>
          <a:p>
            <a:fld id="{F5197F28-DBA1-4E97-922E-C1FBB5D8BFBB}" type="slidenum">
              <a:rPr lang="en-IN" smtClean="0"/>
              <a:t>9</a:t>
            </a:fld>
            <a:endParaRPr lang="en-IN"/>
          </a:p>
        </p:txBody>
      </p:sp>
    </p:spTree>
    <p:extLst>
      <p:ext uri="{BB962C8B-B14F-4D97-AF65-F5344CB8AC3E}">
        <p14:creationId xmlns:p14="http://schemas.microsoft.com/office/powerpoint/2010/main" val="18641904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197F28-DBA1-4E97-922E-C1FBB5D8BFBB}" type="slidenum">
              <a:rPr lang="en-IN" smtClean="0"/>
              <a:t>10</a:t>
            </a:fld>
            <a:endParaRPr lang="en-IN"/>
          </a:p>
        </p:txBody>
      </p:sp>
    </p:spTree>
    <p:extLst>
      <p:ext uri="{BB962C8B-B14F-4D97-AF65-F5344CB8AC3E}">
        <p14:creationId xmlns:p14="http://schemas.microsoft.com/office/powerpoint/2010/main" val="1648620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33821-597E-4B4F-8572-5DA1CB183565}"/>
              </a:ext>
            </a:extLst>
          </p:cNvPr>
          <p:cNvSpPr>
            <a:spLocks noGrp="1"/>
          </p:cNvSpPr>
          <p:nvPr>
            <p:ph type="ctrTitle"/>
          </p:nvPr>
        </p:nvSpPr>
        <p:spPr>
          <a:xfrm>
            <a:off x="548640" y="950976"/>
            <a:ext cx="6509385" cy="3556730"/>
          </a:xfrm>
        </p:spPr>
        <p:txBody>
          <a:bodyPr anchor="t">
            <a:norm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F4C38D70-8FF5-47D7-A0DD-087A227BC94F}"/>
              </a:ext>
            </a:extLst>
          </p:cNvPr>
          <p:cNvSpPr>
            <a:spLocks noGrp="1"/>
          </p:cNvSpPr>
          <p:nvPr>
            <p:ph type="subTitle" idx="1"/>
          </p:nvPr>
        </p:nvSpPr>
        <p:spPr>
          <a:xfrm>
            <a:off x="576072" y="4572000"/>
            <a:ext cx="6481953" cy="1485900"/>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6DB5B485-516D-48B7-AF1D-69AEEA351A94}"/>
              </a:ext>
            </a:extLst>
          </p:cNvPr>
          <p:cNvSpPr>
            <a:spLocks noGrp="1"/>
          </p:cNvSpPr>
          <p:nvPr>
            <p:ph type="dt" sz="half" idx="10"/>
          </p:nvPr>
        </p:nvSpPr>
        <p:spPr/>
        <p:txBody>
          <a:bodyPr/>
          <a:lstStyle/>
          <a:p>
            <a:fld id="{4CDE23C7-78A4-413A-A84B-93D4CC0A9EB1}" type="datetimeFigureOut">
              <a:rPr lang="en-US" smtClean="0"/>
              <a:t>5/1/2024</a:t>
            </a:fld>
            <a:endParaRPr lang="en-US"/>
          </a:p>
        </p:txBody>
      </p:sp>
      <p:sp>
        <p:nvSpPr>
          <p:cNvPr id="5" name="Footer Placeholder 4">
            <a:extLst>
              <a:ext uri="{FF2B5EF4-FFF2-40B4-BE49-F238E27FC236}">
                <a16:creationId xmlns:a16="http://schemas.microsoft.com/office/drawing/2014/main" id="{1D614DDB-2831-4FF8-9DA7-0449659D7A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F178F6-65BA-4964-80E2-DB6EA3355FBB}"/>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4026268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07F1B-6F93-4E6E-8C8C-D01A9DEB6A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97D2968-FE85-492F-A77B-1771F4EAA8C6}"/>
              </a:ext>
            </a:extLst>
          </p:cNvPr>
          <p:cNvSpPr>
            <a:spLocks noGrp="1"/>
          </p:cNvSpPr>
          <p:nvPr>
            <p:ph type="body" orient="vert" idx="1"/>
          </p:nvPr>
        </p:nvSpPr>
        <p:spPr>
          <a:xfrm>
            <a:off x="548641" y="2028826"/>
            <a:ext cx="11094348" cy="402907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4592DA2-B1FB-45C6-B10C-141AC2BFB381}"/>
              </a:ext>
            </a:extLst>
          </p:cNvPr>
          <p:cNvSpPr>
            <a:spLocks noGrp="1"/>
          </p:cNvSpPr>
          <p:nvPr>
            <p:ph type="dt" sz="half" idx="10"/>
          </p:nvPr>
        </p:nvSpPr>
        <p:spPr/>
        <p:txBody>
          <a:bodyPr/>
          <a:lstStyle/>
          <a:p>
            <a:fld id="{4CDE23C7-78A4-413A-A84B-93D4CC0A9EB1}" type="datetimeFigureOut">
              <a:rPr lang="en-US" smtClean="0"/>
              <a:t>5/1/2024</a:t>
            </a:fld>
            <a:endParaRPr lang="en-US"/>
          </a:p>
        </p:txBody>
      </p:sp>
      <p:sp>
        <p:nvSpPr>
          <p:cNvPr id="5" name="Footer Placeholder 4">
            <a:extLst>
              <a:ext uri="{FF2B5EF4-FFF2-40B4-BE49-F238E27FC236}">
                <a16:creationId xmlns:a16="http://schemas.microsoft.com/office/drawing/2014/main" id="{18CA6D78-CE47-4CA7-B3B6-AFAE5175F6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EDC5C0-8780-4819-A8FC-32A0141D271C}"/>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1460576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B8F9A8-05F2-4F79-B689-1FA2F31965D8}"/>
              </a:ext>
            </a:extLst>
          </p:cNvPr>
          <p:cNvSpPr>
            <a:spLocks noGrp="1"/>
          </p:cNvSpPr>
          <p:nvPr>
            <p:ph type="title" orient="vert"/>
          </p:nvPr>
        </p:nvSpPr>
        <p:spPr>
          <a:xfrm>
            <a:off x="9472612" y="952499"/>
            <a:ext cx="2207417" cy="51054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05D615BC-61CD-4D59-8E85-B59072E2B22D}"/>
              </a:ext>
            </a:extLst>
          </p:cNvPr>
          <p:cNvSpPr>
            <a:spLocks noGrp="1"/>
          </p:cNvSpPr>
          <p:nvPr>
            <p:ph type="body" orient="vert" idx="1"/>
          </p:nvPr>
        </p:nvSpPr>
        <p:spPr>
          <a:xfrm>
            <a:off x="557924" y="952499"/>
            <a:ext cx="8914688" cy="51054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3F81C46-8CC0-4B79-AF2E-84C86C6A803A}"/>
              </a:ext>
            </a:extLst>
          </p:cNvPr>
          <p:cNvSpPr>
            <a:spLocks noGrp="1"/>
          </p:cNvSpPr>
          <p:nvPr>
            <p:ph type="dt" sz="half" idx="10"/>
          </p:nvPr>
        </p:nvSpPr>
        <p:spPr/>
        <p:txBody>
          <a:bodyPr/>
          <a:lstStyle/>
          <a:p>
            <a:fld id="{4CDE23C7-78A4-413A-A84B-93D4CC0A9EB1}" type="datetimeFigureOut">
              <a:rPr lang="en-US" smtClean="0"/>
              <a:t>5/1/2024</a:t>
            </a:fld>
            <a:endParaRPr lang="en-US"/>
          </a:p>
        </p:txBody>
      </p:sp>
      <p:sp>
        <p:nvSpPr>
          <p:cNvPr id="5" name="Footer Placeholder 4">
            <a:extLst>
              <a:ext uri="{FF2B5EF4-FFF2-40B4-BE49-F238E27FC236}">
                <a16:creationId xmlns:a16="http://schemas.microsoft.com/office/drawing/2014/main" id="{A1A76817-4D29-4888-B68C-A35F5A069C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A0B21A-30A9-4173-9E3F-D985B86A35CE}"/>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924074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A45AC-24E0-45A1-90C3-7BF96C3FC7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2018E1-7CA3-4B5E-9683-554FDFC63E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95D32D-7150-4DF2-B992-A2B4F5605D94}"/>
              </a:ext>
            </a:extLst>
          </p:cNvPr>
          <p:cNvSpPr>
            <a:spLocks noGrp="1"/>
          </p:cNvSpPr>
          <p:nvPr>
            <p:ph type="dt" sz="half" idx="10"/>
          </p:nvPr>
        </p:nvSpPr>
        <p:spPr/>
        <p:txBody>
          <a:bodyPr/>
          <a:lstStyle/>
          <a:p>
            <a:fld id="{4CDE23C7-78A4-413A-A84B-93D4CC0A9EB1}" type="datetimeFigureOut">
              <a:rPr lang="en-US" smtClean="0"/>
              <a:t>5/1/2024</a:t>
            </a:fld>
            <a:endParaRPr lang="en-US"/>
          </a:p>
        </p:txBody>
      </p:sp>
      <p:sp>
        <p:nvSpPr>
          <p:cNvPr id="5" name="Footer Placeholder 4">
            <a:extLst>
              <a:ext uri="{FF2B5EF4-FFF2-40B4-BE49-F238E27FC236}">
                <a16:creationId xmlns:a16="http://schemas.microsoft.com/office/drawing/2014/main" id="{F3D03F0C-FCA3-464C-B6ED-864DB51E7D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C41006-DAE1-4326-B1AE-FD527A653BDE}"/>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1407407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B84-BE32-464A-A765-975C21B5CF4B}"/>
              </a:ext>
            </a:extLst>
          </p:cNvPr>
          <p:cNvSpPr>
            <a:spLocks noGrp="1"/>
          </p:cNvSpPr>
          <p:nvPr>
            <p:ph type="title"/>
          </p:nvPr>
        </p:nvSpPr>
        <p:spPr>
          <a:xfrm>
            <a:off x="557923" y="952500"/>
            <a:ext cx="6678695" cy="3962398"/>
          </a:xfrm>
        </p:spPr>
        <p:txBody>
          <a:bodyPr anchor="t">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640145C2-97CF-4887-904A-8ADC80525A2E}"/>
              </a:ext>
            </a:extLst>
          </p:cNvPr>
          <p:cNvSpPr>
            <a:spLocks noGrp="1"/>
          </p:cNvSpPr>
          <p:nvPr>
            <p:ph type="body" idx="1"/>
          </p:nvPr>
        </p:nvSpPr>
        <p:spPr>
          <a:xfrm>
            <a:off x="8043860" y="952501"/>
            <a:ext cx="3500440" cy="396239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E524559-DA32-4398-A8EE-EED2469D63BB}"/>
              </a:ext>
            </a:extLst>
          </p:cNvPr>
          <p:cNvSpPr>
            <a:spLocks noGrp="1"/>
          </p:cNvSpPr>
          <p:nvPr>
            <p:ph type="dt" sz="half" idx="10"/>
          </p:nvPr>
        </p:nvSpPr>
        <p:spPr/>
        <p:txBody>
          <a:bodyPr/>
          <a:lstStyle/>
          <a:p>
            <a:fld id="{4CDE23C7-78A4-413A-A84B-93D4CC0A9EB1}" type="datetimeFigureOut">
              <a:rPr lang="en-US" smtClean="0"/>
              <a:t>5/1/2024</a:t>
            </a:fld>
            <a:endParaRPr lang="en-US"/>
          </a:p>
        </p:txBody>
      </p:sp>
      <p:sp>
        <p:nvSpPr>
          <p:cNvPr id="5" name="Footer Placeholder 4">
            <a:extLst>
              <a:ext uri="{FF2B5EF4-FFF2-40B4-BE49-F238E27FC236}">
                <a16:creationId xmlns:a16="http://schemas.microsoft.com/office/drawing/2014/main" id="{73967BE1-F1AC-4732-B52E-1C7D63DEF8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A13C03-DDF0-48C6-B1BF-D28875F8238F}"/>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2073779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6F411-42B3-4A17-BE7E-861BE7E7DC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8E0603-F4C0-40AC-A53E-40449D53D741}"/>
              </a:ext>
            </a:extLst>
          </p:cNvPr>
          <p:cNvSpPr>
            <a:spLocks noGrp="1"/>
          </p:cNvSpPr>
          <p:nvPr>
            <p:ph sz="half" idx="1"/>
          </p:nvPr>
        </p:nvSpPr>
        <p:spPr>
          <a:xfrm>
            <a:off x="548640" y="2029968"/>
            <a:ext cx="5281506" cy="41481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F6BC5634-2887-4182-A9BE-B382357D4F9C}"/>
              </a:ext>
            </a:extLst>
          </p:cNvPr>
          <p:cNvSpPr>
            <a:spLocks noGrp="1"/>
          </p:cNvSpPr>
          <p:nvPr>
            <p:ph sz="half" idx="2"/>
          </p:nvPr>
        </p:nvSpPr>
        <p:spPr>
          <a:xfrm>
            <a:off x="6257928" y="2029968"/>
            <a:ext cx="5281506" cy="41481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D56B6E74-28E1-4684-B515-4265ED7B1EAE}"/>
              </a:ext>
            </a:extLst>
          </p:cNvPr>
          <p:cNvSpPr>
            <a:spLocks noGrp="1"/>
          </p:cNvSpPr>
          <p:nvPr>
            <p:ph type="dt" sz="half" idx="10"/>
          </p:nvPr>
        </p:nvSpPr>
        <p:spPr/>
        <p:txBody>
          <a:bodyPr/>
          <a:lstStyle/>
          <a:p>
            <a:fld id="{4CDE23C7-78A4-413A-A84B-93D4CC0A9EB1}" type="datetimeFigureOut">
              <a:rPr lang="en-US" smtClean="0"/>
              <a:t>5/1/2024</a:t>
            </a:fld>
            <a:endParaRPr lang="en-US"/>
          </a:p>
        </p:txBody>
      </p:sp>
      <p:sp>
        <p:nvSpPr>
          <p:cNvPr id="6" name="Footer Placeholder 5">
            <a:extLst>
              <a:ext uri="{FF2B5EF4-FFF2-40B4-BE49-F238E27FC236}">
                <a16:creationId xmlns:a16="http://schemas.microsoft.com/office/drawing/2014/main" id="{18D375EA-A8F8-485D-A82F-CD85D4C9E1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D9E4B0-F5E3-407F-A548-B616E774987F}"/>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2961553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2161A-7627-4D64-AF08-10D702AFE286}"/>
              </a:ext>
            </a:extLst>
          </p:cNvPr>
          <p:cNvSpPr>
            <a:spLocks noGrp="1"/>
          </p:cNvSpPr>
          <p:nvPr>
            <p:ph type="title"/>
          </p:nvPr>
        </p:nvSpPr>
        <p:spPr>
          <a:xfrm>
            <a:off x="552659" y="950976"/>
            <a:ext cx="10802729" cy="881796"/>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53B6884-07D8-4CC4-BE99-516F1433BED8}"/>
              </a:ext>
            </a:extLst>
          </p:cNvPr>
          <p:cNvSpPr>
            <a:spLocks noGrp="1"/>
          </p:cNvSpPr>
          <p:nvPr>
            <p:ph type="body" idx="1"/>
          </p:nvPr>
        </p:nvSpPr>
        <p:spPr>
          <a:xfrm>
            <a:off x="542918" y="1832772"/>
            <a:ext cx="5281507" cy="742638"/>
          </a:xfrm>
        </p:spPr>
        <p:txBody>
          <a:bodyPr anchor="b">
            <a:normAutofit/>
          </a:bodyPr>
          <a:lstStyle>
            <a:lvl1pPr marL="0" indent="0">
              <a:buNone/>
              <a:defRPr sz="1800" b="1" cap="all" spc="13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E182C638-B5A8-4F8C-85AE-33BEAF54C07A}"/>
              </a:ext>
            </a:extLst>
          </p:cNvPr>
          <p:cNvSpPr>
            <a:spLocks noGrp="1"/>
          </p:cNvSpPr>
          <p:nvPr>
            <p:ph sz="half" idx="2"/>
          </p:nvPr>
        </p:nvSpPr>
        <p:spPr>
          <a:xfrm>
            <a:off x="548640" y="2600531"/>
            <a:ext cx="528150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E40D1933-A703-4BDC-A697-728E899EEDE1}"/>
              </a:ext>
            </a:extLst>
          </p:cNvPr>
          <p:cNvSpPr>
            <a:spLocks noGrp="1"/>
          </p:cNvSpPr>
          <p:nvPr>
            <p:ph type="body" sz="quarter" idx="3"/>
          </p:nvPr>
        </p:nvSpPr>
        <p:spPr>
          <a:xfrm>
            <a:off x="6257927" y="1832772"/>
            <a:ext cx="5283202" cy="742638"/>
          </a:xfrm>
        </p:spPr>
        <p:txBody>
          <a:bodyPr anchor="b">
            <a:normAutofit/>
          </a:bodyPr>
          <a:lstStyle>
            <a:lvl1pPr marL="0" indent="0">
              <a:buNone/>
              <a:defRPr sz="1800" b="1" cap="all" spc="13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95925DBD-4D51-4A2D-B1E4-6D094CD1E803}"/>
              </a:ext>
            </a:extLst>
          </p:cNvPr>
          <p:cNvSpPr>
            <a:spLocks noGrp="1"/>
          </p:cNvSpPr>
          <p:nvPr>
            <p:ph sz="quarter" idx="4"/>
          </p:nvPr>
        </p:nvSpPr>
        <p:spPr>
          <a:xfrm>
            <a:off x="6257927" y="2600531"/>
            <a:ext cx="52832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2636E2-E26E-42F7-9E05-3F756C7D17AE}"/>
              </a:ext>
            </a:extLst>
          </p:cNvPr>
          <p:cNvSpPr>
            <a:spLocks noGrp="1"/>
          </p:cNvSpPr>
          <p:nvPr>
            <p:ph type="dt" sz="half" idx="10"/>
          </p:nvPr>
        </p:nvSpPr>
        <p:spPr/>
        <p:txBody>
          <a:bodyPr/>
          <a:lstStyle/>
          <a:p>
            <a:fld id="{4CDE23C7-78A4-413A-A84B-93D4CC0A9EB1}" type="datetimeFigureOut">
              <a:rPr lang="en-US" smtClean="0"/>
              <a:t>5/1/2024</a:t>
            </a:fld>
            <a:endParaRPr lang="en-US"/>
          </a:p>
        </p:txBody>
      </p:sp>
      <p:sp>
        <p:nvSpPr>
          <p:cNvPr id="8" name="Footer Placeholder 7">
            <a:extLst>
              <a:ext uri="{FF2B5EF4-FFF2-40B4-BE49-F238E27FC236}">
                <a16:creationId xmlns:a16="http://schemas.microsoft.com/office/drawing/2014/main" id="{86F7281B-0E5C-421E-AFFE-775F57C5DDB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483462-E410-4DC7-AE53-27AABECFE6E8}"/>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590089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CFA68-31B5-48C5-929A-842FDF0FD8E7}"/>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95A2600-419E-46E9-946F-FBDEDBA1D448}"/>
              </a:ext>
            </a:extLst>
          </p:cNvPr>
          <p:cNvSpPr>
            <a:spLocks noGrp="1"/>
          </p:cNvSpPr>
          <p:nvPr>
            <p:ph type="dt" sz="half" idx="10"/>
          </p:nvPr>
        </p:nvSpPr>
        <p:spPr/>
        <p:txBody>
          <a:bodyPr/>
          <a:lstStyle/>
          <a:p>
            <a:fld id="{4CDE23C7-78A4-413A-A84B-93D4CC0A9EB1}" type="datetimeFigureOut">
              <a:rPr lang="en-US" smtClean="0"/>
              <a:t>5/1/2024</a:t>
            </a:fld>
            <a:endParaRPr lang="en-US"/>
          </a:p>
        </p:txBody>
      </p:sp>
      <p:sp>
        <p:nvSpPr>
          <p:cNvPr id="4" name="Footer Placeholder 3">
            <a:extLst>
              <a:ext uri="{FF2B5EF4-FFF2-40B4-BE49-F238E27FC236}">
                <a16:creationId xmlns:a16="http://schemas.microsoft.com/office/drawing/2014/main" id="{1385F9A9-98FF-4653-A570-9F351A1ABD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D44457-95F1-4B15-A647-B14F91F7A6D4}"/>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541896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19EABA-1008-4E49-9184-3A946ECD7199}"/>
              </a:ext>
            </a:extLst>
          </p:cNvPr>
          <p:cNvSpPr>
            <a:spLocks noGrp="1"/>
          </p:cNvSpPr>
          <p:nvPr>
            <p:ph type="dt" sz="half" idx="10"/>
          </p:nvPr>
        </p:nvSpPr>
        <p:spPr/>
        <p:txBody>
          <a:bodyPr/>
          <a:lstStyle/>
          <a:p>
            <a:fld id="{4CDE23C7-78A4-413A-A84B-93D4CC0A9EB1}" type="datetimeFigureOut">
              <a:rPr lang="en-US" smtClean="0"/>
              <a:t>5/1/2024</a:t>
            </a:fld>
            <a:endParaRPr lang="en-US"/>
          </a:p>
        </p:txBody>
      </p:sp>
      <p:sp>
        <p:nvSpPr>
          <p:cNvPr id="3" name="Footer Placeholder 2">
            <a:extLst>
              <a:ext uri="{FF2B5EF4-FFF2-40B4-BE49-F238E27FC236}">
                <a16:creationId xmlns:a16="http://schemas.microsoft.com/office/drawing/2014/main" id="{D05C3BD0-269D-4127-B5F7-84B0D8A7422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623447-C740-4495-93EC-7252B1B929E4}"/>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40644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D1155-71E7-4F0A-BB62-933743CF6EDD}"/>
              </a:ext>
            </a:extLst>
          </p:cNvPr>
          <p:cNvSpPr>
            <a:spLocks noGrp="1"/>
          </p:cNvSpPr>
          <p:nvPr>
            <p:ph type="title"/>
          </p:nvPr>
        </p:nvSpPr>
        <p:spPr>
          <a:xfrm>
            <a:off x="548640" y="952500"/>
            <a:ext cx="4124084" cy="2362200"/>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E0CB6D44-5A1E-4176-8766-4B81E045D50A}"/>
              </a:ext>
            </a:extLst>
          </p:cNvPr>
          <p:cNvSpPr>
            <a:spLocks noGrp="1"/>
          </p:cNvSpPr>
          <p:nvPr>
            <p:ph idx="1"/>
          </p:nvPr>
        </p:nvSpPr>
        <p:spPr>
          <a:xfrm>
            <a:off x="5600700" y="952500"/>
            <a:ext cx="5934074" cy="49085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8C810EC6-11DD-4B5D-A2D2-4DCF73E58389}"/>
              </a:ext>
            </a:extLst>
          </p:cNvPr>
          <p:cNvSpPr>
            <a:spLocks noGrp="1"/>
          </p:cNvSpPr>
          <p:nvPr>
            <p:ph type="body" sz="half" idx="2"/>
          </p:nvPr>
        </p:nvSpPr>
        <p:spPr>
          <a:xfrm>
            <a:off x="548641" y="3429000"/>
            <a:ext cx="4124084" cy="24399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CD5DFCDF-666E-4DB4-A1C0-79D40A007066}"/>
              </a:ext>
            </a:extLst>
          </p:cNvPr>
          <p:cNvSpPr>
            <a:spLocks noGrp="1"/>
          </p:cNvSpPr>
          <p:nvPr>
            <p:ph type="dt" sz="half" idx="10"/>
          </p:nvPr>
        </p:nvSpPr>
        <p:spPr/>
        <p:txBody>
          <a:bodyPr/>
          <a:lstStyle/>
          <a:p>
            <a:fld id="{4CDE23C7-78A4-413A-A84B-93D4CC0A9EB1}" type="datetimeFigureOut">
              <a:rPr lang="en-US" smtClean="0"/>
              <a:t>5/1/2024</a:t>
            </a:fld>
            <a:endParaRPr lang="en-US"/>
          </a:p>
        </p:txBody>
      </p:sp>
      <p:sp>
        <p:nvSpPr>
          <p:cNvPr id="6" name="Footer Placeholder 5">
            <a:extLst>
              <a:ext uri="{FF2B5EF4-FFF2-40B4-BE49-F238E27FC236}">
                <a16:creationId xmlns:a16="http://schemas.microsoft.com/office/drawing/2014/main" id="{083A69AC-15E6-4B19-A59D-DBDBE923DB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79F0EE-74DE-4FEC-81E9-E40D53397857}"/>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2084446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3CA4F-6508-4AD6-8367-A0288D888DD6}"/>
              </a:ext>
            </a:extLst>
          </p:cNvPr>
          <p:cNvSpPr>
            <a:spLocks noGrp="1"/>
          </p:cNvSpPr>
          <p:nvPr>
            <p:ph type="title"/>
          </p:nvPr>
        </p:nvSpPr>
        <p:spPr>
          <a:xfrm>
            <a:off x="548641" y="952500"/>
            <a:ext cx="4124084" cy="2397918"/>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1906BFCD-2F93-4D99-89EA-F0359FB782B7}"/>
              </a:ext>
            </a:extLst>
          </p:cNvPr>
          <p:cNvSpPr>
            <a:spLocks noGrp="1"/>
          </p:cNvSpPr>
          <p:nvPr>
            <p:ph type="pic" idx="1"/>
          </p:nvPr>
        </p:nvSpPr>
        <p:spPr>
          <a:xfrm>
            <a:off x="5522119" y="987425"/>
            <a:ext cx="6022181"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F4C1F7-1272-41C8-8C29-676316D02D5D}"/>
              </a:ext>
            </a:extLst>
          </p:cNvPr>
          <p:cNvSpPr>
            <a:spLocks noGrp="1"/>
          </p:cNvSpPr>
          <p:nvPr>
            <p:ph type="body" sz="half" idx="2"/>
          </p:nvPr>
        </p:nvSpPr>
        <p:spPr>
          <a:xfrm>
            <a:off x="548641" y="3429000"/>
            <a:ext cx="4124084" cy="24399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A5CDD491-0FE6-4B42-AAA6-B698E46F1A8E}"/>
              </a:ext>
            </a:extLst>
          </p:cNvPr>
          <p:cNvSpPr>
            <a:spLocks noGrp="1"/>
          </p:cNvSpPr>
          <p:nvPr>
            <p:ph type="dt" sz="half" idx="10"/>
          </p:nvPr>
        </p:nvSpPr>
        <p:spPr/>
        <p:txBody>
          <a:bodyPr/>
          <a:lstStyle/>
          <a:p>
            <a:fld id="{4CDE23C7-78A4-413A-A84B-93D4CC0A9EB1}" type="datetimeFigureOut">
              <a:rPr lang="en-US" smtClean="0"/>
              <a:t>5/1/2024</a:t>
            </a:fld>
            <a:endParaRPr lang="en-US"/>
          </a:p>
        </p:txBody>
      </p:sp>
      <p:sp>
        <p:nvSpPr>
          <p:cNvPr id="6" name="Footer Placeholder 5">
            <a:extLst>
              <a:ext uri="{FF2B5EF4-FFF2-40B4-BE49-F238E27FC236}">
                <a16:creationId xmlns:a16="http://schemas.microsoft.com/office/drawing/2014/main" id="{D258F83F-4E9F-4607-A69B-DFC932560A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324484-C6E4-4D8A-BDAB-09B1FBB43631}"/>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1970601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90E843-90BA-4A7D-8F9F-FFE49387A618}"/>
              </a:ext>
            </a:extLst>
          </p:cNvPr>
          <p:cNvSpPr>
            <a:spLocks noGrp="1"/>
          </p:cNvSpPr>
          <p:nvPr>
            <p:ph type="title"/>
          </p:nvPr>
        </p:nvSpPr>
        <p:spPr>
          <a:xfrm>
            <a:off x="548639" y="950976"/>
            <a:ext cx="10995659" cy="107784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43F7CA62-9B55-49B4-94B6-EAAF7D5AE0DC}"/>
              </a:ext>
            </a:extLst>
          </p:cNvPr>
          <p:cNvSpPr>
            <a:spLocks noGrp="1"/>
          </p:cNvSpPr>
          <p:nvPr>
            <p:ph type="body" idx="1"/>
          </p:nvPr>
        </p:nvSpPr>
        <p:spPr>
          <a:xfrm>
            <a:off x="548641" y="2028826"/>
            <a:ext cx="10995660" cy="402907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93CEA03-AAFA-4A69-A3DA-1DD0EF273F11}"/>
              </a:ext>
            </a:extLst>
          </p:cNvPr>
          <p:cNvSpPr>
            <a:spLocks noGrp="1"/>
          </p:cNvSpPr>
          <p:nvPr>
            <p:ph type="dt" sz="half" idx="2"/>
          </p:nvPr>
        </p:nvSpPr>
        <p:spPr>
          <a:xfrm>
            <a:off x="588729" y="6449535"/>
            <a:ext cx="2983095" cy="308453"/>
          </a:xfrm>
          <a:prstGeom prst="rect">
            <a:avLst/>
          </a:prstGeom>
        </p:spPr>
        <p:txBody>
          <a:bodyPr vert="horz" lIns="91440" tIns="45720" rIns="91440" bIns="45720" rtlCol="0" anchor="t"/>
          <a:lstStyle>
            <a:lvl1pPr algn="l">
              <a:defRPr sz="900">
                <a:solidFill>
                  <a:schemeClr val="tx1"/>
                </a:solidFill>
              </a:defRPr>
            </a:lvl1pPr>
          </a:lstStyle>
          <a:p>
            <a:fld id="{4CDE23C7-78A4-413A-A84B-93D4CC0A9EB1}" type="datetimeFigureOut">
              <a:rPr lang="en-US" smtClean="0"/>
              <a:pPr/>
              <a:t>5/1/2024</a:t>
            </a:fld>
            <a:endParaRPr lang="en-US" dirty="0"/>
          </a:p>
        </p:txBody>
      </p:sp>
      <p:sp>
        <p:nvSpPr>
          <p:cNvPr id="5" name="Footer Placeholder 4">
            <a:extLst>
              <a:ext uri="{FF2B5EF4-FFF2-40B4-BE49-F238E27FC236}">
                <a16:creationId xmlns:a16="http://schemas.microsoft.com/office/drawing/2014/main" id="{F3E97F43-1ECB-4FC2-863E-26CEE24A008A}"/>
              </a:ext>
            </a:extLst>
          </p:cNvPr>
          <p:cNvSpPr>
            <a:spLocks noGrp="1"/>
          </p:cNvSpPr>
          <p:nvPr>
            <p:ph type="ftr" sz="quarter" idx="3"/>
          </p:nvPr>
        </p:nvSpPr>
        <p:spPr>
          <a:xfrm>
            <a:off x="557924" y="173776"/>
            <a:ext cx="411480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53C7F9D8-4B2E-4871-B2AE-EFC06BE23179}"/>
              </a:ext>
            </a:extLst>
          </p:cNvPr>
          <p:cNvSpPr>
            <a:spLocks noGrp="1"/>
          </p:cNvSpPr>
          <p:nvPr>
            <p:ph type="sldNum" sz="quarter" idx="4"/>
          </p:nvPr>
        </p:nvSpPr>
        <p:spPr>
          <a:xfrm>
            <a:off x="10710710" y="6449535"/>
            <a:ext cx="932279" cy="308453"/>
          </a:xfrm>
          <a:prstGeom prst="rect">
            <a:avLst/>
          </a:prstGeom>
        </p:spPr>
        <p:txBody>
          <a:bodyPr vert="horz" lIns="91440" tIns="45720" rIns="91440" bIns="45720" rtlCol="0" anchor="t"/>
          <a:lstStyle>
            <a:lvl1pPr algn="r">
              <a:defRPr sz="900">
                <a:solidFill>
                  <a:schemeClr val="tx1"/>
                </a:solidFill>
              </a:defRPr>
            </a:lvl1pPr>
          </a:lstStyle>
          <a:p>
            <a:fld id="{6CB39E08-E0E5-4B1A-8F7D-08FE7678A3B6}" type="slidenum">
              <a:rPr lang="en-US" smtClean="0"/>
              <a:pPr/>
              <a:t>‹#›</a:t>
            </a:fld>
            <a:endParaRPr lang="en-US"/>
          </a:p>
        </p:txBody>
      </p:sp>
      <p:cxnSp>
        <p:nvCxnSpPr>
          <p:cNvPr id="7" name="Straight Connector 6">
            <a:extLst>
              <a:ext uri="{FF2B5EF4-FFF2-40B4-BE49-F238E27FC236}">
                <a16:creationId xmlns:a16="http://schemas.microsoft.com/office/drawing/2014/main" id="{462919E4-C488-4107-9EF1-66152F848008}"/>
              </a:ext>
            </a:extLst>
          </p:cNvPr>
          <p:cNvCxnSpPr>
            <a:cxnSpLocks/>
          </p:cNvCxnSpPr>
          <p:nvPr/>
        </p:nvCxnSpPr>
        <p:spPr>
          <a:xfrm>
            <a:off x="643467" y="678719"/>
            <a:ext cx="1090506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BF79732-4088-424C-A653-4534E4389443}"/>
              </a:ext>
            </a:extLst>
          </p:cNvPr>
          <p:cNvCxnSpPr>
            <a:cxnSpLocks/>
          </p:cNvCxnSpPr>
          <p:nvPr/>
        </p:nvCxnSpPr>
        <p:spPr>
          <a:xfrm>
            <a:off x="643467" y="6309695"/>
            <a:ext cx="109050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092584"/>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85000"/>
        </a:lnSpc>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2344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C591C09-04EE-41A7-BC35-466CD8800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FD6A395-8B77-4B2D-AA7E-1B4CE370CB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fingerprint in black and white">
            <a:extLst>
              <a:ext uri="{FF2B5EF4-FFF2-40B4-BE49-F238E27FC236}">
                <a16:creationId xmlns:a16="http://schemas.microsoft.com/office/drawing/2014/main" id="{2A4E9D0A-C19B-0E99-C84D-6A6D0AD691C8}"/>
              </a:ext>
            </a:extLst>
          </p:cNvPr>
          <p:cNvPicPr>
            <a:picLocks noChangeAspect="1"/>
          </p:cNvPicPr>
          <p:nvPr/>
        </p:nvPicPr>
        <p:blipFill rotWithShape="1">
          <a:blip r:embed="rId2">
            <a:alphaModFix amt="50000"/>
          </a:blip>
          <a:srcRect t="7431" b="8300"/>
          <a:stretch/>
        </p:blipFill>
        <p:spPr>
          <a:xfrm>
            <a:off x="20" y="1"/>
            <a:ext cx="12191979" cy="6858000"/>
          </a:xfrm>
          <a:prstGeom prst="rect">
            <a:avLst/>
          </a:prstGeom>
        </p:spPr>
      </p:pic>
      <p:sp>
        <p:nvSpPr>
          <p:cNvPr id="2" name="Title 1">
            <a:extLst>
              <a:ext uri="{FF2B5EF4-FFF2-40B4-BE49-F238E27FC236}">
                <a16:creationId xmlns:a16="http://schemas.microsoft.com/office/drawing/2014/main" id="{810BBB2A-7004-8269-8308-03F7A2627D67}"/>
              </a:ext>
            </a:extLst>
          </p:cNvPr>
          <p:cNvSpPr>
            <a:spLocks noGrp="1"/>
          </p:cNvSpPr>
          <p:nvPr>
            <p:ph type="ctrTitle"/>
          </p:nvPr>
        </p:nvSpPr>
        <p:spPr>
          <a:xfrm>
            <a:off x="6729984" y="952499"/>
            <a:ext cx="4814316" cy="2476501"/>
          </a:xfrm>
        </p:spPr>
        <p:txBody>
          <a:bodyPr>
            <a:normAutofit/>
          </a:bodyPr>
          <a:lstStyle/>
          <a:p>
            <a:r>
              <a:rPr lang="en-IN">
                <a:solidFill>
                  <a:srgbClr val="FFFFFF"/>
                </a:solidFill>
              </a:rPr>
              <a:t>Sign Language Detection using Convolutional LSTM</a:t>
            </a:r>
          </a:p>
        </p:txBody>
      </p:sp>
      <p:sp>
        <p:nvSpPr>
          <p:cNvPr id="3" name="Subtitle 2">
            <a:extLst>
              <a:ext uri="{FF2B5EF4-FFF2-40B4-BE49-F238E27FC236}">
                <a16:creationId xmlns:a16="http://schemas.microsoft.com/office/drawing/2014/main" id="{81060124-DBCD-0F7C-9613-893ECB47DAC7}"/>
              </a:ext>
            </a:extLst>
          </p:cNvPr>
          <p:cNvSpPr>
            <a:spLocks noGrp="1"/>
          </p:cNvSpPr>
          <p:nvPr>
            <p:ph type="subTitle" idx="1"/>
          </p:nvPr>
        </p:nvSpPr>
        <p:spPr>
          <a:xfrm>
            <a:off x="6729984" y="4270342"/>
            <a:ext cx="4814316" cy="1778503"/>
          </a:xfrm>
        </p:spPr>
        <p:txBody>
          <a:bodyPr anchor="b">
            <a:normAutofit/>
          </a:bodyPr>
          <a:lstStyle/>
          <a:p>
            <a:r>
              <a:rPr lang="en-IN">
                <a:solidFill>
                  <a:srgbClr val="FFFFFF"/>
                </a:solidFill>
              </a:rPr>
              <a:t>Paul &amp; Tejas</a:t>
            </a:r>
          </a:p>
        </p:txBody>
      </p:sp>
      <p:cxnSp>
        <p:nvCxnSpPr>
          <p:cNvPr id="13" name="Straight Connector 12">
            <a:extLst>
              <a:ext uri="{FF2B5EF4-FFF2-40B4-BE49-F238E27FC236}">
                <a16:creationId xmlns:a16="http://schemas.microsoft.com/office/drawing/2014/main" id="{1C5372E1-5D0A-4FE4-B20F-D0CF85FD06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13081F5-C318-4421-A7E9-D7F6810B65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6682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1461CB7-62ED-4795-A634-D387EE9C44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EF681A-44AF-1FF8-27F7-7336E85C8B05}"/>
              </a:ext>
            </a:extLst>
          </p:cNvPr>
          <p:cNvSpPr>
            <a:spLocks noGrp="1"/>
          </p:cNvSpPr>
          <p:nvPr>
            <p:ph type="title"/>
          </p:nvPr>
        </p:nvSpPr>
        <p:spPr>
          <a:xfrm>
            <a:off x="548639" y="950976"/>
            <a:ext cx="10995659" cy="1077849"/>
          </a:xfrm>
        </p:spPr>
        <p:txBody>
          <a:bodyPr>
            <a:normAutofit/>
          </a:bodyPr>
          <a:lstStyle/>
          <a:p>
            <a:r>
              <a:rPr lang="en-IN" sz="4400"/>
              <a:t>Results</a:t>
            </a:r>
          </a:p>
        </p:txBody>
      </p:sp>
      <p:cxnSp>
        <p:nvCxnSpPr>
          <p:cNvPr id="12" name="Straight Connector 11">
            <a:extLst>
              <a:ext uri="{FF2B5EF4-FFF2-40B4-BE49-F238E27FC236}">
                <a16:creationId xmlns:a16="http://schemas.microsoft.com/office/drawing/2014/main" id="{5BB41ABC-012E-4DF8-A240-44161B32BBB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6BCC6E6-2988-8F6F-F2CC-9A9730EEF348}"/>
              </a:ext>
            </a:extLst>
          </p:cNvPr>
          <p:cNvSpPr>
            <a:spLocks noGrp="1"/>
          </p:cNvSpPr>
          <p:nvPr>
            <p:ph idx="1"/>
          </p:nvPr>
        </p:nvSpPr>
        <p:spPr>
          <a:xfrm>
            <a:off x="548641" y="2247091"/>
            <a:ext cx="3528060" cy="3825402"/>
          </a:xfrm>
        </p:spPr>
        <p:txBody>
          <a:bodyPr>
            <a:normAutofit/>
          </a:bodyPr>
          <a:lstStyle/>
          <a:p>
            <a:pPr marL="0" indent="0">
              <a:lnSpc>
                <a:spcPct val="110000"/>
              </a:lnSpc>
              <a:buNone/>
            </a:pPr>
            <a:r>
              <a:rPr lang="en-IN" sz="1900" dirty="0"/>
              <a:t>We created a </a:t>
            </a:r>
            <a:r>
              <a:rPr lang="en-US" sz="1900" dirty="0"/>
              <a:t>Predict function that takes video as input and sequence length (fixed number of frames that is passed to the model as a single sequence). This function process the frames and use the model to predict the probability of each class.</a:t>
            </a:r>
            <a:endParaRPr lang="en-IN" sz="1900" dirty="0"/>
          </a:p>
        </p:txBody>
      </p:sp>
      <p:cxnSp>
        <p:nvCxnSpPr>
          <p:cNvPr id="14" name="Straight Connector 13">
            <a:extLst>
              <a:ext uri="{FF2B5EF4-FFF2-40B4-BE49-F238E27FC236}">
                <a16:creationId xmlns:a16="http://schemas.microsoft.com/office/drawing/2014/main" id="{B5854327-44B3-47A2-891B-0580ACB56B5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32CA0518-AD97-98BE-5789-D2EEBA1D0F52}"/>
              </a:ext>
            </a:extLst>
          </p:cNvPr>
          <p:cNvPicPr>
            <a:picLocks noChangeAspect="1"/>
          </p:cNvPicPr>
          <p:nvPr/>
        </p:nvPicPr>
        <p:blipFill>
          <a:blip r:embed="rId3"/>
          <a:stretch>
            <a:fillRect/>
          </a:stretch>
        </p:blipFill>
        <p:spPr>
          <a:xfrm>
            <a:off x="6355747" y="1515625"/>
            <a:ext cx="3519108" cy="1885236"/>
          </a:xfrm>
          <a:prstGeom prst="rect">
            <a:avLst/>
          </a:prstGeom>
        </p:spPr>
      </p:pic>
      <p:pic>
        <p:nvPicPr>
          <p:cNvPr id="9" name="Picture 8">
            <a:extLst>
              <a:ext uri="{FF2B5EF4-FFF2-40B4-BE49-F238E27FC236}">
                <a16:creationId xmlns:a16="http://schemas.microsoft.com/office/drawing/2014/main" id="{08D352F6-9537-CA67-3062-A1FD5393C667}"/>
              </a:ext>
            </a:extLst>
          </p:cNvPr>
          <p:cNvPicPr>
            <a:picLocks noChangeAspect="1"/>
          </p:cNvPicPr>
          <p:nvPr/>
        </p:nvPicPr>
        <p:blipFill>
          <a:blip r:embed="rId4"/>
          <a:stretch>
            <a:fillRect/>
          </a:stretch>
        </p:blipFill>
        <p:spPr>
          <a:xfrm>
            <a:off x="4625342" y="3457139"/>
            <a:ext cx="7461204" cy="2815033"/>
          </a:xfrm>
          <a:prstGeom prst="rect">
            <a:avLst/>
          </a:prstGeom>
        </p:spPr>
      </p:pic>
      <p:sp>
        <p:nvSpPr>
          <p:cNvPr id="11" name="Rectangle 10">
            <a:extLst>
              <a:ext uri="{FF2B5EF4-FFF2-40B4-BE49-F238E27FC236}">
                <a16:creationId xmlns:a16="http://schemas.microsoft.com/office/drawing/2014/main" id="{1989E261-0D2F-1A70-B4E5-3398E83E6FAE}"/>
              </a:ext>
            </a:extLst>
          </p:cNvPr>
          <p:cNvSpPr/>
          <p:nvPr/>
        </p:nvSpPr>
        <p:spPr>
          <a:xfrm>
            <a:off x="6427322" y="2389580"/>
            <a:ext cx="2143922" cy="286383"/>
          </a:xfrm>
          <a:prstGeom prst="rect">
            <a:avLst/>
          </a:prstGeom>
          <a:no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1CF5CD7D-EF70-82A8-9E99-77D6C73DB1E8}"/>
              </a:ext>
            </a:extLst>
          </p:cNvPr>
          <p:cNvSpPr txBox="1"/>
          <p:nvPr/>
        </p:nvSpPr>
        <p:spPr>
          <a:xfrm>
            <a:off x="2718982" y="5839038"/>
            <a:ext cx="2114275" cy="369332"/>
          </a:xfrm>
          <a:prstGeom prst="rect">
            <a:avLst/>
          </a:prstGeom>
          <a:noFill/>
        </p:spPr>
        <p:txBody>
          <a:bodyPr wrap="square">
            <a:spAutoFit/>
          </a:bodyPr>
          <a:lstStyle/>
          <a:p>
            <a:r>
              <a:rPr lang="en-US" i="1" dirty="0"/>
              <a:t>Fig 4. </a:t>
            </a:r>
            <a:r>
              <a:rPr lang="en-US" dirty="0"/>
              <a:t>Prediction</a:t>
            </a:r>
          </a:p>
        </p:txBody>
      </p:sp>
    </p:spTree>
    <p:extLst>
      <p:ext uri="{BB962C8B-B14F-4D97-AF65-F5344CB8AC3E}">
        <p14:creationId xmlns:p14="http://schemas.microsoft.com/office/powerpoint/2010/main" val="1414975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495F5-8C01-12BF-F23C-032AD260AC73}"/>
              </a:ext>
            </a:extLst>
          </p:cNvPr>
          <p:cNvSpPr>
            <a:spLocks noGrp="1"/>
          </p:cNvSpPr>
          <p:nvPr>
            <p:ph type="title"/>
          </p:nvPr>
        </p:nvSpPr>
        <p:spPr/>
        <p:txBody>
          <a:bodyPr/>
          <a:lstStyle/>
          <a:p>
            <a:r>
              <a:rPr lang="en-IN" dirty="0"/>
              <a:t>Challenges</a:t>
            </a:r>
          </a:p>
        </p:txBody>
      </p:sp>
      <p:sp>
        <p:nvSpPr>
          <p:cNvPr id="3" name="Content Placeholder 2">
            <a:extLst>
              <a:ext uri="{FF2B5EF4-FFF2-40B4-BE49-F238E27FC236}">
                <a16:creationId xmlns:a16="http://schemas.microsoft.com/office/drawing/2014/main" id="{84661A86-6FD3-0259-3FB7-3E546647AF98}"/>
              </a:ext>
            </a:extLst>
          </p:cNvPr>
          <p:cNvSpPr>
            <a:spLocks noGrp="1"/>
          </p:cNvSpPr>
          <p:nvPr>
            <p:ph idx="1"/>
          </p:nvPr>
        </p:nvSpPr>
        <p:spPr/>
        <p:txBody>
          <a:bodyPr/>
          <a:lstStyle/>
          <a:p>
            <a:r>
              <a:rPr lang="en-IN" dirty="0"/>
              <a:t>High loss due to limited and low-quality videos.</a:t>
            </a:r>
          </a:p>
          <a:p>
            <a:r>
              <a:rPr lang="en-IN" dirty="0"/>
              <a:t>Limited data for words which have multiple different signs. Model can predict some signs, but it gets conflicted if similar action is performed for different sign.</a:t>
            </a:r>
          </a:p>
          <a:p>
            <a:r>
              <a:rPr lang="en-IN" dirty="0"/>
              <a:t>Some video URL in dataset are not working, either they are removed or unavailable.</a:t>
            </a:r>
          </a:p>
          <a:p>
            <a:r>
              <a:rPr lang="en-US" dirty="0"/>
              <a:t>There are a limited number of online video datasets available for various sign language gestures.</a:t>
            </a:r>
          </a:p>
          <a:p>
            <a:r>
              <a:rPr lang="en-US" dirty="0"/>
              <a:t>Few classes are predicted wrongly so tried to optimize model and there was more than 30% improvement in the model.</a:t>
            </a:r>
          </a:p>
          <a:p>
            <a:endParaRPr lang="en-US" dirty="0"/>
          </a:p>
          <a:p>
            <a:endParaRPr lang="en-IN" dirty="0"/>
          </a:p>
          <a:p>
            <a:endParaRPr lang="en-IN" dirty="0"/>
          </a:p>
          <a:p>
            <a:endParaRPr lang="en-IN" dirty="0"/>
          </a:p>
        </p:txBody>
      </p:sp>
      <p:sp>
        <p:nvSpPr>
          <p:cNvPr id="5" name="Rectangle 2">
            <a:extLst>
              <a:ext uri="{FF2B5EF4-FFF2-40B4-BE49-F238E27FC236}">
                <a16:creationId xmlns:a16="http://schemas.microsoft.com/office/drawing/2014/main" id="{028622F3-938E-B05B-173A-B71D836034FB}"/>
              </a:ext>
            </a:extLst>
          </p:cNvPr>
          <p:cNvSpPr>
            <a:spLocks noChangeArrowheads="1"/>
          </p:cNvSpPr>
          <p:nvPr/>
        </p:nvSpPr>
        <p:spPr bwMode="auto">
          <a:xfrm>
            <a:off x="0" y="0"/>
            <a:ext cx="33845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23602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F910C-3C76-0506-FBA7-B305BEAF7CA8}"/>
              </a:ext>
            </a:extLst>
          </p:cNvPr>
          <p:cNvSpPr>
            <a:spLocks noGrp="1"/>
          </p:cNvSpPr>
          <p:nvPr>
            <p:ph type="title"/>
          </p:nvPr>
        </p:nvSpPr>
        <p:spPr/>
        <p:txBody>
          <a:bodyPr/>
          <a:lstStyle/>
          <a:p>
            <a:r>
              <a:rPr lang="en-IN" dirty="0"/>
              <a:t>Future Work</a:t>
            </a:r>
          </a:p>
        </p:txBody>
      </p:sp>
      <p:sp>
        <p:nvSpPr>
          <p:cNvPr id="3" name="Content Placeholder 2">
            <a:extLst>
              <a:ext uri="{FF2B5EF4-FFF2-40B4-BE49-F238E27FC236}">
                <a16:creationId xmlns:a16="http://schemas.microsoft.com/office/drawing/2014/main" id="{BFD3BEDD-9D39-B9BA-EC8C-226E6F9678B3}"/>
              </a:ext>
            </a:extLst>
          </p:cNvPr>
          <p:cNvSpPr>
            <a:spLocks noGrp="1"/>
          </p:cNvSpPr>
          <p:nvPr>
            <p:ph idx="1"/>
          </p:nvPr>
        </p:nvSpPr>
        <p:spPr/>
        <p:txBody>
          <a:bodyPr/>
          <a:lstStyle/>
          <a:p>
            <a:r>
              <a:rPr lang="en-IN" dirty="0"/>
              <a:t>We want to manually develop a robust dataset with the help of deaf and mute communities, that has good number of videos for each class with high quality.</a:t>
            </a:r>
          </a:p>
          <a:p>
            <a:r>
              <a:rPr lang="en-IN" dirty="0"/>
              <a:t>Work with </a:t>
            </a:r>
            <a:r>
              <a:rPr lang="en-IN" dirty="0" err="1"/>
              <a:t>Phd</a:t>
            </a:r>
            <a:r>
              <a:rPr lang="en-IN" dirty="0"/>
              <a:t> candidate to continue research and development in the same field.</a:t>
            </a:r>
          </a:p>
          <a:p>
            <a:r>
              <a:rPr lang="en-IN" dirty="0"/>
              <a:t>Try another approach using YOLO V8 </a:t>
            </a:r>
          </a:p>
          <a:p>
            <a:r>
              <a:rPr lang="en-IN" dirty="0"/>
              <a:t>To make the identification using real-time camera via mobile application</a:t>
            </a:r>
          </a:p>
          <a:p>
            <a:pPr marL="0" indent="0">
              <a:buNone/>
            </a:pPr>
            <a:endParaRPr lang="en-IN" dirty="0"/>
          </a:p>
        </p:txBody>
      </p:sp>
    </p:spTree>
    <p:extLst>
      <p:ext uri="{BB962C8B-B14F-4D97-AF65-F5344CB8AC3E}">
        <p14:creationId xmlns:p14="http://schemas.microsoft.com/office/powerpoint/2010/main" val="2315382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DC5ED-2246-1DD2-8DD0-8AB3AA3F4002}"/>
              </a:ext>
            </a:extLst>
          </p:cNvPr>
          <p:cNvSpPr>
            <a:spLocks noGrp="1"/>
          </p:cNvSpPr>
          <p:nvPr>
            <p:ph type="title"/>
          </p:nvPr>
        </p:nvSpPr>
        <p:spPr>
          <a:xfrm>
            <a:off x="548639" y="950976"/>
            <a:ext cx="10995659" cy="5106924"/>
          </a:xfrm>
        </p:spPr>
        <p:txBody>
          <a:bodyPr/>
          <a:lstStyle/>
          <a:p>
            <a:pPr algn="ctr"/>
            <a:br>
              <a:rPr lang="en-IN" dirty="0"/>
            </a:br>
            <a:br>
              <a:rPr lang="en-IN" dirty="0"/>
            </a:br>
            <a:br>
              <a:rPr lang="en-IN" dirty="0"/>
            </a:br>
            <a:br>
              <a:rPr lang="en-IN" dirty="0"/>
            </a:br>
            <a:r>
              <a:rPr lang="en-IN" dirty="0"/>
              <a:t>Thank you</a:t>
            </a:r>
          </a:p>
        </p:txBody>
      </p:sp>
    </p:spTree>
    <p:extLst>
      <p:ext uri="{BB962C8B-B14F-4D97-AF65-F5344CB8AC3E}">
        <p14:creationId xmlns:p14="http://schemas.microsoft.com/office/powerpoint/2010/main" val="1534775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99E2A-EE9B-F6CF-15FA-972980CFBC09}"/>
              </a:ext>
            </a:extLst>
          </p:cNvPr>
          <p:cNvSpPr>
            <a:spLocks noGrp="1"/>
          </p:cNvSpPr>
          <p:nvPr>
            <p:ph type="title"/>
          </p:nvPr>
        </p:nvSpPr>
        <p:spPr/>
        <p:txBody>
          <a:bodyPr/>
          <a:lstStyle/>
          <a:p>
            <a:r>
              <a:rPr lang="en-IN" dirty="0"/>
              <a:t>Agenda</a:t>
            </a:r>
          </a:p>
        </p:txBody>
      </p:sp>
      <p:sp>
        <p:nvSpPr>
          <p:cNvPr id="3" name="Content Placeholder 2">
            <a:extLst>
              <a:ext uri="{FF2B5EF4-FFF2-40B4-BE49-F238E27FC236}">
                <a16:creationId xmlns:a16="http://schemas.microsoft.com/office/drawing/2014/main" id="{FB765D76-0BB0-0F57-5830-1F2B539963E2}"/>
              </a:ext>
            </a:extLst>
          </p:cNvPr>
          <p:cNvSpPr>
            <a:spLocks noGrp="1"/>
          </p:cNvSpPr>
          <p:nvPr>
            <p:ph idx="1"/>
          </p:nvPr>
        </p:nvSpPr>
        <p:spPr/>
        <p:txBody>
          <a:bodyPr/>
          <a:lstStyle/>
          <a:p>
            <a:r>
              <a:rPr lang="en-IN" dirty="0"/>
              <a:t>Problem statement / Motivation</a:t>
            </a:r>
          </a:p>
          <a:p>
            <a:r>
              <a:rPr lang="en-IN" dirty="0"/>
              <a:t>Data Collection and Preprocessing</a:t>
            </a:r>
          </a:p>
          <a:p>
            <a:r>
              <a:rPr lang="en-IN" dirty="0"/>
              <a:t>Model Architecture</a:t>
            </a:r>
          </a:p>
          <a:p>
            <a:r>
              <a:rPr lang="en-IN" dirty="0"/>
              <a:t>Training and Evaluation</a:t>
            </a:r>
          </a:p>
          <a:p>
            <a:r>
              <a:rPr lang="en-IN" dirty="0"/>
              <a:t>Results</a:t>
            </a:r>
          </a:p>
          <a:p>
            <a:r>
              <a:rPr lang="en-IN" dirty="0"/>
              <a:t>Challenges/ Limitations</a:t>
            </a:r>
          </a:p>
          <a:p>
            <a:r>
              <a:rPr lang="en-IN" dirty="0"/>
              <a:t>Future Work</a:t>
            </a:r>
          </a:p>
        </p:txBody>
      </p:sp>
    </p:spTree>
    <p:extLst>
      <p:ext uri="{BB962C8B-B14F-4D97-AF65-F5344CB8AC3E}">
        <p14:creationId xmlns:p14="http://schemas.microsoft.com/office/powerpoint/2010/main" val="1068825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A2305-9581-5206-DE8C-AAFAC42DA301}"/>
              </a:ext>
            </a:extLst>
          </p:cNvPr>
          <p:cNvSpPr>
            <a:spLocks noGrp="1"/>
          </p:cNvSpPr>
          <p:nvPr>
            <p:ph type="title"/>
          </p:nvPr>
        </p:nvSpPr>
        <p:spPr/>
        <p:txBody>
          <a:bodyPr/>
          <a:lstStyle/>
          <a:p>
            <a:r>
              <a:rPr lang="en-IN" dirty="0"/>
              <a:t>Motivation</a:t>
            </a:r>
          </a:p>
        </p:txBody>
      </p:sp>
      <p:sp>
        <p:nvSpPr>
          <p:cNvPr id="3" name="Content Placeholder 2">
            <a:extLst>
              <a:ext uri="{FF2B5EF4-FFF2-40B4-BE49-F238E27FC236}">
                <a16:creationId xmlns:a16="http://schemas.microsoft.com/office/drawing/2014/main" id="{5707D5CB-1038-D661-80CA-C9C5B7166DEF}"/>
              </a:ext>
            </a:extLst>
          </p:cNvPr>
          <p:cNvSpPr>
            <a:spLocks noGrp="1"/>
          </p:cNvSpPr>
          <p:nvPr>
            <p:ph idx="1"/>
          </p:nvPr>
        </p:nvSpPr>
        <p:spPr/>
        <p:txBody>
          <a:bodyPr/>
          <a:lstStyle/>
          <a:p>
            <a:r>
              <a:rPr lang="en-IN" dirty="0"/>
              <a:t>With AI being the leading technology in solving multiple issues and making life easy, We wanted to use the AI technology to bridge communication barriers in the mute and deaf communities.</a:t>
            </a:r>
          </a:p>
          <a:p>
            <a:r>
              <a:rPr lang="en-IN" dirty="0"/>
              <a:t>Sign language is a vital tool for communication in these communities and we wanted to build an AI model that will accurately identify the signs and interpret into text.</a:t>
            </a:r>
          </a:p>
        </p:txBody>
      </p:sp>
    </p:spTree>
    <p:extLst>
      <p:ext uri="{BB962C8B-B14F-4D97-AF65-F5344CB8AC3E}">
        <p14:creationId xmlns:p14="http://schemas.microsoft.com/office/powerpoint/2010/main" val="1284175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EA699-80EB-B6E9-0046-0BC36B02DC19}"/>
              </a:ext>
            </a:extLst>
          </p:cNvPr>
          <p:cNvSpPr>
            <a:spLocks noGrp="1"/>
          </p:cNvSpPr>
          <p:nvPr>
            <p:ph type="title"/>
          </p:nvPr>
        </p:nvSpPr>
        <p:spPr/>
        <p:txBody>
          <a:bodyPr/>
          <a:lstStyle/>
          <a:p>
            <a:r>
              <a:rPr lang="en-IN" dirty="0"/>
              <a:t>Data Collection and Preprocessing</a:t>
            </a:r>
          </a:p>
        </p:txBody>
      </p:sp>
      <p:sp>
        <p:nvSpPr>
          <p:cNvPr id="3" name="Content Placeholder 2">
            <a:extLst>
              <a:ext uri="{FF2B5EF4-FFF2-40B4-BE49-F238E27FC236}">
                <a16:creationId xmlns:a16="http://schemas.microsoft.com/office/drawing/2014/main" id="{1CBE9B1D-FBF6-6F99-A3A3-48CE6A0B49F9}"/>
              </a:ext>
            </a:extLst>
          </p:cNvPr>
          <p:cNvSpPr>
            <a:spLocks noGrp="1"/>
          </p:cNvSpPr>
          <p:nvPr>
            <p:ph idx="1"/>
          </p:nvPr>
        </p:nvSpPr>
        <p:spPr>
          <a:xfrm>
            <a:off x="548641" y="1523999"/>
            <a:ext cx="10995660" cy="4699819"/>
          </a:xfrm>
        </p:spPr>
        <p:txBody>
          <a:bodyPr>
            <a:normAutofit fontScale="92500" lnSpcReduction="20000"/>
          </a:bodyPr>
          <a:lstStyle/>
          <a:p>
            <a:r>
              <a:rPr lang="en-IN" dirty="0"/>
              <a:t>Our primary sources of data are the American Sign Language Lexicon Video Dataset (ASLLVD) and the WLASL (World Level American Sign Language) Video Dataset available on Kaggle</a:t>
            </a:r>
          </a:p>
          <a:p>
            <a:r>
              <a:rPr lang="en-IN" dirty="0"/>
              <a:t>As part of preprocessing, we converted .</a:t>
            </a:r>
            <a:r>
              <a:rPr lang="en-IN" dirty="0" err="1"/>
              <a:t>json</a:t>
            </a:r>
            <a:r>
              <a:rPr lang="en-IN" dirty="0"/>
              <a:t> files into csv that contains metadata like the name of each sign, Video id and other data.</a:t>
            </a:r>
          </a:p>
          <a:p>
            <a:r>
              <a:rPr lang="en-IN" dirty="0"/>
              <a:t>Using this metadata as reference we mapped the video id to the actual videos in our videos folder.</a:t>
            </a:r>
          </a:p>
          <a:p>
            <a:r>
              <a:rPr lang="en-IN" dirty="0"/>
              <a:t>In our data the maximum number of videos available for any given sign was not more than 17. For our model we chose the signs which had at least 14 videos for consistency in the dataset.</a:t>
            </a:r>
            <a:endParaRPr lang="en-US" dirty="0"/>
          </a:p>
          <a:p>
            <a:r>
              <a:rPr lang="en-US" dirty="0"/>
              <a:t>We created a frame extraction function which takes the video path,   </a:t>
            </a:r>
          </a:p>
          <a:p>
            <a:pPr marL="0" indent="0">
              <a:buNone/>
            </a:pPr>
            <a:r>
              <a:rPr lang="en-US" dirty="0"/>
              <a:t>     </a:t>
            </a:r>
            <a:r>
              <a:rPr lang="en-US" sz="1600" dirty="0"/>
              <a:t>{then it reads the video frame by frame    </a:t>
            </a:r>
          </a:p>
          <a:p>
            <a:pPr marL="0" indent="0">
              <a:buNone/>
            </a:pPr>
            <a:r>
              <a:rPr lang="en-US" sz="1600" dirty="0"/>
              <a:t>      then it resizes the frame height and width    </a:t>
            </a:r>
          </a:p>
          <a:p>
            <a:pPr marL="0" indent="0">
              <a:buNone/>
            </a:pPr>
            <a:r>
              <a:rPr lang="en-US" sz="1600" dirty="0"/>
              <a:t>      then normalizes the frames    </a:t>
            </a:r>
          </a:p>
          <a:p>
            <a:pPr marL="0" indent="0">
              <a:buNone/>
            </a:pPr>
            <a:r>
              <a:rPr lang="en-US" sz="1600" dirty="0"/>
              <a:t>      stores the frames in a list}</a:t>
            </a:r>
            <a:endParaRPr lang="en-IN" sz="1600" dirty="0"/>
          </a:p>
          <a:p>
            <a:endParaRPr lang="en-IN" dirty="0"/>
          </a:p>
        </p:txBody>
      </p:sp>
    </p:spTree>
    <p:extLst>
      <p:ext uri="{BB962C8B-B14F-4D97-AF65-F5344CB8AC3E}">
        <p14:creationId xmlns:p14="http://schemas.microsoft.com/office/powerpoint/2010/main" val="2979786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73031B-5605-950D-23F0-F348250FB52B}"/>
              </a:ext>
            </a:extLst>
          </p:cNvPr>
          <p:cNvSpPr>
            <a:spLocks noGrp="1"/>
          </p:cNvSpPr>
          <p:nvPr>
            <p:ph idx="1"/>
          </p:nvPr>
        </p:nvSpPr>
        <p:spPr/>
        <p:txBody>
          <a:bodyPr/>
          <a:lstStyle/>
          <a:p>
            <a:r>
              <a:rPr lang="en-IN" dirty="0"/>
              <a:t>To use the frames and labels in the model, we converted the list of frames and labels into a </a:t>
            </a:r>
            <a:r>
              <a:rPr lang="en-IN" dirty="0" err="1"/>
              <a:t>num-py</a:t>
            </a:r>
            <a:r>
              <a:rPr lang="en-IN" dirty="0"/>
              <a:t> array and performed the one-hot encoding on the labels to convert categorical variables into binary vectors.</a:t>
            </a:r>
          </a:p>
          <a:p>
            <a:r>
              <a:rPr lang="en-IN" dirty="0"/>
              <a:t>It is important to have the correct shape before using it in the model.</a:t>
            </a:r>
          </a:p>
          <a:p>
            <a:endParaRPr lang="en-IN" dirty="0"/>
          </a:p>
        </p:txBody>
      </p:sp>
      <p:pic>
        <p:nvPicPr>
          <p:cNvPr id="5" name="Picture 4">
            <a:extLst>
              <a:ext uri="{FF2B5EF4-FFF2-40B4-BE49-F238E27FC236}">
                <a16:creationId xmlns:a16="http://schemas.microsoft.com/office/drawing/2014/main" id="{E4EFFD48-144E-CBD6-D3B9-AF337280047D}"/>
              </a:ext>
            </a:extLst>
          </p:cNvPr>
          <p:cNvPicPr>
            <a:picLocks noChangeAspect="1"/>
          </p:cNvPicPr>
          <p:nvPr/>
        </p:nvPicPr>
        <p:blipFill>
          <a:blip r:embed="rId2"/>
          <a:stretch>
            <a:fillRect/>
          </a:stretch>
        </p:blipFill>
        <p:spPr>
          <a:xfrm>
            <a:off x="261905" y="3748928"/>
            <a:ext cx="11668189" cy="2308972"/>
          </a:xfrm>
          <a:prstGeom prst="rect">
            <a:avLst/>
          </a:prstGeom>
        </p:spPr>
      </p:pic>
    </p:spTree>
    <p:extLst>
      <p:ext uri="{BB962C8B-B14F-4D97-AF65-F5344CB8AC3E}">
        <p14:creationId xmlns:p14="http://schemas.microsoft.com/office/powerpoint/2010/main" val="2808554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C385852E-347F-47F1-BBB4-8FCBCE907E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E543DD-E0A5-11FF-5E3F-51CABECA146F}"/>
              </a:ext>
            </a:extLst>
          </p:cNvPr>
          <p:cNvSpPr>
            <a:spLocks noGrp="1"/>
          </p:cNvSpPr>
          <p:nvPr>
            <p:ph type="title"/>
          </p:nvPr>
        </p:nvSpPr>
        <p:spPr>
          <a:xfrm>
            <a:off x="548641" y="952500"/>
            <a:ext cx="6877594" cy="1252217"/>
          </a:xfrm>
        </p:spPr>
        <p:txBody>
          <a:bodyPr>
            <a:normAutofit/>
          </a:bodyPr>
          <a:lstStyle/>
          <a:p>
            <a:r>
              <a:rPr lang="en-IN"/>
              <a:t>Model Architecture</a:t>
            </a:r>
          </a:p>
        </p:txBody>
      </p:sp>
      <p:cxnSp>
        <p:nvCxnSpPr>
          <p:cNvPr id="39" name="Straight Connector 38">
            <a:extLst>
              <a:ext uri="{FF2B5EF4-FFF2-40B4-BE49-F238E27FC236}">
                <a16:creationId xmlns:a16="http://schemas.microsoft.com/office/drawing/2014/main" id="{C1D9708A-1A52-41C8-BA18-A5DBC10DA8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2A00F9B0-CC55-8002-3A77-88C82442EA12}"/>
              </a:ext>
            </a:extLst>
          </p:cNvPr>
          <p:cNvPicPr>
            <a:picLocks noChangeAspect="1"/>
          </p:cNvPicPr>
          <p:nvPr/>
        </p:nvPicPr>
        <p:blipFill>
          <a:blip r:embed="rId3"/>
          <a:stretch>
            <a:fillRect/>
          </a:stretch>
        </p:blipFill>
        <p:spPr>
          <a:xfrm>
            <a:off x="4396698" y="3301734"/>
            <a:ext cx="3374069" cy="1700530"/>
          </a:xfrm>
          <a:prstGeom prst="rect">
            <a:avLst/>
          </a:prstGeom>
        </p:spPr>
      </p:pic>
      <p:pic>
        <p:nvPicPr>
          <p:cNvPr id="7" name="Picture 6" descr="A diagram of a computer program&#10;&#10;Description automatically generated with medium confidence">
            <a:extLst>
              <a:ext uri="{FF2B5EF4-FFF2-40B4-BE49-F238E27FC236}">
                <a16:creationId xmlns:a16="http://schemas.microsoft.com/office/drawing/2014/main" id="{60E60D18-1755-6B88-8D1F-DFB0B9AD29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2342" y="1751269"/>
            <a:ext cx="2944357" cy="4512425"/>
          </a:xfrm>
          <a:prstGeom prst="rect">
            <a:avLst/>
          </a:prstGeom>
        </p:spPr>
      </p:pic>
      <p:sp>
        <p:nvSpPr>
          <p:cNvPr id="3" name="Content Placeholder 2">
            <a:extLst>
              <a:ext uri="{FF2B5EF4-FFF2-40B4-BE49-F238E27FC236}">
                <a16:creationId xmlns:a16="http://schemas.microsoft.com/office/drawing/2014/main" id="{4B4DC6A0-61AB-D578-560A-0C45327A8A17}"/>
              </a:ext>
            </a:extLst>
          </p:cNvPr>
          <p:cNvSpPr>
            <a:spLocks noGrp="1"/>
          </p:cNvSpPr>
          <p:nvPr>
            <p:ph idx="1"/>
          </p:nvPr>
        </p:nvSpPr>
        <p:spPr>
          <a:xfrm>
            <a:off x="8115300" y="972378"/>
            <a:ext cx="3418752" cy="5085522"/>
          </a:xfrm>
        </p:spPr>
        <p:txBody>
          <a:bodyPr>
            <a:normAutofit lnSpcReduction="10000"/>
          </a:bodyPr>
          <a:lstStyle/>
          <a:p>
            <a:pPr marL="0" indent="0">
              <a:lnSpc>
                <a:spcPct val="110000"/>
              </a:lnSpc>
              <a:buNone/>
            </a:pPr>
            <a:r>
              <a:rPr lang="en-IN" sz="1600" b="1" dirty="0"/>
              <a:t>Initial Model:</a:t>
            </a:r>
          </a:p>
          <a:p>
            <a:pPr>
              <a:lnSpc>
                <a:spcPct val="110000"/>
              </a:lnSpc>
            </a:pPr>
            <a:r>
              <a:rPr lang="en-IN" sz="1600" dirty="0"/>
              <a:t>Initially we created a base model with </a:t>
            </a:r>
            <a:r>
              <a:rPr lang="en-US" sz="1600" dirty="0"/>
              <a:t>ConvLSTM2D (Convolutional Long Short-Term Memory for 2 Dimensions). It combines the strengths of convolutional neural networks (CNNs) and LSTM networks to capture both spatial(pixels) and temporal(</a:t>
            </a:r>
            <a:r>
              <a:rPr lang="en-US" sz="1600" dirty="0" err="1"/>
              <a:t>frame_order</a:t>
            </a:r>
            <a:r>
              <a:rPr lang="en-US" sz="1600" dirty="0"/>
              <a:t>) dependencies in the data.</a:t>
            </a:r>
          </a:p>
          <a:p>
            <a:pPr>
              <a:lnSpc>
                <a:spcPct val="110000"/>
              </a:lnSpc>
            </a:pPr>
            <a:r>
              <a:rPr lang="en-US" sz="1600" dirty="0"/>
              <a:t>We used 3 combined layers of ConvLSTM2D, MaxPooling3D, and Time Distributed(Dropout(...)) layers and lastly Flatten layer which converts 3D into a 1D vector with features.</a:t>
            </a:r>
          </a:p>
          <a:p>
            <a:pPr marL="0" indent="0">
              <a:lnSpc>
                <a:spcPct val="110000"/>
              </a:lnSpc>
              <a:buNone/>
            </a:pPr>
            <a:endParaRPr lang="en-US" sz="1600" dirty="0"/>
          </a:p>
          <a:p>
            <a:pPr>
              <a:lnSpc>
                <a:spcPct val="110000"/>
              </a:lnSpc>
            </a:pPr>
            <a:endParaRPr lang="en-US" sz="1600" dirty="0"/>
          </a:p>
          <a:p>
            <a:pPr>
              <a:lnSpc>
                <a:spcPct val="110000"/>
              </a:lnSpc>
            </a:pPr>
            <a:endParaRPr lang="en-IN" sz="1600" dirty="0"/>
          </a:p>
        </p:txBody>
      </p:sp>
      <p:cxnSp>
        <p:nvCxnSpPr>
          <p:cNvPr id="40" name="Straight Connector 39">
            <a:extLst>
              <a:ext uri="{FF2B5EF4-FFF2-40B4-BE49-F238E27FC236}">
                <a16:creationId xmlns:a16="http://schemas.microsoft.com/office/drawing/2014/main" id="{653E704D-83EC-4898-9A1F-3E0473FA10C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54F4179-5757-16B1-27D8-5BC883B1DA43}"/>
              </a:ext>
            </a:extLst>
          </p:cNvPr>
          <p:cNvSpPr txBox="1"/>
          <p:nvPr/>
        </p:nvSpPr>
        <p:spPr>
          <a:xfrm>
            <a:off x="4761186" y="2049517"/>
            <a:ext cx="2543504" cy="923330"/>
          </a:xfrm>
          <a:prstGeom prst="rect">
            <a:avLst/>
          </a:prstGeom>
          <a:noFill/>
        </p:spPr>
        <p:txBody>
          <a:bodyPr wrap="square" rtlCol="0">
            <a:spAutoFit/>
          </a:bodyPr>
          <a:lstStyle/>
          <a:p>
            <a:r>
              <a:rPr lang="en-IN" dirty="0"/>
              <a:t>:::::::::::::::::::::::::::::::::</a:t>
            </a:r>
          </a:p>
          <a:p>
            <a:r>
              <a:rPr lang="en-IN" dirty="0"/>
              <a:t>:::::::::::::::::::::::::::::::::</a:t>
            </a:r>
          </a:p>
          <a:p>
            <a:r>
              <a:rPr lang="en-IN" dirty="0"/>
              <a:t>:::::::::::::::::::::::::::::::::</a:t>
            </a:r>
          </a:p>
        </p:txBody>
      </p:sp>
      <p:sp>
        <p:nvSpPr>
          <p:cNvPr id="5" name="TextBox 4">
            <a:extLst>
              <a:ext uri="{FF2B5EF4-FFF2-40B4-BE49-F238E27FC236}">
                <a16:creationId xmlns:a16="http://schemas.microsoft.com/office/drawing/2014/main" id="{7F540643-F5BF-6BA4-2490-07489B30421E}"/>
              </a:ext>
            </a:extLst>
          </p:cNvPr>
          <p:cNvSpPr txBox="1"/>
          <p:nvPr/>
        </p:nvSpPr>
        <p:spPr>
          <a:xfrm>
            <a:off x="4255330" y="5761391"/>
            <a:ext cx="6098720" cy="369332"/>
          </a:xfrm>
          <a:prstGeom prst="rect">
            <a:avLst/>
          </a:prstGeom>
          <a:noFill/>
        </p:spPr>
        <p:txBody>
          <a:bodyPr wrap="square">
            <a:spAutoFit/>
          </a:bodyPr>
          <a:lstStyle/>
          <a:p>
            <a:r>
              <a:rPr lang="en-US" i="1" dirty="0"/>
              <a:t>Fig 1. </a:t>
            </a:r>
            <a:r>
              <a:rPr lang="en-US" dirty="0" err="1"/>
              <a:t>ConvLSTM</a:t>
            </a:r>
            <a:r>
              <a:rPr lang="en-US" dirty="0"/>
              <a:t> Model</a:t>
            </a:r>
          </a:p>
        </p:txBody>
      </p:sp>
    </p:spTree>
    <p:extLst>
      <p:ext uri="{BB962C8B-B14F-4D97-AF65-F5344CB8AC3E}">
        <p14:creationId xmlns:p14="http://schemas.microsoft.com/office/powerpoint/2010/main" val="1119802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563C18A9-3F84-4083-BC63-C5C44FE284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BC3696-0AA3-B95A-2746-39AECB7203C8}"/>
              </a:ext>
            </a:extLst>
          </p:cNvPr>
          <p:cNvSpPr>
            <a:spLocks noGrp="1"/>
          </p:cNvSpPr>
          <p:nvPr>
            <p:ph type="title"/>
          </p:nvPr>
        </p:nvSpPr>
        <p:spPr>
          <a:xfrm>
            <a:off x="548640" y="950976"/>
            <a:ext cx="5547360" cy="1828798"/>
          </a:xfrm>
        </p:spPr>
        <p:txBody>
          <a:bodyPr>
            <a:normAutofit/>
          </a:bodyPr>
          <a:lstStyle/>
          <a:p>
            <a:r>
              <a:rPr lang="en-IN" dirty="0"/>
              <a:t>Model Optimization :</a:t>
            </a:r>
            <a:br>
              <a:rPr lang="en-IN" dirty="0"/>
            </a:br>
            <a:r>
              <a:rPr lang="en-IN" dirty="0"/>
              <a:t>Resnet50 and InceptionV3</a:t>
            </a:r>
          </a:p>
        </p:txBody>
      </p:sp>
      <p:cxnSp>
        <p:nvCxnSpPr>
          <p:cNvPr id="1033" name="Straight Connector 1032">
            <a:extLst>
              <a:ext uri="{FF2B5EF4-FFF2-40B4-BE49-F238E27FC236}">
                <a16:creationId xmlns:a16="http://schemas.microsoft.com/office/drawing/2014/main" id="{13C2E3E6-EA6C-40C1-8196-9E8691274F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2C2D9EE-7C86-3CEB-5615-8DA4EE22746E}"/>
              </a:ext>
            </a:extLst>
          </p:cNvPr>
          <p:cNvSpPr>
            <a:spLocks noGrp="1"/>
          </p:cNvSpPr>
          <p:nvPr>
            <p:ph idx="1"/>
          </p:nvPr>
        </p:nvSpPr>
        <p:spPr>
          <a:xfrm>
            <a:off x="555136" y="2895600"/>
            <a:ext cx="5547360" cy="3175088"/>
          </a:xfrm>
        </p:spPr>
        <p:txBody>
          <a:bodyPr>
            <a:normAutofit/>
          </a:bodyPr>
          <a:lstStyle/>
          <a:p>
            <a:r>
              <a:rPr lang="en-US" dirty="0"/>
              <a:t>We use Pre-trained model: Resnet-50 and Inceptionv3 and chosen the best model </a:t>
            </a:r>
          </a:p>
          <a:p>
            <a:r>
              <a:rPr lang="en-US" dirty="0"/>
              <a:t>by using pre-trained model.. it was overfitting so to reduce it we added dense and dropout layer for better performance and improve the overall performance.</a:t>
            </a:r>
          </a:p>
          <a:p>
            <a:endParaRPr lang="en-IN" dirty="0"/>
          </a:p>
        </p:txBody>
      </p:sp>
      <p:pic>
        <p:nvPicPr>
          <p:cNvPr id="1026" name="Picture 2">
            <a:extLst>
              <a:ext uri="{FF2B5EF4-FFF2-40B4-BE49-F238E27FC236}">
                <a16:creationId xmlns:a16="http://schemas.microsoft.com/office/drawing/2014/main" id="{96901FCC-CF25-BCDA-3883-5BBA729C2C6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235688" y="952500"/>
            <a:ext cx="3193316" cy="5118188"/>
          </a:xfrm>
          <a:prstGeom prst="rect">
            <a:avLst/>
          </a:prstGeom>
          <a:noFill/>
          <a:extLst>
            <a:ext uri="{909E8E84-426E-40DD-AFC4-6F175D3DCCD1}">
              <a14:hiddenFill xmlns:a14="http://schemas.microsoft.com/office/drawing/2010/main">
                <a:solidFill>
                  <a:srgbClr val="FFFFFF"/>
                </a:solidFill>
              </a14:hiddenFill>
            </a:ext>
          </a:extLst>
        </p:spPr>
      </p:pic>
      <p:cxnSp>
        <p:nvCxnSpPr>
          <p:cNvPr id="1035" name="Straight Connector 1034">
            <a:extLst>
              <a:ext uri="{FF2B5EF4-FFF2-40B4-BE49-F238E27FC236}">
                <a16:creationId xmlns:a16="http://schemas.microsoft.com/office/drawing/2014/main" id="{3EE0E5CC-C40E-4EC4-8C9B-0CBB46A7CA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8039B27-453C-F7A8-5B6C-44045008E055}"/>
              </a:ext>
            </a:extLst>
          </p:cNvPr>
          <p:cNvSpPr txBox="1"/>
          <p:nvPr/>
        </p:nvSpPr>
        <p:spPr>
          <a:xfrm>
            <a:off x="5339443" y="5682343"/>
            <a:ext cx="2351314" cy="646331"/>
          </a:xfrm>
          <a:prstGeom prst="rect">
            <a:avLst/>
          </a:prstGeom>
          <a:noFill/>
        </p:spPr>
        <p:txBody>
          <a:bodyPr wrap="square" rtlCol="0">
            <a:spAutoFit/>
          </a:bodyPr>
          <a:lstStyle/>
          <a:p>
            <a:r>
              <a:rPr lang="en-US" i="1" dirty="0"/>
              <a:t>Fig 2. </a:t>
            </a:r>
            <a:r>
              <a:rPr lang="en-US" dirty="0"/>
              <a:t>InceptionV3 Model</a:t>
            </a:r>
          </a:p>
        </p:txBody>
      </p:sp>
    </p:spTree>
    <p:extLst>
      <p:ext uri="{BB962C8B-B14F-4D97-AF65-F5344CB8AC3E}">
        <p14:creationId xmlns:p14="http://schemas.microsoft.com/office/powerpoint/2010/main" val="3016467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94" name="Rectangle 3093">
            <a:extLst>
              <a:ext uri="{FF2B5EF4-FFF2-40B4-BE49-F238E27FC236}">
                <a16:creationId xmlns:a16="http://schemas.microsoft.com/office/drawing/2014/main" id="{C385852E-347F-47F1-BBB4-8FCBCE907E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4E69C2-71F5-3F38-EEDF-5CBE738C6964}"/>
              </a:ext>
            </a:extLst>
          </p:cNvPr>
          <p:cNvSpPr>
            <a:spLocks noGrp="1"/>
          </p:cNvSpPr>
          <p:nvPr>
            <p:ph type="title"/>
          </p:nvPr>
        </p:nvSpPr>
        <p:spPr>
          <a:xfrm>
            <a:off x="548641" y="952500"/>
            <a:ext cx="6877594" cy="1252217"/>
          </a:xfrm>
        </p:spPr>
        <p:txBody>
          <a:bodyPr>
            <a:normAutofit/>
          </a:bodyPr>
          <a:lstStyle/>
          <a:p>
            <a:r>
              <a:rPr lang="en-IN" dirty="0"/>
              <a:t>Comparison</a:t>
            </a:r>
          </a:p>
        </p:txBody>
      </p:sp>
      <p:cxnSp>
        <p:nvCxnSpPr>
          <p:cNvPr id="3095" name="Straight Connector 3094">
            <a:extLst>
              <a:ext uri="{FF2B5EF4-FFF2-40B4-BE49-F238E27FC236}">
                <a16:creationId xmlns:a16="http://schemas.microsoft.com/office/drawing/2014/main" id="{C1D9708A-1A52-41C8-BA18-A5DBC10DA8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3074" name="Picture 2" descr="A graph of a graph with blue and orange lines&#10;&#10;Description automatically generated">
            <a:extLst>
              <a:ext uri="{FF2B5EF4-FFF2-40B4-BE49-F238E27FC236}">
                <a16:creationId xmlns:a16="http://schemas.microsoft.com/office/drawing/2014/main" id="{5417DE48-BAA5-5FA5-9009-7B404621F5D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11924" y="2618314"/>
            <a:ext cx="3966015" cy="314306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 graph with orange lines&#10;&#10;Description automatically generated">
            <a:extLst>
              <a:ext uri="{FF2B5EF4-FFF2-40B4-BE49-F238E27FC236}">
                <a16:creationId xmlns:a16="http://schemas.microsoft.com/office/drawing/2014/main" id="{99C10AD9-8F2E-7B66-8366-57346BABFDA1}"/>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177939" y="2618314"/>
            <a:ext cx="3941158" cy="3143073"/>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1A0C31C2-8F71-F836-43CE-DF1A00A5AEF0}"/>
              </a:ext>
            </a:extLst>
          </p:cNvPr>
          <p:cNvSpPr>
            <a:spLocks noGrp="1"/>
          </p:cNvSpPr>
          <p:nvPr>
            <p:ph idx="1"/>
          </p:nvPr>
        </p:nvSpPr>
        <p:spPr>
          <a:xfrm>
            <a:off x="8115300" y="972378"/>
            <a:ext cx="3418752" cy="5085522"/>
          </a:xfrm>
        </p:spPr>
        <p:txBody>
          <a:bodyPr>
            <a:normAutofit/>
          </a:bodyPr>
          <a:lstStyle/>
          <a:p>
            <a:r>
              <a:rPr lang="en-US" dirty="0"/>
              <a:t>ResNet-50, InceptionV3 touches the highest accuracy of 48% and 97%, respectively. Loss is constantly 0 for Resnet50 while there is gradual decrease in loss for Inceptionv3 which is around 0.05</a:t>
            </a:r>
          </a:p>
          <a:p>
            <a:r>
              <a:rPr lang="en-US" dirty="0"/>
              <a:t>InceptionV3 performs efficiently it looks like a better suited for your dataset.	</a:t>
            </a:r>
            <a:endParaRPr lang="en-IN" dirty="0"/>
          </a:p>
        </p:txBody>
      </p:sp>
      <p:cxnSp>
        <p:nvCxnSpPr>
          <p:cNvPr id="3096" name="Straight Connector 3095">
            <a:extLst>
              <a:ext uri="{FF2B5EF4-FFF2-40B4-BE49-F238E27FC236}">
                <a16:creationId xmlns:a16="http://schemas.microsoft.com/office/drawing/2014/main" id="{653E704D-83EC-4898-9A1F-3E0473FA10C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0BA0DB0B-C59B-87CB-6249-E33FA899CC5A}"/>
              </a:ext>
            </a:extLst>
          </p:cNvPr>
          <p:cNvSpPr txBox="1"/>
          <p:nvPr/>
        </p:nvSpPr>
        <p:spPr>
          <a:xfrm>
            <a:off x="3064769" y="5755692"/>
            <a:ext cx="3031231" cy="369332"/>
          </a:xfrm>
          <a:prstGeom prst="rect">
            <a:avLst/>
          </a:prstGeom>
          <a:noFill/>
        </p:spPr>
        <p:txBody>
          <a:bodyPr wrap="square">
            <a:spAutoFit/>
          </a:bodyPr>
          <a:lstStyle/>
          <a:p>
            <a:r>
              <a:rPr lang="en-US" i="1" dirty="0"/>
              <a:t>Fig 3. </a:t>
            </a:r>
            <a:r>
              <a:rPr lang="en-US" dirty="0"/>
              <a:t>Accuracy and Loss </a:t>
            </a:r>
          </a:p>
        </p:txBody>
      </p:sp>
    </p:spTree>
    <p:extLst>
      <p:ext uri="{BB962C8B-B14F-4D97-AF65-F5344CB8AC3E}">
        <p14:creationId xmlns:p14="http://schemas.microsoft.com/office/powerpoint/2010/main" val="795665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3EF0F-BCCD-7D41-D3E6-426DCCB8BE2F}"/>
              </a:ext>
            </a:extLst>
          </p:cNvPr>
          <p:cNvSpPr>
            <a:spLocks noGrp="1"/>
          </p:cNvSpPr>
          <p:nvPr>
            <p:ph type="title"/>
          </p:nvPr>
        </p:nvSpPr>
        <p:spPr/>
        <p:txBody>
          <a:bodyPr/>
          <a:lstStyle/>
          <a:p>
            <a:r>
              <a:rPr lang="en-IN" dirty="0"/>
              <a:t>Training and Evaluation</a:t>
            </a:r>
          </a:p>
        </p:txBody>
      </p:sp>
      <p:sp>
        <p:nvSpPr>
          <p:cNvPr id="3" name="Content Placeholder 2">
            <a:extLst>
              <a:ext uri="{FF2B5EF4-FFF2-40B4-BE49-F238E27FC236}">
                <a16:creationId xmlns:a16="http://schemas.microsoft.com/office/drawing/2014/main" id="{8D5FF1CA-0097-4F96-D757-F2D22C7F2330}"/>
              </a:ext>
            </a:extLst>
          </p:cNvPr>
          <p:cNvSpPr>
            <a:spLocks noGrp="1"/>
          </p:cNvSpPr>
          <p:nvPr>
            <p:ph idx="1"/>
          </p:nvPr>
        </p:nvSpPr>
        <p:spPr/>
        <p:txBody>
          <a:bodyPr/>
          <a:lstStyle/>
          <a:p>
            <a:r>
              <a:rPr lang="en-IN" dirty="0"/>
              <a:t>We split the data into training and validation with 70-30 split.</a:t>
            </a:r>
          </a:p>
          <a:p>
            <a:r>
              <a:rPr lang="en-US" dirty="0"/>
              <a:t>We used the modified InceptionV3 as our final model. Trained the model for 50 epochs, with a batch size of 4 samples. </a:t>
            </a:r>
          </a:p>
          <a:p>
            <a:r>
              <a:rPr lang="en-US" dirty="0"/>
              <a:t>Shuffled data before each epoch to ensure that the model learns from the data in a random order.</a:t>
            </a:r>
          </a:p>
          <a:p>
            <a:r>
              <a:rPr lang="en-US" dirty="0"/>
              <a:t>Using </a:t>
            </a:r>
            <a:r>
              <a:rPr lang="en-US" dirty="0" err="1"/>
              <a:t>early_stopping_callback</a:t>
            </a:r>
            <a:r>
              <a:rPr lang="en-US" dirty="0"/>
              <a:t> to monitor the model's performance and stop training early if it does not improve after certain epochs.</a:t>
            </a:r>
            <a:endParaRPr lang="en-IN" dirty="0"/>
          </a:p>
        </p:txBody>
      </p:sp>
    </p:spTree>
    <p:extLst>
      <p:ext uri="{BB962C8B-B14F-4D97-AF65-F5344CB8AC3E}">
        <p14:creationId xmlns:p14="http://schemas.microsoft.com/office/powerpoint/2010/main" val="2365309998"/>
      </p:ext>
    </p:extLst>
  </p:cSld>
  <p:clrMapOvr>
    <a:masterClrMapping/>
  </p:clrMapOvr>
</p:sld>
</file>

<file path=ppt/theme/theme1.xml><?xml version="1.0" encoding="utf-8"?>
<a:theme xmlns:a="http://schemas.openxmlformats.org/drawingml/2006/main" name="TribuneVTI">
  <a:themeElements>
    <a:clrScheme name="AnalogousFromRegularSeedRightStep">
      <a:dk1>
        <a:srgbClr val="000000"/>
      </a:dk1>
      <a:lt1>
        <a:srgbClr val="FFFFFF"/>
      </a:lt1>
      <a:dk2>
        <a:srgbClr val="41243F"/>
      </a:dk2>
      <a:lt2>
        <a:srgbClr val="E8E4E2"/>
      </a:lt2>
      <a:accent1>
        <a:srgbClr val="4DA0C3"/>
      </a:accent1>
      <a:accent2>
        <a:srgbClr val="3B5DB1"/>
      </a:accent2>
      <a:accent3>
        <a:srgbClr val="5C4DC3"/>
      </a:accent3>
      <a:accent4>
        <a:srgbClr val="7C3BB1"/>
      </a:accent4>
      <a:accent5>
        <a:srgbClr val="BF4DC3"/>
      </a:accent5>
      <a:accent6>
        <a:srgbClr val="B13B84"/>
      </a:accent6>
      <a:hlink>
        <a:srgbClr val="BF653F"/>
      </a:hlink>
      <a:folHlink>
        <a:srgbClr val="7F7F7F"/>
      </a:folHlink>
    </a:clrScheme>
    <a:fontScheme name="Amasis-Univers">
      <a:majorFont>
        <a:latin typeface="Amasis MT Pro Medium"/>
        <a:ea typeface=""/>
        <a:cs typeface=""/>
      </a:majorFont>
      <a:minorFont>
        <a:latin typeface="Univer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ribuneVTI" id="{4D84C650-59FC-4F6B-ADA6-B11C508FF6CE}" vid="{0E07EAE6-ACBC-4250-8522-FC108A45043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315</TotalTime>
  <Words>998</Words>
  <Application>Microsoft Office PowerPoint</Application>
  <PresentationFormat>Widescreen</PresentationFormat>
  <Paragraphs>78</Paragraphs>
  <Slides>13</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Amasis MT Pro Medium</vt:lpstr>
      <vt:lpstr>Aptos</vt:lpstr>
      <vt:lpstr>Arial</vt:lpstr>
      <vt:lpstr>Söhne</vt:lpstr>
      <vt:lpstr>Univers Light</vt:lpstr>
      <vt:lpstr>TribuneVTI</vt:lpstr>
      <vt:lpstr>Sign Language Detection using Convolutional LSTM</vt:lpstr>
      <vt:lpstr>Agenda</vt:lpstr>
      <vt:lpstr>Motivation</vt:lpstr>
      <vt:lpstr>Data Collection and Preprocessing</vt:lpstr>
      <vt:lpstr>PowerPoint Presentation</vt:lpstr>
      <vt:lpstr>Model Architecture</vt:lpstr>
      <vt:lpstr>Model Optimization : Resnet50 and InceptionV3</vt:lpstr>
      <vt:lpstr>Comparison</vt:lpstr>
      <vt:lpstr>Training and Evaluation</vt:lpstr>
      <vt:lpstr>Results</vt:lpstr>
      <vt:lpstr>Challenges</vt:lpstr>
      <vt:lpstr>Future Work</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Sign Language Detection using Convolutional LSTM</dc:title>
  <dc:creator>PAUL DERISEMU</dc:creator>
  <cp:lastModifiedBy>Tejas Phirke</cp:lastModifiedBy>
  <cp:revision>5</cp:revision>
  <dcterms:created xsi:type="dcterms:W3CDTF">2024-05-01T14:46:19Z</dcterms:created>
  <dcterms:modified xsi:type="dcterms:W3CDTF">2024-05-01T22:20:49Z</dcterms:modified>
</cp:coreProperties>
</file>