
<file path=[Content_Types].xml><?xml version="1.0" encoding="utf-8"?>
<Types xmlns="http://schemas.openxmlformats.org/package/2006/content-types">
  <Default ContentType="image/gif" Extension="GIF"/>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8E45E-4A8E-43AE-9C0F-058A88586BA4}" type="datetimeFigureOut">
              <a:rPr lang="en-IN" smtClean="0"/>
              <a:t>12-07-2022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2D138-9154-4FF5-AE3A-6FF46B92B058}" type="slidenum">
              <a:rPr lang="en-IN" smtClean="0"/>
              <a:t>‹#›</a:t>
            </a:fld>
            <a:endParaRPr lang="en-IN"/>
          </a:p>
        </p:txBody>
      </p:sp>
    </p:spTree>
    <p:extLst>
      <p:ext uri="{BB962C8B-B14F-4D97-AF65-F5344CB8AC3E}">
        <p14:creationId xmlns:p14="http://schemas.microsoft.com/office/powerpoint/2010/main" val="739414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236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330B-2CF6-4CAA-A3E2-09C966D468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4862AC-1632-43AF-ADEC-6E91DD8576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F6F63D-33AA-4577-8F06-B57384E8F497}"/>
              </a:ext>
            </a:extLst>
          </p:cNvPr>
          <p:cNvSpPr>
            <a:spLocks noGrp="1"/>
          </p:cNvSpPr>
          <p:nvPr>
            <p:ph type="dt" sz="half" idx="10"/>
          </p:nvPr>
        </p:nvSpPr>
        <p:spPr/>
        <p:txBody>
          <a:bodyPr/>
          <a:lstStyle/>
          <a:p>
            <a:fld id="{7B421A6B-D539-4F4D-91AF-2CA7CE264933}" type="datetimeFigureOut">
              <a:rPr lang="en-IN" smtClean="0"/>
              <a:t>12-07-2022</a:t>
            </a:fld>
            <a:endParaRPr lang="en-IN"/>
          </a:p>
        </p:txBody>
      </p:sp>
      <p:sp>
        <p:nvSpPr>
          <p:cNvPr id="5" name="Footer Placeholder 4">
            <a:extLst>
              <a:ext uri="{FF2B5EF4-FFF2-40B4-BE49-F238E27FC236}">
                <a16:creationId xmlns:a16="http://schemas.microsoft.com/office/drawing/2014/main" id="{4AA10022-5261-4380-A75C-6B6A0B37B1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E67D18-F24B-4183-AE22-4AB43A78A28E}"/>
              </a:ext>
            </a:extLst>
          </p:cNvPr>
          <p:cNvSpPr>
            <a:spLocks noGrp="1"/>
          </p:cNvSpPr>
          <p:nvPr>
            <p:ph type="sldNum" sz="quarter" idx="12"/>
          </p:nvPr>
        </p:nvSpPr>
        <p:spPr/>
        <p:txBody>
          <a:bodyPr/>
          <a:lstStyle/>
          <a:p>
            <a:fld id="{1E41F991-7E19-403B-BD75-00205CDEB6B4}" type="slidenum">
              <a:rPr lang="en-IN" smtClean="0"/>
              <a:t>‹#›</a:t>
            </a:fld>
            <a:endParaRPr lang="en-IN"/>
          </a:p>
        </p:txBody>
      </p:sp>
    </p:spTree>
    <p:extLst>
      <p:ext uri="{BB962C8B-B14F-4D97-AF65-F5344CB8AC3E}">
        <p14:creationId xmlns:p14="http://schemas.microsoft.com/office/powerpoint/2010/main" val="304167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F77D-B0F2-4C3E-9C8C-9A9E495541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3DF8F0-D597-4069-8E99-EF6F4BC1E2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8274F6-4849-480D-ADF5-377443A1BE6C}"/>
              </a:ext>
            </a:extLst>
          </p:cNvPr>
          <p:cNvSpPr>
            <a:spLocks noGrp="1"/>
          </p:cNvSpPr>
          <p:nvPr>
            <p:ph type="dt" sz="half" idx="10"/>
          </p:nvPr>
        </p:nvSpPr>
        <p:spPr/>
        <p:txBody>
          <a:bodyPr/>
          <a:lstStyle/>
          <a:p>
            <a:fld id="{7B421A6B-D539-4F4D-91AF-2CA7CE264933}" type="datetimeFigureOut">
              <a:rPr lang="en-IN" smtClean="0"/>
              <a:t>12-07-2022</a:t>
            </a:fld>
            <a:endParaRPr lang="en-IN"/>
          </a:p>
        </p:txBody>
      </p:sp>
      <p:sp>
        <p:nvSpPr>
          <p:cNvPr id="5" name="Footer Placeholder 4">
            <a:extLst>
              <a:ext uri="{FF2B5EF4-FFF2-40B4-BE49-F238E27FC236}">
                <a16:creationId xmlns:a16="http://schemas.microsoft.com/office/drawing/2014/main" id="{112857FB-7F28-438E-B422-2D830DC95A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9B31D2-2AF7-4F23-83FF-527BE44AE2E8}"/>
              </a:ext>
            </a:extLst>
          </p:cNvPr>
          <p:cNvSpPr>
            <a:spLocks noGrp="1"/>
          </p:cNvSpPr>
          <p:nvPr>
            <p:ph type="sldNum" sz="quarter" idx="12"/>
          </p:nvPr>
        </p:nvSpPr>
        <p:spPr/>
        <p:txBody>
          <a:bodyPr/>
          <a:lstStyle/>
          <a:p>
            <a:fld id="{1E41F991-7E19-403B-BD75-00205CDEB6B4}" type="slidenum">
              <a:rPr lang="en-IN" smtClean="0"/>
              <a:t>‹#›</a:t>
            </a:fld>
            <a:endParaRPr lang="en-IN"/>
          </a:p>
        </p:txBody>
      </p:sp>
    </p:spTree>
    <p:extLst>
      <p:ext uri="{BB962C8B-B14F-4D97-AF65-F5344CB8AC3E}">
        <p14:creationId xmlns:p14="http://schemas.microsoft.com/office/powerpoint/2010/main" val="136918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B797E0-C3A4-422B-8064-7A719D3F24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71E85C-1BA6-4C79-B367-1E54F0D759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7477A8-47E3-436C-85CA-0931B2581779}"/>
              </a:ext>
            </a:extLst>
          </p:cNvPr>
          <p:cNvSpPr>
            <a:spLocks noGrp="1"/>
          </p:cNvSpPr>
          <p:nvPr>
            <p:ph type="dt" sz="half" idx="10"/>
          </p:nvPr>
        </p:nvSpPr>
        <p:spPr/>
        <p:txBody>
          <a:bodyPr/>
          <a:lstStyle/>
          <a:p>
            <a:fld id="{7B421A6B-D539-4F4D-91AF-2CA7CE264933}" type="datetimeFigureOut">
              <a:rPr lang="en-IN" smtClean="0"/>
              <a:t>12-07-2022</a:t>
            </a:fld>
            <a:endParaRPr lang="en-IN"/>
          </a:p>
        </p:txBody>
      </p:sp>
      <p:sp>
        <p:nvSpPr>
          <p:cNvPr id="5" name="Footer Placeholder 4">
            <a:extLst>
              <a:ext uri="{FF2B5EF4-FFF2-40B4-BE49-F238E27FC236}">
                <a16:creationId xmlns:a16="http://schemas.microsoft.com/office/drawing/2014/main" id="{DD24FF85-D59E-4FC1-8963-5F93A40381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17EA3D-FC4F-4653-B712-CDD3BA53BDE9}"/>
              </a:ext>
            </a:extLst>
          </p:cNvPr>
          <p:cNvSpPr>
            <a:spLocks noGrp="1"/>
          </p:cNvSpPr>
          <p:nvPr>
            <p:ph type="sldNum" sz="quarter" idx="12"/>
          </p:nvPr>
        </p:nvSpPr>
        <p:spPr/>
        <p:txBody>
          <a:bodyPr/>
          <a:lstStyle/>
          <a:p>
            <a:fld id="{1E41F991-7E19-403B-BD75-00205CDEB6B4}" type="slidenum">
              <a:rPr lang="en-IN" smtClean="0"/>
              <a:t>‹#›</a:t>
            </a:fld>
            <a:endParaRPr lang="en-IN"/>
          </a:p>
        </p:txBody>
      </p:sp>
    </p:spTree>
    <p:extLst>
      <p:ext uri="{BB962C8B-B14F-4D97-AF65-F5344CB8AC3E}">
        <p14:creationId xmlns:p14="http://schemas.microsoft.com/office/powerpoint/2010/main" val="12242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D793-C16F-4DFF-AE14-34B72A6BD5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BB1987-3D3E-4FA8-8482-B36CF1B25B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B81854-2D91-46A4-8FBE-4C83A258EB58}"/>
              </a:ext>
            </a:extLst>
          </p:cNvPr>
          <p:cNvSpPr>
            <a:spLocks noGrp="1"/>
          </p:cNvSpPr>
          <p:nvPr>
            <p:ph type="dt" sz="half" idx="10"/>
          </p:nvPr>
        </p:nvSpPr>
        <p:spPr/>
        <p:txBody>
          <a:bodyPr/>
          <a:lstStyle/>
          <a:p>
            <a:fld id="{7B421A6B-D539-4F4D-91AF-2CA7CE264933}" type="datetimeFigureOut">
              <a:rPr lang="en-IN" smtClean="0"/>
              <a:t>12-07-2022</a:t>
            </a:fld>
            <a:endParaRPr lang="en-IN"/>
          </a:p>
        </p:txBody>
      </p:sp>
      <p:sp>
        <p:nvSpPr>
          <p:cNvPr id="5" name="Footer Placeholder 4">
            <a:extLst>
              <a:ext uri="{FF2B5EF4-FFF2-40B4-BE49-F238E27FC236}">
                <a16:creationId xmlns:a16="http://schemas.microsoft.com/office/drawing/2014/main" id="{53B04438-059D-4EEB-9CD3-453FCE9F7D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6A20DC-604A-424E-86D6-EC6FA559228D}"/>
              </a:ext>
            </a:extLst>
          </p:cNvPr>
          <p:cNvSpPr>
            <a:spLocks noGrp="1"/>
          </p:cNvSpPr>
          <p:nvPr>
            <p:ph type="sldNum" sz="quarter" idx="12"/>
          </p:nvPr>
        </p:nvSpPr>
        <p:spPr/>
        <p:txBody>
          <a:bodyPr/>
          <a:lstStyle/>
          <a:p>
            <a:fld id="{1E41F991-7E19-403B-BD75-00205CDEB6B4}" type="slidenum">
              <a:rPr lang="en-IN" smtClean="0"/>
              <a:t>‹#›</a:t>
            </a:fld>
            <a:endParaRPr lang="en-IN"/>
          </a:p>
        </p:txBody>
      </p:sp>
    </p:spTree>
    <p:extLst>
      <p:ext uri="{BB962C8B-B14F-4D97-AF65-F5344CB8AC3E}">
        <p14:creationId xmlns:p14="http://schemas.microsoft.com/office/powerpoint/2010/main" val="199808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B2DF-C8CB-47E9-AF4B-DC426F172D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D3B7DC-0B9E-4573-9FB9-FA303DEFA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6EE37-1E49-48C3-8E05-E1AA3E1AB0F8}"/>
              </a:ext>
            </a:extLst>
          </p:cNvPr>
          <p:cNvSpPr>
            <a:spLocks noGrp="1"/>
          </p:cNvSpPr>
          <p:nvPr>
            <p:ph type="dt" sz="half" idx="10"/>
          </p:nvPr>
        </p:nvSpPr>
        <p:spPr/>
        <p:txBody>
          <a:bodyPr/>
          <a:lstStyle/>
          <a:p>
            <a:fld id="{7B421A6B-D539-4F4D-91AF-2CA7CE264933}" type="datetimeFigureOut">
              <a:rPr lang="en-IN" smtClean="0"/>
              <a:t>12-07-2022</a:t>
            </a:fld>
            <a:endParaRPr lang="en-IN"/>
          </a:p>
        </p:txBody>
      </p:sp>
      <p:sp>
        <p:nvSpPr>
          <p:cNvPr id="5" name="Footer Placeholder 4">
            <a:extLst>
              <a:ext uri="{FF2B5EF4-FFF2-40B4-BE49-F238E27FC236}">
                <a16:creationId xmlns:a16="http://schemas.microsoft.com/office/drawing/2014/main" id="{172E64B2-9C2E-4632-AA2B-88072860D2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91916-0343-46C7-B06A-630B8209982E}"/>
              </a:ext>
            </a:extLst>
          </p:cNvPr>
          <p:cNvSpPr>
            <a:spLocks noGrp="1"/>
          </p:cNvSpPr>
          <p:nvPr>
            <p:ph type="sldNum" sz="quarter" idx="12"/>
          </p:nvPr>
        </p:nvSpPr>
        <p:spPr/>
        <p:txBody>
          <a:bodyPr/>
          <a:lstStyle/>
          <a:p>
            <a:fld id="{1E41F991-7E19-403B-BD75-00205CDEB6B4}" type="slidenum">
              <a:rPr lang="en-IN" smtClean="0"/>
              <a:t>‹#›</a:t>
            </a:fld>
            <a:endParaRPr lang="en-IN"/>
          </a:p>
        </p:txBody>
      </p:sp>
    </p:spTree>
    <p:extLst>
      <p:ext uri="{BB962C8B-B14F-4D97-AF65-F5344CB8AC3E}">
        <p14:creationId xmlns:p14="http://schemas.microsoft.com/office/powerpoint/2010/main" val="129057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E87A-C1F9-4E6E-B527-0221EB548D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DCD32E-F292-46DB-B1C5-D3DB6237D0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92EBC7-9304-4E42-81C0-1B427C24D3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E0EE76-4A29-432E-8E41-337023B7BEDF}"/>
              </a:ext>
            </a:extLst>
          </p:cNvPr>
          <p:cNvSpPr>
            <a:spLocks noGrp="1"/>
          </p:cNvSpPr>
          <p:nvPr>
            <p:ph type="dt" sz="half" idx="10"/>
          </p:nvPr>
        </p:nvSpPr>
        <p:spPr/>
        <p:txBody>
          <a:bodyPr/>
          <a:lstStyle/>
          <a:p>
            <a:fld id="{7B421A6B-D539-4F4D-91AF-2CA7CE264933}" type="datetimeFigureOut">
              <a:rPr lang="en-IN" smtClean="0"/>
              <a:t>12-07-2022</a:t>
            </a:fld>
            <a:endParaRPr lang="en-IN"/>
          </a:p>
        </p:txBody>
      </p:sp>
      <p:sp>
        <p:nvSpPr>
          <p:cNvPr id="6" name="Footer Placeholder 5">
            <a:extLst>
              <a:ext uri="{FF2B5EF4-FFF2-40B4-BE49-F238E27FC236}">
                <a16:creationId xmlns:a16="http://schemas.microsoft.com/office/drawing/2014/main" id="{A3FD9B47-6DA9-4592-8012-3062E4D8C3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C2B4D4-B1B8-401E-98BA-7F9B230C3F55}"/>
              </a:ext>
            </a:extLst>
          </p:cNvPr>
          <p:cNvSpPr>
            <a:spLocks noGrp="1"/>
          </p:cNvSpPr>
          <p:nvPr>
            <p:ph type="sldNum" sz="quarter" idx="12"/>
          </p:nvPr>
        </p:nvSpPr>
        <p:spPr/>
        <p:txBody>
          <a:bodyPr/>
          <a:lstStyle/>
          <a:p>
            <a:fld id="{1E41F991-7E19-403B-BD75-00205CDEB6B4}" type="slidenum">
              <a:rPr lang="en-IN" smtClean="0"/>
              <a:t>‹#›</a:t>
            </a:fld>
            <a:endParaRPr lang="en-IN"/>
          </a:p>
        </p:txBody>
      </p:sp>
    </p:spTree>
    <p:extLst>
      <p:ext uri="{BB962C8B-B14F-4D97-AF65-F5344CB8AC3E}">
        <p14:creationId xmlns:p14="http://schemas.microsoft.com/office/powerpoint/2010/main" val="3173861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F934-DC09-47EE-8602-E2202D4770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812480-ED1A-4F57-BE95-EDCB765024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6ADACE-82CC-474C-89B6-E1A87031DD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E1D1D0-3AEE-47AF-AA51-1140C0FEB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230BF-3C0B-4E47-82C8-A99498E2CF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376460-A1E7-4564-A7F8-14B319856C34}"/>
              </a:ext>
            </a:extLst>
          </p:cNvPr>
          <p:cNvSpPr>
            <a:spLocks noGrp="1"/>
          </p:cNvSpPr>
          <p:nvPr>
            <p:ph type="dt" sz="half" idx="10"/>
          </p:nvPr>
        </p:nvSpPr>
        <p:spPr/>
        <p:txBody>
          <a:bodyPr/>
          <a:lstStyle/>
          <a:p>
            <a:fld id="{7B421A6B-D539-4F4D-91AF-2CA7CE264933}" type="datetimeFigureOut">
              <a:rPr lang="en-IN" smtClean="0"/>
              <a:t>12-07-2022</a:t>
            </a:fld>
            <a:endParaRPr lang="en-IN"/>
          </a:p>
        </p:txBody>
      </p:sp>
      <p:sp>
        <p:nvSpPr>
          <p:cNvPr id="8" name="Footer Placeholder 7">
            <a:extLst>
              <a:ext uri="{FF2B5EF4-FFF2-40B4-BE49-F238E27FC236}">
                <a16:creationId xmlns:a16="http://schemas.microsoft.com/office/drawing/2014/main" id="{941445AA-56E5-4DA4-8CBA-DDEE5A10D3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9107F7-4216-4BD3-AFDD-74E635937481}"/>
              </a:ext>
            </a:extLst>
          </p:cNvPr>
          <p:cNvSpPr>
            <a:spLocks noGrp="1"/>
          </p:cNvSpPr>
          <p:nvPr>
            <p:ph type="sldNum" sz="quarter" idx="12"/>
          </p:nvPr>
        </p:nvSpPr>
        <p:spPr/>
        <p:txBody>
          <a:bodyPr/>
          <a:lstStyle/>
          <a:p>
            <a:fld id="{1E41F991-7E19-403B-BD75-00205CDEB6B4}" type="slidenum">
              <a:rPr lang="en-IN" smtClean="0"/>
              <a:t>‹#›</a:t>
            </a:fld>
            <a:endParaRPr lang="en-IN"/>
          </a:p>
        </p:txBody>
      </p:sp>
    </p:spTree>
    <p:extLst>
      <p:ext uri="{BB962C8B-B14F-4D97-AF65-F5344CB8AC3E}">
        <p14:creationId xmlns:p14="http://schemas.microsoft.com/office/powerpoint/2010/main" val="326080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43CF-CD04-498E-876F-3EA913F07E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5C69BB-879D-431D-82F2-B027AC54777D}"/>
              </a:ext>
            </a:extLst>
          </p:cNvPr>
          <p:cNvSpPr>
            <a:spLocks noGrp="1"/>
          </p:cNvSpPr>
          <p:nvPr>
            <p:ph type="dt" sz="half" idx="10"/>
          </p:nvPr>
        </p:nvSpPr>
        <p:spPr/>
        <p:txBody>
          <a:bodyPr/>
          <a:lstStyle/>
          <a:p>
            <a:fld id="{7B421A6B-D539-4F4D-91AF-2CA7CE264933}" type="datetimeFigureOut">
              <a:rPr lang="en-IN" smtClean="0"/>
              <a:t>12-07-2022</a:t>
            </a:fld>
            <a:endParaRPr lang="en-IN"/>
          </a:p>
        </p:txBody>
      </p:sp>
      <p:sp>
        <p:nvSpPr>
          <p:cNvPr id="4" name="Footer Placeholder 3">
            <a:extLst>
              <a:ext uri="{FF2B5EF4-FFF2-40B4-BE49-F238E27FC236}">
                <a16:creationId xmlns:a16="http://schemas.microsoft.com/office/drawing/2014/main" id="{0CA04895-BBB7-429F-8B45-9AE5F5E448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A33A06-7D57-49E5-A412-C7533BB04FF3}"/>
              </a:ext>
            </a:extLst>
          </p:cNvPr>
          <p:cNvSpPr>
            <a:spLocks noGrp="1"/>
          </p:cNvSpPr>
          <p:nvPr>
            <p:ph type="sldNum" sz="quarter" idx="12"/>
          </p:nvPr>
        </p:nvSpPr>
        <p:spPr/>
        <p:txBody>
          <a:bodyPr/>
          <a:lstStyle/>
          <a:p>
            <a:fld id="{1E41F991-7E19-403B-BD75-00205CDEB6B4}" type="slidenum">
              <a:rPr lang="en-IN" smtClean="0"/>
              <a:t>‹#›</a:t>
            </a:fld>
            <a:endParaRPr lang="en-IN"/>
          </a:p>
        </p:txBody>
      </p:sp>
    </p:spTree>
    <p:extLst>
      <p:ext uri="{BB962C8B-B14F-4D97-AF65-F5344CB8AC3E}">
        <p14:creationId xmlns:p14="http://schemas.microsoft.com/office/powerpoint/2010/main" val="152727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D6D87D-E069-4941-9B4D-F8719A95B9F2}"/>
              </a:ext>
            </a:extLst>
          </p:cNvPr>
          <p:cNvSpPr>
            <a:spLocks noGrp="1"/>
          </p:cNvSpPr>
          <p:nvPr>
            <p:ph type="dt" sz="half" idx="10"/>
          </p:nvPr>
        </p:nvSpPr>
        <p:spPr/>
        <p:txBody>
          <a:bodyPr/>
          <a:lstStyle/>
          <a:p>
            <a:fld id="{7B421A6B-D539-4F4D-91AF-2CA7CE264933}" type="datetimeFigureOut">
              <a:rPr lang="en-IN" smtClean="0"/>
              <a:t>12-07-2022</a:t>
            </a:fld>
            <a:endParaRPr lang="en-IN"/>
          </a:p>
        </p:txBody>
      </p:sp>
      <p:sp>
        <p:nvSpPr>
          <p:cNvPr id="3" name="Footer Placeholder 2">
            <a:extLst>
              <a:ext uri="{FF2B5EF4-FFF2-40B4-BE49-F238E27FC236}">
                <a16:creationId xmlns:a16="http://schemas.microsoft.com/office/drawing/2014/main" id="{F9CD9F8D-6FCC-43A9-BE95-C16FF6CA9E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543672-4665-49C2-BEE6-ED565D89BBE6}"/>
              </a:ext>
            </a:extLst>
          </p:cNvPr>
          <p:cNvSpPr>
            <a:spLocks noGrp="1"/>
          </p:cNvSpPr>
          <p:nvPr>
            <p:ph type="sldNum" sz="quarter" idx="12"/>
          </p:nvPr>
        </p:nvSpPr>
        <p:spPr/>
        <p:txBody>
          <a:bodyPr/>
          <a:lstStyle/>
          <a:p>
            <a:fld id="{1E41F991-7E19-403B-BD75-00205CDEB6B4}" type="slidenum">
              <a:rPr lang="en-IN" smtClean="0"/>
              <a:t>‹#›</a:t>
            </a:fld>
            <a:endParaRPr lang="en-IN"/>
          </a:p>
        </p:txBody>
      </p:sp>
    </p:spTree>
    <p:extLst>
      <p:ext uri="{BB962C8B-B14F-4D97-AF65-F5344CB8AC3E}">
        <p14:creationId xmlns:p14="http://schemas.microsoft.com/office/powerpoint/2010/main" val="246631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494ED-0E32-4576-A85B-D71B1EED4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E04121-4B31-4A83-BD5E-B55F18A7D6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E58226-1916-42B5-A974-AC96E51AA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90633-9AFE-4891-AD8F-FFA88E55A69D}"/>
              </a:ext>
            </a:extLst>
          </p:cNvPr>
          <p:cNvSpPr>
            <a:spLocks noGrp="1"/>
          </p:cNvSpPr>
          <p:nvPr>
            <p:ph type="dt" sz="half" idx="10"/>
          </p:nvPr>
        </p:nvSpPr>
        <p:spPr/>
        <p:txBody>
          <a:bodyPr/>
          <a:lstStyle/>
          <a:p>
            <a:fld id="{7B421A6B-D539-4F4D-91AF-2CA7CE264933}" type="datetimeFigureOut">
              <a:rPr lang="en-IN" smtClean="0"/>
              <a:t>12-07-2022</a:t>
            </a:fld>
            <a:endParaRPr lang="en-IN"/>
          </a:p>
        </p:txBody>
      </p:sp>
      <p:sp>
        <p:nvSpPr>
          <p:cNvPr id="6" name="Footer Placeholder 5">
            <a:extLst>
              <a:ext uri="{FF2B5EF4-FFF2-40B4-BE49-F238E27FC236}">
                <a16:creationId xmlns:a16="http://schemas.microsoft.com/office/drawing/2014/main" id="{8904E4C4-825B-4FFD-8284-A0B7FEBD96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ADE5D5-3996-405D-9B00-A018903392FA}"/>
              </a:ext>
            </a:extLst>
          </p:cNvPr>
          <p:cNvSpPr>
            <a:spLocks noGrp="1"/>
          </p:cNvSpPr>
          <p:nvPr>
            <p:ph type="sldNum" sz="quarter" idx="12"/>
          </p:nvPr>
        </p:nvSpPr>
        <p:spPr/>
        <p:txBody>
          <a:bodyPr/>
          <a:lstStyle/>
          <a:p>
            <a:fld id="{1E41F991-7E19-403B-BD75-00205CDEB6B4}" type="slidenum">
              <a:rPr lang="en-IN" smtClean="0"/>
              <a:t>‹#›</a:t>
            </a:fld>
            <a:endParaRPr lang="en-IN"/>
          </a:p>
        </p:txBody>
      </p:sp>
    </p:spTree>
    <p:extLst>
      <p:ext uri="{BB962C8B-B14F-4D97-AF65-F5344CB8AC3E}">
        <p14:creationId xmlns:p14="http://schemas.microsoft.com/office/powerpoint/2010/main" val="638144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F680-4C5A-4E03-A136-358B6C4748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1F76B3-DFED-480C-952F-ABC5BC654B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F42B0D-3A06-4C05-82B8-921BFA6D8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A6459-B022-497A-9E92-B0D7D1048E5C}"/>
              </a:ext>
            </a:extLst>
          </p:cNvPr>
          <p:cNvSpPr>
            <a:spLocks noGrp="1"/>
          </p:cNvSpPr>
          <p:nvPr>
            <p:ph type="dt" sz="half" idx="10"/>
          </p:nvPr>
        </p:nvSpPr>
        <p:spPr/>
        <p:txBody>
          <a:bodyPr/>
          <a:lstStyle/>
          <a:p>
            <a:fld id="{7B421A6B-D539-4F4D-91AF-2CA7CE264933}" type="datetimeFigureOut">
              <a:rPr lang="en-IN" smtClean="0"/>
              <a:t>12-07-2022</a:t>
            </a:fld>
            <a:endParaRPr lang="en-IN"/>
          </a:p>
        </p:txBody>
      </p:sp>
      <p:sp>
        <p:nvSpPr>
          <p:cNvPr id="6" name="Footer Placeholder 5">
            <a:extLst>
              <a:ext uri="{FF2B5EF4-FFF2-40B4-BE49-F238E27FC236}">
                <a16:creationId xmlns:a16="http://schemas.microsoft.com/office/drawing/2014/main" id="{67BCDACD-4987-462A-ADF2-5756749796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FFDC4C-A092-42D9-89DC-56464DEAF13C}"/>
              </a:ext>
            </a:extLst>
          </p:cNvPr>
          <p:cNvSpPr>
            <a:spLocks noGrp="1"/>
          </p:cNvSpPr>
          <p:nvPr>
            <p:ph type="sldNum" sz="quarter" idx="12"/>
          </p:nvPr>
        </p:nvSpPr>
        <p:spPr/>
        <p:txBody>
          <a:bodyPr/>
          <a:lstStyle/>
          <a:p>
            <a:fld id="{1E41F991-7E19-403B-BD75-00205CDEB6B4}" type="slidenum">
              <a:rPr lang="en-IN" smtClean="0"/>
              <a:t>‹#›</a:t>
            </a:fld>
            <a:endParaRPr lang="en-IN"/>
          </a:p>
        </p:txBody>
      </p:sp>
    </p:spTree>
    <p:extLst>
      <p:ext uri="{BB962C8B-B14F-4D97-AF65-F5344CB8AC3E}">
        <p14:creationId xmlns:p14="http://schemas.microsoft.com/office/powerpoint/2010/main" val="246268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D70115-5786-4C97-A510-23B089DF67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470AEF-FD88-42DA-88DA-72ECC040B9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8CE076-999C-4ADC-BF7B-501091394B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421A6B-D539-4F4D-91AF-2CA7CE264933}" type="datetimeFigureOut">
              <a:rPr lang="en-IN" smtClean="0"/>
              <a:t>12-07-2022</a:t>
            </a:fld>
            <a:endParaRPr lang="en-IN"/>
          </a:p>
        </p:txBody>
      </p:sp>
      <p:sp>
        <p:nvSpPr>
          <p:cNvPr id="5" name="Footer Placeholder 4">
            <a:extLst>
              <a:ext uri="{FF2B5EF4-FFF2-40B4-BE49-F238E27FC236}">
                <a16:creationId xmlns:a16="http://schemas.microsoft.com/office/drawing/2014/main" id="{0D16FB8F-1755-4935-8D61-4A2D69D456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70216D-0F7E-473F-AE93-27EA5680DA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1F991-7E19-403B-BD75-00205CDEB6B4}" type="slidenum">
              <a:rPr lang="en-IN" smtClean="0"/>
              <a:t>‹#›</a:t>
            </a:fld>
            <a:endParaRPr lang="en-IN"/>
          </a:p>
        </p:txBody>
      </p:sp>
    </p:spTree>
    <p:extLst>
      <p:ext uri="{BB962C8B-B14F-4D97-AF65-F5344CB8AC3E}">
        <p14:creationId xmlns:p14="http://schemas.microsoft.com/office/powerpoint/2010/main" val="260081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5360" y="212530"/>
            <a:ext cx="6408887" cy="1135737"/>
          </a:xfrm>
        </p:spPr>
        <p:txBody>
          <a:bodyPr>
            <a:normAutofit/>
          </a:bodyPr>
          <a:lstStyle/>
          <a:p>
            <a:pPr algn="ctr">
              <a:lnSpc>
                <a:spcPct val="90000"/>
              </a:lnSpc>
            </a:pPr>
            <a:r>
              <a:rPr lang="en-US" sz="2400" b="1" dirty="0">
                <a:latin typeface="Times New Roman" panose="02020603050405020304" pitchFamily="18" charset="0"/>
                <a:ea typeface="Calibri" panose="020F0502020204030204" pitchFamily="34" charset="0"/>
                <a:cs typeface="Tunga" panose="020B0502040204020203" pitchFamily="34" charset="0"/>
              </a:rPr>
              <a:t> “BARBARIKA”</a:t>
            </a:r>
            <a:br>
              <a:rPr lang="en-US" sz="2400" b="1" dirty="0">
                <a:latin typeface="Times New Roman" panose="02020603050405020304" pitchFamily="18" charset="0"/>
                <a:ea typeface="Calibri" panose="020F0502020204030204" pitchFamily="34" charset="0"/>
                <a:cs typeface="Tunga" panose="020B0502040204020203" pitchFamily="34" charset="0"/>
              </a:rPr>
            </a:br>
            <a:r>
              <a:rPr lang="en-US" sz="2400" b="1" dirty="0">
                <a:latin typeface="Times New Roman" panose="02020603050405020304" pitchFamily="18" charset="0"/>
                <a:ea typeface="Calibri" panose="020F0502020204030204" pitchFamily="34" charset="0"/>
                <a:cs typeface="Tunga" panose="020B0502040204020203" pitchFamily="34" charset="0"/>
              </a:rPr>
              <a:t>ADVANCED TECHNOLOGY FOR SURVEILLANCE AND SECURITY</a:t>
            </a:r>
            <a:endParaRPr lang="en-US" sz="24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4018" y="1306683"/>
            <a:ext cx="1831573" cy="1520551"/>
          </a:xfrm>
          <a:prstGeom prst="rect">
            <a:avLst/>
          </a:prstGeom>
        </p:spPr>
      </p:pic>
      <p:sp>
        <p:nvSpPr>
          <p:cNvPr id="4" name="Date Placeholder 3"/>
          <p:cNvSpPr>
            <a:spLocks noGrp="1"/>
          </p:cNvSpPr>
          <p:nvPr>
            <p:ph type="dt" sz="half" idx="10"/>
          </p:nvPr>
        </p:nvSpPr>
        <p:spPr>
          <a:xfrm>
            <a:off x="2006601" y="6356352"/>
            <a:ext cx="1448467" cy="365125"/>
          </a:xfrm>
        </p:spPr>
        <p:txBody>
          <a:bodyPr>
            <a:normAutofit/>
          </a:bodyPr>
          <a:lstStyle/>
          <a:p>
            <a:pPr>
              <a:spcAft>
                <a:spcPts val="600"/>
              </a:spcAft>
            </a:pPr>
            <a:fld id="{CB28C256-BA31-4BE2-88A4-7A2E4C261B41}" type="datetime1">
              <a:rPr lang="en-US" smtClean="0">
                <a:latin typeface="Times New Roman" panose="02020603050405020304" pitchFamily="18" charset="0"/>
                <a:cs typeface="Times New Roman" panose="02020603050405020304" pitchFamily="18" charset="0"/>
              </a:rPr>
              <a:pPr>
                <a:spcAft>
                  <a:spcPts val="600"/>
                </a:spcAft>
              </a:pPr>
              <a:t>7/12/2022</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964707" y="6356352"/>
            <a:ext cx="2262587" cy="365125"/>
          </a:xfrm>
        </p:spPr>
        <p:txBody>
          <a:bodyPr>
            <a:normAutofit/>
          </a:bodyPr>
          <a:lstStyle/>
          <a:p>
            <a:pPr>
              <a:spcAft>
                <a:spcPts val="600"/>
              </a:spcAft>
            </a:pPr>
            <a:r>
              <a:rPr lang="en-US" sz="1100">
                <a:latin typeface="Times New Roman" panose="02020603050405020304" pitchFamily="18" charset="0"/>
                <a:cs typeface="Times New Roman" panose="02020603050405020304" pitchFamily="18" charset="0"/>
              </a:rPr>
              <a:t>Dept. of ECE, NMIT, Bangalore-64</a:t>
            </a:r>
          </a:p>
        </p:txBody>
      </p:sp>
      <p:sp>
        <p:nvSpPr>
          <p:cNvPr id="6" name="Slide Number Placeholder 5"/>
          <p:cNvSpPr>
            <a:spLocks noGrp="1"/>
          </p:cNvSpPr>
          <p:nvPr>
            <p:ph type="sldNum" sz="quarter" idx="12"/>
          </p:nvPr>
        </p:nvSpPr>
        <p:spPr>
          <a:xfrm>
            <a:off x="8127999" y="6356352"/>
            <a:ext cx="2057400" cy="365125"/>
          </a:xfrm>
        </p:spPr>
        <p:txBody>
          <a:bodyPr>
            <a:normAutofit/>
          </a:bodyPr>
          <a:lstStyle/>
          <a:p>
            <a:pPr>
              <a:spcAft>
                <a:spcPts val="600"/>
              </a:spcAft>
            </a:pPr>
            <a:fld id="{B6F15528-21DE-4FAA-801E-634DDDAF4B2B}" type="slidenum">
              <a:rPr lang="en-US" smtClean="0"/>
              <a:pPr>
                <a:spcAft>
                  <a:spcPts val="600"/>
                </a:spcAft>
              </a:pPr>
              <a:t>1</a:t>
            </a:fld>
            <a:endParaRPr lang="en-US" dirty="0"/>
          </a:p>
        </p:txBody>
      </p:sp>
      <p:sp>
        <p:nvSpPr>
          <p:cNvPr id="10" name="TextBox 9"/>
          <p:cNvSpPr txBox="1"/>
          <p:nvPr/>
        </p:nvSpPr>
        <p:spPr>
          <a:xfrm>
            <a:off x="3802284" y="3836212"/>
            <a:ext cx="4993181" cy="1494768"/>
          </a:xfrm>
          <a:prstGeom prst="rect">
            <a:avLst/>
          </a:prstGeom>
          <a:noFill/>
        </p:spPr>
        <p:txBody>
          <a:bodyPr wrap="square" rtlCol="0">
            <a:spAutoFit/>
          </a:bodyPr>
          <a:lstStyle/>
          <a:p>
            <a:pPr algn="ctr">
              <a:lnSpc>
                <a:spcPct val="90000"/>
              </a:lnSpc>
            </a:pPr>
            <a:r>
              <a:rPr lang="en-US" dirty="0">
                <a:latin typeface="Times New Roman" panose="02020603050405020304" pitchFamily="18" charset="0"/>
                <a:ea typeface="Calibri" panose="020F0502020204030204" pitchFamily="34" charset="0"/>
                <a:cs typeface="Tunga" panose="020B0502040204020203" pitchFamily="34" charset="0"/>
              </a:rPr>
              <a:t>DEEPAK. Y                                1NT18EC050</a:t>
            </a:r>
            <a:endParaRPr lang="en-IN" dirty="0">
              <a:latin typeface="Calibri" panose="020F0502020204030204" pitchFamily="34" charset="0"/>
              <a:ea typeface="Calibri" panose="020F0502020204030204" pitchFamily="34" charset="0"/>
              <a:cs typeface="Tunga" panose="020B0502040204020203" pitchFamily="34" charset="0"/>
            </a:endParaRPr>
          </a:p>
          <a:p>
            <a:pPr algn="ctr">
              <a:lnSpc>
                <a:spcPct val="90000"/>
              </a:lnSpc>
            </a:pPr>
            <a:r>
              <a:rPr lang="en-US" dirty="0">
                <a:latin typeface="Times New Roman" panose="02020603050405020304" pitchFamily="18" charset="0"/>
                <a:ea typeface="Calibri" panose="020F0502020204030204" pitchFamily="34" charset="0"/>
                <a:cs typeface="Tunga" panose="020B0502040204020203" pitchFamily="34" charset="0"/>
              </a:rPr>
              <a:t>YATHISH .TL                             1NT18EC189</a:t>
            </a:r>
          </a:p>
          <a:p>
            <a:pPr algn="ctr">
              <a:lnSpc>
                <a:spcPct val="90000"/>
              </a:lnSpc>
            </a:pPr>
            <a:r>
              <a:rPr lang="en-US" dirty="0">
                <a:latin typeface="Times New Roman" panose="02020603050405020304" pitchFamily="18" charset="0"/>
                <a:ea typeface="Calibri" panose="020F0502020204030204" pitchFamily="34" charset="0"/>
                <a:cs typeface="Tunga" panose="020B0502040204020203" pitchFamily="34" charset="0"/>
              </a:rPr>
              <a:t>SUMANTH. A METIMATH      1NT18EC196 </a:t>
            </a:r>
            <a:endParaRPr lang="en-IN" dirty="0">
              <a:latin typeface="Calibri" panose="020F0502020204030204" pitchFamily="34" charset="0"/>
              <a:ea typeface="Calibri" panose="020F0502020204030204" pitchFamily="34" charset="0"/>
              <a:cs typeface="Tunga" panose="020B0502040204020203" pitchFamily="34" charset="0"/>
            </a:endParaRPr>
          </a:p>
          <a:p>
            <a:pPr algn="ctr">
              <a:lnSpc>
                <a:spcPct val="90000"/>
              </a:lnSpc>
              <a:spcAft>
                <a:spcPts val="1000"/>
              </a:spcAft>
            </a:pPr>
            <a:r>
              <a:rPr lang="en-US" dirty="0">
                <a:latin typeface="Times New Roman" panose="02020603050405020304" pitchFamily="18" charset="0"/>
                <a:ea typeface="Calibri" panose="020F0502020204030204" pitchFamily="34" charset="0"/>
                <a:cs typeface="Tunga" panose="020B0502040204020203" pitchFamily="34" charset="0"/>
              </a:rPr>
              <a:t> TEJAS PRASAD RAO              1NT19EC417 </a:t>
            </a:r>
            <a:endParaRPr lang="en-IN" dirty="0">
              <a:latin typeface="Calibri" panose="020F0502020204030204" pitchFamily="34" charset="0"/>
              <a:ea typeface="Calibri" panose="020F0502020204030204" pitchFamily="34" charset="0"/>
              <a:cs typeface="Tunga" panose="020B0502040204020203" pitchFamily="34" charset="0"/>
            </a:endParaRPr>
          </a:p>
          <a:p>
            <a:endParaRPr lang="en-IN" dirty="0"/>
          </a:p>
        </p:txBody>
      </p:sp>
      <p:sp>
        <p:nvSpPr>
          <p:cNvPr id="13" name="TextBox 12"/>
          <p:cNvSpPr txBox="1"/>
          <p:nvPr/>
        </p:nvSpPr>
        <p:spPr>
          <a:xfrm>
            <a:off x="2730834" y="5239123"/>
            <a:ext cx="6833937" cy="1117229"/>
          </a:xfrm>
          <a:prstGeom prst="rect">
            <a:avLst/>
          </a:prstGeom>
          <a:noFill/>
        </p:spPr>
        <p:txBody>
          <a:bodyPr wrap="square" rtlCol="0">
            <a:spAutoFit/>
          </a:bodyPr>
          <a:lstStyle/>
          <a:p>
            <a:pPr algn="ctr">
              <a:lnSpc>
                <a:spcPct val="90000"/>
              </a:lnSpc>
            </a:pPr>
            <a:r>
              <a:rPr lang="en-US" b="1" dirty="0">
                <a:latin typeface="Times New Roman" panose="02020603050405020304" pitchFamily="18" charset="0"/>
                <a:cs typeface="Times New Roman" panose="02020603050405020304" pitchFamily="18" charset="0"/>
              </a:rPr>
              <a:t>          Project Supervisor 	</a:t>
            </a:r>
          </a:p>
          <a:p>
            <a:pPr algn="ctr">
              <a:lnSpc>
                <a:spcPct val="90000"/>
              </a:lnSpc>
            </a:pPr>
            <a:r>
              <a:rPr lang="en-US" dirty="0">
                <a:latin typeface="Times New Roman" panose="02020603050405020304" pitchFamily="18" charset="0"/>
                <a:cs typeface="Times New Roman" panose="02020603050405020304" pitchFamily="18" charset="0"/>
              </a:rPr>
              <a:t>      Prof. </a:t>
            </a:r>
            <a:r>
              <a:rPr lang="en-US" b="1" dirty="0">
                <a:latin typeface="Times New Roman" panose="02020603050405020304" pitchFamily="18" charset="0"/>
                <a:ea typeface="Calibri" panose="020F0502020204030204" pitchFamily="34" charset="0"/>
                <a:cs typeface="Tunga" panose="020B0502040204020203" pitchFamily="34" charset="0"/>
              </a:rPr>
              <a:t>Dr.Ramachandra.AC</a:t>
            </a:r>
          </a:p>
          <a:p>
            <a:pPr algn="ctr">
              <a:lnSpc>
                <a:spcPct val="90000"/>
              </a:lnSpc>
            </a:pPr>
            <a:r>
              <a:rPr lang="en-US" dirty="0">
                <a:latin typeface="Times New Roman" panose="02020603050405020304" pitchFamily="18" charset="0"/>
                <a:ea typeface="Calibri" panose="020F0502020204030204" pitchFamily="34" charset="0"/>
                <a:cs typeface="Tunga" panose="020B0502040204020203" pitchFamily="34" charset="0"/>
              </a:rPr>
              <a:t>       Head of the Department</a:t>
            </a:r>
            <a:endParaRPr lang="en-US" b="1" dirty="0">
              <a:latin typeface="Times New Roman" panose="02020603050405020304" pitchFamily="18" charset="0"/>
              <a:cs typeface="Tunga" panose="020B0502040204020203" pitchFamily="34" charset="0"/>
            </a:endParaRPr>
          </a:p>
          <a:p>
            <a:endParaRPr lang="en-IN" dirty="0"/>
          </a:p>
        </p:txBody>
      </p:sp>
      <p:sp>
        <p:nvSpPr>
          <p:cNvPr id="21" name="Content Placeholder 2"/>
          <p:cNvSpPr>
            <a:spLocks noGrp="1"/>
          </p:cNvSpPr>
          <p:nvPr>
            <p:ph idx="1"/>
          </p:nvPr>
        </p:nvSpPr>
        <p:spPr>
          <a:xfrm>
            <a:off x="3624143" y="2525159"/>
            <a:ext cx="5171319" cy="1311053"/>
          </a:xfrm>
        </p:spPr>
        <p:txBody>
          <a:bodyPr>
            <a:normAutofit fontScale="25000" lnSpcReduction="20000"/>
          </a:bodyPr>
          <a:lstStyle/>
          <a:p>
            <a:pPr marL="0" indent="0">
              <a:buNone/>
            </a:pPr>
            <a:endParaRPr lang="en-US" sz="1300" dirty="0"/>
          </a:p>
          <a:p>
            <a:pPr marL="0" indent="0">
              <a:buNone/>
            </a:pPr>
            <a:endParaRPr lang="en-US" sz="1300" dirty="0"/>
          </a:p>
          <a:p>
            <a:pPr marL="0" indent="0">
              <a:buNone/>
            </a:pPr>
            <a:endParaRPr lang="en-US" sz="1300" u="sng" dirty="0">
              <a:latin typeface="Times New Roman" panose="02020603050405020304" pitchFamily="18" charset="0"/>
              <a:cs typeface="Times New Roman" panose="02020603050405020304" pitchFamily="18" charset="0"/>
            </a:endParaRPr>
          </a:p>
          <a:p>
            <a:pPr marL="0" indent="0">
              <a:buNone/>
            </a:pPr>
            <a:endParaRPr lang="en-US" sz="1300" u="sng" dirty="0">
              <a:latin typeface="Times New Roman" panose="02020603050405020304" pitchFamily="18" charset="0"/>
              <a:cs typeface="Times New Roman" panose="02020603050405020304" pitchFamily="18" charset="0"/>
            </a:endParaRPr>
          </a:p>
          <a:p>
            <a:pPr marL="0" indent="0" algn="ctr">
              <a:buNone/>
            </a:pPr>
            <a:r>
              <a:rPr lang="en-US" sz="7200" b="1" u="sng" dirty="0">
                <a:latin typeface="Times New Roman" panose="02020603050405020304" pitchFamily="18" charset="0"/>
                <a:cs typeface="Times New Roman" panose="02020603050405020304" pitchFamily="18" charset="0"/>
              </a:rPr>
              <a:t>Batch 49</a:t>
            </a:r>
          </a:p>
          <a:p>
            <a:pPr marL="0" indent="0" algn="ctr">
              <a:buNone/>
            </a:pPr>
            <a:r>
              <a:rPr lang="en-US" sz="6400" b="1" dirty="0">
                <a:latin typeface="Times New Roman" panose="02020603050405020304" pitchFamily="18" charset="0"/>
                <a:cs typeface="Times New Roman" panose="02020603050405020304" pitchFamily="18" charset="0"/>
              </a:rPr>
              <a:t>      Name                                                     USN</a:t>
            </a:r>
            <a:r>
              <a:rPr lang="en-US" sz="6400" b="1" dirty="0">
                <a:latin typeface="Times New Roman" panose="02020603050405020304" pitchFamily="18" charset="0"/>
                <a:ea typeface="Calibri" panose="020F0502020204030204" pitchFamily="34" charset="0"/>
                <a:cs typeface="Tunga" panose="020B0502040204020203" pitchFamily="34" charset="0"/>
              </a:rPr>
              <a:t> </a:t>
            </a:r>
            <a:endParaRPr lang="en-IN" sz="6400" b="1" dirty="0">
              <a:latin typeface="Calibri" panose="020F0502020204030204" pitchFamily="34" charset="0"/>
              <a:ea typeface="Calibri" panose="020F0502020204030204" pitchFamily="34" charset="0"/>
              <a:cs typeface="Tunga" panose="020B0502040204020203" pitchFamily="34" charset="0"/>
            </a:endParaRP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r>
              <a:rPr lang="en-US" sz="1300" b="1" dirty="0">
                <a:latin typeface="Times New Roman" panose="02020603050405020304" pitchFamily="18" charset="0"/>
                <a:cs typeface="Times New Roman" panose="02020603050405020304" pitchFamily="18" charset="0"/>
              </a:rPr>
              <a:t>           </a:t>
            </a:r>
          </a:p>
          <a:p>
            <a:pPr marL="0" indent="0">
              <a:buNone/>
            </a:pPr>
            <a:endParaRPr lang="en-US" sz="1300" b="1" dirty="0">
              <a:latin typeface="Times New Roman" panose="02020603050405020304" pitchFamily="18" charset="0"/>
              <a:cs typeface="Times New Roman" panose="02020603050405020304" pitchFamily="18" charset="0"/>
            </a:endParaRPr>
          </a:p>
          <a:p>
            <a:pPr marL="0" indent="0">
              <a:buNone/>
            </a:pPr>
            <a:endParaRPr lang="en-US" sz="1300" b="1" dirty="0">
              <a:latin typeface="Times New Roman" panose="02020603050405020304" pitchFamily="18" charset="0"/>
              <a:cs typeface="Times New Roman" panose="02020603050405020304" pitchFamily="18" charset="0"/>
            </a:endParaRPr>
          </a:p>
          <a:p>
            <a:pPr marL="0" indent="0">
              <a:buNone/>
            </a:pPr>
            <a:endParaRPr lang="en-US" sz="1300" b="1" dirty="0">
              <a:latin typeface="Times New Roman" panose="02020603050405020304" pitchFamily="18" charset="0"/>
              <a:cs typeface="Times New Roman" panose="02020603050405020304" pitchFamily="18" charset="0"/>
            </a:endParaRPr>
          </a:p>
          <a:p>
            <a:pPr marL="0" indent="0">
              <a:buNone/>
            </a:pPr>
            <a:endParaRPr lang="en-US" sz="1300" b="1" dirty="0">
              <a:latin typeface="Times New Roman" panose="02020603050405020304" pitchFamily="18" charset="0"/>
              <a:cs typeface="Times New Roman" panose="02020603050405020304" pitchFamily="18" charset="0"/>
            </a:endParaRPr>
          </a:p>
          <a:p>
            <a:pPr marL="0" indent="0">
              <a:buNone/>
            </a:pPr>
            <a:endParaRPr lang="en-US" sz="13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14A682-3F50-4F18-8A90-9C32C3D4DD19}"/>
              </a:ext>
            </a:extLst>
          </p:cNvPr>
          <p:cNvSpPr/>
          <p:nvPr/>
        </p:nvSpPr>
        <p:spPr>
          <a:xfrm>
            <a:off x="1731388" y="3107075"/>
            <a:ext cx="2187019" cy="9709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5" name="Rectangle 4">
            <a:extLst>
              <a:ext uri="{FF2B5EF4-FFF2-40B4-BE49-F238E27FC236}">
                <a16:creationId xmlns:a16="http://schemas.microsoft.com/office/drawing/2014/main" id="{EB1C5EF3-95F0-4C0F-958F-C7564624424D}"/>
              </a:ext>
            </a:extLst>
          </p:cNvPr>
          <p:cNvSpPr/>
          <p:nvPr/>
        </p:nvSpPr>
        <p:spPr>
          <a:xfrm>
            <a:off x="5002490" y="3107075"/>
            <a:ext cx="2187019" cy="9709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0D8A346-88E9-4725-8E75-0ADCD43B643A}"/>
              </a:ext>
            </a:extLst>
          </p:cNvPr>
          <p:cNvSpPr/>
          <p:nvPr/>
        </p:nvSpPr>
        <p:spPr>
          <a:xfrm>
            <a:off x="8185608" y="3107075"/>
            <a:ext cx="2187019" cy="9709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1DC0D01F-302B-4E66-A1DC-5098B3D4A2BB}"/>
              </a:ext>
            </a:extLst>
          </p:cNvPr>
          <p:cNvCxnSpPr>
            <a:cxnSpLocks/>
          </p:cNvCxnSpPr>
          <p:nvPr/>
        </p:nvCxnSpPr>
        <p:spPr>
          <a:xfrm>
            <a:off x="3918407" y="3615452"/>
            <a:ext cx="1084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C4F9BB5-2089-4F88-947F-2F9145D3B841}"/>
              </a:ext>
            </a:extLst>
          </p:cNvPr>
          <p:cNvCxnSpPr>
            <a:cxnSpLocks/>
          </p:cNvCxnSpPr>
          <p:nvPr/>
        </p:nvCxnSpPr>
        <p:spPr>
          <a:xfrm flipV="1">
            <a:off x="7189509" y="3615449"/>
            <a:ext cx="996099"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A3E4794-0E88-4BFA-B630-A48CDB8598B6}"/>
              </a:ext>
            </a:extLst>
          </p:cNvPr>
          <p:cNvSpPr txBox="1"/>
          <p:nvPr/>
        </p:nvSpPr>
        <p:spPr>
          <a:xfrm>
            <a:off x="1789520" y="3393171"/>
            <a:ext cx="194192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Dataset Creation</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CA0DB3B-1795-4450-8E2D-BDC877AA8FCE}"/>
              </a:ext>
            </a:extLst>
          </p:cNvPr>
          <p:cNvSpPr txBox="1"/>
          <p:nvPr/>
        </p:nvSpPr>
        <p:spPr>
          <a:xfrm>
            <a:off x="5190240" y="3269389"/>
            <a:ext cx="1907355"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Training of Algorithm</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1CEF3E9-3834-41E1-B180-952EB6FBA5E4}"/>
              </a:ext>
            </a:extLst>
          </p:cNvPr>
          <p:cNvSpPr txBox="1"/>
          <p:nvPr/>
        </p:nvSpPr>
        <p:spPr>
          <a:xfrm>
            <a:off x="8252896" y="3389827"/>
            <a:ext cx="206447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Recognition</a:t>
            </a:r>
            <a:endParaRPr lang="en-IN"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2FF00431-C117-2E66-5D03-D7C019663EEC}"/>
              </a:ext>
            </a:extLst>
          </p:cNvPr>
          <p:cNvSpPr>
            <a:spLocks noGrp="1"/>
          </p:cNvSpPr>
          <p:nvPr/>
        </p:nvSpPr>
        <p:spPr>
          <a:xfrm>
            <a:off x="117230" y="139241"/>
            <a:ext cx="11945815" cy="907425"/>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Flowchart of our code</a:t>
            </a:r>
          </a:p>
        </p:txBody>
      </p:sp>
      <p:sp>
        <p:nvSpPr>
          <p:cNvPr id="12" name="Rectangle 11">
            <a:extLst>
              <a:ext uri="{FF2B5EF4-FFF2-40B4-BE49-F238E27FC236}">
                <a16:creationId xmlns:a16="http://schemas.microsoft.com/office/drawing/2014/main" id="{8769A7B3-95C9-07E0-7A8E-A44CF3F8302C}"/>
              </a:ext>
            </a:extLst>
          </p:cNvPr>
          <p:cNvSpPr/>
          <p:nvPr/>
        </p:nvSpPr>
        <p:spPr>
          <a:xfrm>
            <a:off x="4642206" y="5056331"/>
            <a:ext cx="2907588" cy="390648"/>
          </a:xfrm>
          <a:prstGeom prst="rect">
            <a:avLst/>
          </a:prstGeom>
        </p:spPr>
        <p:txBody>
          <a:bodyPr wrap="square">
            <a:spAutoFit/>
          </a:bodyPr>
          <a:lstStyle/>
          <a:p>
            <a:pPr>
              <a:lnSpc>
                <a:spcPct val="115000"/>
              </a:lnSpc>
              <a:spcAft>
                <a:spcPts val="1000"/>
              </a:spcAft>
            </a:pPr>
            <a:r>
              <a:rPr lang="en-US" b="1" dirty="0">
                <a:latin typeface="Times New Roman" panose="02020603050405020304" pitchFamily="18" charset="0"/>
                <a:ea typeface="Calibri" panose="020F0502020204030204" pitchFamily="34" charset="0"/>
                <a:cs typeface="Tunga" panose="020B0502040204020203" pitchFamily="34" charset="0"/>
              </a:rPr>
              <a:t>Fig2</a:t>
            </a:r>
            <a:r>
              <a:rPr lang="en-US" dirty="0">
                <a:latin typeface="Times New Roman" panose="02020603050405020304" pitchFamily="18" charset="0"/>
                <a:ea typeface="Calibri" panose="020F0502020204030204" pitchFamily="34" charset="0"/>
                <a:cs typeface="Tunga" panose="020B0502040204020203" pitchFamily="34" charset="0"/>
              </a:rPr>
              <a:t>: Flowchart of our code.</a:t>
            </a:r>
            <a:endParaRPr lang="en-IN" sz="1400" dirty="0">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71163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05508" y="44489"/>
            <a:ext cx="11980984" cy="907425"/>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Times New Roman" panose="02020603050405020304" pitchFamily="18" charset="0"/>
                <a:cs typeface="Times New Roman" panose="02020603050405020304" pitchFamily="18" charset="0"/>
              </a:rPr>
              <a:t>Methodology of the Project</a:t>
            </a:r>
          </a:p>
        </p:txBody>
      </p:sp>
      <p:pic>
        <p:nvPicPr>
          <p:cNvPr id="5" name="Picture 4">
            <a:extLst>
              <a:ext uri="{FF2B5EF4-FFF2-40B4-BE49-F238E27FC236}">
                <a16:creationId xmlns:a16="http://schemas.microsoft.com/office/drawing/2014/main" id="{340B9D72-5672-FD48-6A4A-235BE4EA1867}"/>
              </a:ext>
            </a:extLst>
          </p:cNvPr>
          <p:cNvPicPr>
            <a:picLocks noChangeAspect="1"/>
          </p:cNvPicPr>
          <p:nvPr/>
        </p:nvPicPr>
        <p:blipFill>
          <a:blip r:embed="rId2"/>
          <a:stretch>
            <a:fillRect/>
          </a:stretch>
        </p:blipFill>
        <p:spPr>
          <a:xfrm>
            <a:off x="1387011" y="1202075"/>
            <a:ext cx="9493322" cy="4777485"/>
          </a:xfrm>
          <a:prstGeom prst="rect">
            <a:avLst/>
          </a:prstGeom>
        </p:spPr>
      </p:pic>
      <p:sp>
        <p:nvSpPr>
          <p:cNvPr id="7" name="Rectangle 6">
            <a:extLst>
              <a:ext uri="{FF2B5EF4-FFF2-40B4-BE49-F238E27FC236}">
                <a16:creationId xmlns:a16="http://schemas.microsoft.com/office/drawing/2014/main" id="{0B94C449-E729-ED1E-C560-2CA85E2EC546}"/>
              </a:ext>
            </a:extLst>
          </p:cNvPr>
          <p:cNvSpPr/>
          <p:nvPr/>
        </p:nvSpPr>
        <p:spPr>
          <a:xfrm>
            <a:off x="4438435" y="5979560"/>
            <a:ext cx="3955551" cy="390684"/>
          </a:xfrm>
          <a:prstGeom prst="rect">
            <a:avLst/>
          </a:prstGeom>
        </p:spPr>
        <p:txBody>
          <a:bodyPr wrap="square">
            <a:spAutoFit/>
          </a:bodyPr>
          <a:lstStyle/>
          <a:p>
            <a:pPr>
              <a:lnSpc>
                <a:spcPct val="115000"/>
              </a:lnSpc>
              <a:spcAft>
                <a:spcPts val="1000"/>
              </a:spcAft>
            </a:pPr>
            <a:r>
              <a:rPr lang="en-US" b="1" dirty="0">
                <a:latin typeface="Times New Roman" panose="02020603050405020304" pitchFamily="18" charset="0"/>
                <a:ea typeface="Calibri" panose="020F0502020204030204" pitchFamily="34" charset="0"/>
                <a:cs typeface="Tunga" panose="020B0502040204020203" pitchFamily="34" charset="0"/>
              </a:rPr>
              <a:t>Fig3</a:t>
            </a:r>
            <a:r>
              <a:rPr lang="en-US" dirty="0">
                <a:latin typeface="Times New Roman" panose="02020603050405020304" pitchFamily="18" charset="0"/>
                <a:ea typeface="Calibri" panose="020F0502020204030204" pitchFamily="34" charset="0"/>
                <a:cs typeface="Tunga" panose="020B0502040204020203" pitchFamily="34" charset="0"/>
              </a:rPr>
              <a:t>: Working flowchart of our project.</a:t>
            </a:r>
            <a:endParaRPr lang="en-IN" sz="1400" dirty="0">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4177613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7946"/>
            <a:ext cx="10515600" cy="5699125"/>
          </a:xfrm>
        </p:spPr>
        <p:txBody>
          <a:bodyPr/>
          <a:lstStyle/>
          <a:p>
            <a:pPr marL="0" indent="0" algn="ctr">
              <a:buNone/>
            </a:pPr>
            <a:r>
              <a:rPr lang="en-US" sz="4000" b="1" dirty="0">
                <a:latin typeface="Times New Roman" panose="02020603050405020304" pitchFamily="18" charset="0"/>
                <a:cs typeface="Times New Roman" panose="02020603050405020304" pitchFamily="18" charset="0"/>
              </a:rPr>
              <a:t>Dataset Description </a:t>
            </a:r>
            <a:r>
              <a:rPr lang="en-US" dirty="0">
                <a:latin typeface="Times New Roman" panose="02020603050405020304" pitchFamily="18" charset="0"/>
                <a:cs typeface="Times New Roman" panose="02020603050405020304" pitchFamily="18" charset="0"/>
              </a:rPr>
              <a:t>(Haar Cascade)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dataset are collected from the internet by Open CV and our faces have been added to the dataset by Haar cascade algorithm</a:t>
            </a:r>
          </a:p>
          <a:p>
            <a:r>
              <a:rPr lang="en-US" sz="2000" dirty="0">
                <a:latin typeface="Times New Roman" panose="02020603050405020304" pitchFamily="18" charset="0"/>
                <a:cs typeface="Times New Roman" panose="02020603050405020304" pitchFamily="18" charset="0"/>
              </a:rPr>
              <a:t> Haar cascade is an object detection algorithm used to identify faces in an image or  real time video</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6E72B8-4E70-62DE-140E-37298B836568}"/>
              </a:ext>
            </a:extLst>
          </p:cNvPr>
          <p:cNvSpPr>
            <a:spLocks noGrp="1"/>
          </p:cNvSpPr>
          <p:nvPr/>
        </p:nvSpPr>
        <p:spPr>
          <a:xfrm>
            <a:off x="0" y="94881"/>
            <a:ext cx="12192000" cy="983642"/>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Times New Roman" pitchFamily="18" charset="0"/>
                <a:cs typeface="Times New Roman" pitchFamily="18" charset="0"/>
              </a:rPr>
              <a:t>Dataset Description (Haar Cascade)</a:t>
            </a:r>
          </a:p>
        </p:txBody>
      </p:sp>
      <p:pic>
        <p:nvPicPr>
          <p:cNvPr id="6" name="Picture 5">
            <a:extLst>
              <a:ext uri="{FF2B5EF4-FFF2-40B4-BE49-F238E27FC236}">
                <a16:creationId xmlns:a16="http://schemas.microsoft.com/office/drawing/2014/main" id="{D49A6C8A-0499-A713-2D24-2615868EF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091" y="2858799"/>
            <a:ext cx="4447309" cy="3238272"/>
          </a:xfrm>
          <a:prstGeom prst="rect">
            <a:avLst/>
          </a:prstGeom>
        </p:spPr>
      </p:pic>
      <p:pic>
        <p:nvPicPr>
          <p:cNvPr id="8" name="Picture 7">
            <a:extLst>
              <a:ext uri="{FF2B5EF4-FFF2-40B4-BE49-F238E27FC236}">
                <a16:creationId xmlns:a16="http://schemas.microsoft.com/office/drawing/2014/main" id="{EFB643B3-EEBA-370B-3FA3-B080AF62F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320" y="2677307"/>
            <a:ext cx="5307589" cy="36012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08185" y="1459907"/>
            <a:ext cx="10175631" cy="767904"/>
          </a:xfrm>
        </p:spPr>
        <p:txBody>
          <a:bodyPr anchor="ctr">
            <a:noAutofit/>
          </a:bodyPr>
          <a:lstStyle/>
          <a:p>
            <a:pPr marL="0" indent="0" algn="ctr">
              <a:buNone/>
            </a:pPr>
            <a:r>
              <a:rPr lang="en-US" sz="4000" b="1" dirty="0">
                <a:latin typeface="Times New Roman" panose="02020603050405020304" pitchFamily="18" charset="0"/>
                <a:cs typeface="Times New Roman" panose="02020603050405020304" pitchFamily="18" charset="0"/>
              </a:rPr>
              <a:t>Local Binary Pattern Histogram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LBPH is a Face Recognition Algorithm used to recognize the face of a Person.</a:t>
            </a:r>
          </a:p>
          <a:p>
            <a:r>
              <a:rPr lang="en-US" sz="2000" dirty="0">
                <a:latin typeface="Times New Roman" panose="02020603050405020304" pitchFamily="18" charset="0"/>
                <a:cs typeface="Times New Roman" panose="02020603050405020304" pitchFamily="18" charset="0"/>
              </a:rPr>
              <a:t>It makes use of a data-set of images of the people to be included in the recognition process. Each image is given a unique ID as either a number or the name of a person so that the algorithm can use this information to identify the image and export the output.</a:t>
            </a: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D31A9D4F-40A2-6985-31AE-456E9444EECA}"/>
              </a:ext>
            </a:extLst>
          </p:cNvPr>
          <p:cNvSpPr>
            <a:spLocks noGrp="1"/>
          </p:cNvSpPr>
          <p:nvPr/>
        </p:nvSpPr>
        <p:spPr>
          <a:xfrm>
            <a:off x="0" y="94881"/>
            <a:ext cx="12192000" cy="983642"/>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Times New Roman" pitchFamily="18" charset="0"/>
                <a:cs typeface="Times New Roman" pitchFamily="18" charset="0"/>
              </a:rPr>
              <a:t>Local Binary Pattern Histogram</a:t>
            </a:r>
          </a:p>
        </p:txBody>
      </p:sp>
      <p:pic>
        <p:nvPicPr>
          <p:cNvPr id="7" name="Picture 6" descr="Diagram&#10;&#10;Description automatically generated">
            <a:extLst>
              <a:ext uri="{FF2B5EF4-FFF2-40B4-BE49-F238E27FC236}">
                <a16:creationId xmlns:a16="http://schemas.microsoft.com/office/drawing/2014/main" id="{4047A680-702F-6F89-CA34-29D09024D908}"/>
              </a:ext>
            </a:extLst>
          </p:cNvPr>
          <p:cNvPicPr>
            <a:picLocks noChangeAspect="1"/>
          </p:cNvPicPr>
          <p:nvPr/>
        </p:nvPicPr>
        <p:blipFill>
          <a:blip r:embed="rId2"/>
          <a:stretch>
            <a:fillRect/>
          </a:stretch>
        </p:blipFill>
        <p:spPr>
          <a:xfrm>
            <a:off x="571501" y="2609195"/>
            <a:ext cx="5905497" cy="2020995"/>
          </a:xfrm>
          <a:prstGeom prst="rect">
            <a:avLst/>
          </a:prstGeom>
        </p:spPr>
      </p:pic>
      <p:pic>
        <p:nvPicPr>
          <p:cNvPr id="8" name="image7.png" descr="An example of Local Binary Pattern (LBP 8,2 ). For a given pixel, the... |  Download Scientific Diagram">
            <a:extLst>
              <a:ext uri="{FF2B5EF4-FFF2-40B4-BE49-F238E27FC236}">
                <a16:creationId xmlns:a16="http://schemas.microsoft.com/office/drawing/2014/main" id="{965EA355-12AC-D3B3-90A4-D30E05A1F179}"/>
              </a:ext>
            </a:extLst>
          </p:cNvPr>
          <p:cNvPicPr/>
          <p:nvPr/>
        </p:nvPicPr>
        <p:blipFill>
          <a:blip r:embed="rId3"/>
          <a:srcRect/>
          <a:stretch>
            <a:fillRect/>
          </a:stretch>
        </p:blipFill>
        <p:spPr>
          <a:xfrm>
            <a:off x="6652144" y="3552965"/>
            <a:ext cx="5328558" cy="1845128"/>
          </a:xfrm>
          <a:prstGeom prst="rect">
            <a:avLst/>
          </a:prstGeom>
          <a:ln/>
        </p:spPr>
      </p:pic>
      <p:pic>
        <p:nvPicPr>
          <p:cNvPr id="9" name="image74.png" descr="Diagram  Description automatically generated">
            <a:extLst>
              <a:ext uri="{FF2B5EF4-FFF2-40B4-BE49-F238E27FC236}">
                <a16:creationId xmlns:a16="http://schemas.microsoft.com/office/drawing/2014/main" id="{4CCA0F76-FB18-EBD5-C399-75603464741C}"/>
              </a:ext>
            </a:extLst>
          </p:cNvPr>
          <p:cNvPicPr/>
          <p:nvPr/>
        </p:nvPicPr>
        <p:blipFill rotWithShape="1">
          <a:blip r:embed="rId4"/>
          <a:srcRect l="15751"/>
          <a:stretch/>
        </p:blipFill>
        <p:spPr bwMode="auto">
          <a:xfrm>
            <a:off x="2183765" y="4702081"/>
            <a:ext cx="4293233" cy="1476813"/>
          </a:xfrm>
          <a:prstGeom prst="rect">
            <a:avLst/>
          </a:prstGeom>
          <a:ln>
            <a:noFill/>
          </a:ln>
          <a:extLst>
            <a:ext uri="{53640926-AAD7-44D8-BBD7-CCE9431645EC}">
              <a14:shadowObscured xmlns:a14="http://schemas.microsoft.com/office/drawing/2010/main"/>
            </a:ext>
          </a:extLst>
        </p:spPr>
      </p:pic>
      <p:pic>
        <p:nvPicPr>
          <p:cNvPr id="10" name="Picture 9" descr="A picture containing person, indoor&#10;&#10;Description automatically generated">
            <a:extLst>
              <a:ext uri="{FF2B5EF4-FFF2-40B4-BE49-F238E27FC236}">
                <a16:creationId xmlns:a16="http://schemas.microsoft.com/office/drawing/2014/main" id="{9ED7289E-EA0D-83C9-0B80-9069EBEC5E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704" y="4702081"/>
            <a:ext cx="1078915" cy="147681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285D87-E4AA-44C4-B2F5-7BD73F39A8C0}"/>
              </a:ext>
            </a:extLst>
          </p:cNvPr>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Open CV.</a:t>
            </a:r>
          </a:p>
          <a:p>
            <a:r>
              <a:rPr lang="en-US" sz="3200" dirty="0">
                <a:latin typeface="Times New Roman" panose="02020603050405020304" pitchFamily="18" charset="0"/>
                <a:cs typeface="Times New Roman" panose="02020603050405020304" pitchFamily="18" charset="0"/>
              </a:rPr>
              <a:t>Numpy.</a:t>
            </a:r>
          </a:p>
          <a:p>
            <a:r>
              <a:rPr lang="en-US" sz="3200" dirty="0">
                <a:latin typeface="Times New Roman" panose="02020603050405020304" pitchFamily="18" charset="0"/>
                <a:cs typeface="Times New Roman" panose="02020603050405020304" pitchFamily="18" charset="0"/>
              </a:rPr>
              <a:t>PIL.</a:t>
            </a:r>
          </a:p>
          <a:p>
            <a:r>
              <a:rPr lang="en-US" sz="3200" dirty="0">
                <a:latin typeface="Times New Roman" panose="02020603050405020304" pitchFamily="18" charset="0"/>
                <a:cs typeface="Times New Roman" panose="02020603050405020304" pitchFamily="18" charset="0"/>
              </a:rPr>
              <a:t>Haar cascade.</a:t>
            </a:r>
          </a:p>
          <a:p>
            <a:r>
              <a:rPr lang="en-US" sz="3200" dirty="0">
                <a:latin typeface="Times New Roman" panose="02020603050405020304" pitchFamily="18" charset="0"/>
                <a:cs typeface="Times New Roman" panose="02020603050405020304" pitchFamily="18" charset="0"/>
              </a:rPr>
              <a:t>LBPHF recognizer.</a:t>
            </a:r>
          </a:p>
          <a:p>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1B9ADCE-69FA-DF6D-809E-F3DC471F337A}"/>
              </a:ext>
            </a:extLst>
          </p:cNvPr>
          <p:cNvSpPr>
            <a:spLocks noGrp="1"/>
          </p:cNvSpPr>
          <p:nvPr/>
        </p:nvSpPr>
        <p:spPr>
          <a:xfrm>
            <a:off x="0" y="0"/>
            <a:ext cx="12192000" cy="907425"/>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400" b="1" dirty="0">
                <a:solidFill>
                  <a:schemeClr val="bg1"/>
                </a:solidFill>
                <a:latin typeface="Times New Roman" panose="02020603050405020304" pitchFamily="18" charset="0"/>
                <a:cs typeface="Times New Roman" panose="02020603050405020304" pitchFamily="18" charset="0"/>
              </a:rPr>
              <a:t>Libraries and Algorithms</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71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26A8E5-EF37-844C-B8FF-761A8698BA69}"/>
              </a:ext>
            </a:extLst>
          </p:cNvPr>
          <p:cNvSpPr>
            <a:spLocks noGrp="1"/>
          </p:cNvSpPr>
          <p:nvPr>
            <p:ph idx="1"/>
          </p:nvPr>
        </p:nvSpPr>
        <p:spPr/>
        <p:txBody>
          <a:bodyPr>
            <a:normAutofit/>
          </a:bodyPr>
          <a:lstStyle/>
          <a:p>
            <a:r>
              <a:rPr lang="en-US" sz="3200" dirty="0">
                <a:solidFill>
                  <a:srgbClr val="000000"/>
                </a:solidFill>
                <a:effectLst/>
                <a:latin typeface="Times New Roman" panose="02020603050405020304" pitchFamily="18" charset="0"/>
                <a:ea typeface="Times New Roman" panose="02020603050405020304" pitchFamily="18" charset="0"/>
              </a:rPr>
              <a:t>We’ve</a:t>
            </a:r>
            <a:r>
              <a:rPr lang="en-US" sz="3200" dirty="0">
                <a:solidFill>
                  <a:srgbClr val="FFFFFF"/>
                </a:solidFill>
                <a:effectLst/>
                <a:latin typeface="Times New Roman" panose="02020603050405020304" pitchFamily="18" charset="0"/>
                <a:ea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used</a:t>
            </a:r>
            <a:r>
              <a:rPr lang="en-US" sz="3200" dirty="0">
                <a:solidFill>
                  <a:srgbClr val="FFFFFF"/>
                </a:solidFill>
                <a:effectLst/>
                <a:latin typeface="Times New Roman" panose="02020603050405020304" pitchFamily="18" charset="0"/>
                <a:ea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Three</a:t>
            </a:r>
            <a:r>
              <a:rPr lang="en-US" sz="3200" dirty="0">
                <a:solidFill>
                  <a:srgbClr val="FFFFFF"/>
                </a:solidFill>
                <a:effectLst/>
                <a:latin typeface="Times New Roman" panose="02020603050405020304" pitchFamily="18" charset="0"/>
                <a:ea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Algorithms</a:t>
            </a:r>
            <a:r>
              <a:rPr lang="en-US" sz="3200" dirty="0">
                <a:solidFill>
                  <a:srgbClr val="FFFFFF"/>
                </a:solidFill>
                <a:effectLst/>
                <a:latin typeface="Times New Roman" panose="02020603050405020304" pitchFamily="18" charset="0"/>
                <a:ea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to</a:t>
            </a:r>
            <a:r>
              <a:rPr lang="en-US" sz="3200" dirty="0">
                <a:solidFill>
                  <a:srgbClr val="FFFFFF"/>
                </a:solidFill>
                <a:effectLst/>
                <a:latin typeface="Times New Roman" panose="02020603050405020304" pitchFamily="18" charset="0"/>
                <a:ea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Test</a:t>
            </a:r>
            <a:r>
              <a:rPr lang="en-US" sz="3200" dirty="0">
                <a:solidFill>
                  <a:srgbClr val="FFFFFF"/>
                </a:solidFill>
                <a:effectLst/>
                <a:latin typeface="Times New Roman" panose="02020603050405020304" pitchFamily="18" charset="0"/>
                <a:ea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and</a:t>
            </a:r>
            <a:r>
              <a:rPr lang="en-US" sz="3200" dirty="0">
                <a:solidFill>
                  <a:srgbClr val="FFFFFF"/>
                </a:solidFill>
                <a:effectLst/>
                <a:latin typeface="Times New Roman" panose="02020603050405020304" pitchFamily="18" charset="0"/>
                <a:ea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Analyse</a:t>
            </a:r>
            <a:r>
              <a:rPr lang="en-US" sz="3200" dirty="0">
                <a:solidFill>
                  <a:srgbClr val="FFFFFF"/>
                </a:solidFill>
                <a:effectLst/>
                <a:latin typeface="Times New Roman" panose="02020603050405020304" pitchFamily="18" charset="0"/>
                <a:ea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the</a:t>
            </a:r>
            <a:r>
              <a:rPr lang="en-US" sz="3200" dirty="0">
                <a:solidFill>
                  <a:srgbClr val="FFFFFF"/>
                </a:solidFill>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facial recognition </a:t>
            </a:r>
            <a:r>
              <a:rPr lang="en-US" sz="3200" dirty="0">
                <a:effectLst/>
                <a:latin typeface="Times New Roman" panose="02020603050405020304" pitchFamily="18" charset="0"/>
                <a:ea typeface="Times New Roman" panose="02020603050405020304" pitchFamily="18" charset="0"/>
              </a:rPr>
              <a:t>model</a:t>
            </a:r>
            <a:r>
              <a:rPr lang="en-US" sz="3200" dirty="0">
                <a:solidFill>
                  <a:srgbClr val="000000"/>
                </a:solidFill>
                <a:effectLst/>
                <a:latin typeface="Times New Roman" panose="02020603050405020304" pitchFamily="18" charset="0"/>
                <a:ea typeface="Times New Roman" panose="02020603050405020304" pitchFamily="18" charset="0"/>
              </a:rPr>
              <a:t>.</a:t>
            </a:r>
            <a:endParaRPr lang="en-IN" sz="3200" dirty="0">
              <a:effectLst/>
              <a:latin typeface="Times New Roman" panose="02020603050405020304" pitchFamily="18" charset="0"/>
              <a:ea typeface="Times New Roman" panose="02020603050405020304" pitchFamily="18" charset="0"/>
            </a:endParaRPr>
          </a:p>
          <a:p>
            <a:pPr marL="342900" lvl="0" indent="-342900">
              <a:spcBef>
                <a:spcPts val="690"/>
              </a:spcBef>
              <a:spcAft>
                <a:spcPts val="0"/>
              </a:spcAft>
              <a:buSzPts val="1200"/>
              <a:buFont typeface="Arial" panose="020B0604020202020204" pitchFamily="34" charset="0"/>
              <a:buChar char="●"/>
              <a:tabLst>
                <a:tab pos="1054100" algn="l"/>
                <a:tab pos="1054735" algn="l"/>
              </a:tabLst>
            </a:pPr>
            <a:r>
              <a:rPr lang="en-US" sz="3200" dirty="0">
                <a:solidFill>
                  <a:srgbClr val="000000"/>
                </a:solidFill>
                <a:effectLst/>
                <a:latin typeface="Times New Roman" panose="02020603050405020304" pitchFamily="18" charset="0"/>
                <a:ea typeface="Noto Sans Symbols"/>
                <a:cs typeface="Times New Roman" panose="02020603050405020304" pitchFamily="18" charset="0"/>
              </a:rPr>
              <a:t>Fisher</a:t>
            </a:r>
            <a:r>
              <a:rPr lang="en-US" sz="32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3200" dirty="0">
                <a:solidFill>
                  <a:srgbClr val="000000"/>
                </a:solidFill>
                <a:effectLst/>
                <a:latin typeface="Times New Roman" panose="02020603050405020304" pitchFamily="18" charset="0"/>
                <a:ea typeface="Noto Sans Symbols"/>
                <a:cs typeface="Times New Roman" panose="02020603050405020304" pitchFamily="18" charset="0"/>
              </a:rPr>
              <a:t>Faces</a:t>
            </a:r>
            <a:r>
              <a:rPr lang="en-US" sz="32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3200" dirty="0">
                <a:solidFill>
                  <a:srgbClr val="000000"/>
                </a:solidFill>
                <a:effectLst/>
                <a:latin typeface="Times New Roman" panose="02020603050405020304" pitchFamily="18" charset="0"/>
                <a:ea typeface="Noto Sans Symbols"/>
                <a:cs typeface="Times New Roman" panose="02020603050405020304" pitchFamily="18" charset="0"/>
              </a:rPr>
              <a:t>Algorithm</a:t>
            </a:r>
            <a:r>
              <a:rPr lang="en-US" sz="3200" dirty="0">
                <a:solidFill>
                  <a:srgbClr val="000000"/>
                </a:solidFill>
                <a:effectLst/>
                <a:latin typeface="Noto Sans Symbols"/>
                <a:ea typeface="Noto Sans Symbols"/>
                <a:cs typeface="Noto Sans Symbols"/>
              </a:rPr>
              <a:t>.</a:t>
            </a:r>
            <a:endParaRPr lang="en-IN" sz="3200" dirty="0">
              <a:effectLst/>
              <a:latin typeface="Noto Sans Symbols"/>
              <a:ea typeface="Noto Sans Symbols"/>
              <a:cs typeface="Noto Sans Symbols"/>
            </a:endParaRPr>
          </a:p>
          <a:p>
            <a:pPr marL="1206500">
              <a:spcBef>
                <a:spcPts val="680"/>
              </a:spcBef>
              <a:spcAft>
                <a:spcPts val="0"/>
              </a:spcAft>
            </a:pPr>
            <a:r>
              <a:rPr lang="en-US" sz="3200" dirty="0">
                <a:solidFill>
                  <a:srgbClr val="000000"/>
                </a:solidFill>
                <a:effectLst/>
                <a:latin typeface="Times New Roman" panose="02020603050405020304" pitchFamily="18" charset="0"/>
                <a:ea typeface="Times New Roman" panose="02020603050405020304" pitchFamily="18" charset="0"/>
              </a:rPr>
              <a:t>→PCA</a:t>
            </a:r>
            <a:r>
              <a:rPr lang="en-US" sz="3200" dirty="0">
                <a:solidFill>
                  <a:srgbClr val="FFFFFF"/>
                </a:solidFill>
                <a:effectLst/>
                <a:latin typeface="Times New Roman" panose="02020603050405020304" pitchFamily="18" charset="0"/>
                <a:ea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Algorithm.</a:t>
            </a:r>
            <a:endParaRPr lang="en-IN" sz="3200" dirty="0">
              <a:effectLst/>
              <a:latin typeface="Times New Roman" panose="02020603050405020304" pitchFamily="18" charset="0"/>
              <a:ea typeface="Times New Roman" panose="02020603050405020304" pitchFamily="18" charset="0"/>
            </a:endParaRPr>
          </a:p>
          <a:p>
            <a:pPr marL="1206500">
              <a:spcBef>
                <a:spcPts val="685"/>
              </a:spcBef>
              <a:spcAft>
                <a:spcPts val="0"/>
              </a:spcAft>
            </a:pPr>
            <a:r>
              <a:rPr lang="en-US" sz="3200" dirty="0">
                <a:solidFill>
                  <a:srgbClr val="000000"/>
                </a:solidFill>
                <a:effectLst/>
                <a:latin typeface="Times New Roman" panose="02020603050405020304" pitchFamily="18" charset="0"/>
                <a:ea typeface="Times New Roman" panose="02020603050405020304" pitchFamily="18" charset="0"/>
              </a:rPr>
              <a:t>→LDA</a:t>
            </a:r>
            <a:r>
              <a:rPr lang="en-US" sz="3200" dirty="0">
                <a:solidFill>
                  <a:srgbClr val="FFFFFF"/>
                </a:solidFill>
                <a:effectLst/>
                <a:latin typeface="Times New Roman" panose="02020603050405020304" pitchFamily="18" charset="0"/>
                <a:ea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Algorithm.</a:t>
            </a:r>
            <a:endParaRPr lang="en-IN" sz="3200" dirty="0">
              <a:effectLst/>
              <a:latin typeface="Times New Roman" panose="02020603050405020304" pitchFamily="18" charset="0"/>
              <a:ea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LBPH Algorithm.</a:t>
            </a:r>
          </a:p>
        </p:txBody>
      </p:sp>
      <p:sp>
        <p:nvSpPr>
          <p:cNvPr id="4" name="Title 1">
            <a:extLst>
              <a:ext uri="{FF2B5EF4-FFF2-40B4-BE49-F238E27FC236}">
                <a16:creationId xmlns:a16="http://schemas.microsoft.com/office/drawing/2014/main" id="{4995CE97-5779-0EC0-3B4D-55BDE68D59C3}"/>
              </a:ext>
            </a:extLst>
          </p:cNvPr>
          <p:cNvSpPr>
            <a:spLocks noGrp="1"/>
          </p:cNvSpPr>
          <p:nvPr>
            <p:ph type="title"/>
          </p:nvPr>
        </p:nvSpPr>
        <p:spPr>
          <a:xfrm>
            <a:off x="838200" y="365125"/>
            <a:ext cx="10515600" cy="1325563"/>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Times New Roman" panose="02020603050405020304" pitchFamily="18" charset="0"/>
                <a:cs typeface="Times New Roman" panose="02020603050405020304" pitchFamily="18" charset="0"/>
              </a:rPr>
              <a:t>Comparison between ML Algorithms</a:t>
            </a:r>
          </a:p>
        </p:txBody>
      </p:sp>
    </p:spTree>
    <p:extLst>
      <p:ext uri="{BB962C8B-B14F-4D97-AF65-F5344CB8AC3E}">
        <p14:creationId xmlns:p14="http://schemas.microsoft.com/office/powerpoint/2010/main" val="2696512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52D817-643D-D9FD-9449-774120536584}"/>
              </a:ext>
            </a:extLst>
          </p:cNvPr>
          <p:cNvSpPr>
            <a:spLocks noGrp="1"/>
          </p:cNvSpPr>
          <p:nvPr>
            <p:ph type="title"/>
          </p:nvPr>
        </p:nvSpPr>
        <p:spPr>
          <a:xfrm>
            <a:off x="677334" y="267128"/>
            <a:ext cx="10418756" cy="1663272"/>
          </a:xfrm>
        </p:spPr>
        <p:txBody>
          <a:bodyPr>
            <a:normAutofit fontScale="90000"/>
          </a:bodyPr>
          <a:lstStyle/>
          <a:p>
            <a:pPr algn="ctr"/>
            <a:br>
              <a:rPr lang="en-US" sz="4400" b="1" dirty="0">
                <a:solidFill>
                  <a:srgbClr val="000000"/>
                </a:solidFill>
                <a:effectLst/>
                <a:latin typeface="Times New Roman" panose="02020603050405020304" pitchFamily="18" charset="0"/>
                <a:cs typeface="Times New Roman" panose="02020603050405020304" pitchFamily="18" charset="0"/>
              </a:rPr>
            </a:br>
            <a:br>
              <a:rPr lang="en-US" sz="4400" b="1" dirty="0">
                <a:solidFill>
                  <a:srgbClr val="000000"/>
                </a:solidFill>
                <a:effectLst/>
                <a:latin typeface="Times New Roman" panose="02020603050405020304" pitchFamily="18" charset="0"/>
                <a:cs typeface="Times New Roman" panose="02020603050405020304" pitchFamily="18" charset="0"/>
              </a:rPr>
            </a:br>
            <a:r>
              <a:rPr lang="en-US" sz="4400" b="1" dirty="0">
                <a:solidFill>
                  <a:srgbClr val="000000"/>
                </a:solidFill>
                <a:effectLst/>
                <a:latin typeface="Times New Roman" panose="02020603050405020304" pitchFamily="18" charset="0"/>
                <a:cs typeface="Times New Roman" panose="02020603050405020304" pitchFamily="18" charset="0"/>
              </a:rPr>
              <a:t>  </a:t>
            </a:r>
            <a:r>
              <a:rPr lang="en-US" sz="3900" b="1" dirty="0">
                <a:solidFill>
                  <a:schemeClr val="tx1"/>
                </a:solidFill>
                <a:latin typeface="Times New Roman" panose="02020603050405020304" pitchFamily="18" charset="0"/>
                <a:cs typeface="Times New Roman" panose="02020603050405020304" pitchFamily="18" charset="0"/>
              </a:rPr>
              <a:t>F1 Score vs Accuracy of </a:t>
            </a:r>
            <a:r>
              <a:rPr lang="en-US" sz="39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AT&amp;T Database:</a:t>
            </a:r>
            <a:endParaRPr lang="en-IN" sz="3900" b="1" dirty="0">
              <a:solidFill>
                <a:schemeClr val="tx1"/>
              </a:solidFill>
            </a:endParaRPr>
          </a:p>
        </p:txBody>
      </p:sp>
      <p:pic>
        <p:nvPicPr>
          <p:cNvPr id="13" name="Content Placeholder 12">
            <a:extLst>
              <a:ext uri="{FF2B5EF4-FFF2-40B4-BE49-F238E27FC236}">
                <a16:creationId xmlns:a16="http://schemas.microsoft.com/office/drawing/2014/main" id="{10AE548D-1630-80D9-2920-567ED8E0E17D}"/>
              </a:ext>
            </a:extLst>
          </p:cNvPr>
          <p:cNvPicPr>
            <a:picLocks noGrp="1" noChangeAspect="1"/>
          </p:cNvPicPr>
          <p:nvPr>
            <p:ph idx="1"/>
          </p:nvPr>
        </p:nvPicPr>
        <p:blipFill rotWithShape="1">
          <a:blip r:embed="rId2"/>
          <a:stretch/>
        </p:blipFill>
        <p:spPr>
          <a:xfrm>
            <a:off x="1807350" y="2194960"/>
            <a:ext cx="8158724" cy="3978255"/>
          </a:xfrm>
        </p:spPr>
      </p:pic>
      <p:sp>
        <p:nvSpPr>
          <p:cNvPr id="4" name="Title 1">
            <a:extLst>
              <a:ext uri="{FF2B5EF4-FFF2-40B4-BE49-F238E27FC236}">
                <a16:creationId xmlns:a16="http://schemas.microsoft.com/office/drawing/2014/main" id="{0190617A-9B71-022E-7464-CD1E4057D5B1}"/>
              </a:ext>
            </a:extLst>
          </p:cNvPr>
          <p:cNvSpPr txBox="1">
            <a:spLocks/>
          </p:cNvSpPr>
          <p:nvPr/>
        </p:nvSpPr>
        <p:spPr>
          <a:xfrm>
            <a:off x="999066" y="267128"/>
            <a:ext cx="10515600" cy="960241"/>
          </a:xfrm>
          <a:prstGeom prst="rect">
            <a:avLst/>
          </a:prstGeom>
          <a:solidFill>
            <a:srgbClr val="0000FF"/>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chemeClr val="bg1"/>
                </a:solidFill>
                <a:effectLst/>
                <a:latin typeface="Times New Roman" panose="02020603050405020304" pitchFamily="18" charset="0"/>
                <a:cs typeface="Times New Roman" panose="02020603050405020304" pitchFamily="18" charset="0"/>
              </a:rPr>
              <a:t>Evaluation and analyzation of algorithms</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68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52D817-643D-D9FD-9449-774120536584}"/>
              </a:ext>
            </a:extLst>
          </p:cNvPr>
          <p:cNvSpPr>
            <a:spLocks noGrp="1"/>
          </p:cNvSpPr>
          <p:nvPr>
            <p:ph type="title"/>
          </p:nvPr>
        </p:nvSpPr>
        <p:spPr>
          <a:xfrm>
            <a:off x="1143001" y="231169"/>
            <a:ext cx="9905998" cy="147857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F1 Score vs Accuracy of </a:t>
            </a:r>
            <a:r>
              <a:rPr lang="en-US" sz="4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AT&amp;T Database:</a:t>
            </a:r>
            <a:endParaRPr lang="en-IN" sz="4000" b="1" dirty="0">
              <a:solidFill>
                <a:schemeClr val="tx1"/>
              </a:solidFill>
            </a:endParaRPr>
          </a:p>
        </p:txBody>
      </p:sp>
      <p:pic>
        <p:nvPicPr>
          <p:cNvPr id="6" name="Content Placeholder 5">
            <a:extLst>
              <a:ext uri="{FF2B5EF4-FFF2-40B4-BE49-F238E27FC236}">
                <a16:creationId xmlns:a16="http://schemas.microsoft.com/office/drawing/2014/main" id="{7D9D7522-FED9-9FA8-D1A6-08639885DE5C}"/>
              </a:ext>
            </a:extLst>
          </p:cNvPr>
          <p:cNvPicPr>
            <a:picLocks noGrp="1" noChangeAspect="1"/>
          </p:cNvPicPr>
          <p:nvPr>
            <p:ph idx="1"/>
          </p:nvPr>
        </p:nvPicPr>
        <p:blipFill>
          <a:blip r:embed="rId2"/>
          <a:stretch>
            <a:fillRect/>
          </a:stretch>
        </p:blipFill>
        <p:spPr>
          <a:xfrm>
            <a:off x="1955515" y="1530851"/>
            <a:ext cx="8280970" cy="5167900"/>
          </a:xfrm>
        </p:spPr>
      </p:pic>
    </p:spTree>
    <p:extLst>
      <p:ext uri="{BB962C8B-B14F-4D97-AF65-F5344CB8AC3E}">
        <p14:creationId xmlns:p14="http://schemas.microsoft.com/office/powerpoint/2010/main" val="2741742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B83B-957E-7802-F3A0-7F6855574722}"/>
              </a:ext>
            </a:extLst>
          </p:cNvPr>
          <p:cNvSpPr>
            <a:spLocks noGrp="1"/>
          </p:cNvSpPr>
          <p:nvPr>
            <p:ph type="title"/>
          </p:nvPr>
        </p:nvSpPr>
        <p:spPr>
          <a:xfrm>
            <a:off x="1143001" y="0"/>
            <a:ext cx="9905998" cy="1478570"/>
          </a:xfrm>
        </p:spPr>
        <p:txBody>
          <a:bodyPr>
            <a:normAutofit/>
          </a:bodyPr>
          <a:lstStyle/>
          <a:p>
            <a:pPr algn="ctr"/>
            <a:r>
              <a:rPr lang="en-US" b="1" dirty="0">
                <a:solidFill>
                  <a:schemeClr val="tx1"/>
                </a:solidFill>
                <a:effectLst/>
                <a:latin typeface="Times New Roman" panose="02020603050405020304" pitchFamily="18" charset="0"/>
                <a:ea typeface="Times New Roman" panose="02020603050405020304" pitchFamily="18" charset="0"/>
              </a:rPr>
              <a:t>Probability vs Accuracy of AT&amp;T Database:</a:t>
            </a:r>
            <a:endParaRPr lang="en-IN" sz="8800" dirty="0">
              <a:solidFill>
                <a:schemeClr val="tx1"/>
              </a:solidFill>
            </a:endParaRPr>
          </a:p>
        </p:txBody>
      </p:sp>
      <p:pic>
        <p:nvPicPr>
          <p:cNvPr id="5" name="Content Placeholder 4">
            <a:extLst>
              <a:ext uri="{FF2B5EF4-FFF2-40B4-BE49-F238E27FC236}">
                <a16:creationId xmlns:a16="http://schemas.microsoft.com/office/drawing/2014/main" id="{EC0935C4-28CE-4DF7-B17E-E2DDA54D6BEF}"/>
              </a:ext>
            </a:extLst>
          </p:cNvPr>
          <p:cNvPicPr>
            <a:picLocks noGrp="1" noChangeAspect="1"/>
          </p:cNvPicPr>
          <p:nvPr>
            <p:ph idx="1"/>
          </p:nvPr>
        </p:nvPicPr>
        <p:blipFill>
          <a:blip r:embed="rId2"/>
          <a:stretch>
            <a:fillRect/>
          </a:stretch>
        </p:blipFill>
        <p:spPr>
          <a:xfrm>
            <a:off x="1580508" y="1478570"/>
            <a:ext cx="9030984" cy="5034853"/>
          </a:xfrm>
        </p:spPr>
      </p:pic>
    </p:spTree>
    <p:extLst>
      <p:ext uri="{BB962C8B-B14F-4D97-AF65-F5344CB8AC3E}">
        <p14:creationId xmlns:p14="http://schemas.microsoft.com/office/powerpoint/2010/main" val="2381755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B83B-957E-7802-F3A0-7F6855574722}"/>
              </a:ext>
            </a:extLst>
          </p:cNvPr>
          <p:cNvSpPr>
            <a:spLocks noGrp="1"/>
          </p:cNvSpPr>
          <p:nvPr>
            <p:ph type="title"/>
          </p:nvPr>
        </p:nvSpPr>
        <p:spPr>
          <a:xfrm>
            <a:off x="1143001" y="197278"/>
            <a:ext cx="9905998" cy="1478570"/>
          </a:xfrm>
        </p:spPr>
        <p:txBody>
          <a:bodyPr>
            <a:normAutofit/>
          </a:bodyPr>
          <a:lstStyle/>
          <a:p>
            <a:pPr algn="ctr"/>
            <a:r>
              <a:rPr lang="en-US" b="1" dirty="0">
                <a:solidFill>
                  <a:schemeClr val="tx1"/>
                </a:solidFill>
                <a:effectLst/>
                <a:latin typeface="Times New Roman" panose="02020603050405020304" pitchFamily="18" charset="0"/>
                <a:ea typeface="Times New Roman" panose="02020603050405020304" pitchFamily="18" charset="0"/>
              </a:rPr>
              <a:t>Probability vs Accuracy of AT&amp;T Database:</a:t>
            </a:r>
            <a:endParaRPr lang="en-IN" sz="8800" dirty="0">
              <a:solidFill>
                <a:schemeClr val="tx1"/>
              </a:solidFill>
            </a:endParaRPr>
          </a:p>
        </p:txBody>
      </p:sp>
      <p:pic>
        <p:nvPicPr>
          <p:cNvPr id="7" name="Content Placeholder 6">
            <a:extLst>
              <a:ext uri="{FF2B5EF4-FFF2-40B4-BE49-F238E27FC236}">
                <a16:creationId xmlns:a16="http://schemas.microsoft.com/office/drawing/2014/main" id="{25754A5F-DD34-52B9-BE0F-5E2F7178AD49}"/>
              </a:ext>
            </a:extLst>
          </p:cNvPr>
          <p:cNvPicPr>
            <a:picLocks noGrp="1" noChangeAspect="1"/>
          </p:cNvPicPr>
          <p:nvPr>
            <p:ph idx="1"/>
          </p:nvPr>
        </p:nvPicPr>
        <p:blipFill rotWithShape="1">
          <a:blip r:embed="rId2"/>
          <a:stretch/>
        </p:blipFill>
        <p:spPr>
          <a:xfrm>
            <a:off x="1838646" y="1611635"/>
            <a:ext cx="8514707" cy="4737207"/>
          </a:xfrm>
        </p:spPr>
      </p:pic>
    </p:spTree>
    <p:extLst>
      <p:ext uri="{BB962C8B-B14F-4D97-AF65-F5344CB8AC3E}">
        <p14:creationId xmlns:p14="http://schemas.microsoft.com/office/powerpoint/2010/main" val="99505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4060" y="1402932"/>
            <a:ext cx="10515600" cy="5455068"/>
          </a:xfrm>
        </p:spPr>
        <p:txBody>
          <a:bodyPr>
            <a:normAutofit/>
          </a:bodyPr>
          <a:lstStyle/>
          <a:p>
            <a:pPr algn="l">
              <a:buFont typeface="Wingdings" panose="05000000000000000000" pitchFamily="2" charset="2"/>
              <a:buChar char="§"/>
            </a:pPr>
            <a:r>
              <a:rPr lang="en-US" altLang="en-IN" sz="2600" dirty="0">
                <a:latin typeface="Times New Roman" panose="02020603050405020304" pitchFamily="18" charset="0"/>
                <a:cs typeface="Times New Roman" panose="02020603050405020304" pitchFamily="18" charset="0"/>
              </a:rPr>
              <a:t>Introduction.</a:t>
            </a:r>
          </a:p>
          <a:p>
            <a:pPr algn="l">
              <a:buFont typeface="Wingdings" panose="05000000000000000000" pitchFamily="2" charset="2"/>
              <a:buChar char="§"/>
            </a:pPr>
            <a:r>
              <a:rPr lang="en-US" altLang="en-IN" sz="2600" dirty="0">
                <a:latin typeface="Times New Roman" panose="02020603050405020304" pitchFamily="18" charset="0"/>
                <a:cs typeface="Times New Roman" panose="02020603050405020304" pitchFamily="18" charset="0"/>
              </a:rPr>
              <a:t>Objectives.</a:t>
            </a:r>
          </a:p>
          <a:p>
            <a:pPr algn="l">
              <a:buFont typeface="Wingdings" panose="05000000000000000000" pitchFamily="2" charset="2"/>
              <a:buChar char="§"/>
            </a:pPr>
            <a:r>
              <a:rPr lang="en-US" altLang="en-IN" sz="2600" dirty="0">
                <a:latin typeface="Times New Roman" panose="02020603050405020304" pitchFamily="18" charset="0"/>
                <a:cs typeface="Times New Roman" panose="02020603050405020304" pitchFamily="18" charset="0"/>
              </a:rPr>
              <a:t>Literature Survey.</a:t>
            </a:r>
          </a:p>
          <a:p>
            <a:pPr algn="l">
              <a:buFont typeface="Wingdings" panose="05000000000000000000" pitchFamily="2" charset="2"/>
              <a:buChar char="§"/>
            </a:pPr>
            <a:r>
              <a:rPr lang="en-US" altLang="en-IN" sz="2600" dirty="0">
                <a:latin typeface="Times New Roman" panose="02020603050405020304" pitchFamily="18" charset="0"/>
                <a:cs typeface="Times New Roman" panose="02020603050405020304" pitchFamily="18" charset="0"/>
              </a:rPr>
              <a:t>Basic Architecture.</a:t>
            </a:r>
          </a:p>
          <a:p>
            <a:pPr algn="l">
              <a:buFont typeface="Wingdings" panose="05000000000000000000" pitchFamily="2" charset="2"/>
              <a:buChar char="§"/>
            </a:pPr>
            <a:r>
              <a:rPr lang="en-US" altLang="en-IN" sz="2600" dirty="0">
                <a:latin typeface="Times New Roman" panose="02020603050405020304" pitchFamily="18" charset="0"/>
                <a:cs typeface="Times New Roman" panose="02020603050405020304" pitchFamily="18" charset="0"/>
              </a:rPr>
              <a:t>Methodology.</a:t>
            </a:r>
          </a:p>
          <a:p>
            <a:pPr algn="l">
              <a:buFont typeface="Wingdings" panose="05000000000000000000" pitchFamily="2" charset="2"/>
              <a:buChar char="§"/>
            </a:pPr>
            <a:r>
              <a:rPr lang="en-US" altLang="en-IN" sz="2600" dirty="0">
                <a:latin typeface="Times New Roman" panose="02020603050405020304" pitchFamily="18" charset="0"/>
                <a:cs typeface="Times New Roman" panose="02020603050405020304" pitchFamily="18" charset="0"/>
              </a:rPr>
              <a:t>Algorithms used.</a:t>
            </a:r>
          </a:p>
          <a:p>
            <a:pPr algn="l">
              <a:buFont typeface="Wingdings" panose="05000000000000000000" pitchFamily="2" charset="2"/>
              <a:buChar char="§"/>
            </a:pPr>
            <a:r>
              <a:rPr lang="en-US" altLang="en-IN" sz="2600" dirty="0">
                <a:latin typeface="Times New Roman" panose="02020603050405020304" pitchFamily="18" charset="0"/>
                <a:cs typeface="Times New Roman" panose="02020603050405020304" pitchFamily="18" charset="0"/>
              </a:rPr>
              <a:t>Comparison between ML algorithms.</a:t>
            </a:r>
          </a:p>
          <a:p>
            <a:pPr algn="l">
              <a:buFont typeface="Wingdings" panose="05000000000000000000" pitchFamily="2" charset="2"/>
              <a:buChar char="§"/>
            </a:pPr>
            <a:r>
              <a:rPr lang="en-US" altLang="en-IN" sz="2600" dirty="0">
                <a:latin typeface="Times New Roman" panose="02020603050405020304" pitchFamily="18" charset="0"/>
                <a:cs typeface="Times New Roman" panose="02020603050405020304" pitchFamily="18" charset="0"/>
              </a:rPr>
              <a:t>Evaluation and analyzation of algorithms. </a:t>
            </a:r>
          </a:p>
          <a:p>
            <a:pPr algn="l">
              <a:buFont typeface="Wingdings" panose="05000000000000000000" pitchFamily="2" charset="2"/>
              <a:buChar char="§"/>
            </a:pPr>
            <a:r>
              <a:rPr lang="en-US" altLang="en-IN" sz="2600" dirty="0">
                <a:latin typeface="Times New Roman" panose="02020603050405020304" pitchFamily="18" charset="0"/>
                <a:cs typeface="Times New Roman" panose="02020603050405020304" pitchFamily="18" charset="0"/>
              </a:rPr>
              <a:t>Experimental Results.</a:t>
            </a:r>
          </a:p>
          <a:p>
            <a:pPr algn="l">
              <a:buFont typeface="Wingdings" panose="05000000000000000000" pitchFamily="2" charset="2"/>
              <a:buChar char="§"/>
            </a:pPr>
            <a:r>
              <a:rPr lang="en-US" altLang="en-IN" sz="2600" dirty="0">
                <a:latin typeface="Times New Roman" panose="02020603050405020304" pitchFamily="18" charset="0"/>
                <a:cs typeface="Times New Roman" panose="02020603050405020304" pitchFamily="18" charset="0"/>
              </a:rPr>
              <a:t>Conclusions &amp; Future scope.</a:t>
            </a:r>
          </a:p>
          <a:p>
            <a:pPr algn="l">
              <a:buFont typeface="Wingdings" panose="05000000000000000000" pitchFamily="2" charset="2"/>
              <a:buChar char="§"/>
            </a:pPr>
            <a:endParaRPr lang="en-US" altLang="en-IN"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altLang="en-IN"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alt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nvSpPr>
        <p:spPr>
          <a:xfrm>
            <a:off x="152399" y="146875"/>
            <a:ext cx="11898923" cy="907425"/>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Times New Roman" panose="02020603050405020304" pitchFamily="18" charset="0"/>
                <a:cs typeface="Times New Roman" panose="02020603050405020304" pitchFamily="18" charset="0"/>
              </a:rPr>
              <a:t> Presentation</a:t>
            </a:r>
            <a:r>
              <a:rPr lang="en-US" b="1" dirty="0">
                <a:solidFill>
                  <a:schemeClr val="bg1"/>
                </a:solidFill>
              </a:rPr>
              <a:t> </a:t>
            </a:r>
            <a:r>
              <a:rPr lang="en-US" b="1" dirty="0">
                <a:solidFill>
                  <a:schemeClr val="bg1"/>
                </a:solidFill>
                <a:latin typeface="Times New Roman" panose="02020603050405020304" pitchFamily="18" charset="0"/>
                <a:cs typeface="Times New Roman" panose="02020603050405020304" pitchFamily="18" charset="0"/>
              </a:rPr>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7137-0DD7-515B-A0BB-BD264934F241}"/>
              </a:ext>
            </a:extLst>
          </p:cNvPr>
          <p:cNvSpPr>
            <a:spLocks noGrp="1"/>
          </p:cNvSpPr>
          <p:nvPr>
            <p:ph type="title"/>
          </p:nvPr>
        </p:nvSpPr>
        <p:spPr>
          <a:xfrm>
            <a:off x="1129303" y="0"/>
            <a:ext cx="9905998" cy="1478570"/>
          </a:xfrm>
        </p:spPr>
        <p:txBody>
          <a:bodyPr>
            <a:normAutofit/>
          </a:bodyPr>
          <a:lstStyle/>
          <a:p>
            <a:pPr algn="ctr"/>
            <a:r>
              <a:rPr lang="en-US" b="1" dirty="0">
                <a:solidFill>
                  <a:schemeClr val="tx1"/>
                </a:solidFill>
                <a:effectLst/>
                <a:latin typeface="Times New Roman" panose="02020603050405020304" pitchFamily="18" charset="0"/>
                <a:ea typeface="Times New Roman" panose="02020603050405020304" pitchFamily="18" charset="0"/>
              </a:rPr>
              <a:t>Precision vs Accuracy of AT&amp;T Database:</a:t>
            </a:r>
            <a:endParaRPr lang="en-IN" sz="8800" dirty="0">
              <a:solidFill>
                <a:schemeClr val="tx1"/>
              </a:solidFill>
            </a:endParaRPr>
          </a:p>
        </p:txBody>
      </p:sp>
      <p:pic>
        <p:nvPicPr>
          <p:cNvPr id="5" name="Content Placeholder 4">
            <a:extLst>
              <a:ext uri="{FF2B5EF4-FFF2-40B4-BE49-F238E27FC236}">
                <a16:creationId xmlns:a16="http://schemas.microsoft.com/office/drawing/2014/main" id="{952DC5C0-D884-DD40-E5E9-AD6BD6498078}"/>
              </a:ext>
            </a:extLst>
          </p:cNvPr>
          <p:cNvPicPr>
            <a:picLocks noGrp="1" noChangeAspect="1"/>
          </p:cNvPicPr>
          <p:nvPr>
            <p:ph idx="1"/>
          </p:nvPr>
        </p:nvPicPr>
        <p:blipFill rotWithShape="1">
          <a:blip r:embed="rId2"/>
          <a:srcRect l="2937" r="3256" b="1602"/>
          <a:stretch/>
        </p:blipFill>
        <p:spPr>
          <a:xfrm>
            <a:off x="2414428" y="1550490"/>
            <a:ext cx="7335748" cy="4856190"/>
          </a:xfrm>
        </p:spPr>
      </p:pic>
    </p:spTree>
    <p:extLst>
      <p:ext uri="{BB962C8B-B14F-4D97-AF65-F5344CB8AC3E}">
        <p14:creationId xmlns:p14="http://schemas.microsoft.com/office/powerpoint/2010/main" val="370356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7137-0DD7-515B-A0BB-BD264934F241}"/>
              </a:ext>
            </a:extLst>
          </p:cNvPr>
          <p:cNvSpPr>
            <a:spLocks noGrp="1"/>
          </p:cNvSpPr>
          <p:nvPr>
            <p:ph type="title"/>
          </p:nvPr>
        </p:nvSpPr>
        <p:spPr>
          <a:xfrm>
            <a:off x="1141413" y="108271"/>
            <a:ext cx="9905998" cy="1478570"/>
          </a:xfrm>
        </p:spPr>
        <p:txBody>
          <a:bodyPr>
            <a:normAutofit/>
          </a:bodyPr>
          <a:lstStyle/>
          <a:p>
            <a:pPr algn="ctr"/>
            <a:r>
              <a:rPr lang="en-US" b="1" dirty="0">
                <a:solidFill>
                  <a:schemeClr val="tx1"/>
                </a:solidFill>
                <a:effectLst/>
                <a:latin typeface="Times New Roman" panose="02020603050405020304" pitchFamily="18" charset="0"/>
                <a:ea typeface="Times New Roman" panose="02020603050405020304" pitchFamily="18" charset="0"/>
              </a:rPr>
              <a:t>Precision vs Accuracy of AT&amp;T Database:</a:t>
            </a:r>
            <a:endParaRPr lang="en-IN" sz="8800" dirty="0">
              <a:solidFill>
                <a:schemeClr val="tx1"/>
              </a:solidFill>
            </a:endParaRPr>
          </a:p>
        </p:txBody>
      </p:sp>
      <p:pic>
        <p:nvPicPr>
          <p:cNvPr id="7" name="Content Placeholder 6">
            <a:extLst>
              <a:ext uri="{FF2B5EF4-FFF2-40B4-BE49-F238E27FC236}">
                <a16:creationId xmlns:a16="http://schemas.microsoft.com/office/drawing/2014/main" id="{4708929A-54BF-6A59-3F73-C12647F6CDA2}"/>
              </a:ext>
            </a:extLst>
          </p:cNvPr>
          <p:cNvPicPr>
            <a:picLocks noGrp="1" noChangeAspect="1"/>
          </p:cNvPicPr>
          <p:nvPr>
            <p:ph idx="1"/>
          </p:nvPr>
        </p:nvPicPr>
        <p:blipFill>
          <a:blip r:embed="rId2"/>
          <a:stretch>
            <a:fillRect/>
          </a:stretch>
        </p:blipFill>
        <p:spPr>
          <a:xfrm>
            <a:off x="2292974" y="1479481"/>
            <a:ext cx="7602875" cy="4990233"/>
          </a:xfrm>
        </p:spPr>
      </p:pic>
    </p:spTree>
    <p:extLst>
      <p:ext uri="{BB962C8B-B14F-4D97-AF65-F5344CB8AC3E}">
        <p14:creationId xmlns:p14="http://schemas.microsoft.com/office/powerpoint/2010/main" val="2592254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641CC2-F3CE-4903-8E96-D05329C4FB13}"/>
              </a:ext>
            </a:extLst>
          </p:cNvPr>
          <p:cNvSpPr>
            <a:spLocks noGrp="1"/>
          </p:cNvSpPr>
          <p:nvPr>
            <p:ph idx="1"/>
          </p:nvPr>
        </p:nvSpPr>
        <p:spPr>
          <a:xfrm>
            <a:off x="697523" y="1520825"/>
            <a:ext cx="10515600" cy="4912632"/>
          </a:xfrm>
        </p:spPr>
        <p:txBody>
          <a:bodyPr>
            <a:normAutofit/>
          </a:bodyPr>
          <a:lstStyle/>
          <a:p>
            <a:r>
              <a:rPr lang="en-US" dirty="0">
                <a:effectLst/>
                <a:latin typeface="Times New Roman" panose="02020603050405020304" pitchFamily="18" charset="0"/>
                <a:ea typeface="Calibri" panose="020F0502020204030204" pitchFamily="34" charset="0"/>
              </a:rPr>
              <a:t>In our project,</a:t>
            </a:r>
          </a:p>
          <a:p>
            <a:pPr marL="0" indent="0">
              <a:buNone/>
            </a:pPr>
            <a:endParaRPr lang="en-US" sz="2600" dirty="0">
              <a:effectLst/>
              <a:latin typeface="Times New Roman" panose="02020603050405020304" pitchFamily="18" charset="0"/>
              <a:ea typeface="Calibri" panose="020F0502020204030204" pitchFamily="34" charset="0"/>
            </a:endParaRPr>
          </a:p>
          <a:p>
            <a:pPr lvl="1"/>
            <a:r>
              <a:rPr lang="en-US" sz="2800" dirty="0">
                <a:effectLst/>
                <a:latin typeface="Times New Roman" panose="02020603050405020304" pitchFamily="18" charset="0"/>
                <a:ea typeface="Calibri" panose="020F0502020204030204" pitchFamily="34" charset="0"/>
              </a:rPr>
              <a:t>The law enforcement agent </a:t>
            </a:r>
            <a:r>
              <a:rPr lang="en-US" sz="2800" dirty="0">
                <a:latin typeface="Times New Roman" panose="02020603050405020304" pitchFamily="18" charset="0"/>
                <a:ea typeface="Calibri" panose="020F0502020204030204" pitchFamily="34" charset="0"/>
              </a:rPr>
              <a:t>would be able</a:t>
            </a:r>
            <a:r>
              <a:rPr lang="en-US" sz="2800" dirty="0">
                <a:effectLst/>
                <a:latin typeface="Times New Roman" panose="02020603050405020304" pitchFamily="18" charset="0"/>
                <a:ea typeface="Calibri" panose="020F0502020204030204" pitchFamily="34" charset="0"/>
              </a:rPr>
              <a:t> log-in or register himself before he can access the GUI, add and manipulate criminal data using the GUI and store it within the database, analyze real-time surveillance video to detect suspects from an array of live video feeds.</a:t>
            </a:r>
          </a:p>
        </p:txBody>
      </p:sp>
      <p:sp>
        <p:nvSpPr>
          <p:cNvPr id="5" name="Title 1"/>
          <p:cNvSpPr>
            <a:spLocks noGrp="1"/>
          </p:cNvSpPr>
          <p:nvPr/>
        </p:nvSpPr>
        <p:spPr>
          <a:xfrm>
            <a:off x="105507" y="103133"/>
            <a:ext cx="11969261" cy="907425"/>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Times New Roman" panose="02020603050405020304" pitchFamily="18" charset="0"/>
                <a:cs typeface="Times New Roman" panose="02020603050405020304" pitchFamily="18" charset="0"/>
              </a:rPr>
              <a:t>Experimental Results</a:t>
            </a:r>
          </a:p>
        </p:txBody>
      </p:sp>
    </p:spTree>
    <p:extLst>
      <p:ext uri="{BB962C8B-B14F-4D97-AF65-F5344CB8AC3E}">
        <p14:creationId xmlns:p14="http://schemas.microsoft.com/office/powerpoint/2010/main" val="2111183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A27882-886E-F8DF-3D7F-167B1A21278B}"/>
              </a:ext>
            </a:extLst>
          </p:cNvPr>
          <p:cNvSpPr>
            <a:spLocks noGrp="1"/>
          </p:cNvSpPr>
          <p:nvPr>
            <p:ph idx="1"/>
          </p:nvPr>
        </p:nvSpPr>
        <p:spPr/>
        <p:txBody>
          <a:bodyPr>
            <a:normAutofit/>
          </a:bodyPr>
          <a:lstStyle/>
          <a:p>
            <a:r>
              <a:rPr lang="en-US" sz="2400" b="1" dirty="0">
                <a:solidFill>
                  <a:srgbClr val="000000"/>
                </a:solidFill>
                <a:effectLst/>
                <a:latin typeface="Times New Roman" panose="02020603050405020304" pitchFamily="18" charset="0"/>
                <a:ea typeface="Times New Roman" panose="02020603050405020304" pitchFamily="18" charset="0"/>
              </a:rPr>
              <a:t>LBPH </a:t>
            </a:r>
            <a:r>
              <a:rPr lang="en-US" sz="2400" dirty="0">
                <a:solidFill>
                  <a:srgbClr val="000000"/>
                </a:solidFill>
                <a:effectLst/>
                <a:latin typeface="Times New Roman" panose="02020603050405020304" pitchFamily="18" charset="0"/>
                <a:ea typeface="Times New Roman" panose="02020603050405020304" pitchFamily="18" charset="0"/>
              </a:rPr>
              <a:t>is one of the easiest face recognition algorithms</a:t>
            </a:r>
            <a:r>
              <a:rPr lang="en-US" sz="2400" dirty="0">
                <a:solidFill>
                  <a:srgbClr val="000000"/>
                </a:solidFill>
                <a:latin typeface="Times New Roman" panose="02020603050405020304" pitchFamily="18" charset="0"/>
                <a:ea typeface="Times New Roman" panose="02020603050405020304" pitchFamily="18" charset="0"/>
              </a:rPr>
              <a:t> that can be fine tuned to our requirements.</a:t>
            </a:r>
            <a:endParaRPr lang="en-US" sz="2400" dirty="0">
              <a:solidFill>
                <a:srgbClr val="000000"/>
              </a:solidFill>
              <a:effectLst/>
              <a:latin typeface="Times New Roman" panose="02020603050405020304" pitchFamily="18" charset="0"/>
              <a:ea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rPr>
              <a:t>Challenging part for face recognition using </a:t>
            </a:r>
            <a:r>
              <a:rPr lang="en-US" sz="2400" b="1" dirty="0">
                <a:solidFill>
                  <a:srgbClr val="000000"/>
                </a:solidFill>
                <a:effectLst/>
                <a:latin typeface="Times New Roman" panose="02020603050405020304" pitchFamily="18" charset="0"/>
                <a:ea typeface="Times New Roman" panose="02020603050405020304" pitchFamily="18" charset="0"/>
              </a:rPr>
              <a:t>Eigen face </a:t>
            </a:r>
            <a:r>
              <a:rPr lang="en-US" sz="2400" dirty="0">
                <a:solidFill>
                  <a:srgbClr val="000000"/>
                </a:solidFill>
                <a:effectLst/>
                <a:latin typeface="Times New Roman" panose="02020603050405020304" pitchFamily="18" charset="0"/>
                <a:ea typeface="Times New Roman" panose="02020603050405020304" pitchFamily="18" charset="0"/>
              </a:rPr>
              <a:t>is the changes in the details like, background, posture, facial expression, scaling etc. </a:t>
            </a:r>
          </a:p>
          <a:p>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Face recognition system using </a:t>
            </a:r>
            <a:r>
              <a:rPr lang="en-US" sz="2400" b="1" dirty="0">
                <a:solidFill>
                  <a:srgbClr val="000000"/>
                </a:solidFill>
                <a:effectLst/>
                <a:latin typeface="Times New Roman" panose="02020603050405020304" pitchFamily="18" charset="0"/>
                <a:ea typeface="Noto Sans Symbols"/>
                <a:cs typeface="Times New Roman" panose="02020603050405020304" pitchFamily="18" charset="0"/>
              </a:rPr>
              <a:t>fisher face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methods: </a:t>
            </a:r>
            <a:r>
              <a:rPr lang="en-US" sz="2400" dirty="0">
                <a:solidFill>
                  <a:srgbClr val="000000"/>
                </a:solidFill>
                <a:latin typeface="Times New Roman" panose="02020603050405020304" pitchFamily="18" charset="0"/>
                <a:ea typeface="Noto Sans Symbols"/>
                <a:cs typeface="Times New Roman" panose="02020603050405020304" pitchFamily="18" charset="0"/>
              </a:rPr>
              <a:t>facial image was found to be correctly recognized 100%</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 of our testing period and facial recognition was found to be 93%  accurate in our testing period.</a:t>
            </a:r>
          </a:p>
          <a:p>
            <a:r>
              <a:rPr lang="en-US" sz="2400" dirty="0">
                <a:solidFill>
                  <a:srgbClr val="000000"/>
                </a:solidFill>
                <a:effectLst/>
                <a:latin typeface="Times New Roman" panose="02020603050405020304" pitchFamily="18" charset="0"/>
                <a:ea typeface="Times New Roman" panose="02020603050405020304" pitchFamily="18" charset="0"/>
              </a:rPr>
              <a:t>We’ve understood that mostly, images that fail in recognition are by two factors, namely scaling factors and poses. </a:t>
            </a:r>
            <a:endParaRPr lang="en-IN" sz="3200" dirty="0"/>
          </a:p>
        </p:txBody>
      </p:sp>
      <p:sp>
        <p:nvSpPr>
          <p:cNvPr id="4" name="Title 1">
            <a:extLst>
              <a:ext uri="{FF2B5EF4-FFF2-40B4-BE49-F238E27FC236}">
                <a16:creationId xmlns:a16="http://schemas.microsoft.com/office/drawing/2014/main" id="{5501D8F9-F687-841F-FE0A-D8F8A9D77135}"/>
              </a:ext>
            </a:extLst>
          </p:cNvPr>
          <p:cNvSpPr>
            <a:spLocks noGrp="1"/>
          </p:cNvSpPr>
          <p:nvPr>
            <p:ph type="title"/>
          </p:nvPr>
        </p:nvSpPr>
        <p:spPr>
          <a:xfrm>
            <a:off x="838200" y="365125"/>
            <a:ext cx="10515600" cy="1325563"/>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1589400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A27882-886E-F8DF-3D7F-167B1A21278B}"/>
              </a:ext>
            </a:extLst>
          </p:cNvPr>
          <p:cNvSpPr>
            <a:spLocks noGrp="1"/>
          </p:cNvSpPr>
          <p:nvPr>
            <p:ph idx="1"/>
          </p:nvPr>
        </p:nvSpPr>
        <p:spPr/>
        <p:txBody>
          <a:bodyPr>
            <a:normAutofit lnSpcReduction="10000"/>
          </a:bodyPr>
          <a:lstStyle/>
          <a:p>
            <a:pPr marL="630555" marR="440690" algn="just">
              <a:lnSpc>
                <a:spcPct val="150000"/>
              </a:lnSpc>
              <a:spcBef>
                <a:spcPts val="122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rPr>
              <a:t>The application be implemented in real time and the database of criminals and citizen can be maintained and the high vision cameras can be used for accurate identification of the criminal in the public place and also add new features like suspicious activity prediction and give additional security and maintain peace and laws in the society.</a:t>
            </a:r>
            <a:endParaRPr lang="en-IN" dirty="0">
              <a:effectLst/>
              <a:latin typeface="Times New Roman" panose="02020603050405020304" pitchFamily="18" charset="0"/>
              <a:ea typeface="Times New Roman" panose="02020603050405020304" pitchFamily="18" charset="0"/>
            </a:endParaRPr>
          </a:p>
          <a:p>
            <a:pPr marL="0" indent="0">
              <a:buNone/>
            </a:pPr>
            <a:br>
              <a:rPr lang="en-US" sz="1800" dirty="0">
                <a:solidFill>
                  <a:srgbClr val="000000"/>
                </a:solidFill>
                <a:effectLst/>
                <a:latin typeface="Times New Roman" panose="02020603050405020304" pitchFamily="18" charset="0"/>
                <a:ea typeface="Times New Roman" panose="02020603050405020304" pitchFamily="18" charset="0"/>
              </a:rPr>
            </a:br>
            <a:endParaRPr lang="en-IN" sz="2000" dirty="0">
              <a:effectLst/>
              <a:latin typeface="Times New Roman" panose="02020603050405020304" pitchFamily="18" charset="0"/>
              <a:ea typeface="Noto Sans Symbols"/>
              <a:cs typeface="Times New Roman" panose="02020603050405020304" pitchFamily="18" charset="0"/>
            </a:endParaRPr>
          </a:p>
          <a:p>
            <a:endParaRPr lang="en-IN" sz="3200" dirty="0"/>
          </a:p>
        </p:txBody>
      </p:sp>
      <p:sp>
        <p:nvSpPr>
          <p:cNvPr id="4" name="Title 1">
            <a:extLst>
              <a:ext uri="{FF2B5EF4-FFF2-40B4-BE49-F238E27FC236}">
                <a16:creationId xmlns:a16="http://schemas.microsoft.com/office/drawing/2014/main" id="{5501D8F9-F687-841F-FE0A-D8F8A9D77135}"/>
              </a:ext>
            </a:extLst>
          </p:cNvPr>
          <p:cNvSpPr>
            <a:spLocks noGrp="1"/>
          </p:cNvSpPr>
          <p:nvPr>
            <p:ph type="title"/>
          </p:nvPr>
        </p:nvSpPr>
        <p:spPr>
          <a:xfrm>
            <a:off x="838200" y="365125"/>
            <a:ext cx="10515600" cy="1325563"/>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387511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9629" y="2456596"/>
            <a:ext cx="6127844" cy="1323439"/>
          </a:xfrm>
          <a:prstGeom prst="rect">
            <a:avLst/>
          </a:prstGeom>
          <a:noFill/>
        </p:spPr>
        <p:txBody>
          <a:bodyPr wrap="square" rtlCol="0">
            <a:spAutoFit/>
          </a:bodyPr>
          <a:lstStyle/>
          <a:p>
            <a:r>
              <a:rPr lang="en-US" sz="8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7413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858F-E198-4626-9EE9-6E519A27A307}"/>
              </a:ext>
            </a:extLst>
          </p:cNvPr>
          <p:cNvSpPr>
            <a:spLocks noGrp="1"/>
          </p:cNvSpPr>
          <p:nvPr>
            <p:ph type="title"/>
          </p:nvPr>
        </p:nvSpPr>
        <p:spPr>
          <a:xfrm>
            <a:off x="1049215" y="0"/>
            <a:ext cx="10515600" cy="1325563"/>
          </a:xfrm>
        </p:spPr>
        <p:txBody>
          <a:bodyPr/>
          <a:lstStyle/>
          <a:p>
            <a:r>
              <a:rPr lang="en-US" b="1" dirty="0">
                <a:latin typeface="Times New Roman" panose="02020603050405020304" pitchFamily="18" charset="0"/>
                <a:cs typeface="Times New Roman" panose="02020603050405020304" pitchFamily="18" charset="0"/>
              </a:rPr>
              <a:t>                        Objectives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733D53-DC47-4C40-B431-F916690EEC82}"/>
              </a:ext>
            </a:extLst>
          </p:cNvPr>
          <p:cNvSpPr>
            <a:spLocks noGrp="1"/>
          </p:cNvSpPr>
          <p:nvPr>
            <p:ph idx="1"/>
          </p:nvPr>
        </p:nvSpPr>
        <p:spPr>
          <a:xfrm>
            <a:off x="838200" y="1623317"/>
            <a:ext cx="10515600" cy="4736386"/>
          </a:xfrm>
        </p:spPr>
        <p:txBody>
          <a:bodyPr>
            <a:normAutofit/>
          </a:bodyPr>
          <a:lstStyle/>
          <a:p>
            <a:pPr marR="431800">
              <a:lnSpc>
                <a:spcPct val="113000"/>
              </a:lnSpc>
              <a:spcBef>
                <a:spcPts val="880"/>
              </a:spcBef>
              <a:buSzPts val="1200"/>
              <a:buFont typeface="Arial" panose="020B0604020202020204" pitchFamily="34" charset="0"/>
              <a:buChar char="●"/>
              <a:tabLst>
                <a:tab pos="1206500" algn="l"/>
                <a:tab pos="1207135" algn="l"/>
              </a:tabLst>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To</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understand</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the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importance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of</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biometrics</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in</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the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field</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of</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law</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enforcement</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agency.</a:t>
            </a:r>
            <a:endParaRPr lang="en-IN" sz="2400" dirty="0">
              <a:effectLst/>
              <a:latin typeface="Times New Roman" panose="02020603050405020304" pitchFamily="18" charset="0"/>
              <a:ea typeface="Noto Sans Symbols"/>
              <a:cs typeface="Times New Roman" panose="02020603050405020304" pitchFamily="18" charset="0"/>
            </a:endParaRPr>
          </a:p>
          <a:p>
            <a:pPr marR="431800">
              <a:spcBef>
                <a:spcPts val="615"/>
              </a:spcBef>
              <a:buSzPts val="1200"/>
              <a:buFont typeface="Arial" panose="020B0604020202020204" pitchFamily="34" charset="0"/>
              <a:buChar char="●"/>
              <a:tabLst>
                <a:tab pos="1206500" algn="l"/>
                <a:tab pos="1207135" algn="l"/>
              </a:tabLst>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To</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acquire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the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knowledge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of</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dataset.</a:t>
            </a:r>
            <a:endParaRPr lang="en-IN" sz="2400" dirty="0">
              <a:effectLst/>
              <a:latin typeface="Times New Roman" panose="02020603050405020304" pitchFamily="18" charset="0"/>
              <a:ea typeface="Noto Sans Symbols"/>
              <a:cs typeface="Times New Roman" panose="02020603050405020304" pitchFamily="18" charset="0"/>
            </a:endParaRPr>
          </a:p>
          <a:p>
            <a:pPr marR="431800">
              <a:spcBef>
                <a:spcPts val="800"/>
              </a:spcBef>
              <a:buSzPts val="1200"/>
              <a:buFont typeface="Arial" panose="020B0604020202020204" pitchFamily="34" charset="0"/>
              <a:buChar char="●"/>
              <a:tabLst>
                <a:tab pos="1206500" algn="l"/>
                <a:tab pos="1207135" algn="l"/>
              </a:tabLst>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To</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analyze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identification</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process</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by</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using</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LBPH,</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LDA</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and</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PCA</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algorithms.</a:t>
            </a:r>
            <a:endParaRPr lang="en-IN" sz="2400" dirty="0">
              <a:effectLst/>
              <a:latin typeface="Times New Roman" panose="02020603050405020304" pitchFamily="18" charset="0"/>
              <a:ea typeface="Noto Sans Symbols"/>
              <a:cs typeface="Times New Roman" panose="02020603050405020304" pitchFamily="18" charset="0"/>
            </a:endParaRPr>
          </a:p>
          <a:p>
            <a:pPr marR="431800">
              <a:spcBef>
                <a:spcPts val="810"/>
              </a:spcBef>
              <a:buSzPts val="1200"/>
              <a:buFont typeface="Arial" panose="020B0604020202020204" pitchFamily="34" charset="0"/>
              <a:buChar char="●"/>
              <a:tabLst>
                <a:tab pos="1206500" algn="l"/>
                <a:tab pos="1207135" algn="l"/>
              </a:tabLst>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To</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develop</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an</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environment</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using</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the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python</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and</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its</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libraries.</a:t>
            </a:r>
            <a:endParaRPr lang="en-IN" sz="2400" dirty="0">
              <a:effectLst/>
              <a:latin typeface="Times New Roman" panose="02020603050405020304" pitchFamily="18" charset="0"/>
              <a:ea typeface="Noto Sans Symbols"/>
              <a:cs typeface="Times New Roman" panose="02020603050405020304" pitchFamily="18" charset="0"/>
            </a:endParaRPr>
          </a:p>
          <a:p>
            <a:pPr marR="431800">
              <a:spcBef>
                <a:spcPts val="800"/>
              </a:spcBef>
              <a:buSzPts val="1200"/>
              <a:buFont typeface="Arial" panose="020B0604020202020204" pitchFamily="34" charset="0"/>
              <a:buChar char="●"/>
              <a:tabLst>
                <a:tab pos="1206500" algn="l"/>
                <a:tab pos="1207135" algn="l"/>
              </a:tabLst>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To</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create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a</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database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system</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of</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size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(92x112</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px</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for</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AT&amp;T</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Database,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13233</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images</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of</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Labelled</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faces</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of</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the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wild</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Database,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10,524</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images</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of</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Caltech</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face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Database)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to</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work</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with</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the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environment.</a:t>
            </a:r>
            <a:endParaRPr lang="en-IN" sz="2400" dirty="0">
              <a:effectLst/>
              <a:latin typeface="Times New Roman" panose="02020603050405020304" pitchFamily="18" charset="0"/>
              <a:ea typeface="Noto Sans Symbols"/>
              <a:cs typeface="Times New Roman" panose="02020603050405020304" pitchFamily="18" charset="0"/>
            </a:endParaRPr>
          </a:p>
          <a:p>
            <a:pPr marR="431800">
              <a:spcBef>
                <a:spcPts val="800"/>
              </a:spcBef>
              <a:buSzPts val="1200"/>
              <a:buFont typeface="Arial" panose="020B0604020202020204" pitchFamily="34" charset="0"/>
              <a:buChar char="●"/>
              <a:tabLst>
                <a:tab pos="1206500" algn="l"/>
                <a:tab pos="1207135" algn="l"/>
              </a:tabLst>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Creation</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of</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GUI</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interface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with</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the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user.</a:t>
            </a:r>
            <a:endParaRPr lang="en-IN" sz="2400" dirty="0">
              <a:effectLst/>
              <a:latin typeface="Times New Roman" panose="02020603050405020304" pitchFamily="18" charset="0"/>
              <a:ea typeface="Noto Sans Symbols"/>
              <a:cs typeface="Times New Roman" panose="02020603050405020304" pitchFamily="18" charset="0"/>
            </a:endParaRPr>
          </a:p>
          <a:p>
            <a:pPr marR="431800">
              <a:spcBef>
                <a:spcPts val="810"/>
              </a:spcBef>
              <a:buSzPts val="1200"/>
              <a:buFont typeface="Arial" panose="020B0604020202020204" pitchFamily="34" charset="0"/>
              <a:buChar char="●"/>
              <a:tabLst>
                <a:tab pos="1206500" algn="l"/>
                <a:tab pos="1207135" algn="l"/>
              </a:tabLst>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Testing</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of</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data</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and</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dynamic</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usage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of</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the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database</a:t>
            </a:r>
            <a:r>
              <a:rPr lang="en-US" sz="2400" dirty="0">
                <a:solidFill>
                  <a:srgbClr val="FFFFFF"/>
                </a:solidFill>
                <a:effectLst/>
                <a:latin typeface="Times New Roman" panose="02020603050405020304" pitchFamily="18" charset="0"/>
                <a:ea typeface="Noto Sans Symbols"/>
                <a:cs typeface="Times New Roman" panose="02020603050405020304" pitchFamily="18" charset="0"/>
              </a:rPr>
              <a:t> </a:t>
            </a: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created.</a:t>
            </a:r>
            <a:endParaRPr lang="en-IN" sz="2400" dirty="0">
              <a:effectLst/>
              <a:latin typeface="Times New Roman" panose="02020603050405020304" pitchFamily="18" charset="0"/>
              <a:ea typeface="Noto Sans Symbols"/>
              <a:cs typeface="Times New Roman" panose="02020603050405020304" pitchFamily="18" charset="0"/>
            </a:endParaRPr>
          </a:p>
          <a:p>
            <a:pPr marL="457166" lvl="1"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nvSpPr>
        <p:spPr>
          <a:xfrm>
            <a:off x="0" y="94881"/>
            <a:ext cx="12192000" cy="983642"/>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Times New Roman" pitchFamily="18" charset="0"/>
                <a:cs typeface="Times New Roman" pitchFamily="18" charset="0"/>
              </a:rPr>
              <a:t>OBJECTIVES</a:t>
            </a:r>
          </a:p>
        </p:txBody>
      </p:sp>
    </p:spTree>
    <p:extLst>
      <p:ext uri="{BB962C8B-B14F-4D97-AF65-F5344CB8AC3E}">
        <p14:creationId xmlns:p14="http://schemas.microsoft.com/office/powerpoint/2010/main" val="129593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B56AE-F40F-426E-A7B8-0F288FA8434B}"/>
              </a:ext>
            </a:extLst>
          </p:cNvPr>
          <p:cNvSpPr>
            <a:spLocks noGrp="1"/>
          </p:cNvSpPr>
          <p:nvPr>
            <p:ph type="title"/>
          </p:nvPr>
        </p:nvSpPr>
        <p:spPr/>
        <p:txBody>
          <a:bodyPr/>
          <a:lstStyle/>
          <a:p>
            <a:pPr algn="ctr"/>
            <a:r>
              <a:rPr lang="en-US" dirty="0"/>
              <a:t>LITERATURE SURVEY</a:t>
            </a:r>
            <a:br>
              <a:rPr lang="en-US" dirty="0"/>
            </a:br>
            <a:endParaRPr lang="en-IN" dirty="0"/>
          </a:p>
        </p:txBody>
      </p:sp>
      <p:graphicFrame>
        <p:nvGraphicFramePr>
          <p:cNvPr id="4" name="Table 4">
            <a:extLst>
              <a:ext uri="{FF2B5EF4-FFF2-40B4-BE49-F238E27FC236}">
                <a16:creationId xmlns:a16="http://schemas.microsoft.com/office/drawing/2014/main" id="{0273566C-8973-4D01-8A97-22C731262A0D}"/>
              </a:ext>
            </a:extLst>
          </p:cNvPr>
          <p:cNvGraphicFramePr>
            <a:graphicFrameLocks noGrp="1"/>
          </p:cNvGraphicFramePr>
          <p:nvPr>
            <p:ph idx="1"/>
          </p:nvPr>
        </p:nvGraphicFramePr>
        <p:xfrm>
          <a:off x="913615" y="1781665"/>
          <a:ext cx="10671926" cy="4325283"/>
        </p:xfrm>
        <a:graphic>
          <a:graphicData uri="http://schemas.openxmlformats.org/drawingml/2006/table">
            <a:tbl>
              <a:tblPr firstRow="1" bandRow="1">
                <a:tableStyleId>{93296810-A885-4BE3-A3E7-6D5BEEA58F35}</a:tableStyleId>
              </a:tblPr>
              <a:tblGrid>
                <a:gridCol w="2662737">
                  <a:extLst>
                    <a:ext uri="{9D8B030D-6E8A-4147-A177-3AD203B41FA5}">
                      <a16:colId xmlns:a16="http://schemas.microsoft.com/office/drawing/2014/main" val="2183732710"/>
                    </a:ext>
                  </a:extLst>
                </a:gridCol>
                <a:gridCol w="3870693">
                  <a:extLst>
                    <a:ext uri="{9D8B030D-6E8A-4147-A177-3AD203B41FA5}">
                      <a16:colId xmlns:a16="http://schemas.microsoft.com/office/drawing/2014/main" val="3497495261"/>
                    </a:ext>
                  </a:extLst>
                </a:gridCol>
                <a:gridCol w="1932625">
                  <a:extLst>
                    <a:ext uri="{9D8B030D-6E8A-4147-A177-3AD203B41FA5}">
                      <a16:colId xmlns:a16="http://schemas.microsoft.com/office/drawing/2014/main" val="1706383192"/>
                    </a:ext>
                  </a:extLst>
                </a:gridCol>
                <a:gridCol w="2205871">
                  <a:extLst>
                    <a:ext uri="{9D8B030D-6E8A-4147-A177-3AD203B41FA5}">
                      <a16:colId xmlns:a16="http://schemas.microsoft.com/office/drawing/2014/main" val="1155349144"/>
                    </a:ext>
                  </a:extLst>
                </a:gridCol>
              </a:tblGrid>
              <a:tr h="471341">
                <a:tc>
                  <a:txBody>
                    <a:bodyPr/>
                    <a:lstStyle/>
                    <a:p>
                      <a:pPr algn="ctr"/>
                      <a:r>
                        <a:rPr lang="en-US" dirty="0"/>
                        <a:t>Authors 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dirty="0"/>
                        <a:t>Citation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dirty="0"/>
                        <a:t>Technique used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dirty="0"/>
                        <a:t>Conclusion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996326595"/>
                  </a:ext>
                </a:extLst>
              </a:tr>
              <a:tr h="256411">
                <a:tc>
                  <a:txBody>
                    <a:bodyPr/>
                    <a:lstStyle/>
                    <a:p>
                      <a:endParaRPr lang="en-IN" sz="1800" b="0" i="0" kern="1200" dirty="0">
                        <a:solidFill>
                          <a:schemeClr val="dk1"/>
                        </a:solidFill>
                        <a:effectLst/>
                        <a:latin typeface="+mn-lt"/>
                        <a:ea typeface="+mn-ea"/>
                        <a:cs typeface="+mn-cs"/>
                      </a:endParaRPr>
                    </a:p>
                    <a:p>
                      <a:r>
                        <a:rPr lang="en-IN" sz="1800" b="0" i="0" kern="1200" dirty="0">
                          <a:solidFill>
                            <a:schemeClr val="dk1"/>
                          </a:solidFill>
                          <a:effectLst/>
                          <a:latin typeface="+mn-lt"/>
                          <a:ea typeface="+mn-ea"/>
                          <a:cs typeface="+mn-cs"/>
                        </a:rPr>
                        <a:t>Anil K. Jain </a:t>
                      </a:r>
                    </a:p>
                    <a:p>
                      <a:r>
                        <a:rPr lang="en-IN" sz="1800" b="0" i="0" kern="1200" dirty="0">
                          <a:solidFill>
                            <a:schemeClr val="dk1"/>
                          </a:solidFill>
                          <a:effectLst/>
                          <a:latin typeface="+mn-lt"/>
                          <a:ea typeface="+mn-ea"/>
                          <a:cs typeface="+mn-cs"/>
                        </a:rPr>
                        <a:t>Brendan </a:t>
                      </a:r>
                      <a:r>
                        <a:rPr lang="en-IN" sz="1800" b="0" i="0" kern="1200" dirty="0" err="1">
                          <a:solidFill>
                            <a:schemeClr val="dk1"/>
                          </a:solidFill>
                          <a:effectLst/>
                          <a:latin typeface="+mn-lt"/>
                          <a:ea typeface="+mn-ea"/>
                          <a:cs typeface="+mn-cs"/>
                        </a:rPr>
                        <a:t>Klare</a:t>
                      </a:r>
                      <a:endParaRPr lang="en-US" u="none" dirty="0">
                        <a:solidFill>
                          <a:schemeClr val="tx1"/>
                        </a:solidFill>
                        <a:latin typeface="Times New Roman" panose="02020603050405020304" pitchFamily="18" charset="0"/>
                        <a:cs typeface="Times New Roman" panose="02020603050405020304" pitchFamily="18" charset="0"/>
                      </a:endParaRPr>
                    </a:p>
                    <a:p>
                      <a:endParaRPr lang="en-IN"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300" dirty="0"/>
                        <a:t>A. K. Jain and B. </a:t>
                      </a:r>
                      <a:r>
                        <a:rPr lang="en-US" sz="1300" dirty="0" err="1"/>
                        <a:t>Klare</a:t>
                      </a:r>
                      <a:r>
                        <a:rPr lang="en-US" sz="1300" dirty="0"/>
                        <a:t>, "Matching Forensic Sketches and Mug Shots to Apprehend Criminals," in Computer, vol. 44, no. 5, pp. 94-96, May 2011, </a:t>
                      </a:r>
                      <a:r>
                        <a:rPr lang="en-US" sz="1300" dirty="0" err="1"/>
                        <a:t>doi</a:t>
                      </a:r>
                      <a:r>
                        <a:rPr lang="en-US" sz="1300" dirty="0"/>
                        <a:t>: 10.1109/MC.2011.153</a:t>
                      </a:r>
                      <a:r>
                        <a:rPr lang="en-US" sz="1250" dirty="0"/>
                        <a:t>.</a:t>
                      </a:r>
                      <a:endParaRPr lang="en-IN" sz="12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50" b="0" i="0" kern="1200" dirty="0">
                          <a:solidFill>
                            <a:schemeClr val="dk1"/>
                          </a:solidFill>
                          <a:effectLst/>
                          <a:latin typeface="+mn-lt"/>
                          <a:ea typeface="+mn-ea"/>
                          <a:cs typeface="+mn-cs"/>
                        </a:rPr>
                        <a:t>scale-invariant feature transform (SIFT) and multiscale </a:t>
                      </a:r>
                      <a:r>
                        <a:rPr lang="en-US" sz="1250" b="0" i="0" kern="1200" dirty="0" err="1">
                          <a:solidFill>
                            <a:schemeClr val="dk1"/>
                          </a:solidFill>
                          <a:effectLst/>
                          <a:latin typeface="+mn-lt"/>
                          <a:ea typeface="+mn-ea"/>
                          <a:cs typeface="+mn-cs"/>
                        </a:rPr>
                        <a:t>localbinary</a:t>
                      </a:r>
                      <a:r>
                        <a:rPr lang="en-US" sz="1250" b="0" i="0" kern="1200" dirty="0">
                          <a:solidFill>
                            <a:schemeClr val="dk1"/>
                          </a:solidFill>
                          <a:effectLst/>
                          <a:latin typeface="+mn-lt"/>
                          <a:ea typeface="+mn-ea"/>
                          <a:cs typeface="+mn-cs"/>
                        </a:rPr>
                        <a:t> pattern (MLBP)</a:t>
                      </a:r>
                      <a:r>
                        <a:rPr lang="en-IN" sz="1250" b="0" i="0" kern="1200" dirty="0">
                          <a:solidFill>
                            <a:schemeClr val="dk1"/>
                          </a:solidFill>
                          <a:effectLst/>
                          <a:latin typeface="+mn-lt"/>
                          <a:ea typeface="+mn-ea"/>
                          <a:cs typeface="+mn-cs"/>
                        </a:rPr>
                        <a:t> </a:t>
                      </a:r>
                    </a:p>
                    <a:p>
                      <a:r>
                        <a:rPr lang="en-IN" sz="1300" b="0" i="0" kern="1200" dirty="0">
                          <a:solidFill>
                            <a:schemeClr val="dk1"/>
                          </a:solidFill>
                          <a:effectLst/>
                          <a:latin typeface="+mn-lt"/>
                          <a:ea typeface="+mn-ea"/>
                          <a:cs typeface="+mn-cs"/>
                        </a:rPr>
                        <a:t>local-feature-based discriminant analysis (LFDA)</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300" b="0" i="0" kern="1200" dirty="0">
                          <a:solidFill>
                            <a:schemeClr val="dk1"/>
                          </a:solidFill>
                          <a:effectLst/>
                          <a:latin typeface="+mn-lt"/>
                          <a:ea typeface="+mn-ea"/>
                          <a:cs typeface="+mn-cs"/>
                        </a:rPr>
                        <a:t>It showed  four times improvement in accuracy over a commercial off-the-shelf (COTS) face recognition system</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86324044"/>
                  </a:ext>
                </a:extLst>
              </a:tr>
              <a:tr h="1125982">
                <a:tc>
                  <a:txBody>
                    <a:bodyPr/>
                    <a:lstStyle/>
                    <a:p>
                      <a:endParaRPr lang="en-US" sz="1800" dirty="0"/>
                    </a:p>
                    <a:p>
                      <a:r>
                        <a:rPr lang="en-US" sz="1800" dirty="0"/>
                        <a:t>Mishra, Pawan &amp; </a:t>
                      </a:r>
                      <a:r>
                        <a:rPr lang="en-US" sz="1800" dirty="0" err="1"/>
                        <a:t>Nautiyal</a:t>
                      </a:r>
                      <a:r>
                        <a:rPr lang="en-US" sz="1800" dirty="0"/>
                        <a:t>, Jyoti &amp; </a:t>
                      </a:r>
                      <a:r>
                        <a:rPr lang="en-US" sz="1800" dirty="0" err="1"/>
                        <a:t>Gahlot</a:t>
                      </a:r>
                      <a:r>
                        <a:rPr lang="en-US" sz="1800" dirty="0"/>
                        <a:t>, </a:t>
                      </a:r>
                      <a:r>
                        <a:rPr lang="en-US" sz="1800" dirty="0" err="1"/>
                        <a:t>Shivali</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300" dirty="0"/>
                        <a:t>Mishra, Pawan &amp; </a:t>
                      </a:r>
                      <a:r>
                        <a:rPr lang="en-US" sz="1300" dirty="0" err="1"/>
                        <a:t>Nautiyal</a:t>
                      </a:r>
                      <a:r>
                        <a:rPr lang="en-US" sz="1300" dirty="0"/>
                        <a:t>, Jyoti &amp; </a:t>
                      </a:r>
                      <a:r>
                        <a:rPr lang="en-US" sz="1300" dirty="0" err="1"/>
                        <a:t>Gahlot</a:t>
                      </a:r>
                      <a:r>
                        <a:rPr lang="en-US" sz="1300" dirty="0"/>
                        <a:t>, </a:t>
                      </a:r>
                      <a:r>
                        <a:rPr lang="en-US" sz="1300" dirty="0" err="1"/>
                        <a:t>Shivali</a:t>
                      </a:r>
                      <a:r>
                        <a:rPr lang="en-US" sz="1300" dirty="0"/>
                        <a:t>. (2013). An Automated Technique for Criminal Face Identification Using Biometric Approach. Conference on Advances in Communication and Control Systems. 608-611. </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IN" sz="1300" dirty="0"/>
                    </a:p>
                    <a:p>
                      <a:endParaRPr lang="en-IN" sz="1300" dirty="0"/>
                    </a:p>
                    <a:p>
                      <a:r>
                        <a:rPr lang="en-IN" sz="1300" dirty="0"/>
                        <a:t>Image partition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300" dirty="0"/>
                        <a:t>Input image is scanned at almost every pixel location and scale, to boost the performance of the detector along with the enhanced accuracy</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545890727"/>
                  </a:ext>
                </a:extLst>
              </a:tr>
              <a:tr h="1125982">
                <a:tc>
                  <a:txBody>
                    <a:bodyPr/>
                    <a:lstStyle/>
                    <a:p>
                      <a:endParaRPr lang="en-US" sz="1700" dirty="0"/>
                    </a:p>
                    <a:p>
                      <a:r>
                        <a:rPr lang="en-US" sz="1700" dirty="0"/>
                        <a:t>Dar, </a:t>
                      </a:r>
                      <a:r>
                        <a:rPr lang="en-US" sz="1700" dirty="0" err="1"/>
                        <a:t>Showkat</a:t>
                      </a:r>
                      <a:r>
                        <a:rPr lang="en-US" sz="1700" dirty="0"/>
                        <a:t> &amp; </a:t>
                      </a:r>
                      <a:r>
                        <a:rPr lang="en-US" sz="1700" dirty="0" err="1"/>
                        <a:t>Palanivel</a:t>
                      </a:r>
                      <a:r>
                        <a:rPr lang="en-US" sz="1700" dirty="0"/>
                        <a:t>, S. </a:t>
                      </a:r>
                      <a:endParaRPr lang="en-IN" sz="1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300" dirty="0"/>
                    </a:p>
                    <a:p>
                      <a:r>
                        <a:rPr lang="en-US" sz="1300" dirty="0"/>
                        <a:t>Dar, </a:t>
                      </a:r>
                      <a:r>
                        <a:rPr lang="en-US" sz="1300" dirty="0" err="1"/>
                        <a:t>Showkat</a:t>
                      </a:r>
                      <a:r>
                        <a:rPr lang="en-US" sz="1300" dirty="0"/>
                        <a:t> &amp; </a:t>
                      </a:r>
                      <a:r>
                        <a:rPr lang="en-US" sz="1300" dirty="0" err="1"/>
                        <a:t>Palanivel</a:t>
                      </a:r>
                      <a:r>
                        <a:rPr lang="en-US" sz="1300" dirty="0"/>
                        <a:t>, S. (2021). Neural Networks (CNNs) and </a:t>
                      </a:r>
                      <a:r>
                        <a:rPr lang="en-US" sz="1300" dirty="0" err="1"/>
                        <a:t>Vgg</a:t>
                      </a:r>
                      <a:r>
                        <a:rPr lang="en-US" sz="1300" dirty="0"/>
                        <a:t> on Real Time Face Recognition System. 1809-1822. </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300" dirty="0"/>
                    </a:p>
                    <a:p>
                      <a:r>
                        <a:rPr lang="en-US" sz="1300" dirty="0"/>
                        <a:t>CNN (Convolutional Neural Network) along with VGG-16 </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300" dirty="0"/>
                        <a:t>The proposed system can successfully recognize 24 different person faces which are which could be useful in searching suspects</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41567072"/>
                  </a:ext>
                </a:extLst>
              </a:tr>
            </a:tbl>
          </a:graphicData>
        </a:graphic>
      </p:graphicFrame>
      <p:cxnSp>
        <p:nvCxnSpPr>
          <p:cNvPr id="6" name="Straight Connector 5">
            <a:extLst>
              <a:ext uri="{FF2B5EF4-FFF2-40B4-BE49-F238E27FC236}">
                <a16:creationId xmlns:a16="http://schemas.microsoft.com/office/drawing/2014/main" id="{2CF321DA-0319-4D8E-8399-E246EF649A43}"/>
              </a:ext>
            </a:extLst>
          </p:cNvPr>
          <p:cNvCxnSpPr>
            <a:cxnSpLocks/>
          </p:cNvCxnSpPr>
          <p:nvPr/>
        </p:nvCxnSpPr>
        <p:spPr>
          <a:xfrm flipV="1">
            <a:off x="3584492" y="1781666"/>
            <a:ext cx="0" cy="631596"/>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a:extLst>
              <a:ext uri="{FF2B5EF4-FFF2-40B4-BE49-F238E27FC236}">
                <a16:creationId xmlns:a16="http://schemas.microsoft.com/office/drawing/2014/main" id="{92BAF4FE-8021-4F25-B8D8-C13DFF100609}"/>
              </a:ext>
            </a:extLst>
          </p:cNvPr>
          <p:cNvCxnSpPr>
            <a:cxnSpLocks/>
          </p:cNvCxnSpPr>
          <p:nvPr/>
        </p:nvCxnSpPr>
        <p:spPr>
          <a:xfrm flipV="1">
            <a:off x="9389097" y="1775345"/>
            <a:ext cx="0" cy="637916"/>
          </a:xfrm>
          <a:prstGeom prst="line">
            <a:avLst/>
          </a:prstGeom>
        </p:spPr>
        <p:style>
          <a:lnRef idx="2">
            <a:schemeClr val="accent3"/>
          </a:lnRef>
          <a:fillRef idx="0">
            <a:schemeClr val="accent3"/>
          </a:fillRef>
          <a:effectRef idx="1">
            <a:schemeClr val="accent3"/>
          </a:effectRef>
          <a:fontRef idx="minor">
            <a:schemeClr val="tx1"/>
          </a:fontRef>
        </p:style>
      </p:cxnSp>
      <p:cxnSp>
        <p:nvCxnSpPr>
          <p:cNvPr id="11" name="Straight Connector 10">
            <a:extLst>
              <a:ext uri="{FF2B5EF4-FFF2-40B4-BE49-F238E27FC236}">
                <a16:creationId xmlns:a16="http://schemas.microsoft.com/office/drawing/2014/main" id="{AB0658C8-B6EF-4A76-B096-122F82822DD2}"/>
              </a:ext>
            </a:extLst>
          </p:cNvPr>
          <p:cNvCxnSpPr>
            <a:cxnSpLocks/>
          </p:cNvCxnSpPr>
          <p:nvPr/>
        </p:nvCxnSpPr>
        <p:spPr>
          <a:xfrm flipV="1">
            <a:off x="9389097" y="1775346"/>
            <a:ext cx="0" cy="637915"/>
          </a:xfrm>
          <a:prstGeom prst="line">
            <a:avLst/>
          </a:prstGeom>
        </p:spPr>
        <p:style>
          <a:lnRef idx="3">
            <a:schemeClr val="accent3"/>
          </a:lnRef>
          <a:fillRef idx="0">
            <a:schemeClr val="accent3"/>
          </a:fillRef>
          <a:effectRef idx="2">
            <a:schemeClr val="accent3"/>
          </a:effectRef>
          <a:fontRef idx="minor">
            <a:schemeClr val="tx1"/>
          </a:fontRef>
        </p:style>
      </p:cxnSp>
      <p:cxnSp>
        <p:nvCxnSpPr>
          <p:cNvPr id="5" name="Straight Connector 4">
            <a:extLst>
              <a:ext uri="{FF2B5EF4-FFF2-40B4-BE49-F238E27FC236}">
                <a16:creationId xmlns:a16="http://schemas.microsoft.com/office/drawing/2014/main" id="{60CCB086-4CE6-44AB-9E2A-D7FC180C8000}"/>
              </a:ext>
            </a:extLst>
          </p:cNvPr>
          <p:cNvCxnSpPr>
            <a:cxnSpLocks/>
          </p:cNvCxnSpPr>
          <p:nvPr/>
        </p:nvCxnSpPr>
        <p:spPr>
          <a:xfrm flipV="1">
            <a:off x="7445170" y="1781667"/>
            <a:ext cx="0" cy="631595"/>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8C878133-81CE-B571-8B5F-FF11FE22A55F}"/>
              </a:ext>
            </a:extLst>
          </p:cNvPr>
          <p:cNvSpPr>
            <a:spLocks noGrp="1"/>
          </p:cNvSpPr>
          <p:nvPr/>
        </p:nvSpPr>
        <p:spPr>
          <a:xfrm>
            <a:off x="0" y="94881"/>
            <a:ext cx="12192000" cy="983642"/>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Times New Roman" pitchFamily="18" charset="0"/>
                <a:cs typeface="Times New Roman" pitchFamily="18" charset="0"/>
              </a:rPr>
              <a:t>Literature Survey</a:t>
            </a:r>
          </a:p>
        </p:txBody>
      </p:sp>
    </p:spTree>
    <p:extLst>
      <p:ext uri="{BB962C8B-B14F-4D97-AF65-F5344CB8AC3E}">
        <p14:creationId xmlns:p14="http://schemas.microsoft.com/office/powerpoint/2010/main" val="149203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6AF8F78-B26B-4C6A-AD36-D76666D42ADB}"/>
              </a:ext>
            </a:extLst>
          </p:cNvPr>
          <p:cNvGraphicFramePr>
            <a:graphicFrameLocks noGrp="1"/>
          </p:cNvGraphicFramePr>
          <p:nvPr>
            <p:ph idx="1"/>
          </p:nvPr>
        </p:nvGraphicFramePr>
        <p:xfrm>
          <a:off x="179109" y="33700"/>
          <a:ext cx="11868344" cy="6812280"/>
        </p:xfrm>
        <a:graphic>
          <a:graphicData uri="http://schemas.openxmlformats.org/drawingml/2006/table">
            <a:tbl>
              <a:tblPr firstRow="1" bandRow="1">
                <a:tableStyleId>{073A0DAA-6AF3-43AB-8588-CEC1D06C72B9}</a:tableStyleId>
              </a:tblPr>
              <a:tblGrid>
                <a:gridCol w="2967086">
                  <a:extLst>
                    <a:ext uri="{9D8B030D-6E8A-4147-A177-3AD203B41FA5}">
                      <a16:colId xmlns:a16="http://schemas.microsoft.com/office/drawing/2014/main" val="935272523"/>
                    </a:ext>
                  </a:extLst>
                </a:gridCol>
                <a:gridCol w="2967086">
                  <a:extLst>
                    <a:ext uri="{9D8B030D-6E8A-4147-A177-3AD203B41FA5}">
                      <a16:colId xmlns:a16="http://schemas.microsoft.com/office/drawing/2014/main" val="919328498"/>
                    </a:ext>
                  </a:extLst>
                </a:gridCol>
                <a:gridCol w="2967086">
                  <a:extLst>
                    <a:ext uri="{9D8B030D-6E8A-4147-A177-3AD203B41FA5}">
                      <a16:colId xmlns:a16="http://schemas.microsoft.com/office/drawing/2014/main" val="816395961"/>
                    </a:ext>
                  </a:extLst>
                </a:gridCol>
                <a:gridCol w="2967086">
                  <a:extLst>
                    <a:ext uri="{9D8B030D-6E8A-4147-A177-3AD203B41FA5}">
                      <a16:colId xmlns:a16="http://schemas.microsoft.com/office/drawing/2014/main" val="2477482036"/>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Authors Name</a:t>
                      </a:r>
                      <a:endParaRPr lang="en-IN" dirty="0"/>
                    </a:p>
                    <a:p>
                      <a:pPr algn="ctr"/>
                      <a:endParaRPr lang="en-IN" dirty="0"/>
                    </a:p>
                  </a:txBody>
                  <a:tcPr/>
                </a:tc>
                <a:tc>
                  <a:txBody>
                    <a:bodyPr/>
                    <a:lstStyle/>
                    <a:p>
                      <a:pPr algn="ctr"/>
                      <a:r>
                        <a:rPr lang="en-US" dirty="0"/>
                        <a:t>Citation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Technique used</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Conclusion</a:t>
                      </a:r>
                      <a:endParaRPr lang="en-IN" dirty="0"/>
                    </a:p>
                    <a:p>
                      <a:pPr algn="ctr"/>
                      <a:endParaRPr lang="en-IN" dirty="0"/>
                    </a:p>
                  </a:txBody>
                  <a:tcPr/>
                </a:tc>
                <a:extLst>
                  <a:ext uri="{0D108BD9-81ED-4DB2-BD59-A6C34878D82A}">
                    <a16:rowId xmlns:a16="http://schemas.microsoft.com/office/drawing/2014/main" val="769642035"/>
                  </a:ext>
                </a:extLst>
              </a:tr>
              <a:tr h="259004">
                <a:tc>
                  <a:txBody>
                    <a:bodyPr/>
                    <a:lstStyle/>
                    <a:p>
                      <a:endParaRPr lang="en-US" sz="1300" dirty="0"/>
                    </a:p>
                    <a:p>
                      <a:endParaRPr lang="en-IN" sz="1300" dirty="0"/>
                    </a:p>
                    <a:p>
                      <a:endParaRPr lang="en-IN" sz="1300" dirty="0"/>
                    </a:p>
                    <a:p>
                      <a:r>
                        <a:rPr lang="en-IN" sz="1300" dirty="0"/>
                        <a:t>S. J. Klum, H. Han, B. F. </a:t>
                      </a:r>
                      <a:r>
                        <a:rPr lang="en-IN" sz="1300" dirty="0" err="1"/>
                        <a:t>Klare</a:t>
                      </a:r>
                      <a:r>
                        <a:rPr lang="en-IN" sz="1300" dirty="0"/>
                        <a:t> and A. K. Jain</a:t>
                      </a:r>
                    </a:p>
                  </a:txBody>
                  <a:tcPr/>
                </a:tc>
                <a:tc>
                  <a:txBody>
                    <a:bodyPr/>
                    <a:lstStyle/>
                    <a:p>
                      <a:r>
                        <a:rPr lang="en-IN" sz="1300" dirty="0"/>
                        <a:t>S. J. Klum, H. Han, B. F. </a:t>
                      </a:r>
                      <a:r>
                        <a:rPr lang="en-IN" sz="1300" dirty="0" err="1"/>
                        <a:t>Klare</a:t>
                      </a:r>
                      <a:r>
                        <a:rPr lang="en-IN" sz="1300" dirty="0"/>
                        <a:t> and A. K. Jain, "The </a:t>
                      </a:r>
                      <a:r>
                        <a:rPr lang="en-IN" sz="1300" dirty="0" err="1"/>
                        <a:t>FaceSketchID</a:t>
                      </a:r>
                      <a:r>
                        <a:rPr lang="en-IN" sz="1300" dirty="0"/>
                        <a:t> System: Matching Facial Composites to Mugshots," in IEEE Transactions on Information Forensics and Security, vol. 9, no. 12, pp. 2248-2263, Dec. 2014, </a:t>
                      </a:r>
                      <a:r>
                        <a:rPr lang="en-IN" sz="1300" dirty="0" err="1"/>
                        <a:t>doi</a:t>
                      </a:r>
                      <a:r>
                        <a:rPr lang="en-IN" sz="1300" dirty="0"/>
                        <a:t>: 10.1109/TIFS.2014.2360825.</a:t>
                      </a:r>
                    </a:p>
                  </a:txBody>
                  <a:tcPr/>
                </a:tc>
                <a:tc>
                  <a:txBody>
                    <a:bodyPr/>
                    <a:lstStyle/>
                    <a:p>
                      <a:endParaRPr lang="en-US" dirty="0"/>
                    </a:p>
                    <a:p>
                      <a:endParaRPr lang="en-IN" sz="1400" b="0" i="0" kern="1200" dirty="0">
                        <a:solidFill>
                          <a:schemeClr val="dk1"/>
                        </a:solidFill>
                        <a:effectLst/>
                        <a:latin typeface="+mn-lt"/>
                        <a:ea typeface="+mn-ea"/>
                        <a:cs typeface="+mn-cs"/>
                      </a:endParaRPr>
                    </a:p>
                    <a:p>
                      <a:pPr algn="ctr"/>
                      <a:r>
                        <a:rPr lang="en-IN" sz="1400" b="0" i="0" kern="1200" dirty="0">
                          <a:solidFill>
                            <a:schemeClr val="dk1"/>
                          </a:solidFill>
                          <a:effectLst/>
                          <a:latin typeface="+mn-lt"/>
                          <a:ea typeface="+mn-ea"/>
                          <a:cs typeface="+mn-cs"/>
                        </a:rPr>
                        <a:t>Holistic Algorithm</a:t>
                      </a:r>
                      <a:endParaRPr lang="en-IN" sz="1400" dirty="0"/>
                    </a:p>
                  </a:txBody>
                  <a:tcPr/>
                </a:tc>
                <a:tc>
                  <a:txBody>
                    <a:bodyPr/>
                    <a:lstStyle/>
                    <a:p>
                      <a:r>
                        <a:rPr lang="en-US" sz="1400" b="0" i="0" kern="1200" dirty="0">
                          <a:solidFill>
                            <a:schemeClr val="dk1"/>
                          </a:solidFill>
                          <a:effectLst/>
                          <a:latin typeface="+mn-lt"/>
                          <a:ea typeface="+mn-ea"/>
                          <a:cs typeface="+mn-cs"/>
                        </a:rPr>
                        <a:t>The </a:t>
                      </a:r>
                      <a:r>
                        <a:rPr lang="en-US" sz="1400" b="0" i="0" kern="1200" dirty="0" err="1">
                          <a:solidFill>
                            <a:schemeClr val="dk1"/>
                          </a:solidFill>
                          <a:effectLst/>
                          <a:latin typeface="+mn-lt"/>
                          <a:ea typeface="+mn-ea"/>
                          <a:cs typeface="+mn-cs"/>
                        </a:rPr>
                        <a:t>FaceSketchID</a:t>
                      </a:r>
                      <a:r>
                        <a:rPr lang="en-US" sz="1400" b="0" i="0" kern="1200" dirty="0">
                          <a:solidFill>
                            <a:schemeClr val="dk1"/>
                          </a:solidFill>
                          <a:effectLst/>
                          <a:latin typeface="+mn-lt"/>
                          <a:ea typeface="+mn-ea"/>
                          <a:cs typeface="+mn-cs"/>
                        </a:rPr>
                        <a:t> System combines the strengths of two different representation and matching algorithms (holistic and component-based) to achieve state-of-the-art accuracies for both (hand-drawn composite, mugshot) and (software-generated composite, mugshot) pairs</a:t>
                      </a:r>
                      <a:endParaRPr lang="en-IN" sz="1400" dirty="0"/>
                    </a:p>
                  </a:txBody>
                  <a:tcPr/>
                </a:tc>
                <a:extLst>
                  <a:ext uri="{0D108BD9-81ED-4DB2-BD59-A6C34878D82A}">
                    <a16:rowId xmlns:a16="http://schemas.microsoft.com/office/drawing/2014/main" val="2102330742"/>
                  </a:ext>
                </a:extLst>
              </a:tr>
              <a:tr h="1333893">
                <a:tc>
                  <a:txBody>
                    <a:bodyPr/>
                    <a:lstStyle/>
                    <a:p>
                      <a:endParaRPr lang="en-IN" sz="1400" b="0" i="0" u="none" strike="noStrike" kern="1200" dirty="0">
                        <a:solidFill>
                          <a:schemeClr val="dk1"/>
                        </a:solidFill>
                        <a:effectLst/>
                        <a:latin typeface="+mn-lt"/>
                        <a:ea typeface="+mn-ea"/>
                        <a:cs typeface="+mn-cs"/>
                      </a:endParaRPr>
                    </a:p>
                    <a:p>
                      <a:r>
                        <a:rPr lang="en-IN" sz="1400" b="0" i="0" u="none" strike="noStrike" kern="1200" dirty="0">
                          <a:solidFill>
                            <a:schemeClr val="dk1"/>
                          </a:solidFill>
                          <a:effectLst/>
                          <a:latin typeface="+mn-lt"/>
                          <a:ea typeface="+mn-ea"/>
                          <a:cs typeface="+mn-cs"/>
                        </a:rPr>
                        <a:t>Muhammad </a:t>
                      </a:r>
                      <a:r>
                        <a:rPr lang="en-IN" sz="1400" b="0" i="0" u="none" strike="noStrike" kern="1200" dirty="0" err="1">
                          <a:solidFill>
                            <a:schemeClr val="dk1"/>
                          </a:solidFill>
                          <a:effectLst/>
                          <a:latin typeface="+mn-lt"/>
                          <a:ea typeface="+mn-ea"/>
                          <a:cs typeface="+mn-cs"/>
                        </a:rPr>
                        <a:t>Awais</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Muhammad </a:t>
                      </a:r>
                      <a:r>
                        <a:rPr lang="en-IN" sz="1400" b="0" i="0" u="none" strike="noStrike" kern="1200" dirty="0" err="1">
                          <a:solidFill>
                            <a:schemeClr val="dk1"/>
                          </a:solidFill>
                          <a:effectLst/>
                          <a:latin typeface="+mn-lt"/>
                          <a:ea typeface="+mn-ea"/>
                          <a:cs typeface="+mn-cs"/>
                        </a:rPr>
                        <a:t>Javed</a:t>
                      </a:r>
                      <a:r>
                        <a:rPr lang="en-IN" sz="1400" b="0" i="0" u="none" strike="noStrike" kern="1200" dirty="0">
                          <a:solidFill>
                            <a:schemeClr val="dk1"/>
                          </a:solidFill>
                          <a:effectLst/>
                          <a:latin typeface="+mn-lt"/>
                          <a:ea typeface="+mn-ea"/>
                          <a:cs typeface="+mn-cs"/>
                        </a:rPr>
                        <a:t> Iqbal</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Iftikhar Ahmad</a:t>
                      </a:r>
                      <a:endParaRPr lang="en-US" sz="1400" dirty="0"/>
                    </a:p>
                  </a:txBody>
                  <a:tcPr/>
                </a:tc>
                <a:tc>
                  <a:txBody>
                    <a:bodyPr/>
                    <a:lstStyle/>
                    <a:p>
                      <a:r>
                        <a:rPr lang="en-US" sz="1300" dirty="0"/>
                        <a:t>M. </a:t>
                      </a:r>
                      <a:r>
                        <a:rPr lang="en-US" sz="1300" dirty="0" err="1"/>
                        <a:t>Awais</a:t>
                      </a:r>
                      <a:r>
                        <a:rPr lang="en-US" sz="1300" dirty="0"/>
                        <a:t> et al., "Real-Time Surveillance Through Face Recognition Using HOG and Feedforward Neural Networks," in IEEE Access, vol. 7, pp. 121236-121244, 2019, </a:t>
                      </a:r>
                      <a:r>
                        <a:rPr lang="en-US" sz="1300" dirty="0" err="1"/>
                        <a:t>doi</a:t>
                      </a:r>
                      <a:r>
                        <a:rPr lang="en-US" sz="1300" dirty="0"/>
                        <a:t>: 10.1109/ACCESS.2019.2937810.</a:t>
                      </a:r>
                      <a:endParaRPr lang="en-IN" sz="13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HOG and Feedforward Neural Networks</a:t>
                      </a:r>
                    </a:p>
                    <a:p>
                      <a:endParaRPr lang="en-US" dirty="0"/>
                    </a:p>
                  </a:txBody>
                  <a:tcPr/>
                </a:tc>
                <a:tc>
                  <a:txBody>
                    <a:bodyPr/>
                    <a:lstStyle/>
                    <a:p>
                      <a:r>
                        <a:rPr lang="en-US" sz="1250" b="0" i="0" kern="1200" dirty="0">
                          <a:solidFill>
                            <a:schemeClr val="dk1"/>
                          </a:solidFill>
                          <a:effectLst/>
                          <a:latin typeface="+mn-lt"/>
                          <a:ea typeface="+mn-ea"/>
                          <a:cs typeface="+mn-cs"/>
                        </a:rPr>
                        <a:t>The work presented in this paper provides video surveillance with improved accuracy and less computational complexity. The most significant part of the system consists of face localization, detection and recognition. The system obtains underlined facial data through a video dataset or from the real-time environment</a:t>
                      </a:r>
                    </a:p>
                  </a:txBody>
                  <a:tcPr/>
                </a:tc>
                <a:extLst>
                  <a:ext uri="{0D108BD9-81ED-4DB2-BD59-A6C34878D82A}">
                    <a16:rowId xmlns:a16="http://schemas.microsoft.com/office/drawing/2014/main" val="1260906683"/>
                  </a:ext>
                </a:extLst>
              </a:tr>
              <a:tr h="1031529">
                <a:tc>
                  <a:txBody>
                    <a:bodyPr/>
                    <a:lstStyle/>
                    <a:p>
                      <a:endParaRPr lang="en-IN" sz="1400" dirty="0"/>
                    </a:p>
                    <a:p>
                      <a:endParaRPr lang="en-IN" sz="1400" dirty="0"/>
                    </a:p>
                    <a:p>
                      <a:endParaRPr lang="en-IN" sz="1400" dirty="0"/>
                    </a:p>
                    <a:p>
                      <a:r>
                        <a:rPr lang="en-IN" sz="1400" dirty="0"/>
                        <a:t>C. T. Yew and S. A. </a:t>
                      </a:r>
                      <a:r>
                        <a:rPr lang="en-IN" sz="1400" dirty="0" err="1"/>
                        <a:t>Suandi</a:t>
                      </a:r>
                      <a:endParaRPr lang="en-IN" sz="1400" dirty="0"/>
                    </a:p>
                  </a:txBody>
                  <a:tcPr/>
                </a:tc>
                <a:tc>
                  <a:txBody>
                    <a:bodyPr/>
                    <a:lstStyle/>
                    <a:p>
                      <a:r>
                        <a:rPr lang="en-IN" sz="1300" dirty="0"/>
                        <a:t>C. T. Yew and S. A. </a:t>
                      </a:r>
                      <a:r>
                        <a:rPr lang="en-IN" sz="1300" dirty="0" err="1"/>
                        <a:t>Suandi</a:t>
                      </a:r>
                      <a:r>
                        <a:rPr lang="en-IN" sz="1300" dirty="0"/>
                        <a:t>, "A study on face recognition in video surveillance system using multi-class Support Vector Machines," TENCON 2011 - 2011 IEEE Region 10 Conference, 2011, pp. 25-29, </a:t>
                      </a:r>
                      <a:r>
                        <a:rPr lang="en-IN" sz="1300" dirty="0" err="1"/>
                        <a:t>doi</a:t>
                      </a:r>
                      <a:r>
                        <a:rPr lang="en-IN" sz="1300" dirty="0"/>
                        <a:t>: 10.1109/TENCON.2011.6129056.</a:t>
                      </a:r>
                    </a:p>
                  </a:txBody>
                  <a:tcPr/>
                </a:tc>
                <a:tc>
                  <a:txBody>
                    <a:bodyPr/>
                    <a:lstStyle/>
                    <a:p>
                      <a:endParaRPr lang="en-US"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300" b="0" i="0" kern="1200" dirty="0">
                          <a:solidFill>
                            <a:schemeClr val="dk1"/>
                          </a:solidFill>
                          <a:effectLst/>
                          <a:latin typeface="+mn-lt"/>
                          <a:ea typeface="+mn-ea"/>
                          <a:cs typeface="+mn-cs"/>
                        </a:rPr>
                        <a:t>multi-class Support Vector Machines</a:t>
                      </a:r>
                    </a:p>
                    <a:p>
                      <a:endParaRPr lang="en-IN" dirty="0"/>
                    </a:p>
                  </a:txBody>
                  <a:tcPr/>
                </a:tc>
                <a:tc>
                  <a:txBody>
                    <a:bodyPr/>
                    <a:lstStyle/>
                    <a:p>
                      <a:r>
                        <a:rPr lang="en-US" sz="1300" b="0" i="0" kern="1200" dirty="0">
                          <a:solidFill>
                            <a:schemeClr val="dk1"/>
                          </a:solidFill>
                          <a:effectLst/>
                          <a:latin typeface="+mn-lt"/>
                          <a:ea typeface="+mn-ea"/>
                          <a:cs typeface="+mn-cs"/>
                        </a:rPr>
                        <a:t>In this study, we performed a few experiments to evaluate the performance of linear kernel multi-class SVM for face recognition task in surveillance system. The highest overall recognition rate is 80.76% when images from Camera 2 are trained and tested with images from Camera 1, 3 and 4</a:t>
                      </a:r>
                    </a:p>
                  </a:txBody>
                  <a:tcPr/>
                </a:tc>
                <a:extLst>
                  <a:ext uri="{0D108BD9-81ED-4DB2-BD59-A6C34878D82A}">
                    <a16:rowId xmlns:a16="http://schemas.microsoft.com/office/drawing/2014/main" val="491717853"/>
                  </a:ext>
                </a:extLst>
              </a:tr>
              <a:tr h="1031529">
                <a:tc>
                  <a:txBody>
                    <a:bodyPr/>
                    <a:lstStyle/>
                    <a:p>
                      <a:endParaRPr lang="en-US" sz="1400" dirty="0"/>
                    </a:p>
                    <a:p>
                      <a:r>
                        <a:rPr lang="en-US" sz="1400" dirty="0"/>
                        <a:t>Ayyappan, S. &amp; Matilda</a:t>
                      </a:r>
                    </a:p>
                  </a:txBody>
                  <a:tcPr/>
                </a:tc>
                <a:tc>
                  <a:txBody>
                    <a:bodyPr/>
                    <a:lstStyle/>
                    <a:p>
                      <a:r>
                        <a:rPr lang="en-US" sz="1300" dirty="0"/>
                        <a:t>Ayyappan, S. &amp; Matilda, S.. (2020). Criminals And Missing Children Identification Using Face Recognition And Web Scrapping. 1-5. 10.1109/ICSCAN49426.2020.9262390. </a:t>
                      </a:r>
                      <a:endParaRPr lang="en-IN" sz="1300" dirty="0"/>
                    </a:p>
                  </a:txBody>
                  <a:tcPr/>
                </a:tc>
                <a:tc>
                  <a:txBody>
                    <a:bodyPr/>
                    <a:lstStyle/>
                    <a:p>
                      <a:endParaRPr lang="en-US" dirty="0"/>
                    </a:p>
                    <a:p>
                      <a:r>
                        <a:rPr lang="en-IN" sz="1400" b="0" i="0" kern="1200" dirty="0" err="1">
                          <a:solidFill>
                            <a:schemeClr val="dk1"/>
                          </a:solidFill>
                          <a:effectLst/>
                          <a:latin typeface="+mn-lt"/>
                          <a:ea typeface="+mn-ea"/>
                          <a:cs typeface="+mn-cs"/>
                        </a:rPr>
                        <a:t>haar</a:t>
                      </a:r>
                      <a:r>
                        <a:rPr lang="en-IN" sz="1400" b="0" i="0" kern="1200" dirty="0">
                          <a:solidFill>
                            <a:schemeClr val="dk1"/>
                          </a:solidFill>
                          <a:effectLst/>
                          <a:latin typeface="+mn-lt"/>
                          <a:ea typeface="+mn-ea"/>
                          <a:cs typeface="+mn-cs"/>
                        </a:rPr>
                        <a:t> classifier</a:t>
                      </a:r>
                      <a:endParaRPr lang="en-IN" sz="1400" dirty="0"/>
                    </a:p>
                  </a:txBody>
                  <a:tcPr/>
                </a:tc>
                <a:tc>
                  <a:txBody>
                    <a:bodyPr/>
                    <a:lstStyle/>
                    <a:p>
                      <a:r>
                        <a:rPr lang="en-US" sz="1250" b="0" i="0" kern="1200" dirty="0">
                          <a:solidFill>
                            <a:schemeClr val="dk1"/>
                          </a:solidFill>
                          <a:effectLst/>
                          <a:latin typeface="+mn-lt"/>
                          <a:ea typeface="+mn-ea"/>
                          <a:cs typeface="+mn-cs"/>
                        </a:rPr>
                        <a:t>In this work, we compare the various types of images and the accuracy level of results is very satisfying. It performs well with both images and videos. The results displayed are 90% accurate. </a:t>
                      </a:r>
                    </a:p>
                  </a:txBody>
                  <a:tcPr/>
                </a:tc>
                <a:extLst>
                  <a:ext uri="{0D108BD9-81ED-4DB2-BD59-A6C34878D82A}">
                    <a16:rowId xmlns:a16="http://schemas.microsoft.com/office/drawing/2014/main" val="193427363"/>
                  </a:ext>
                </a:extLst>
              </a:tr>
            </a:tbl>
          </a:graphicData>
        </a:graphic>
      </p:graphicFrame>
    </p:spTree>
    <p:extLst>
      <p:ext uri="{BB962C8B-B14F-4D97-AF65-F5344CB8AC3E}">
        <p14:creationId xmlns:p14="http://schemas.microsoft.com/office/powerpoint/2010/main" val="190017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84E9056-9CD7-4D1C-AB3F-AA87287DCC89}"/>
              </a:ext>
            </a:extLst>
          </p:cNvPr>
          <p:cNvGraphicFramePr>
            <a:graphicFrameLocks noGrp="1"/>
          </p:cNvGraphicFramePr>
          <p:nvPr>
            <p:ph idx="1"/>
          </p:nvPr>
        </p:nvGraphicFramePr>
        <p:xfrm>
          <a:off x="138260" y="692871"/>
          <a:ext cx="11915480" cy="5021973"/>
        </p:xfrm>
        <a:graphic>
          <a:graphicData uri="http://schemas.openxmlformats.org/drawingml/2006/table">
            <a:tbl>
              <a:tblPr firstRow="1" bandRow="1">
                <a:tableStyleId>{073A0DAA-6AF3-43AB-8588-CEC1D06C72B9}</a:tableStyleId>
              </a:tblPr>
              <a:tblGrid>
                <a:gridCol w="2978870">
                  <a:extLst>
                    <a:ext uri="{9D8B030D-6E8A-4147-A177-3AD203B41FA5}">
                      <a16:colId xmlns:a16="http://schemas.microsoft.com/office/drawing/2014/main" val="935272523"/>
                    </a:ext>
                  </a:extLst>
                </a:gridCol>
                <a:gridCol w="2978870">
                  <a:extLst>
                    <a:ext uri="{9D8B030D-6E8A-4147-A177-3AD203B41FA5}">
                      <a16:colId xmlns:a16="http://schemas.microsoft.com/office/drawing/2014/main" val="919328498"/>
                    </a:ext>
                  </a:extLst>
                </a:gridCol>
                <a:gridCol w="2978870">
                  <a:extLst>
                    <a:ext uri="{9D8B030D-6E8A-4147-A177-3AD203B41FA5}">
                      <a16:colId xmlns:a16="http://schemas.microsoft.com/office/drawing/2014/main" val="816395961"/>
                    </a:ext>
                  </a:extLst>
                </a:gridCol>
                <a:gridCol w="2978870">
                  <a:extLst>
                    <a:ext uri="{9D8B030D-6E8A-4147-A177-3AD203B41FA5}">
                      <a16:colId xmlns:a16="http://schemas.microsoft.com/office/drawing/2014/main" val="2477482036"/>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Authors Name</a:t>
                      </a:r>
                      <a:endParaRPr lang="en-IN" dirty="0"/>
                    </a:p>
                    <a:p>
                      <a:pPr algn="ctr"/>
                      <a:endParaRPr lang="en-IN" dirty="0"/>
                    </a:p>
                  </a:txBody>
                  <a:tcPr/>
                </a:tc>
                <a:tc>
                  <a:txBody>
                    <a:bodyPr/>
                    <a:lstStyle/>
                    <a:p>
                      <a:pPr algn="ctr"/>
                      <a:r>
                        <a:rPr lang="en-US" dirty="0"/>
                        <a:t>Citation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Technique used</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Conclusion</a:t>
                      </a:r>
                      <a:endParaRPr lang="en-IN" dirty="0"/>
                    </a:p>
                    <a:p>
                      <a:pPr algn="ctr"/>
                      <a:endParaRPr lang="en-IN" dirty="0"/>
                    </a:p>
                  </a:txBody>
                  <a:tcPr/>
                </a:tc>
                <a:extLst>
                  <a:ext uri="{0D108BD9-81ED-4DB2-BD59-A6C34878D82A}">
                    <a16:rowId xmlns:a16="http://schemas.microsoft.com/office/drawing/2014/main" val="769642035"/>
                  </a:ext>
                </a:extLst>
              </a:tr>
              <a:tr h="259004">
                <a:tc>
                  <a:txBody>
                    <a:bodyPr/>
                    <a:lstStyle/>
                    <a:p>
                      <a:endParaRPr lang="en-US" sz="1300" dirty="0"/>
                    </a:p>
                    <a:p>
                      <a:endParaRPr lang="en-IN" sz="1300" dirty="0"/>
                    </a:p>
                    <a:p>
                      <a:endParaRPr lang="en-IN" sz="1300" dirty="0"/>
                    </a:p>
                    <a:p>
                      <a:r>
                        <a:rPr lang="en-IN" sz="1300" dirty="0"/>
                        <a:t>C. Galea and R. A. Farrugia</a:t>
                      </a:r>
                    </a:p>
                  </a:txBody>
                  <a:tcPr/>
                </a:tc>
                <a:tc>
                  <a:txBody>
                    <a:bodyPr/>
                    <a:lstStyle/>
                    <a:p>
                      <a:r>
                        <a:rPr lang="en-IN" sz="1300" dirty="0"/>
                        <a:t>C. Galea and R. A. Farrugia, "Matching Software-Generated Sketches to Face Photographs With a Very Deep CNN, Morphed Faces, and Transfer Learning," in IEEE Transactions on Information Forensics and Security, vol. 13, no. 6, pp. 1421-1431, June 2018, </a:t>
                      </a:r>
                      <a:r>
                        <a:rPr lang="en-IN" sz="1300" dirty="0" err="1"/>
                        <a:t>doi</a:t>
                      </a:r>
                      <a:r>
                        <a:rPr lang="en-IN" sz="1300" dirty="0"/>
                        <a:t>: 10.1109/TIFS.2017.2788002.</a:t>
                      </a:r>
                    </a:p>
                  </a:txBody>
                  <a:tcPr/>
                </a:tc>
                <a:tc>
                  <a:txBody>
                    <a:bodyPr/>
                    <a:lstStyle/>
                    <a:p>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Deep convolutional neural network</a:t>
                      </a:r>
                      <a:endParaRPr lang="en-IN" sz="14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proposed approach comprehensively outperforms state-of-the-art methods on all publicly available composite sketch datasets.</a:t>
                      </a:r>
                      <a:endParaRPr lang="en-IN" sz="1400" dirty="0">
                        <a:latin typeface="Times New Roman" panose="02020603050405020304" pitchFamily="18" charset="0"/>
                        <a:cs typeface="Times New Roman" panose="02020603050405020304" pitchFamily="18" charset="0"/>
                      </a:endParaRPr>
                    </a:p>
                    <a:p>
                      <a:endParaRPr lang="en-IN" sz="1300" dirty="0"/>
                    </a:p>
                  </a:txBody>
                  <a:tcPr/>
                </a:tc>
                <a:extLst>
                  <a:ext uri="{0D108BD9-81ED-4DB2-BD59-A6C34878D82A}">
                    <a16:rowId xmlns:a16="http://schemas.microsoft.com/office/drawing/2014/main" val="2102330742"/>
                  </a:ext>
                </a:extLst>
              </a:tr>
              <a:tr h="1333893">
                <a:tc>
                  <a:txBody>
                    <a:bodyPr/>
                    <a:lstStyle/>
                    <a:p>
                      <a:endParaRPr lang="en-IN" sz="1400" b="0" i="0" kern="1200" dirty="0">
                        <a:solidFill>
                          <a:schemeClr val="tx1"/>
                        </a:solidFill>
                        <a:effectLst/>
                        <a:latin typeface="+mn-lt"/>
                        <a:ea typeface="+mn-ea"/>
                        <a:cs typeface="+mn-cs"/>
                      </a:endParaRPr>
                    </a:p>
                    <a:p>
                      <a:r>
                        <a:rPr lang="en-IN" sz="1400" b="0" i="0" kern="1200" dirty="0">
                          <a:solidFill>
                            <a:schemeClr val="tx1"/>
                          </a:solidFill>
                          <a:effectLst/>
                          <a:latin typeface="+mn-lt"/>
                          <a:ea typeface="+mn-ea"/>
                          <a:cs typeface="+mn-cs"/>
                        </a:rPr>
                        <a:t>A. Khan,</a:t>
                      </a:r>
                      <a:r>
                        <a:rPr lang="en-IN" sz="1400" dirty="0"/>
                        <a:t> </a:t>
                      </a:r>
                      <a:br>
                        <a:rPr lang="en-IN" sz="1400" dirty="0"/>
                      </a:br>
                      <a:r>
                        <a:rPr lang="en-IN" sz="1400" b="0" i="0" kern="1200" dirty="0" err="1">
                          <a:solidFill>
                            <a:schemeClr val="tx1"/>
                          </a:solidFill>
                          <a:effectLst/>
                          <a:latin typeface="+mn-lt"/>
                          <a:ea typeface="+mn-ea"/>
                          <a:cs typeface="+mn-cs"/>
                        </a:rPr>
                        <a:t>Sakhi</a:t>
                      </a:r>
                      <a:r>
                        <a:rPr lang="en-IN" sz="1400" b="0" i="0" kern="1200" dirty="0">
                          <a:solidFill>
                            <a:schemeClr val="tx1"/>
                          </a:solidFill>
                          <a:effectLst/>
                          <a:latin typeface="+mn-lt"/>
                          <a:ea typeface="+mn-ea"/>
                          <a:cs typeface="+mn-cs"/>
                        </a:rPr>
                        <a:t> Rehman,</a:t>
                      </a:r>
                      <a:r>
                        <a:rPr lang="en-IN" sz="1400" dirty="0"/>
                        <a:t> </a:t>
                      </a:r>
                      <a:br>
                        <a:rPr lang="en-IN" sz="1400" dirty="0"/>
                      </a:br>
                      <a:r>
                        <a:rPr lang="en-IN" sz="1400" b="0" i="0" kern="1200" dirty="0">
                          <a:solidFill>
                            <a:schemeClr val="tx1"/>
                          </a:solidFill>
                          <a:effectLst/>
                          <a:latin typeface="+mn-lt"/>
                          <a:ea typeface="+mn-ea"/>
                          <a:cs typeface="+mn-cs"/>
                        </a:rPr>
                        <a:t>Muhammad Waleed</a:t>
                      </a:r>
                      <a:endParaRPr lang="en-US" sz="1400" dirty="0"/>
                    </a:p>
                  </a:txBody>
                  <a:tcPr/>
                </a:tc>
                <a:tc>
                  <a:txBody>
                    <a:bodyPr/>
                    <a:lstStyle/>
                    <a:p>
                      <a:r>
                        <a:rPr lang="en-IN" sz="1300" dirty="0"/>
                        <a:t>A. Khan et al., "Forensic Video Analysis: Passive Tracking System for Automated Person of Interest (POI) Localization," in IEEE Access, vol. 6, pp. 43392-43403, 2018, </a:t>
                      </a:r>
                      <a:r>
                        <a:rPr lang="en-IN" sz="1300" dirty="0" err="1"/>
                        <a:t>doi</a:t>
                      </a:r>
                      <a:r>
                        <a:rPr lang="en-IN" sz="1300" dirty="0"/>
                        <a:t>: 10.1109/ACCESS.2018.2856936.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mn-lt"/>
                          <a:ea typeface="+mn-ea"/>
                          <a:cs typeface="+mn-cs"/>
                        </a:rPr>
                        <a:t>face recognition, human identification in video streaming based on facial classification parameters and motion variation on a Region Of Interest (ROI).</a:t>
                      </a:r>
                      <a:endParaRPr lang="en-IN" sz="1400"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mn-lt"/>
                          <a:ea typeface="+mn-ea"/>
                          <a:cs typeface="+mn-cs"/>
                        </a:rPr>
                        <a:t>The proposed system is capable of generating tracking information for POI effectively.</a:t>
                      </a:r>
                      <a:endParaRPr lang="en-IN" sz="1400" dirty="0"/>
                    </a:p>
                    <a:p>
                      <a:endParaRPr lang="en-IN" sz="1300" dirty="0"/>
                    </a:p>
                  </a:txBody>
                  <a:tcPr/>
                </a:tc>
                <a:extLst>
                  <a:ext uri="{0D108BD9-81ED-4DB2-BD59-A6C34878D82A}">
                    <a16:rowId xmlns:a16="http://schemas.microsoft.com/office/drawing/2014/main" val="1260906683"/>
                  </a:ext>
                </a:extLst>
              </a:tr>
              <a:tr h="1031529">
                <a:tc>
                  <a:txBody>
                    <a:bodyPr/>
                    <a:lstStyle/>
                    <a:p>
                      <a:endParaRPr lang="en-IN" sz="1400" dirty="0"/>
                    </a:p>
                    <a:p>
                      <a:r>
                        <a:rPr lang="en-IN" sz="1400" dirty="0"/>
                        <a:t>M. Zhang, R. Wang, X. Gao, J. Li and D. Tao</a:t>
                      </a:r>
                    </a:p>
                  </a:txBody>
                  <a:tcPr/>
                </a:tc>
                <a:tc>
                  <a:txBody>
                    <a:bodyPr/>
                    <a:lstStyle/>
                    <a:p>
                      <a:r>
                        <a:rPr lang="en-IN" sz="1300" dirty="0"/>
                        <a:t>M. Zhang, R. Wang, X. Gao, J. Li and D. Tao, "Dual-Transfer Face Sketch–Photo Synthesis," in IEEE Transactions on Image Processing, vol. 28, no. 2, pp. 642-657, Feb. 2019, </a:t>
                      </a:r>
                      <a:r>
                        <a:rPr lang="en-IN" sz="1300" dirty="0" err="1"/>
                        <a:t>doi</a:t>
                      </a:r>
                      <a:r>
                        <a:rPr lang="en-IN" sz="1300" dirty="0"/>
                        <a:t>: 10.1109/TIP.2018.2869688.</a:t>
                      </a:r>
                    </a:p>
                  </a:txBody>
                  <a:tcPr/>
                </a:tc>
                <a:tc>
                  <a: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tx1"/>
                          </a:solidFill>
                          <a:effectLst/>
                          <a:latin typeface="+mn-lt"/>
                          <a:ea typeface="+mn-ea"/>
                          <a:cs typeface="+mn-cs"/>
                        </a:rPr>
                        <a:t>Inter-domain transfer process and an intra-domain transfer process.</a:t>
                      </a:r>
                      <a:endParaRPr lang="en-IN" sz="1400" dirty="0"/>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mn-lt"/>
                          <a:ea typeface="+mn-ea"/>
                          <a:cs typeface="+mn-cs"/>
                        </a:rPr>
                        <a:t>The proposed framework produces more identifiable facial structures and yields higher face recognition performance in both the photo and sketch domains.</a:t>
                      </a:r>
                      <a:endParaRPr lang="en-IN" sz="1400" dirty="0"/>
                    </a:p>
                    <a:p>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491717853"/>
                  </a:ext>
                </a:extLst>
              </a:tr>
            </a:tbl>
          </a:graphicData>
        </a:graphic>
      </p:graphicFrame>
    </p:spTree>
    <p:extLst>
      <p:ext uri="{BB962C8B-B14F-4D97-AF65-F5344CB8AC3E}">
        <p14:creationId xmlns:p14="http://schemas.microsoft.com/office/powerpoint/2010/main" val="74579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81EF137-8B2A-4C50-A975-2E6842F9A807}"/>
              </a:ext>
            </a:extLst>
          </p:cNvPr>
          <p:cNvGraphicFramePr>
            <a:graphicFrameLocks noGrp="1"/>
          </p:cNvGraphicFramePr>
          <p:nvPr>
            <p:ph idx="1"/>
          </p:nvPr>
        </p:nvGraphicFramePr>
        <p:xfrm>
          <a:off x="138260" y="396240"/>
          <a:ext cx="11915480" cy="4282440"/>
        </p:xfrm>
        <a:graphic>
          <a:graphicData uri="http://schemas.openxmlformats.org/drawingml/2006/table">
            <a:tbl>
              <a:tblPr firstRow="1" bandRow="1">
                <a:tableStyleId>{073A0DAA-6AF3-43AB-8588-CEC1D06C72B9}</a:tableStyleId>
              </a:tblPr>
              <a:tblGrid>
                <a:gridCol w="2978870">
                  <a:extLst>
                    <a:ext uri="{9D8B030D-6E8A-4147-A177-3AD203B41FA5}">
                      <a16:colId xmlns:a16="http://schemas.microsoft.com/office/drawing/2014/main" val="935272523"/>
                    </a:ext>
                  </a:extLst>
                </a:gridCol>
                <a:gridCol w="2978870">
                  <a:extLst>
                    <a:ext uri="{9D8B030D-6E8A-4147-A177-3AD203B41FA5}">
                      <a16:colId xmlns:a16="http://schemas.microsoft.com/office/drawing/2014/main" val="919328498"/>
                    </a:ext>
                  </a:extLst>
                </a:gridCol>
                <a:gridCol w="2978870">
                  <a:extLst>
                    <a:ext uri="{9D8B030D-6E8A-4147-A177-3AD203B41FA5}">
                      <a16:colId xmlns:a16="http://schemas.microsoft.com/office/drawing/2014/main" val="816395961"/>
                    </a:ext>
                  </a:extLst>
                </a:gridCol>
                <a:gridCol w="2978870">
                  <a:extLst>
                    <a:ext uri="{9D8B030D-6E8A-4147-A177-3AD203B41FA5}">
                      <a16:colId xmlns:a16="http://schemas.microsoft.com/office/drawing/2014/main" val="2477482036"/>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Authors Name</a:t>
                      </a:r>
                      <a:endParaRPr lang="en-IN" dirty="0"/>
                    </a:p>
                    <a:p>
                      <a:pPr algn="ctr"/>
                      <a:endParaRPr lang="en-IN" dirty="0"/>
                    </a:p>
                  </a:txBody>
                  <a:tcPr/>
                </a:tc>
                <a:tc>
                  <a:txBody>
                    <a:bodyPr/>
                    <a:lstStyle/>
                    <a:p>
                      <a:pPr algn="ctr"/>
                      <a:r>
                        <a:rPr lang="en-US" dirty="0"/>
                        <a:t>Citation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Technique used</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Conclusion</a:t>
                      </a:r>
                      <a:endParaRPr lang="en-IN" dirty="0"/>
                    </a:p>
                    <a:p>
                      <a:pPr algn="ctr"/>
                      <a:endParaRPr lang="en-IN" dirty="0"/>
                    </a:p>
                  </a:txBody>
                  <a:tcPr/>
                </a:tc>
                <a:extLst>
                  <a:ext uri="{0D108BD9-81ED-4DB2-BD59-A6C34878D82A}">
                    <a16:rowId xmlns:a16="http://schemas.microsoft.com/office/drawing/2014/main" val="769642035"/>
                  </a:ext>
                </a:extLst>
              </a:tr>
              <a:tr h="259004">
                <a:tc>
                  <a:txBody>
                    <a:bodyPr/>
                    <a:lstStyle/>
                    <a:p>
                      <a:endParaRPr lang="en-US" sz="1300" dirty="0"/>
                    </a:p>
                    <a:p>
                      <a:r>
                        <a:rPr lang="en-IN" sz="1300" dirty="0"/>
                        <a:t>Lien, Yao-Nan &amp; Chi, Li-Cheng &amp; Shaw, </a:t>
                      </a:r>
                      <a:r>
                        <a:rPr lang="en-IN" sz="1300" dirty="0" err="1"/>
                        <a:t>Yuh</a:t>
                      </a:r>
                      <a:r>
                        <a:rPr lang="en-IN" sz="1300" dirty="0"/>
                        <a:t>-Sheng</a:t>
                      </a:r>
                    </a:p>
                  </a:txBody>
                  <a:tcPr/>
                </a:tc>
                <a:tc>
                  <a:txBody>
                    <a:bodyPr/>
                    <a:lstStyle/>
                    <a:p>
                      <a:r>
                        <a:rPr lang="en-IN" sz="1300" dirty="0"/>
                        <a:t>Lien, Yao-Nan &amp; Chi, Li-Cheng &amp; Shaw, </a:t>
                      </a:r>
                      <a:r>
                        <a:rPr lang="en-IN" sz="1300" dirty="0" err="1"/>
                        <a:t>Yuh</a:t>
                      </a:r>
                      <a:r>
                        <a:rPr lang="en-IN" sz="1300" dirty="0"/>
                        <a:t>-Sheng. (2009). A Walkie-Talkie-Like Emergency Communication System for Catastrophic Natural Disasters. 309-314. 10.1109/I-SPAN.2009.85. </a:t>
                      </a:r>
                    </a:p>
                  </a:txBody>
                  <a:tcPr/>
                </a:tc>
                <a:tc>
                  <a:txBody>
                    <a:bodyPr/>
                    <a:lstStyle/>
                    <a:p>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1400" b="0" i="0" kern="1200" dirty="0">
                          <a:solidFill>
                            <a:schemeClr val="dk1"/>
                          </a:solidFill>
                          <a:effectLst/>
                          <a:latin typeface="+mn-lt"/>
                          <a:ea typeface="+mn-ea"/>
                          <a:cs typeface="+mn-cs"/>
                        </a:rPr>
                        <a:t>subsystem of P2Pne</a:t>
                      </a:r>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400" b="0" i="0" kern="1200" dirty="0">
                          <a:solidFill>
                            <a:schemeClr val="dk1"/>
                          </a:solidFill>
                          <a:effectLst/>
                          <a:latin typeface="+mn-lt"/>
                          <a:ea typeface="+mn-ea"/>
                          <a:cs typeface="+mn-cs"/>
                        </a:rPr>
                        <a:t>This paper demonstrates the design of a Walkie-Talkie-like communication system over a MANET based P2Pnet. </a:t>
                      </a:r>
                    </a:p>
                    <a:p>
                      <a:r>
                        <a:rPr lang="en-US" sz="1400" b="0" i="0" kern="1200" dirty="0">
                          <a:solidFill>
                            <a:schemeClr val="dk1"/>
                          </a:solidFill>
                          <a:effectLst/>
                          <a:latin typeface="+mn-lt"/>
                          <a:ea typeface="+mn-ea"/>
                          <a:cs typeface="+mn-cs"/>
                        </a:rPr>
                        <a:t>The system is designed to support emergency communications in the early hours or day</a:t>
                      </a:r>
                    </a:p>
                    <a:p>
                      <a:endParaRPr lang="en-IN" sz="1300" dirty="0"/>
                    </a:p>
                  </a:txBody>
                  <a:tcPr/>
                </a:tc>
                <a:extLst>
                  <a:ext uri="{0D108BD9-81ED-4DB2-BD59-A6C34878D82A}">
                    <a16:rowId xmlns:a16="http://schemas.microsoft.com/office/drawing/2014/main" val="2102330742"/>
                  </a:ext>
                </a:extLst>
              </a:tr>
              <a:tr h="1333893">
                <a:tc>
                  <a:txBody>
                    <a:bodyPr/>
                    <a:lstStyle/>
                    <a:p>
                      <a:endParaRPr lang="en-US" sz="1400" b="0" i="0" kern="1200" dirty="0">
                        <a:solidFill>
                          <a:schemeClr val="tx1"/>
                        </a:solidFill>
                        <a:effectLst/>
                        <a:latin typeface="+mn-lt"/>
                        <a:ea typeface="+mn-ea"/>
                        <a:cs typeface="+mn-cs"/>
                      </a:endParaRPr>
                    </a:p>
                    <a:p>
                      <a:endParaRPr lang="en-IN" sz="1400" b="0" i="0" kern="1200" dirty="0">
                        <a:solidFill>
                          <a:schemeClr val="tx1"/>
                        </a:solidFill>
                        <a:effectLst/>
                        <a:latin typeface="+mn-lt"/>
                        <a:ea typeface="+mn-ea"/>
                        <a:cs typeface="+mn-cs"/>
                      </a:endParaRPr>
                    </a:p>
                    <a:p>
                      <a:endParaRPr lang="en-IN" sz="1400" b="0" i="0" kern="1200" dirty="0">
                        <a:solidFill>
                          <a:schemeClr val="tx1"/>
                        </a:solidFill>
                        <a:effectLst/>
                        <a:latin typeface="+mn-lt"/>
                        <a:ea typeface="+mn-ea"/>
                        <a:cs typeface="+mn-cs"/>
                      </a:endParaRPr>
                    </a:p>
                    <a:p>
                      <a:r>
                        <a:rPr lang="en-US" sz="1400" dirty="0"/>
                        <a:t>Lien, Yao-Nan &amp; Chi, Li-Cheng &amp; Huang, </a:t>
                      </a:r>
                      <a:r>
                        <a:rPr lang="en-US" sz="1400" dirty="0" err="1"/>
                        <a:t>Chih-Chieh</a:t>
                      </a:r>
                      <a:endParaRPr lang="en-IN" sz="1400" b="0" i="0" kern="1200" dirty="0">
                        <a:solidFill>
                          <a:schemeClr val="tx1"/>
                        </a:solidFill>
                        <a:effectLst/>
                        <a:latin typeface="+mn-lt"/>
                        <a:ea typeface="+mn-ea"/>
                        <a:cs typeface="+mn-cs"/>
                      </a:endParaRPr>
                    </a:p>
                  </a:txBody>
                  <a:tcPr/>
                </a:tc>
                <a:tc>
                  <a:txBody>
                    <a:bodyPr/>
                    <a:lstStyle/>
                    <a:p>
                      <a:endParaRPr lang="en-US" sz="1300" dirty="0"/>
                    </a:p>
                    <a:p>
                      <a:r>
                        <a:rPr lang="en-US" sz="1300" dirty="0"/>
                        <a:t>Lien, Yao-Nan &amp; Chi, Li-Cheng &amp; Huang, </a:t>
                      </a:r>
                      <a:r>
                        <a:rPr lang="en-US" sz="1300" dirty="0" err="1"/>
                        <a:t>Chih-Chieh</a:t>
                      </a:r>
                      <a:r>
                        <a:rPr lang="en-US" sz="1300" dirty="0"/>
                        <a:t>. (2010). A Multi-hop Walkie-Talkie-Like Emergency Communication System for Catastrophic Natural Disasters. 527-532. 10.1109/ICPPW.2010.77. </a:t>
                      </a:r>
                      <a:r>
                        <a:rPr lang="en-US" sz="1300" dirty="0" err="1"/>
                        <a:t>Kamthe</a:t>
                      </a:r>
                      <a:r>
                        <a:rPr lang="en-US" sz="1300" dirty="0"/>
                        <a:t>, U. &amp; Patil, C.. (2018). Suspicious Activity Recognition in Video Surveillance System. 1-6. 10.1109/ICCUBEA.2018.8697408. </a:t>
                      </a:r>
                      <a:endParaRPr lang="en-IN" sz="1300" dirty="0"/>
                    </a:p>
                  </a:txBody>
                  <a:tcPr/>
                </a:tc>
                <a:tc>
                  <a:txBody>
                    <a:bodyPr/>
                    <a:lstStyle/>
                    <a:p>
                      <a:endParaRPr lang="en-US" dirty="0"/>
                    </a:p>
                    <a:p>
                      <a:endParaRPr lang="en-US" dirty="0"/>
                    </a:p>
                    <a:p>
                      <a:endParaRPr lang="en-IN" sz="1400" b="0" i="0" kern="1200" dirty="0">
                        <a:solidFill>
                          <a:schemeClr val="dk1"/>
                        </a:solidFill>
                        <a:effectLst/>
                        <a:latin typeface="+mn-lt"/>
                        <a:ea typeface="+mn-ea"/>
                        <a:cs typeface="+mn-cs"/>
                      </a:endParaRPr>
                    </a:p>
                    <a:p>
                      <a:r>
                        <a:rPr lang="en-IN" sz="1400" b="0" i="0" kern="1200" dirty="0">
                          <a:solidFill>
                            <a:schemeClr val="dk1"/>
                          </a:solidFill>
                          <a:effectLst/>
                          <a:latin typeface="+mn-lt"/>
                          <a:ea typeface="+mn-ea"/>
                          <a:cs typeface="+mn-cs"/>
                        </a:rPr>
                        <a:t>MANET P2P network</a:t>
                      </a:r>
                      <a:endParaRPr lang="en-US" sz="1400" dirty="0"/>
                    </a:p>
                  </a:txBody>
                  <a:tcPr/>
                </a:tc>
                <a:tc>
                  <a:txBody>
                    <a:bodyPr/>
                    <a:lstStyle/>
                    <a:p>
                      <a:r>
                        <a:rPr lang="en-US" sz="1400" b="0" i="0" kern="1200" dirty="0">
                          <a:solidFill>
                            <a:schemeClr val="dk1"/>
                          </a:solidFill>
                          <a:effectLst/>
                          <a:latin typeface="+mn-lt"/>
                          <a:ea typeface="+mn-ea"/>
                          <a:cs typeface="+mn-cs"/>
                        </a:rPr>
                        <a:t>The system is designed to support </a:t>
                      </a:r>
                    </a:p>
                    <a:p>
                      <a:r>
                        <a:rPr lang="en-US" sz="1400" b="0" i="0" kern="1200" dirty="0">
                          <a:solidFill>
                            <a:schemeClr val="dk1"/>
                          </a:solidFill>
                          <a:effectLst/>
                          <a:latin typeface="+mn-lt"/>
                          <a:ea typeface="+mn-ea"/>
                          <a:cs typeface="+mn-cs"/>
                        </a:rPr>
                        <a:t>emergency communications in the early hours or </a:t>
                      </a:r>
                      <a:r>
                        <a:rPr lang="en-US" sz="1400" b="0" i="0" kern="1200" dirty="0" err="1">
                          <a:solidFill>
                            <a:schemeClr val="dk1"/>
                          </a:solidFill>
                          <a:effectLst/>
                          <a:latin typeface="+mn-lt"/>
                          <a:ea typeface="+mn-ea"/>
                          <a:cs typeface="+mn-cs"/>
                        </a:rPr>
                        <a:t>daythe</a:t>
                      </a:r>
                      <a:r>
                        <a:rPr lang="en-US" sz="1400" b="0" i="0" kern="1200" dirty="0">
                          <a:solidFill>
                            <a:schemeClr val="dk1"/>
                          </a:solidFill>
                          <a:effectLst/>
                          <a:latin typeface="+mn-lt"/>
                          <a:ea typeface="+mn-ea"/>
                          <a:cs typeface="+mn-cs"/>
                        </a:rPr>
                        <a:t> research on the </a:t>
                      </a:r>
                    </a:p>
                    <a:p>
                      <a:r>
                        <a:rPr lang="en-US" sz="1400" b="0" i="0" kern="1200" dirty="0">
                          <a:solidFill>
                            <a:schemeClr val="dk1"/>
                          </a:solidFill>
                          <a:effectLst/>
                          <a:latin typeface="+mn-lt"/>
                          <a:ea typeface="+mn-ea"/>
                          <a:cs typeface="+mn-cs"/>
                        </a:rPr>
                        <a:t>emergency communication systems that is inexpensive and </a:t>
                      </a:r>
                    </a:p>
                    <a:p>
                      <a:r>
                        <a:rPr lang="en-US" sz="1400" b="0" i="0" kern="1200" dirty="0">
                          <a:solidFill>
                            <a:schemeClr val="dk1"/>
                          </a:solidFill>
                          <a:effectLst/>
                          <a:latin typeface="+mn-lt"/>
                          <a:ea typeface="+mn-ea"/>
                          <a:cs typeface="+mn-cs"/>
                        </a:rPr>
                        <a:t>easy to deploy</a:t>
                      </a:r>
                    </a:p>
                    <a:p>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260906683"/>
                  </a:ext>
                </a:extLst>
              </a:tr>
            </a:tbl>
          </a:graphicData>
        </a:graphic>
      </p:graphicFrame>
    </p:spTree>
    <p:extLst>
      <p:ext uri="{BB962C8B-B14F-4D97-AF65-F5344CB8AC3E}">
        <p14:creationId xmlns:p14="http://schemas.microsoft.com/office/powerpoint/2010/main" val="242542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2522-A919-4088-964E-ED6D251E94BA}"/>
              </a:ext>
            </a:extLst>
          </p:cNvPr>
          <p:cNvSpPr txBox="1">
            <a:spLocks/>
          </p:cNvSpPr>
          <p:nvPr/>
        </p:nvSpPr>
        <p:spPr>
          <a:xfrm>
            <a:off x="838200" y="365125"/>
            <a:ext cx="10515600" cy="1325563"/>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Summary of 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E9689A-2A3E-45EF-8FF1-F8936A3A928A}"/>
              </a:ext>
            </a:extLst>
          </p:cNvPr>
          <p:cNvSpPr txBox="1">
            <a:spLocks/>
          </p:cNvSpPr>
          <p:nvPr/>
        </p:nvSpPr>
        <p:spPr>
          <a:xfrm>
            <a:off x="838200" y="1825625"/>
            <a:ext cx="10515600" cy="435133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latin typeface="Times New Roman" panose="02020603050405020304" pitchFamily="18" charset="0"/>
                <a:cs typeface="Times New Roman" panose="02020603050405020304" pitchFamily="18" charset="0"/>
              </a:rPr>
              <a:t>There are various ways to approach the problem statement.</a:t>
            </a:r>
          </a:p>
          <a:p>
            <a:r>
              <a:rPr lang="en-US" sz="2600" dirty="0">
                <a:latin typeface="Times New Roman" panose="02020603050405020304" pitchFamily="18" charset="0"/>
                <a:cs typeface="Times New Roman" panose="02020603050405020304" pitchFamily="18" charset="0"/>
              </a:rPr>
              <a:t>Most used techniques are deep learning , Neural networks , Haar classifier.</a:t>
            </a:r>
          </a:p>
          <a:p>
            <a:r>
              <a:rPr lang="en-US" sz="2600" dirty="0">
                <a:latin typeface="Times New Roman" panose="02020603050405020304" pitchFamily="18" charset="0"/>
                <a:cs typeface="Times New Roman" panose="02020603050405020304" pitchFamily="18" charset="0"/>
              </a:rPr>
              <a:t>Techniques used for communication are walkie talkie</a:t>
            </a:r>
          </a:p>
          <a:p>
            <a:r>
              <a:rPr lang="en-US" sz="2600" dirty="0">
                <a:latin typeface="Times New Roman" panose="02020603050405020304" pitchFamily="18" charset="0"/>
                <a:cs typeface="Times New Roman" panose="02020603050405020304" pitchFamily="18" charset="0"/>
              </a:rPr>
              <a:t>The model usage for Suspicious Activity are very less and the model complexity increases.</a:t>
            </a:r>
          </a:p>
          <a:p>
            <a:r>
              <a:rPr lang="en-US" sz="2600" dirty="0">
                <a:latin typeface="Times New Roman" panose="02020603050405020304" pitchFamily="18" charset="0"/>
                <a:cs typeface="Times New Roman" panose="02020603050405020304" pitchFamily="18" charset="0"/>
              </a:rPr>
              <a:t>Understanding  about how to communicate nearby policemen , when criminal and Suspicious Activity are identified</a:t>
            </a:r>
            <a:r>
              <a:rPr lang="en-US" dirty="0"/>
              <a:t>.</a:t>
            </a:r>
          </a:p>
          <a:p>
            <a:endParaRPr lang="en-IN" dirty="0"/>
          </a:p>
        </p:txBody>
      </p:sp>
      <p:sp>
        <p:nvSpPr>
          <p:cNvPr id="4" name="Title 1">
            <a:extLst>
              <a:ext uri="{FF2B5EF4-FFF2-40B4-BE49-F238E27FC236}">
                <a16:creationId xmlns:a16="http://schemas.microsoft.com/office/drawing/2014/main" id="{9ACC1261-93D4-B121-45E8-FBAF47A9BC7B}"/>
              </a:ext>
            </a:extLst>
          </p:cNvPr>
          <p:cNvSpPr>
            <a:spLocks noGrp="1"/>
          </p:cNvSpPr>
          <p:nvPr/>
        </p:nvSpPr>
        <p:spPr>
          <a:xfrm>
            <a:off x="0" y="94881"/>
            <a:ext cx="12192000" cy="983642"/>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Times New Roman" pitchFamily="18" charset="0"/>
                <a:cs typeface="Times New Roman" pitchFamily="18" charset="0"/>
              </a:rPr>
              <a:t>Summary of Literature Survey</a:t>
            </a:r>
          </a:p>
        </p:txBody>
      </p:sp>
    </p:spTree>
    <p:extLst>
      <p:ext uri="{BB962C8B-B14F-4D97-AF65-F5344CB8AC3E}">
        <p14:creationId xmlns:p14="http://schemas.microsoft.com/office/powerpoint/2010/main" val="2474119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ig. 2. - &#10;            Example of a figure caption.&#10;          "/>
          <p:cNvPicPr/>
          <p:nvPr/>
        </p:nvPicPr>
        <p:blipFill>
          <a:blip r:embed="rId2">
            <a:extLst>
              <a:ext uri="{28A0092B-C50C-407E-A947-70E740481C1C}">
                <a14:useLocalDpi xmlns:a14="http://schemas.microsoft.com/office/drawing/2010/main" val="0"/>
              </a:ext>
            </a:extLst>
          </a:blip>
          <a:stretch>
            <a:fillRect/>
          </a:stretch>
        </p:blipFill>
        <p:spPr bwMode="auto">
          <a:xfrm>
            <a:off x="3111364" y="1616760"/>
            <a:ext cx="5294716" cy="3388619"/>
          </a:xfrm>
          <a:prstGeom prst="rect">
            <a:avLst/>
          </a:prstGeom>
          <a:noFill/>
        </p:spPr>
      </p:pic>
      <p:sp>
        <p:nvSpPr>
          <p:cNvPr id="11" name="Rectangle 10"/>
          <p:cNvSpPr/>
          <p:nvPr/>
        </p:nvSpPr>
        <p:spPr>
          <a:xfrm>
            <a:off x="2860599" y="5251655"/>
            <a:ext cx="6617697" cy="390684"/>
          </a:xfrm>
          <a:prstGeom prst="rect">
            <a:avLst/>
          </a:prstGeom>
        </p:spPr>
        <p:txBody>
          <a:bodyPr wrap="square">
            <a:spAutoFit/>
          </a:bodyPr>
          <a:lstStyle/>
          <a:p>
            <a:pPr>
              <a:lnSpc>
                <a:spcPct val="115000"/>
              </a:lnSpc>
              <a:spcAft>
                <a:spcPts val="1000"/>
              </a:spcAft>
            </a:pPr>
            <a:r>
              <a:rPr lang="en-US" b="1" dirty="0">
                <a:latin typeface="Times New Roman" panose="02020603050405020304" pitchFamily="18" charset="0"/>
                <a:ea typeface="Calibri" panose="020F0502020204030204" pitchFamily="34" charset="0"/>
                <a:cs typeface="Tunga" panose="020B0502040204020203" pitchFamily="34" charset="0"/>
              </a:rPr>
              <a:t>Fig1</a:t>
            </a:r>
            <a:r>
              <a:rPr lang="en-US" dirty="0">
                <a:latin typeface="Times New Roman" panose="02020603050405020304" pitchFamily="18" charset="0"/>
                <a:ea typeface="Calibri" panose="020F0502020204030204" pitchFamily="34" charset="0"/>
                <a:cs typeface="Tunga" panose="020B0502040204020203" pitchFamily="34" charset="0"/>
              </a:rPr>
              <a:t>: Basic block diagram of face detection and recognition system.</a:t>
            </a:r>
            <a:endParaRPr lang="en-IN" sz="1400" dirty="0">
              <a:latin typeface="Calibri" panose="020F0502020204030204" pitchFamily="34" charset="0"/>
              <a:ea typeface="Calibri" panose="020F0502020204030204" pitchFamily="34" charset="0"/>
              <a:cs typeface="Tunga" panose="020B0502040204020203" pitchFamily="34" charset="0"/>
            </a:endParaRPr>
          </a:p>
        </p:txBody>
      </p:sp>
      <p:sp>
        <p:nvSpPr>
          <p:cNvPr id="8" name="Title 1"/>
          <p:cNvSpPr>
            <a:spLocks noGrp="1"/>
          </p:cNvSpPr>
          <p:nvPr/>
        </p:nvSpPr>
        <p:spPr>
          <a:xfrm>
            <a:off x="117230" y="139241"/>
            <a:ext cx="11945815" cy="907425"/>
          </a:xfrm>
          <a:prstGeom prst="rect">
            <a:avLst/>
          </a:prstGeom>
          <a:solidFill>
            <a:srgbClr val="0000F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Basic Architecture </a:t>
            </a:r>
          </a:p>
        </p:txBody>
      </p:sp>
    </p:spTree>
    <p:extLst>
      <p:ext uri="{BB962C8B-B14F-4D97-AF65-F5344CB8AC3E}">
        <p14:creationId xmlns:p14="http://schemas.microsoft.com/office/powerpoint/2010/main" val="2983993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