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43"/>
  </p:notesMasterIdLst>
  <p:sldIdLst>
    <p:sldId id="256" r:id="rId4"/>
    <p:sldId id="257" r:id="rId5"/>
    <p:sldId id="258" r:id="rId6"/>
    <p:sldId id="259" r:id="rId7"/>
    <p:sldId id="260" r:id="rId8"/>
    <p:sldId id="282" r:id="rId9"/>
    <p:sldId id="283" r:id="rId10"/>
    <p:sldId id="284" r:id="rId11"/>
    <p:sldId id="285" r:id="rId12"/>
    <p:sldId id="286" r:id="rId13"/>
    <p:sldId id="287" r:id="rId14"/>
    <p:sldId id="262" r:id="rId15"/>
    <p:sldId id="289" r:id="rId16"/>
    <p:sldId id="291" r:id="rId17"/>
    <p:sldId id="297" r:id="rId18"/>
    <p:sldId id="290"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93" r:id="rId38"/>
    <p:sldId id="296" r:id="rId39"/>
    <p:sldId id="295" r:id="rId40"/>
    <p:sldId id="294" r:id="rId41"/>
    <p:sldId id="292"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iwu1WJz+IbArrC55nVE7ycsTn2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950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745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532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6408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057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813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8948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656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994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194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20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404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2244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370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5"/>
        <p:cNvGrpSpPr/>
        <p:nvPr/>
      </p:nvGrpSpPr>
      <p:grpSpPr>
        <a:xfrm>
          <a:off x="0" y="0"/>
          <a:ext cx="0" cy="0"/>
          <a:chOff x="0" y="0"/>
          <a:chExt cx="0" cy="0"/>
        </a:xfrm>
      </p:grpSpPr>
      <p:pic>
        <p:nvPicPr>
          <p:cNvPr id="16" name="Google Shape;16;p29"/>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7" name="Google Shape;17;p2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3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4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1" name="Google Shape;9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4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4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3" name="Google Shape;103;p4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4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4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4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4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4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4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4" name="Google Shape;134;p4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5" name="Google Shape;135;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4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9"/>
          <p:cNvSpPr>
            <a:spLocks noGrp="1"/>
          </p:cNvSpPr>
          <p:nvPr>
            <p:ph type="pic" idx="2"/>
          </p:nvPr>
        </p:nvSpPr>
        <p:spPr>
          <a:xfrm>
            <a:off x="3887788" y="987425"/>
            <a:ext cx="4629150" cy="4873625"/>
          </a:xfrm>
          <a:prstGeom prst="rect">
            <a:avLst/>
          </a:prstGeom>
          <a:noFill/>
          <a:ln>
            <a:noFill/>
          </a:ln>
        </p:spPr>
      </p:sp>
      <p:sp>
        <p:nvSpPr>
          <p:cNvPr id="141" name="Google Shape;141;p4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5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5"/>
        <p:cNvGrpSpPr/>
        <p:nvPr/>
      </p:nvGrpSpPr>
      <p:grpSpPr>
        <a:xfrm>
          <a:off x="0" y="0"/>
          <a:ext cx="0" cy="0"/>
          <a:chOff x="0" y="0"/>
          <a:chExt cx="0" cy="0"/>
        </a:xfrm>
      </p:grpSpPr>
      <p:sp>
        <p:nvSpPr>
          <p:cNvPr id="166" name="Google Shape;166;p5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7" name="Google Shape;167;p5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168" name="Google Shape;168;p5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9" name="Google Shape;169;p5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0"/>
        <p:cNvGrpSpPr/>
        <p:nvPr/>
      </p:nvGrpSpPr>
      <p:grpSpPr>
        <a:xfrm>
          <a:off x="0" y="0"/>
          <a:ext cx="0" cy="0"/>
          <a:chOff x="0" y="0"/>
          <a:chExt cx="0" cy="0"/>
        </a:xfrm>
      </p:grpSpPr>
      <p:sp>
        <p:nvSpPr>
          <p:cNvPr id="171" name="Google Shape;17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2" name="Google Shape;172;p5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73" name="Google Shape;173;p5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4" name="Google Shape;174;p5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75"/>
        <p:cNvGrpSpPr/>
        <p:nvPr/>
      </p:nvGrpSpPr>
      <p:grpSpPr>
        <a:xfrm>
          <a:off x="0" y="0"/>
          <a:ext cx="0" cy="0"/>
          <a:chOff x="0" y="0"/>
          <a:chExt cx="0" cy="0"/>
        </a:xfrm>
      </p:grpSpPr>
      <p:sp>
        <p:nvSpPr>
          <p:cNvPr id="176" name="Google Shape;176;p5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7" name="Google Shape;177;p5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178" name="Google Shape;178;p55"/>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9" name="Google Shape;179;p5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80"/>
        <p:cNvGrpSpPr/>
        <p:nvPr/>
      </p:nvGrpSpPr>
      <p:grpSpPr>
        <a:xfrm>
          <a:off x="0" y="0"/>
          <a:ext cx="0" cy="0"/>
          <a:chOff x="0" y="0"/>
          <a:chExt cx="0" cy="0"/>
        </a:xfrm>
      </p:grpSpPr>
      <p:sp>
        <p:nvSpPr>
          <p:cNvPr id="181" name="Google Shape;181;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2" name="Google Shape;182;p5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183" name="Google Shape;183;p5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184" name="Google Shape;184;p56"/>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5" name="Google Shape;185;p5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86"/>
        <p:cNvGrpSpPr/>
        <p:nvPr/>
      </p:nvGrpSpPr>
      <p:grpSpPr>
        <a:xfrm>
          <a:off x="0" y="0"/>
          <a:ext cx="0" cy="0"/>
          <a:chOff x="0" y="0"/>
          <a:chExt cx="0" cy="0"/>
        </a:xfrm>
      </p:grpSpPr>
      <p:sp>
        <p:nvSpPr>
          <p:cNvPr id="187" name="Google Shape;187;p5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8" name="Google Shape;188;p5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89" name="Google Shape;189;p5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190" name="Google Shape;190;p5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91" name="Google Shape;191;p5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192" name="Google Shape;192;p57"/>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3" name="Google Shape;193;p5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94"/>
        <p:cNvGrpSpPr/>
        <p:nvPr/>
      </p:nvGrpSpPr>
      <p:grpSpPr>
        <a:xfrm>
          <a:off x="0" y="0"/>
          <a:ext cx="0" cy="0"/>
          <a:chOff x="0" y="0"/>
          <a:chExt cx="0" cy="0"/>
        </a:xfrm>
      </p:grpSpPr>
      <p:sp>
        <p:nvSpPr>
          <p:cNvPr id="195" name="Google Shape;195;p5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96" name="Google Shape;196;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7" name="Google Shape;197;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98"/>
        <p:cNvGrpSpPr/>
        <p:nvPr/>
      </p:nvGrpSpPr>
      <p:grpSpPr>
        <a:xfrm>
          <a:off x="0" y="0"/>
          <a:ext cx="0" cy="0"/>
          <a:chOff x="0" y="0"/>
          <a:chExt cx="0" cy="0"/>
        </a:xfrm>
      </p:grpSpPr>
      <p:pic>
        <p:nvPicPr>
          <p:cNvPr id="199" name="Google Shape;199;p59"/>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0" name="Google Shape;200;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01"/>
        <p:cNvGrpSpPr/>
        <p:nvPr/>
      </p:nvGrpSpPr>
      <p:grpSpPr>
        <a:xfrm>
          <a:off x="0" y="0"/>
          <a:ext cx="0" cy="0"/>
          <a:chOff x="0" y="0"/>
          <a:chExt cx="0" cy="0"/>
        </a:xfrm>
      </p:grpSpPr>
      <p:sp>
        <p:nvSpPr>
          <p:cNvPr id="202" name="Google Shape;202;p6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3" name="Google Shape;203;p6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204" name="Google Shape;204;p6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05" name="Google Shape;205;p60"/>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6" name="Google Shape;206;p60"/>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6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9" name="Google Shape;209;p61"/>
          <p:cNvSpPr>
            <a:spLocks noGrp="1"/>
          </p:cNvSpPr>
          <p:nvPr>
            <p:ph type="pic" idx="2"/>
          </p:nvPr>
        </p:nvSpPr>
        <p:spPr>
          <a:xfrm>
            <a:off x="1792288" y="612775"/>
            <a:ext cx="5486400" cy="4114800"/>
          </a:xfrm>
          <a:prstGeom prst="rect">
            <a:avLst/>
          </a:prstGeom>
          <a:noFill/>
          <a:ln>
            <a:noFill/>
          </a:ln>
        </p:spPr>
      </p:sp>
      <p:sp>
        <p:nvSpPr>
          <p:cNvPr id="210" name="Google Shape;210;p6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11" name="Google Shape;211;p61"/>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2" name="Google Shape;21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13"/>
        <p:cNvGrpSpPr/>
        <p:nvPr/>
      </p:nvGrpSpPr>
      <p:grpSpPr>
        <a:xfrm>
          <a:off x="0" y="0"/>
          <a:ext cx="0" cy="0"/>
          <a:chOff x="0" y="0"/>
          <a:chExt cx="0" cy="0"/>
        </a:xfrm>
      </p:grpSpPr>
      <p:sp>
        <p:nvSpPr>
          <p:cNvPr id="214" name="Google Shape;214;p6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15" name="Google Shape;215;p6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16" name="Google Shape;216;p62"/>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7" name="Google Shape;217;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18"/>
        <p:cNvGrpSpPr/>
        <p:nvPr/>
      </p:nvGrpSpPr>
      <p:grpSpPr>
        <a:xfrm>
          <a:off x="0" y="0"/>
          <a:ext cx="0" cy="0"/>
          <a:chOff x="0" y="0"/>
          <a:chExt cx="0" cy="0"/>
        </a:xfrm>
      </p:grpSpPr>
      <p:sp>
        <p:nvSpPr>
          <p:cNvPr id="219" name="Google Shape;219;p6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20" name="Google Shape;220;p6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21" name="Google Shape;221;p63"/>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2" name="Google Shape;222;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223"/>
        <p:cNvGrpSpPr/>
        <p:nvPr/>
      </p:nvGrpSpPr>
      <p:grpSpPr>
        <a:xfrm>
          <a:off x="0" y="0"/>
          <a:ext cx="0" cy="0"/>
          <a:chOff x="0" y="0"/>
          <a:chExt cx="0" cy="0"/>
        </a:xfrm>
      </p:grpSpPr>
      <p:sp>
        <p:nvSpPr>
          <p:cNvPr id="224" name="Google Shape;224;p6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25" name="Google Shape;225;p64"/>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6" name="Google Shape;226;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7"/>
        <p:cNvGrpSpPr/>
        <p:nvPr/>
      </p:nvGrpSpPr>
      <p:grpSpPr>
        <a:xfrm>
          <a:off x="0" y="0"/>
          <a:ext cx="0" cy="0"/>
          <a:chOff x="0" y="0"/>
          <a:chExt cx="0" cy="0"/>
        </a:xfrm>
      </p:grpSpPr>
      <p:sp>
        <p:nvSpPr>
          <p:cNvPr id="228" name="Google Shape;228;p6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29"/>
        <p:cNvGrpSpPr/>
        <p:nvPr/>
      </p:nvGrpSpPr>
      <p:grpSpPr>
        <a:xfrm>
          <a:off x="0" y="0"/>
          <a:ext cx="0" cy="0"/>
          <a:chOff x="0" y="0"/>
          <a:chExt cx="0" cy="0"/>
        </a:xfrm>
      </p:grpSpPr>
      <p:sp>
        <p:nvSpPr>
          <p:cNvPr id="230" name="Google Shape;230;p6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3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3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a:spLocks noGrp="1"/>
          </p:cNvSpPr>
          <p:nvPr>
            <p:ph type="pic" idx="2"/>
          </p:nvPr>
        </p:nvSpPr>
        <p:spPr>
          <a:xfrm>
            <a:off x="3887391" y="987428"/>
            <a:ext cx="4629150" cy="4873625"/>
          </a:xfrm>
          <a:prstGeom prst="rect">
            <a:avLst/>
          </a:prstGeom>
          <a:noFill/>
          <a:ln>
            <a:noFill/>
          </a:ln>
        </p:spPr>
      </p:sp>
      <p:sp>
        <p:nvSpPr>
          <p:cNvPr id="65" name="Google Shape;65;p3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jp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4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86" name="Google Shape;86;p40"/>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87" name="Google Shape;87;p40"/>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159" name="Google Shape;159;p5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160" name="Google Shape;160;p5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161" name="Google Shape;161;p52"/>
          <p:cNvCxnSpPr/>
          <p:nvPr/>
        </p:nvCxnSpPr>
        <p:spPr>
          <a:xfrm>
            <a:off x="469900" y="992188"/>
            <a:ext cx="8504238" cy="0"/>
          </a:xfrm>
          <a:prstGeom prst="straightConnector1">
            <a:avLst/>
          </a:prstGeom>
          <a:noFill/>
          <a:ln>
            <a:noFill/>
          </a:ln>
        </p:spPr>
      </p:cxnSp>
      <p:sp>
        <p:nvSpPr>
          <p:cNvPr id="162" name="Google Shape;162;p5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163" name="Google Shape;163;p52"/>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4" name="Google Shape;164;p52"/>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
          <p:cNvSpPr txBox="1"/>
          <p:nvPr/>
        </p:nvSpPr>
        <p:spPr>
          <a:xfrm>
            <a:off x="-697584" y="308238"/>
            <a:ext cx="11151333" cy="10928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4400" b="1" i="0" u="none" strike="noStrike" cap="none" dirty="0">
                <a:solidFill>
                  <a:schemeClr val="dk1"/>
                </a:solidFill>
                <a:latin typeface="Arial"/>
                <a:ea typeface="Arial"/>
                <a:cs typeface="Arial"/>
                <a:sym typeface="Arial"/>
              </a:rPr>
              <a:t>       </a:t>
            </a:r>
            <a:r>
              <a:rPr lang="en-IN" sz="2800" b="1" dirty="0">
                <a:effectLst/>
                <a:latin typeface="Arial" panose="020B0604020202020204" pitchFamily="34" charset="0"/>
                <a:ea typeface="Arial" panose="020B0604020202020204" pitchFamily="34" charset="0"/>
              </a:rPr>
              <a:t>P-153- Hourly Energy Consumption Forecast </a:t>
            </a:r>
            <a:endParaRPr sz="2800" b="1" i="0" u="none" strike="noStrike" cap="none" dirty="0">
              <a:solidFill>
                <a:srgbClr val="000000"/>
              </a:solidFill>
              <a:latin typeface="Arial"/>
              <a:ea typeface="Arial"/>
              <a:cs typeface="Arial"/>
              <a:sym typeface="Arial"/>
            </a:endParaRPr>
          </a:p>
        </p:txBody>
      </p:sp>
      <p:pic>
        <p:nvPicPr>
          <p:cNvPr id="236" name="Google Shape;236;p1"/>
          <p:cNvPicPr preferRelativeResize="0"/>
          <p:nvPr/>
        </p:nvPicPr>
        <p:blipFill rotWithShape="1">
          <a:blip r:embed="rId3">
            <a:alphaModFix/>
          </a:blip>
          <a:srcRect/>
          <a:stretch/>
        </p:blipFill>
        <p:spPr>
          <a:xfrm>
            <a:off x="9860225" y="102559"/>
            <a:ext cx="1187051" cy="411359"/>
          </a:xfrm>
          <a:prstGeom prst="rect">
            <a:avLst/>
          </a:prstGeom>
          <a:noFill/>
          <a:ln>
            <a:noFill/>
          </a:ln>
        </p:spPr>
      </p:pic>
      <p:sp>
        <p:nvSpPr>
          <p:cNvPr id="237" name="Google Shape;237;p1"/>
          <p:cNvSpPr txBox="1"/>
          <p:nvPr/>
        </p:nvSpPr>
        <p:spPr>
          <a:xfrm>
            <a:off x="6131738" y="2089672"/>
            <a:ext cx="4322011" cy="21236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2776"/>
                </a:solidFill>
                <a:latin typeface="Verdana"/>
                <a:ea typeface="Verdana"/>
                <a:cs typeface="Verdana"/>
                <a:sym typeface="Verdana"/>
              </a:rPr>
              <a:t>TEAM 4</a:t>
            </a: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Dharmendra Vinod Makwana</a:t>
            </a: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Rajesh Mukund Bharati</a:t>
            </a: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a:t>
            </a:r>
            <a:r>
              <a:rPr lang="en-US" sz="1400" b="1" i="0" u="none" strike="noStrike" cap="none" dirty="0" err="1">
                <a:solidFill>
                  <a:srgbClr val="002776"/>
                </a:solidFill>
                <a:latin typeface="Verdana"/>
                <a:ea typeface="Verdana"/>
                <a:cs typeface="Verdana"/>
                <a:sym typeface="Verdana"/>
              </a:rPr>
              <a:t>Mohd</a:t>
            </a:r>
            <a:r>
              <a:rPr lang="en-US" sz="1400" b="1" i="0" u="none" strike="noStrike" cap="none" dirty="0">
                <a:solidFill>
                  <a:srgbClr val="002776"/>
                </a:solidFill>
                <a:latin typeface="Verdana"/>
                <a:ea typeface="Verdana"/>
                <a:cs typeface="Verdana"/>
                <a:sym typeface="Verdana"/>
              </a:rPr>
              <a:t> Yasir</a:t>
            </a:r>
          </a:p>
          <a:p>
            <a:pPr marL="0" marR="0" lvl="0" indent="0" algn="l" rtl="0">
              <a:lnSpc>
                <a:spcPct val="100000"/>
              </a:lnSpc>
              <a:spcBef>
                <a:spcPts val="0"/>
              </a:spcBef>
              <a:spcAft>
                <a:spcPts val="0"/>
              </a:spcAft>
              <a:buNone/>
            </a:pPr>
            <a:r>
              <a:rPr lang="en-US" b="1" dirty="0">
                <a:solidFill>
                  <a:srgbClr val="002776"/>
                </a:solidFill>
                <a:latin typeface="Verdana"/>
                <a:ea typeface="Verdana"/>
                <a:cs typeface="Verdana"/>
                <a:sym typeface="Verdana"/>
              </a:rPr>
              <a:t>Ms. </a:t>
            </a:r>
            <a:r>
              <a:rPr lang="en-US" sz="1400" b="1" i="0" u="none" strike="noStrike" cap="none" dirty="0">
                <a:solidFill>
                  <a:srgbClr val="002776"/>
                </a:solidFill>
                <a:latin typeface="Verdana"/>
                <a:ea typeface="Verdana"/>
                <a:cs typeface="Verdana"/>
                <a:sym typeface="Verdana"/>
              </a:rPr>
              <a:t>Sonali </a:t>
            </a:r>
            <a:r>
              <a:rPr lang="en-US" sz="1400" b="1" i="0" u="none" strike="noStrike" cap="none" dirty="0" err="1">
                <a:solidFill>
                  <a:srgbClr val="002776"/>
                </a:solidFill>
                <a:latin typeface="Verdana"/>
                <a:ea typeface="Verdana"/>
                <a:cs typeface="Verdana"/>
                <a:sym typeface="Verdana"/>
              </a:rPr>
              <a:t>Sahu</a:t>
            </a:r>
            <a:endParaRPr lang="en-US" sz="1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a:t>
            </a:r>
            <a:r>
              <a:rPr lang="en-US" sz="1400" b="1" i="0" u="none" strike="noStrike" cap="none" dirty="0" err="1">
                <a:solidFill>
                  <a:srgbClr val="002776"/>
                </a:solidFill>
                <a:latin typeface="Verdana"/>
                <a:ea typeface="Verdana"/>
                <a:cs typeface="Verdana"/>
                <a:sym typeface="Verdana"/>
              </a:rPr>
              <a:t>Akshay</a:t>
            </a:r>
            <a:r>
              <a:rPr lang="en-US" sz="1400" b="1" i="0" u="none" strike="noStrike" cap="none" dirty="0">
                <a:solidFill>
                  <a:srgbClr val="002776"/>
                </a:solidFill>
                <a:latin typeface="Verdana"/>
                <a:ea typeface="Verdana"/>
                <a:cs typeface="Verdana"/>
                <a:sym typeface="Verdana"/>
              </a:rPr>
              <a:t> Arvind </a:t>
            </a:r>
            <a:r>
              <a:rPr lang="en-US" sz="1400" b="1" i="0" u="none" strike="noStrike" cap="none" dirty="0" err="1">
                <a:solidFill>
                  <a:srgbClr val="002776"/>
                </a:solidFill>
                <a:latin typeface="Verdana"/>
                <a:ea typeface="Verdana"/>
                <a:cs typeface="Verdana"/>
                <a:sym typeface="Verdana"/>
              </a:rPr>
              <a:t>Ukey</a:t>
            </a:r>
            <a:endParaRPr lang="en-US" sz="1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a:t>
            </a:r>
            <a:r>
              <a:rPr lang="en-US" sz="1400" b="1" i="0" u="none" strike="noStrike" cap="none" dirty="0" err="1">
                <a:solidFill>
                  <a:srgbClr val="002776"/>
                </a:solidFill>
                <a:latin typeface="Verdana"/>
                <a:ea typeface="Verdana"/>
                <a:cs typeface="Verdana"/>
                <a:sym typeface="Verdana"/>
              </a:rPr>
              <a:t>Tejas</a:t>
            </a:r>
            <a:r>
              <a:rPr lang="en-US" sz="1400" b="1" i="0" u="none" strike="noStrike" cap="none" dirty="0">
                <a:solidFill>
                  <a:srgbClr val="002776"/>
                </a:solidFill>
                <a:latin typeface="Verdana"/>
                <a:ea typeface="Verdana"/>
                <a:cs typeface="Verdana"/>
                <a:sym typeface="Verdana"/>
              </a:rPr>
              <a:t> </a:t>
            </a:r>
            <a:r>
              <a:rPr lang="en-US" sz="1400" b="1" i="0" u="none" strike="noStrike" cap="none" dirty="0" err="1">
                <a:solidFill>
                  <a:srgbClr val="002776"/>
                </a:solidFill>
                <a:latin typeface="Verdana"/>
                <a:ea typeface="Verdana"/>
                <a:cs typeface="Verdana"/>
                <a:sym typeface="Verdana"/>
              </a:rPr>
              <a:t>Ratti</a:t>
            </a:r>
            <a:endParaRPr lang="en-US" b="1"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r>
              <a:rPr lang="en-IN" b="1" dirty="0">
                <a:solidFill>
                  <a:srgbClr val="002776"/>
                </a:solidFill>
                <a:latin typeface="Verdana"/>
                <a:ea typeface="Verdana"/>
              </a:rPr>
              <a:t>Mr</a:t>
            </a:r>
            <a:r>
              <a:rPr lang="en-IN" dirty="0">
                <a:ea typeface="Verdana"/>
              </a:rPr>
              <a:t>. </a:t>
            </a:r>
            <a:r>
              <a:rPr lang="en-IN" b="1" dirty="0">
                <a:solidFill>
                  <a:srgbClr val="002776"/>
                </a:solidFill>
                <a:latin typeface="Verdana"/>
                <a:ea typeface="Verdana"/>
              </a:rPr>
              <a:t>Sonu</a:t>
            </a:r>
            <a:r>
              <a:rPr lang="en-IN" sz="1400" b="0" i="0" u="none" strike="noStrike" cap="none" dirty="0">
                <a:solidFill>
                  <a:srgbClr val="000000"/>
                </a:solidFill>
                <a:latin typeface="Arial"/>
                <a:ea typeface="Arial"/>
                <a:cs typeface="Arial"/>
                <a:sym typeface="Arial"/>
              </a:rPr>
              <a:t> </a:t>
            </a:r>
            <a:r>
              <a:rPr lang="en-IN" b="1" dirty="0">
                <a:solidFill>
                  <a:srgbClr val="002776"/>
                </a:solidFill>
                <a:latin typeface="Verdana"/>
                <a:ea typeface="Verdana"/>
              </a:rPr>
              <a:t>Kumar</a:t>
            </a:r>
            <a:endParaRPr b="1" dirty="0">
              <a:solidFill>
                <a:srgbClr val="002776"/>
              </a:solidFill>
              <a:latin typeface="Verdana"/>
              <a:ea typeface="Verdana"/>
            </a:endParaRPr>
          </a:p>
          <a:p>
            <a:pPr marL="228600" marR="0" lvl="0" indent="-139700" algn="l" rtl="0">
              <a:lnSpc>
                <a:spcPct val="100000"/>
              </a:lnSpc>
              <a:spcBef>
                <a:spcPts val="0"/>
              </a:spcBef>
              <a:spcAft>
                <a:spcPts val="0"/>
              </a:spcAft>
              <a:buClr>
                <a:srgbClr val="002776"/>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8" name="Google Shape;238;p1"/>
          <p:cNvSpPr txBox="1"/>
          <p:nvPr/>
        </p:nvSpPr>
        <p:spPr>
          <a:xfrm>
            <a:off x="-116540" y="3235765"/>
            <a:ext cx="341713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rgbClr val="002776"/>
                </a:solidFill>
                <a:latin typeface="Verdana"/>
                <a:ea typeface="Verdana"/>
                <a:cs typeface="Verdana"/>
                <a:sym typeface="Verdana"/>
              </a:rPr>
              <a:t>Mentor – Neha Gupta</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511604"/>
            <a:ext cx="6134581" cy="738623"/>
          </a:xfrm>
          <a:prstGeom prst="rect">
            <a:avLst/>
          </a:prstGeom>
          <a:noFill/>
          <a:ln>
            <a:noFill/>
          </a:ln>
        </p:spPr>
        <p:txBody>
          <a:bodyPr spcFirstLastPara="1" wrap="square" lIns="91425" tIns="45700" rIns="91425" bIns="45700" anchor="t" anchorCtr="0">
            <a:spAutoFit/>
          </a:bodyPr>
          <a:lstStyle/>
          <a:p>
            <a:pPr algn="ctr">
              <a:buSzPts val="2800"/>
            </a:pPr>
            <a:r>
              <a:rPr lang="en-IN" sz="2800" b="1" dirty="0">
                <a:solidFill>
                  <a:srgbClr val="002776"/>
                </a:solidFill>
              </a:rPr>
              <a:t>ETS</a:t>
            </a:r>
            <a:r>
              <a:rPr lang="en-IN" b="1" i="0" dirty="0">
                <a:solidFill>
                  <a:srgbClr val="000000"/>
                </a:solidFill>
                <a:effectLst/>
                <a:latin typeface="Helvetica Neue"/>
              </a:rPr>
              <a:t> </a:t>
            </a:r>
            <a:r>
              <a:rPr lang="en-IN" sz="2800" b="1" dirty="0">
                <a:solidFill>
                  <a:srgbClr val="002776"/>
                </a:solidFill>
              </a:rPr>
              <a:t>Decomposition</a:t>
            </a:r>
          </a:p>
          <a:p>
            <a:pPr marL="0" marR="0" lvl="0" indent="0" algn="ctr" rtl="0">
              <a:lnSpc>
                <a:spcPct val="100000"/>
              </a:lnSpc>
              <a:spcBef>
                <a:spcPts val="0"/>
              </a:spcBef>
              <a:spcAft>
                <a:spcPts val="0"/>
              </a:spcAft>
              <a:buClr>
                <a:srgbClr val="000000"/>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270" name="Google Shape;270;p5"/>
          <p:cNvPicPr preferRelativeResize="0"/>
          <p:nvPr/>
        </p:nvPicPr>
        <p:blipFill>
          <a:blip r:embed="rId4"/>
          <a:srcRect/>
          <a:stretch/>
        </p:blipFill>
        <p:spPr>
          <a:xfrm>
            <a:off x="619125" y="1587502"/>
            <a:ext cx="6915150" cy="3641723"/>
          </a:xfrm>
          <a:prstGeom prst="rect">
            <a:avLst/>
          </a:prstGeom>
          <a:noFill/>
          <a:ln>
            <a:noFill/>
          </a:ln>
        </p:spPr>
      </p:pic>
      <p:sp>
        <p:nvSpPr>
          <p:cNvPr id="2" name="TextBox 1">
            <a:extLst>
              <a:ext uri="{FF2B5EF4-FFF2-40B4-BE49-F238E27FC236}">
                <a16:creationId xmlns:a16="http://schemas.microsoft.com/office/drawing/2014/main" id="{57E91FC2-F690-02C6-CA04-27C177DD284C}"/>
              </a:ext>
            </a:extLst>
          </p:cNvPr>
          <p:cNvSpPr txBox="1"/>
          <p:nvPr/>
        </p:nvSpPr>
        <p:spPr>
          <a:xfrm>
            <a:off x="1622612" y="5809129"/>
            <a:ext cx="5354652" cy="307777"/>
          </a:xfrm>
          <a:prstGeom prst="rect">
            <a:avLst/>
          </a:prstGeom>
          <a:noFill/>
        </p:spPr>
        <p:txBody>
          <a:bodyPr wrap="square" rtlCol="0">
            <a:spAutoFit/>
          </a:bodyPr>
          <a:lstStyle/>
          <a:p>
            <a:pPr algn="just"/>
            <a:r>
              <a:rPr lang="en-IN" dirty="0"/>
              <a:t>We can see that, there is no trend. However, there is seasonality. </a:t>
            </a:r>
          </a:p>
        </p:txBody>
      </p:sp>
    </p:spTree>
    <p:extLst>
      <p:ext uri="{BB962C8B-B14F-4D97-AF65-F5344CB8AC3E}">
        <p14:creationId xmlns:p14="http://schemas.microsoft.com/office/powerpoint/2010/main" val="39119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2400300" y="305924"/>
            <a:ext cx="4247546" cy="646290"/>
          </a:xfrm>
          <a:prstGeom prst="rect">
            <a:avLst/>
          </a:prstGeom>
          <a:noFill/>
          <a:ln>
            <a:noFill/>
          </a:ln>
        </p:spPr>
        <p:txBody>
          <a:bodyPr spcFirstLastPara="1" wrap="square" lIns="91425" tIns="45700" rIns="91425" bIns="45700" anchor="t" anchorCtr="0">
            <a:spAutoFit/>
          </a:bodyPr>
          <a:lstStyle/>
          <a:p>
            <a:pPr algn="ctr">
              <a:buSzPts val="2800"/>
            </a:pPr>
            <a:r>
              <a:rPr lang="en-IN" sz="2800" b="1" dirty="0">
                <a:solidFill>
                  <a:srgbClr val="002776"/>
                </a:solidFill>
              </a:rPr>
              <a:t>Energy</a:t>
            </a:r>
            <a:r>
              <a:rPr lang="en-IN" sz="3600" b="1" i="0" dirty="0">
                <a:solidFill>
                  <a:srgbClr val="000000"/>
                </a:solidFill>
                <a:effectLst/>
                <a:latin typeface="Helvetica Neue"/>
              </a:rPr>
              <a:t> </a:t>
            </a:r>
            <a:r>
              <a:rPr lang="en-IN" sz="2800" b="1" dirty="0">
                <a:solidFill>
                  <a:srgbClr val="002776"/>
                </a:solidFill>
              </a:rPr>
              <a:t>Distribution</a:t>
            </a:r>
            <a:endParaRPr lang="en-IN" sz="3600" b="1" i="0" dirty="0">
              <a:solidFill>
                <a:srgbClr val="000000"/>
              </a:solidFill>
              <a:effectLst/>
              <a:latin typeface="Helvetica Neue"/>
            </a:endParaRPr>
          </a:p>
        </p:txBody>
      </p:sp>
      <p:sp>
        <p:nvSpPr>
          <p:cNvPr id="269" name="Google Shape;269;p5"/>
          <p:cNvSpPr txBox="1"/>
          <p:nvPr/>
        </p:nvSpPr>
        <p:spPr>
          <a:xfrm>
            <a:off x="1779494" y="5615953"/>
            <a:ext cx="5585012" cy="6462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800" dirty="0">
                <a:latin typeface="+mj-lt"/>
              </a:rPr>
              <a:t>Due to constant trend, we see the normal distribution. </a:t>
            </a:r>
            <a:endParaRPr sz="1800" dirty="0">
              <a:latin typeface="+mj-lt"/>
            </a:endParaRPr>
          </a:p>
        </p:txBody>
      </p:sp>
      <p:pic>
        <p:nvPicPr>
          <p:cNvPr id="270" name="Google Shape;270;p5"/>
          <p:cNvPicPr preferRelativeResize="0"/>
          <p:nvPr/>
        </p:nvPicPr>
        <p:blipFill>
          <a:blip r:embed="rId4"/>
          <a:srcRect/>
          <a:stretch/>
        </p:blipFill>
        <p:spPr>
          <a:xfrm>
            <a:off x="971550" y="1078943"/>
            <a:ext cx="6581775" cy="4188381"/>
          </a:xfrm>
          <a:prstGeom prst="rect">
            <a:avLst/>
          </a:prstGeom>
          <a:noFill/>
          <a:ln>
            <a:noFill/>
          </a:ln>
        </p:spPr>
      </p:pic>
    </p:spTree>
    <p:extLst>
      <p:ext uri="{BB962C8B-B14F-4D97-AF65-F5344CB8AC3E}">
        <p14:creationId xmlns:p14="http://schemas.microsoft.com/office/powerpoint/2010/main" val="362406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613458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Stationarity Check</a:t>
            </a:r>
            <a:endParaRPr sz="3600" b="1" i="0" u="none" strike="noStrike" cap="none">
              <a:solidFill>
                <a:srgbClr val="000000"/>
              </a:solidFill>
              <a:latin typeface="Arial"/>
              <a:ea typeface="Arial"/>
              <a:cs typeface="Arial"/>
              <a:sym typeface="Arial"/>
            </a:endParaRPr>
          </a:p>
        </p:txBody>
      </p:sp>
      <p:sp>
        <p:nvSpPr>
          <p:cNvPr id="288" name="Google Shape;288;p7"/>
          <p:cNvSpPr/>
          <p:nvPr/>
        </p:nvSpPr>
        <p:spPr>
          <a:xfrm>
            <a:off x="224073" y="1093361"/>
            <a:ext cx="8708082" cy="255450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Test stationary using Augmented Dickey Fuller’s Test.</a:t>
            </a:r>
            <a:endParaRPr dirty="0"/>
          </a:p>
          <a:p>
            <a:pPr marL="0" marR="0" lvl="0" indent="0" algn="just"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dirty="0">
                <a:latin typeface="Times New Roman"/>
                <a:ea typeface="Times New Roman"/>
                <a:cs typeface="Times New Roman"/>
                <a:sym typeface="Times New Roman"/>
              </a:rPr>
              <a:t>S</a:t>
            </a:r>
            <a:r>
              <a:rPr lang="en-US" sz="2000" b="0" i="0" u="none" strike="noStrike" cap="none" dirty="0">
                <a:solidFill>
                  <a:srgbClr val="000000"/>
                </a:solidFill>
                <a:latin typeface="Times New Roman"/>
                <a:ea typeface="Times New Roman"/>
                <a:cs typeface="Times New Roman"/>
                <a:sym typeface="Times New Roman"/>
              </a:rPr>
              <a:t>tationary data is data whose statistical properties like mean, variance, covariance do not vary with time or these statistical properties are not the function of time. a stationary data series has without a Trend or Seasonal components.</a:t>
            </a: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Stationary series is easier for statistical models to predict effectively and precisely.</a:t>
            </a:r>
            <a:endParaRPr sz="2000" b="0" i="0" u="none" strike="noStrike" cap="none" dirty="0">
              <a:solidFill>
                <a:srgbClr val="000000"/>
              </a:solidFill>
              <a:latin typeface="Arial"/>
              <a:ea typeface="Arial"/>
              <a:cs typeface="Arial"/>
              <a:sym typeface="Arial"/>
            </a:endParaRPr>
          </a:p>
        </p:txBody>
      </p:sp>
      <p:pic>
        <p:nvPicPr>
          <p:cNvPr id="289" name="Google Shape;289;p7"/>
          <p:cNvPicPr preferRelativeResize="0"/>
          <p:nvPr/>
        </p:nvPicPr>
        <p:blipFill>
          <a:blip r:embed="rId4"/>
          <a:srcRect/>
          <a:stretch/>
        </p:blipFill>
        <p:spPr>
          <a:xfrm>
            <a:off x="407413" y="3647867"/>
            <a:ext cx="3859787" cy="2279144"/>
          </a:xfrm>
          <a:prstGeom prst="rect">
            <a:avLst/>
          </a:prstGeom>
          <a:noFill/>
          <a:ln>
            <a:noFill/>
          </a:ln>
        </p:spPr>
      </p:pic>
      <p:sp>
        <p:nvSpPr>
          <p:cNvPr id="290" name="Google Shape;290;p7"/>
          <p:cNvSpPr/>
          <p:nvPr/>
        </p:nvSpPr>
        <p:spPr>
          <a:xfrm>
            <a:off x="4556260" y="3828719"/>
            <a:ext cx="4180327"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Test Statistic                    -19.935246</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p-value                             0.000000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#Lags Used                         74.000000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Number of Observations Used    143157.000000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Critical Value (1%)                -3.430396</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Critical Value (5%)                -2.861560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Critical Value (10%)               -2.566781</a:t>
            </a:r>
          </a:p>
          <a:p>
            <a:pPr marL="0" marR="0" lvl="0" indent="0" algn="l" rtl="0">
              <a:lnSpc>
                <a:spcPct val="100000"/>
              </a:lnSpc>
              <a:spcBef>
                <a:spcPts val="0"/>
              </a:spcBef>
              <a:spcAft>
                <a:spcPts val="0"/>
              </a:spcAft>
              <a:buNone/>
            </a:pPr>
            <a:r>
              <a:rPr lang="en-US" sz="1400" b="0" i="0" u="none" strike="noStrike" cap="none" dirty="0" err="1">
                <a:solidFill>
                  <a:srgbClr val="000000"/>
                </a:solidFill>
                <a:latin typeface="Arial"/>
                <a:ea typeface="Arial"/>
                <a:cs typeface="Arial"/>
                <a:sym typeface="Arial"/>
              </a:rPr>
              <a:t>dtype</a:t>
            </a:r>
            <a:r>
              <a:rPr lang="en-US" sz="1400" b="0" i="0" u="none" strike="noStrike" cap="none" dirty="0">
                <a:solidFill>
                  <a:srgbClr val="000000"/>
                </a:solidFill>
                <a:latin typeface="Arial"/>
                <a:ea typeface="Arial"/>
                <a:cs typeface="Arial"/>
                <a:sym typeface="Arial"/>
              </a:rPr>
              <a:t>: float64</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Failed to reject null hypothesis. Data is stationary</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8A920BE-694C-56FF-01CD-CD97BCC16770}"/>
              </a:ext>
            </a:extLst>
          </p:cNvPr>
          <p:cNvSpPr txBox="1"/>
          <p:nvPr/>
        </p:nvSpPr>
        <p:spPr>
          <a:xfrm>
            <a:off x="813495" y="6107864"/>
            <a:ext cx="7485529" cy="307777"/>
          </a:xfrm>
          <a:prstGeom prst="rect">
            <a:avLst/>
          </a:prstGeom>
          <a:noFill/>
        </p:spPr>
        <p:txBody>
          <a:bodyPr wrap="square" rtlCol="0">
            <a:spAutoFit/>
          </a:bodyPr>
          <a:lstStyle/>
          <a:p>
            <a:pPr algn="ctr"/>
            <a:r>
              <a:rPr lang="en-IN" dirty="0"/>
              <a:t>Here we got P-value as 0 because there is no trend in our data.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613458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a:latin typeface="Times New Roman"/>
                <a:ea typeface="Times New Roman"/>
                <a:cs typeface="Times New Roman"/>
                <a:sym typeface="Times New Roman"/>
              </a:rPr>
              <a:t>Resampling of data</a:t>
            </a:r>
            <a:endParaRPr sz="3600" b="1" i="0" u="none" strike="noStrike" cap="none" dirty="0">
              <a:solidFill>
                <a:srgbClr val="000000"/>
              </a:solidFill>
              <a:latin typeface="Arial"/>
              <a:ea typeface="Arial"/>
              <a:cs typeface="Arial"/>
              <a:sym typeface="Arial"/>
            </a:endParaRPr>
          </a:p>
        </p:txBody>
      </p:sp>
      <p:sp>
        <p:nvSpPr>
          <p:cNvPr id="288" name="Google Shape;288;p7"/>
          <p:cNvSpPr/>
          <p:nvPr/>
        </p:nvSpPr>
        <p:spPr>
          <a:xfrm>
            <a:off x="247648" y="1227832"/>
            <a:ext cx="8684505" cy="1345969"/>
          </a:xfrm>
          <a:prstGeom prst="rect">
            <a:avLst/>
          </a:prstGeom>
          <a:noFill/>
          <a:ln>
            <a:noFill/>
          </a:ln>
        </p:spPr>
        <p:txBody>
          <a:bodyPr spcFirstLastPara="1" wrap="square" lIns="91425" tIns="45700" rIns="91425" bIns="45700" anchor="t" anchorCtr="0">
            <a:spAutoFit/>
          </a:bodyPr>
          <a:lstStyle/>
          <a:p>
            <a:pPr marL="457200" lvl="0" indent="-342900" algn="just" rtl="0">
              <a:lnSpc>
                <a:spcPct val="90000"/>
              </a:lnSpc>
              <a:spcBef>
                <a:spcPts val="1000"/>
              </a:spcBef>
              <a:spcAft>
                <a:spcPts val="0"/>
              </a:spcAft>
              <a:buSzPct val="91836"/>
              <a:buChar char="•"/>
            </a:pPr>
            <a:r>
              <a:rPr lang="en-US" sz="1800" dirty="0">
                <a:latin typeface="Times New Roman"/>
                <a:ea typeface="Times New Roman"/>
                <a:cs typeface="Times New Roman"/>
                <a:sym typeface="Times New Roman"/>
              </a:rPr>
              <a:t>Our data set have very large number of data points so we have down sampling our data for reducing the no. of data point.</a:t>
            </a:r>
          </a:p>
          <a:p>
            <a:pPr marL="457200" lvl="0" indent="-342900" algn="just" rtl="0">
              <a:lnSpc>
                <a:spcPct val="90000"/>
              </a:lnSpc>
              <a:spcBef>
                <a:spcPts val="1000"/>
              </a:spcBef>
              <a:spcAft>
                <a:spcPts val="0"/>
              </a:spcAft>
              <a:buSzPct val="91836"/>
              <a:buChar char="•"/>
            </a:pPr>
            <a:r>
              <a:rPr lang="en-US" sz="1800" dirty="0">
                <a:latin typeface="Times New Roman"/>
                <a:ea typeface="Times New Roman"/>
                <a:cs typeface="Times New Roman"/>
                <a:sym typeface="Times New Roman"/>
              </a:rPr>
              <a:t>By applying resample method the hourly data converted into daily data by which no. of data points decreases into 143232 to 5969. </a:t>
            </a:r>
            <a:endParaRPr lang="en-US" sz="1800" dirty="0"/>
          </a:p>
        </p:txBody>
      </p:sp>
      <p:sp>
        <p:nvSpPr>
          <p:cNvPr id="2" name="TextBox 1">
            <a:extLst>
              <a:ext uri="{FF2B5EF4-FFF2-40B4-BE49-F238E27FC236}">
                <a16:creationId xmlns:a16="http://schemas.microsoft.com/office/drawing/2014/main" id="{FE0C558D-425C-42B9-9B84-931BAC67DAF7}"/>
              </a:ext>
            </a:extLst>
          </p:cNvPr>
          <p:cNvSpPr txBox="1"/>
          <p:nvPr/>
        </p:nvSpPr>
        <p:spPr>
          <a:xfrm>
            <a:off x="2361353" y="3159746"/>
            <a:ext cx="4457096" cy="2031325"/>
          </a:xfrm>
          <a:prstGeom prst="rect">
            <a:avLst/>
          </a:prstGeom>
          <a:noFill/>
        </p:spPr>
        <p:txBody>
          <a:bodyPr wrap="square" rtlCol="0">
            <a:spAutoFit/>
          </a:bodyPr>
          <a:lstStyle/>
          <a:p>
            <a:r>
              <a:rPr lang="en-US" dirty="0"/>
              <a:t>Test Statistic            -7.265243483352551,</a:t>
            </a:r>
          </a:p>
          <a:p>
            <a:r>
              <a:rPr lang="en-US" dirty="0"/>
              <a:t> p-value                1.6415165880027295e-10,</a:t>
            </a:r>
          </a:p>
          <a:p>
            <a:r>
              <a:rPr lang="en-US" dirty="0"/>
              <a:t>#Lags Used                                  33,</a:t>
            </a:r>
          </a:p>
          <a:p>
            <a:r>
              <a:rPr lang="en-US" dirty="0"/>
              <a:t>Number of Observations Used               5935,</a:t>
            </a:r>
          </a:p>
          <a:p>
            <a:r>
              <a:rPr lang="en-US" dirty="0"/>
              <a:t> {Critical Value '1%':       -3.43145229664056,</a:t>
            </a:r>
          </a:p>
          <a:p>
            <a:r>
              <a:rPr lang="en-US" dirty="0"/>
              <a:t>  Critical Value  '5%':    -2.8620271128107553,</a:t>
            </a:r>
          </a:p>
          <a:p>
            <a:r>
              <a:rPr lang="en-US" dirty="0"/>
              <a:t>  Critical Value '10%':     -2.56702928783387},</a:t>
            </a:r>
          </a:p>
          <a:p>
            <a:r>
              <a:rPr lang="en-US" dirty="0"/>
              <a:t> 84235.17424544465)</a:t>
            </a:r>
            <a:endParaRPr lang="en-IN" dirty="0"/>
          </a:p>
          <a:p>
            <a:endParaRPr lang="en-IN" dirty="0"/>
          </a:p>
        </p:txBody>
      </p:sp>
    </p:spTree>
    <p:extLst>
      <p:ext uri="{BB962C8B-B14F-4D97-AF65-F5344CB8AC3E}">
        <p14:creationId xmlns:p14="http://schemas.microsoft.com/office/powerpoint/2010/main" val="231919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dirty="0">
                <a:solidFill>
                  <a:srgbClr val="000000"/>
                </a:solidFill>
                <a:effectLst/>
                <a:latin typeface="Helvetica Neue"/>
              </a:rPr>
              <a:t>ACF and PACF for PJMW_MW</a:t>
            </a:r>
            <a:endParaRPr sz="36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BD3F0722-BC74-412E-87CC-ABA61321C27D}"/>
              </a:ext>
            </a:extLst>
          </p:cNvPr>
          <p:cNvPicPr>
            <a:picLocks noChangeAspect="1"/>
          </p:cNvPicPr>
          <p:nvPr/>
        </p:nvPicPr>
        <p:blipFill>
          <a:blip r:embed="rId4"/>
          <a:stretch>
            <a:fillRect/>
          </a:stretch>
        </p:blipFill>
        <p:spPr>
          <a:xfrm>
            <a:off x="181096" y="1817816"/>
            <a:ext cx="4256499" cy="2333416"/>
          </a:xfrm>
          <a:prstGeom prst="rect">
            <a:avLst/>
          </a:prstGeom>
        </p:spPr>
      </p:pic>
      <p:pic>
        <p:nvPicPr>
          <p:cNvPr id="6" name="Picture 5">
            <a:extLst>
              <a:ext uri="{FF2B5EF4-FFF2-40B4-BE49-F238E27FC236}">
                <a16:creationId xmlns:a16="http://schemas.microsoft.com/office/drawing/2014/main" id="{57C86A7E-69A6-4F47-B634-31A879851640}"/>
              </a:ext>
            </a:extLst>
          </p:cNvPr>
          <p:cNvPicPr>
            <a:picLocks noChangeAspect="1"/>
          </p:cNvPicPr>
          <p:nvPr/>
        </p:nvPicPr>
        <p:blipFill>
          <a:blip r:embed="rId5"/>
          <a:stretch>
            <a:fillRect/>
          </a:stretch>
        </p:blipFill>
        <p:spPr>
          <a:xfrm>
            <a:off x="4572000" y="1848378"/>
            <a:ext cx="4572000" cy="2272292"/>
          </a:xfrm>
          <a:prstGeom prst="rect">
            <a:avLst/>
          </a:prstGeom>
        </p:spPr>
      </p:pic>
      <p:sp>
        <p:nvSpPr>
          <p:cNvPr id="2" name="TextBox 1">
            <a:extLst>
              <a:ext uri="{FF2B5EF4-FFF2-40B4-BE49-F238E27FC236}">
                <a16:creationId xmlns:a16="http://schemas.microsoft.com/office/drawing/2014/main" id="{78858891-E1EF-093E-D36C-BEAE204DCDD9}"/>
              </a:ext>
            </a:extLst>
          </p:cNvPr>
          <p:cNvSpPr txBox="1"/>
          <p:nvPr/>
        </p:nvSpPr>
        <p:spPr>
          <a:xfrm>
            <a:off x="370390" y="5307106"/>
            <a:ext cx="8423986" cy="584775"/>
          </a:xfrm>
          <a:prstGeom prst="rect">
            <a:avLst/>
          </a:prstGeom>
          <a:noFill/>
        </p:spPr>
        <p:txBody>
          <a:bodyPr wrap="square" rtlCol="0">
            <a:spAutoFit/>
          </a:bodyPr>
          <a:lstStyle/>
          <a:p>
            <a:pPr algn="just"/>
            <a:r>
              <a:rPr lang="en-IN" sz="1600" dirty="0"/>
              <a:t>The above figure shows ACF and PACF relation for the resampled data without any differentiation. </a:t>
            </a:r>
          </a:p>
        </p:txBody>
      </p:sp>
    </p:spTree>
    <p:extLst>
      <p:ext uri="{BB962C8B-B14F-4D97-AF65-F5344CB8AC3E}">
        <p14:creationId xmlns:p14="http://schemas.microsoft.com/office/powerpoint/2010/main" val="349276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22AB0-E86B-2C22-556F-42C541ABEB1B}"/>
              </a:ext>
            </a:extLst>
          </p:cNvPr>
          <p:cNvPicPr>
            <a:picLocks noChangeAspect="1"/>
          </p:cNvPicPr>
          <p:nvPr/>
        </p:nvPicPr>
        <p:blipFill>
          <a:blip r:embed="rId2"/>
          <a:stretch>
            <a:fillRect/>
          </a:stretch>
        </p:blipFill>
        <p:spPr>
          <a:xfrm>
            <a:off x="510988" y="0"/>
            <a:ext cx="3339522" cy="2268071"/>
          </a:xfrm>
          <a:prstGeom prst="rect">
            <a:avLst/>
          </a:prstGeom>
        </p:spPr>
      </p:pic>
      <p:pic>
        <p:nvPicPr>
          <p:cNvPr id="7" name="Picture 6">
            <a:extLst>
              <a:ext uri="{FF2B5EF4-FFF2-40B4-BE49-F238E27FC236}">
                <a16:creationId xmlns:a16="http://schemas.microsoft.com/office/drawing/2014/main" id="{14466CF7-CDA9-A47D-35F1-0705164804F7}"/>
              </a:ext>
            </a:extLst>
          </p:cNvPr>
          <p:cNvPicPr>
            <a:picLocks noChangeAspect="1"/>
          </p:cNvPicPr>
          <p:nvPr/>
        </p:nvPicPr>
        <p:blipFill>
          <a:blip r:embed="rId3"/>
          <a:stretch>
            <a:fillRect/>
          </a:stretch>
        </p:blipFill>
        <p:spPr>
          <a:xfrm>
            <a:off x="5067419" y="0"/>
            <a:ext cx="3292682" cy="2268071"/>
          </a:xfrm>
          <a:prstGeom prst="rect">
            <a:avLst/>
          </a:prstGeom>
        </p:spPr>
      </p:pic>
      <p:pic>
        <p:nvPicPr>
          <p:cNvPr id="9" name="Picture 8">
            <a:extLst>
              <a:ext uri="{FF2B5EF4-FFF2-40B4-BE49-F238E27FC236}">
                <a16:creationId xmlns:a16="http://schemas.microsoft.com/office/drawing/2014/main" id="{11D9683E-4E27-99C7-FBBE-7B0D714B8EF2}"/>
              </a:ext>
            </a:extLst>
          </p:cNvPr>
          <p:cNvPicPr>
            <a:picLocks noChangeAspect="1"/>
          </p:cNvPicPr>
          <p:nvPr/>
        </p:nvPicPr>
        <p:blipFill>
          <a:blip r:embed="rId4"/>
          <a:stretch>
            <a:fillRect/>
          </a:stretch>
        </p:blipFill>
        <p:spPr>
          <a:xfrm>
            <a:off x="296397" y="4589930"/>
            <a:ext cx="3780185" cy="2133898"/>
          </a:xfrm>
          <a:prstGeom prst="rect">
            <a:avLst/>
          </a:prstGeom>
        </p:spPr>
      </p:pic>
      <p:pic>
        <p:nvPicPr>
          <p:cNvPr id="11" name="Picture 10">
            <a:extLst>
              <a:ext uri="{FF2B5EF4-FFF2-40B4-BE49-F238E27FC236}">
                <a16:creationId xmlns:a16="http://schemas.microsoft.com/office/drawing/2014/main" id="{2FF1DC68-439C-C45D-C1A5-3ACFC417DC14}"/>
              </a:ext>
            </a:extLst>
          </p:cNvPr>
          <p:cNvPicPr>
            <a:picLocks noChangeAspect="1"/>
          </p:cNvPicPr>
          <p:nvPr/>
        </p:nvPicPr>
        <p:blipFill>
          <a:blip r:embed="rId5"/>
          <a:stretch>
            <a:fillRect/>
          </a:stretch>
        </p:blipFill>
        <p:spPr>
          <a:xfrm>
            <a:off x="5067419" y="4733366"/>
            <a:ext cx="3292682" cy="1990462"/>
          </a:xfrm>
          <a:prstGeom prst="rect">
            <a:avLst/>
          </a:prstGeom>
        </p:spPr>
      </p:pic>
    </p:spTree>
    <p:extLst>
      <p:ext uri="{BB962C8B-B14F-4D97-AF65-F5344CB8AC3E}">
        <p14:creationId xmlns:p14="http://schemas.microsoft.com/office/powerpoint/2010/main" val="141008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400069"/>
          </a:xfrm>
          <a:prstGeom prst="rect">
            <a:avLst/>
          </a:prstGeom>
          <a:noFill/>
          <a:ln>
            <a:noFill/>
          </a:ln>
        </p:spPr>
        <p:txBody>
          <a:bodyPr spcFirstLastPara="1" wrap="square" lIns="91425" tIns="45700" rIns="91425" bIns="45700" anchor="t" anchorCtr="0">
            <a:spAutoFit/>
          </a:bodyPr>
          <a:lstStyle/>
          <a:p>
            <a:pPr algn="ctr"/>
            <a:r>
              <a:rPr lang="en-US" sz="2000" b="1" dirty="0">
                <a:latin typeface="Helvetica Neue"/>
              </a:rPr>
              <a:t>Splitting</a:t>
            </a:r>
            <a:r>
              <a:rPr lang="en-US" sz="2000" b="1" i="0" dirty="0">
                <a:solidFill>
                  <a:srgbClr val="000000"/>
                </a:solidFill>
                <a:effectLst/>
                <a:latin typeface="Helvetica Neue"/>
              </a:rPr>
              <a:t> the data set into train and test</a:t>
            </a:r>
          </a:p>
        </p:txBody>
      </p:sp>
      <p:pic>
        <p:nvPicPr>
          <p:cNvPr id="11" name="Picture 10">
            <a:extLst>
              <a:ext uri="{FF2B5EF4-FFF2-40B4-BE49-F238E27FC236}">
                <a16:creationId xmlns:a16="http://schemas.microsoft.com/office/drawing/2014/main" id="{B2537EB6-944D-4DE8-AC3A-781273B1C0C3}"/>
              </a:ext>
            </a:extLst>
          </p:cNvPr>
          <p:cNvPicPr>
            <a:picLocks noChangeAspect="1"/>
          </p:cNvPicPr>
          <p:nvPr/>
        </p:nvPicPr>
        <p:blipFill>
          <a:blip r:embed="rId4"/>
          <a:srcRect/>
          <a:stretch/>
        </p:blipFill>
        <p:spPr>
          <a:xfrm>
            <a:off x="903790" y="2020104"/>
            <a:ext cx="7763960" cy="3467100"/>
          </a:xfrm>
          <a:prstGeom prst="rect">
            <a:avLst/>
          </a:prstGeom>
        </p:spPr>
      </p:pic>
      <p:sp>
        <p:nvSpPr>
          <p:cNvPr id="13" name="TextBox 12">
            <a:extLst>
              <a:ext uri="{FF2B5EF4-FFF2-40B4-BE49-F238E27FC236}">
                <a16:creationId xmlns:a16="http://schemas.microsoft.com/office/drawing/2014/main" id="{C4045489-5EF5-4FFB-9C0A-12167FD01F73}"/>
              </a:ext>
            </a:extLst>
          </p:cNvPr>
          <p:cNvSpPr txBox="1"/>
          <p:nvPr/>
        </p:nvSpPr>
        <p:spPr>
          <a:xfrm>
            <a:off x="903790" y="1281440"/>
            <a:ext cx="7221035"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effectLst/>
                <a:latin typeface="Helvetica Neue"/>
              </a:rPr>
              <a:t>80% of our data set are taken for training and 20% of data taken for testing purpose</a:t>
            </a:r>
          </a:p>
          <a:p>
            <a:pPr marL="285750" indent="-285750">
              <a:buFont typeface="Arial" panose="020B0604020202020204" pitchFamily="34" charset="0"/>
              <a:buChar char="•"/>
            </a:pPr>
            <a:r>
              <a:rPr lang="en-IN" dirty="0"/>
              <a:t>Train 5754 rows And 1 column</a:t>
            </a:r>
          </a:p>
          <a:p>
            <a:pPr marL="285750" indent="-285750">
              <a:buFont typeface="Arial" panose="020B0604020202020204" pitchFamily="34" charset="0"/>
              <a:buChar char="•"/>
            </a:pPr>
            <a:r>
              <a:rPr lang="en-IN" dirty="0"/>
              <a:t>Test 215 rows and 1 column</a:t>
            </a:r>
          </a:p>
        </p:txBody>
      </p:sp>
    </p:spTree>
    <p:extLst>
      <p:ext uri="{BB962C8B-B14F-4D97-AF65-F5344CB8AC3E}">
        <p14:creationId xmlns:p14="http://schemas.microsoft.com/office/powerpoint/2010/main" val="416238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9"/>
          <p:cNvSpPr txBox="1">
            <a:spLocks noGrp="1"/>
          </p:cNvSpPr>
          <p:nvPr>
            <p:ph type="title"/>
          </p:nvPr>
        </p:nvSpPr>
        <p:spPr>
          <a:xfrm>
            <a:off x="191729" y="117988"/>
            <a:ext cx="8722087" cy="8406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1. Moving Average</a:t>
            </a:r>
            <a:endParaRPr sz="3200" b="1"/>
          </a:p>
        </p:txBody>
      </p:sp>
      <p:sp>
        <p:nvSpPr>
          <p:cNvPr id="302" name="Google Shape;302;p9"/>
          <p:cNvSpPr txBox="1">
            <a:spLocks noGrp="1"/>
          </p:cNvSpPr>
          <p:nvPr>
            <p:ph type="body" idx="1"/>
          </p:nvPr>
        </p:nvSpPr>
        <p:spPr>
          <a:xfrm>
            <a:off x="0" y="722671"/>
            <a:ext cx="9144000" cy="6135329"/>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just" rtl="0">
              <a:lnSpc>
                <a:spcPct val="90000"/>
              </a:lnSpc>
              <a:spcBef>
                <a:spcPts val="1000"/>
              </a:spcBef>
              <a:spcAft>
                <a:spcPts val="0"/>
              </a:spcAft>
              <a:buSzPct val="97297"/>
              <a:buChar char="•"/>
            </a:pPr>
            <a:r>
              <a:rPr lang="en-US" sz="2000">
                <a:latin typeface="Times New Roman"/>
                <a:ea typeface="Times New Roman"/>
                <a:cs typeface="Times New Roman"/>
                <a:sym typeface="Times New Roman"/>
              </a:rPr>
              <a:t>In this technique, we take average of ‘k’ consecutive values depending on the frequency of time series. Here, we will take the average over the past 5 Months.</a:t>
            </a:r>
            <a:endParaRPr/>
          </a:p>
          <a:p>
            <a:pPr marL="457200" lvl="0" indent="-342900" algn="just" rtl="0">
              <a:lnSpc>
                <a:spcPct val="90000"/>
              </a:lnSpc>
              <a:spcBef>
                <a:spcPts val="1000"/>
              </a:spcBef>
              <a:spcAft>
                <a:spcPts val="0"/>
              </a:spcAft>
              <a:buSzPct val="97297"/>
              <a:buChar char="•"/>
            </a:pPr>
            <a:r>
              <a:rPr lang="en-US" sz="2000">
                <a:latin typeface="Times New Roman"/>
                <a:ea typeface="Times New Roman"/>
                <a:cs typeface="Times New Roman"/>
                <a:sym typeface="Times New Roman"/>
              </a:rPr>
              <a:t>The rolling mean values appear to be highly varying. The Test Statistic is smaller than the 10% 5%, and 1% of critical values. So, we can say with 99% confidence level that the dataset is a non stationary series.</a:t>
            </a: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14300" lvl="0" indent="0" algn="l" rtl="0">
              <a:lnSpc>
                <a:spcPct val="90000"/>
              </a:lnSpc>
              <a:spcBef>
                <a:spcPts val="1000"/>
              </a:spcBef>
              <a:spcAft>
                <a:spcPts val="0"/>
              </a:spcAft>
              <a:buSzPct val="149688"/>
              <a:buNone/>
            </a:pPr>
            <a:r>
              <a:rPr lang="en-US" sz="1300"/>
              <a:t> Test Statistic                                   -2.358587</a:t>
            </a:r>
            <a:endParaRPr/>
          </a:p>
          <a:p>
            <a:pPr marL="114300" lvl="0" indent="0" algn="l" rtl="0">
              <a:lnSpc>
                <a:spcPct val="90000"/>
              </a:lnSpc>
              <a:spcBef>
                <a:spcPts val="1000"/>
              </a:spcBef>
              <a:spcAft>
                <a:spcPts val="0"/>
              </a:spcAft>
              <a:buSzPct val="149688"/>
              <a:buNone/>
            </a:pPr>
            <a:r>
              <a:rPr lang="en-US" sz="1300"/>
              <a:t>p-value                                              0.153768</a:t>
            </a:r>
            <a:endParaRPr/>
          </a:p>
          <a:p>
            <a:pPr marL="114300" lvl="0" indent="0" algn="l" rtl="0">
              <a:lnSpc>
                <a:spcPct val="90000"/>
              </a:lnSpc>
              <a:spcBef>
                <a:spcPts val="1000"/>
              </a:spcBef>
              <a:spcAft>
                <a:spcPts val="0"/>
              </a:spcAft>
              <a:buSzPct val="149688"/>
              <a:buNone/>
            </a:pPr>
            <a:r>
              <a:rPr lang="en-US" sz="1300"/>
              <a:t>#Lags Used                                       14.000000</a:t>
            </a:r>
            <a:endParaRPr/>
          </a:p>
          <a:p>
            <a:pPr marL="114300" lvl="0" indent="0" algn="l" rtl="0">
              <a:lnSpc>
                <a:spcPct val="90000"/>
              </a:lnSpc>
              <a:spcBef>
                <a:spcPts val="1000"/>
              </a:spcBef>
              <a:spcAft>
                <a:spcPts val="0"/>
              </a:spcAft>
              <a:buSzPct val="149688"/>
              <a:buNone/>
            </a:pPr>
            <a:r>
              <a:rPr lang="en-US" sz="1300"/>
              <a:t>Number of Observations Used     158.000000</a:t>
            </a:r>
            <a:endParaRPr/>
          </a:p>
          <a:p>
            <a:pPr marL="114300" lvl="0" indent="0" algn="l" rtl="0">
              <a:lnSpc>
                <a:spcPct val="90000"/>
              </a:lnSpc>
              <a:spcBef>
                <a:spcPts val="1000"/>
              </a:spcBef>
              <a:spcAft>
                <a:spcPts val="0"/>
              </a:spcAft>
              <a:buSzPct val="149688"/>
              <a:buNone/>
            </a:pPr>
            <a:r>
              <a:rPr lang="en-US" sz="1300"/>
              <a:t>Critical Value (1%)                            -3.472431</a:t>
            </a:r>
            <a:endParaRPr/>
          </a:p>
          <a:p>
            <a:pPr marL="114300" lvl="0" indent="0" algn="l" rtl="0">
              <a:lnSpc>
                <a:spcPct val="90000"/>
              </a:lnSpc>
              <a:spcBef>
                <a:spcPts val="1000"/>
              </a:spcBef>
              <a:spcAft>
                <a:spcPts val="0"/>
              </a:spcAft>
              <a:buSzPct val="149688"/>
              <a:buNone/>
            </a:pPr>
            <a:r>
              <a:rPr lang="en-US" sz="1300"/>
              <a:t>Critical Value (5%)                             -2.880013</a:t>
            </a:r>
            <a:endParaRPr/>
          </a:p>
          <a:p>
            <a:pPr marL="114300" lvl="0" indent="0" algn="l" rtl="0">
              <a:lnSpc>
                <a:spcPct val="90000"/>
              </a:lnSpc>
              <a:spcBef>
                <a:spcPts val="1000"/>
              </a:spcBef>
              <a:spcAft>
                <a:spcPts val="0"/>
              </a:spcAft>
              <a:buSzPct val="149688"/>
              <a:buNone/>
            </a:pPr>
            <a:r>
              <a:rPr lang="en-US" sz="1300"/>
              <a:t>Critical Value (10%)                            -2.576619</a:t>
            </a:r>
            <a:endParaRPr/>
          </a:p>
          <a:p>
            <a:pPr marL="114300" lvl="0" indent="0" algn="l" rtl="0">
              <a:lnSpc>
                <a:spcPct val="90000"/>
              </a:lnSpc>
              <a:spcBef>
                <a:spcPts val="1000"/>
              </a:spcBef>
              <a:spcAft>
                <a:spcPts val="0"/>
              </a:spcAft>
              <a:buSzPct val="149688"/>
              <a:buNone/>
            </a:pPr>
            <a:r>
              <a:rPr lang="en-US" sz="1300"/>
              <a:t>dtype: float64</a:t>
            </a:r>
            <a:endParaRPr/>
          </a:p>
          <a:p>
            <a:pPr marL="114300" lvl="0" indent="0" algn="l" rtl="0">
              <a:lnSpc>
                <a:spcPct val="90000"/>
              </a:lnSpc>
              <a:spcBef>
                <a:spcPts val="1000"/>
              </a:spcBef>
              <a:spcAft>
                <a:spcPts val="0"/>
              </a:spcAft>
              <a:buSzPct val="149688"/>
              <a:buNone/>
            </a:pPr>
            <a:r>
              <a:rPr lang="en-US" sz="1300"/>
              <a:t>Failed to accept null hypothesis. Data is non-stationary </a:t>
            </a:r>
            <a:endParaRPr/>
          </a:p>
          <a:p>
            <a:pPr marL="101600" lvl="0" indent="0" algn="l" rtl="0">
              <a:lnSpc>
                <a:spcPct val="90000"/>
              </a:lnSpc>
              <a:spcBef>
                <a:spcPts val="1000"/>
              </a:spcBef>
              <a:spcAft>
                <a:spcPts val="0"/>
              </a:spcAft>
              <a:buSzPct val="69498"/>
              <a:buNone/>
            </a:pPr>
            <a:endParaRPr/>
          </a:p>
        </p:txBody>
      </p:sp>
      <p:pic>
        <p:nvPicPr>
          <p:cNvPr id="303" name="Google Shape;303;p9" descr="E:\download (25).png"/>
          <p:cNvPicPr preferRelativeResize="0"/>
          <p:nvPr/>
        </p:nvPicPr>
        <p:blipFill rotWithShape="1">
          <a:blip r:embed="rId3">
            <a:alphaModFix/>
          </a:blip>
          <a:srcRect/>
          <a:stretch/>
        </p:blipFill>
        <p:spPr>
          <a:xfrm>
            <a:off x="309716" y="2042653"/>
            <a:ext cx="3731342" cy="1991032"/>
          </a:xfrm>
          <a:prstGeom prst="rect">
            <a:avLst/>
          </a:prstGeom>
          <a:noFill/>
          <a:ln>
            <a:noFill/>
          </a:ln>
        </p:spPr>
      </p:pic>
      <p:pic>
        <p:nvPicPr>
          <p:cNvPr id="304" name="Google Shape;304;p9" descr="E:\download (26).png"/>
          <p:cNvPicPr preferRelativeResize="0"/>
          <p:nvPr/>
        </p:nvPicPr>
        <p:blipFill rotWithShape="1">
          <a:blip r:embed="rId4">
            <a:alphaModFix/>
          </a:blip>
          <a:srcRect/>
          <a:stretch/>
        </p:blipFill>
        <p:spPr>
          <a:xfrm>
            <a:off x="4616244" y="1836173"/>
            <a:ext cx="4025491" cy="21975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1" y="0"/>
            <a:ext cx="9143999" cy="7521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55555"/>
              <a:buNone/>
            </a:pPr>
            <a:br>
              <a:rPr lang="en-US" b="1"/>
            </a:br>
            <a:r>
              <a:rPr lang="en-US" sz="3600">
                <a:latin typeface="Times New Roman"/>
                <a:ea typeface="Times New Roman"/>
                <a:cs typeface="Times New Roman"/>
                <a:sym typeface="Times New Roman"/>
              </a:rPr>
              <a:t>2. Eliminating Trend &amp; seasonality : Differencing</a:t>
            </a:r>
            <a:endParaRPr sz="3600"/>
          </a:p>
        </p:txBody>
      </p:sp>
      <p:sp>
        <p:nvSpPr>
          <p:cNvPr id="310" name="Google Shape;310;p10"/>
          <p:cNvSpPr txBox="1">
            <a:spLocks noGrp="1"/>
          </p:cNvSpPr>
          <p:nvPr>
            <p:ph type="body" idx="1"/>
          </p:nvPr>
        </p:nvSpPr>
        <p:spPr>
          <a:xfrm>
            <a:off x="0" y="958646"/>
            <a:ext cx="9144000" cy="5899354"/>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Differencing : </a:t>
            </a:r>
            <a:r>
              <a:rPr lang="en-US" sz="2000">
                <a:latin typeface="Times New Roman"/>
                <a:ea typeface="Times New Roman"/>
                <a:cs typeface="Times New Roman"/>
                <a:sym typeface="Times New Roman"/>
              </a:rPr>
              <a:t>One of the most common methods of dealing with both trend and seasonality is differencing. In this technique, we take the difference of the observation at a particular instant with that at the previous instant. the dataset is a non stationary series.</a:t>
            </a:r>
            <a:endParaRPr/>
          </a:p>
          <a:p>
            <a:pPr marL="0" lvl="0" indent="0" algn="l" rtl="0">
              <a:lnSpc>
                <a:spcPct val="90000"/>
              </a:lnSpc>
              <a:spcBef>
                <a:spcPts val="1000"/>
              </a:spcBef>
              <a:spcAft>
                <a:spcPts val="0"/>
              </a:spcAft>
              <a:buSzPts val="1800"/>
              <a:buNone/>
            </a:pPr>
            <a:r>
              <a:rPr lang="en-US" b="1">
                <a:latin typeface="Times New Roman"/>
                <a:ea typeface="Times New Roman"/>
                <a:cs typeface="Times New Roman"/>
                <a:sym typeface="Times New Roman"/>
              </a:rPr>
              <a:t>1. First order difference:</a:t>
            </a:r>
            <a:endParaRPr>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US" sz="1400"/>
              <a:t>Test Statistic                                    -2.358587</a:t>
            </a:r>
            <a:endParaRPr/>
          </a:p>
          <a:p>
            <a:pPr marL="114300" lvl="0" indent="0" algn="l" rtl="0">
              <a:lnSpc>
                <a:spcPct val="90000"/>
              </a:lnSpc>
              <a:spcBef>
                <a:spcPts val="1000"/>
              </a:spcBef>
              <a:spcAft>
                <a:spcPts val="0"/>
              </a:spcAft>
              <a:buSzPts val="1800"/>
              <a:buNone/>
            </a:pPr>
            <a:r>
              <a:rPr lang="en-US" sz="1400"/>
              <a:t>p-value                                               0.153768</a:t>
            </a:r>
            <a:endParaRPr/>
          </a:p>
          <a:p>
            <a:pPr marL="114300" lvl="0" indent="0" algn="l" rtl="0">
              <a:lnSpc>
                <a:spcPct val="90000"/>
              </a:lnSpc>
              <a:spcBef>
                <a:spcPts val="1000"/>
              </a:spcBef>
              <a:spcAft>
                <a:spcPts val="0"/>
              </a:spcAft>
              <a:buSzPts val="1800"/>
              <a:buNone/>
            </a:pPr>
            <a:r>
              <a:rPr lang="en-US" sz="1400"/>
              <a:t>#Lags Used                                         14.000000</a:t>
            </a:r>
            <a:endParaRPr/>
          </a:p>
          <a:p>
            <a:pPr marL="114300" lvl="0" indent="0" algn="l" rtl="0">
              <a:lnSpc>
                <a:spcPct val="90000"/>
              </a:lnSpc>
              <a:spcBef>
                <a:spcPts val="1000"/>
              </a:spcBef>
              <a:spcAft>
                <a:spcPts val="0"/>
              </a:spcAft>
              <a:buSzPts val="1800"/>
              <a:buNone/>
            </a:pPr>
            <a:r>
              <a:rPr lang="en-US" sz="1400"/>
              <a:t>Number of Observations Used    158.000000</a:t>
            </a:r>
            <a:endParaRPr/>
          </a:p>
          <a:p>
            <a:pPr marL="114300" lvl="0" indent="0" algn="l" rtl="0">
              <a:lnSpc>
                <a:spcPct val="90000"/>
              </a:lnSpc>
              <a:spcBef>
                <a:spcPts val="1000"/>
              </a:spcBef>
              <a:spcAft>
                <a:spcPts val="0"/>
              </a:spcAft>
              <a:buSzPts val="1800"/>
              <a:buNone/>
            </a:pPr>
            <a:r>
              <a:rPr lang="en-US" sz="1400"/>
              <a:t>Critical Value (1%)                           -3.472431</a:t>
            </a:r>
            <a:endParaRPr/>
          </a:p>
          <a:p>
            <a:pPr marL="114300" lvl="0" indent="0" algn="l" rtl="0">
              <a:lnSpc>
                <a:spcPct val="90000"/>
              </a:lnSpc>
              <a:spcBef>
                <a:spcPts val="1000"/>
              </a:spcBef>
              <a:spcAft>
                <a:spcPts val="0"/>
              </a:spcAft>
              <a:buSzPts val="1800"/>
              <a:buNone/>
            </a:pPr>
            <a:r>
              <a:rPr lang="en-US" sz="1400"/>
              <a:t>Critical Value (5%)                            -2.880013</a:t>
            </a:r>
            <a:endParaRPr/>
          </a:p>
          <a:p>
            <a:pPr marL="114300" lvl="0" indent="0" algn="l" rtl="0">
              <a:lnSpc>
                <a:spcPct val="90000"/>
              </a:lnSpc>
              <a:spcBef>
                <a:spcPts val="1000"/>
              </a:spcBef>
              <a:spcAft>
                <a:spcPts val="0"/>
              </a:spcAft>
              <a:buSzPts val="1800"/>
              <a:buNone/>
            </a:pPr>
            <a:r>
              <a:rPr lang="en-US" sz="1400"/>
              <a:t>Critical Value (10%)                             -2.576619</a:t>
            </a:r>
            <a:endParaRPr/>
          </a:p>
          <a:p>
            <a:pPr marL="114300" lvl="0" indent="0" algn="l" rtl="0">
              <a:lnSpc>
                <a:spcPct val="90000"/>
              </a:lnSpc>
              <a:spcBef>
                <a:spcPts val="1000"/>
              </a:spcBef>
              <a:spcAft>
                <a:spcPts val="0"/>
              </a:spcAft>
              <a:buSzPts val="1800"/>
              <a:buNone/>
            </a:pPr>
            <a:r>
              <a:rPr lang="en-US" sz="1400"/>
              <a:t>dtype: float64</a:t>
            </a:r>
            <a:endParaRPr/>
          </a:p>
          <a:p>
            <a:pPr marL="114300" lvl="0" indent="0" algn="l" rtl="0">
              <a:lnSpc>
                <a:spcPct val="90000"/>
              </a:lnSpc>
              <a:spcBef>
                <a:spcPts val="1000"/>
              </a:spcBef>
              <a:spcAft>
                <a:spcPts val="0"/>
              </a:spcAft>
              <a:buSzPts val="1800"/>
              <a:buNone/>
            </a:pPr>
            <a:r>
              <a:rPr lang="en-US" sz="1400"/>
              <a:t>Failed to accept null hypothesis. Data is non-stationary </a:t>
            </a:r>
            <a:endParaRPr/>
          </a:p>
          <a:p>
            <a:pPr marL="114300" lvl="0" indent="0" algn="l" rtl="0">
              <a:lnSpc>
                <a:spcPct val="90000"/>
              </a:lnSpc>
              <a:spcBef>
                <a:spcPts val="1000"/>
              </a:spcBef>
              <a:spcAft>
                <a:spcPts val="0"/>
              </a:spcAft>
              <a:buSzPts val="1800"/>
              <a:buNone/>
            </a:pPr>
            <a:r>
              <a:rPr lang="en-US" sz="1600">
                <a:latin typeface="Times New Roman"/>
                <a:ea typeface="Times New Roman"/>
                <a:cs typeface="Times New Roman"/>
                <a:sym typeface="Times New Roman"/>
              </a:rPr>
              <a:t>The first difference improves the stationarity of the series. Let us use also the seasonal difference to remove the seasonality of the data and see how that impacts stationarity of the data.</a:t>
            </a:r>
            <a:endParaRPr/>
          </a:p>
        </p:txBody>
      </p:sp>
      <p:pic>
        <p:nvPicPr>
          <p:cNvPr id="311" name="Google Shape;311;p10" descr="E:\download (27).png"/>
          <p:cNvPicPr preferRelativeResize="0"/>
          <p:nvPr/>
        </p:nvPicPr>
        <p:blipFill rotWithShape="1">
          <a:blip r:embed="rId3">
            <a:alphaModFix/>
          </a:blip>
          <a:srcRect/>
          <a:stretch/>
        </p:blipFill>
        <p:spPr>
          <a:xfrm>
            <a:off x="4675238" y="2050024"/>
            <a:ext cx="4129549" cy="28611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294967" y="589934"/>
            <a:ext cx="9040760" cy="589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2. Seasonal first order difference:</a:t>
            </a:r>
            <a:br>
              <a:rPr lang="en-US"/>
            </a:br>
            <a:endParaRPr/>
          </a:p>
        </p:txBody>
      </p:sp>
      <p:sp>
        <p:nvSpPr>
          <p:cNvPr id="317" name="Google Shape;317;p11"/>
          <p:cNvSpPr txBox="1">
            <a:spLocks noGrp="1"/>
          </p:cNvSpPr>
          <p:nvPr>
            <p:ph type="body" idx="1"/>
          </p:nvPr>
        </p:nvSpPr>
        <p:spPr>
          <a:xfrm>
            <a:off x="0" y="929148"/>
            <a:ext cx="9144000" cy="5928852"/>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a:p>
            <a:pPr marL="457200" lvl="0" indent="-228600" algn="l" rtl="0">
              <a:lnSpc>
                <a:spcPct val="90000"/>
              </a:lnSpc>
              <a:spcBef>
                <a:spcPts val="1000"/>
              </a:spcBef>
              <a:spcAft>
                <a:spcPts val="0"/>
              </a:spcAft>
              <a:buClr>
                <a:schemeClr val="dk1"/>
              </a:buClr>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r>
              <a:rPr lang="en-US" sz="1800">
                <a:latin typeface="Times New Roman"/>
                <a:ea typeface="Times New Roman"/>
                <a:cs typeface="Times New Roman"/>
                <a:sym typeface="Times New Roman"/>
              </a:rPr>
              <a:t>Now, if we look the Test Statistic and the p-value, taking the seasonal first order difference has made our the time series dataset stationary. We are considering this seasonal first difference for further analysis because it looks more stationary</a:t>
            </a:r>
            <a:endParaRPr/>
          </a:p>
          <a:p>
            <a:pPr marL="101600" lvl="0" indent="0" algn="l" rtl="0">
              <a:lnSpc>
                <a:spcPct val="90000"/>
              </a:lnSpc>
              <a:spcBef>
                <a:spcPts val="1000"/>
              </a:spcBef>
              <a:spcAft>
                <a:spcPts val="0"/>
              </a:spcAft>
              <a:buSzPts val="1800"/>
              <a:buNone/>
            </a:pPr>
            <a:endParaRPr/>
          </a:p>
        </p:txBody>
      </p:sp>
      <p:pic>
        <p:nvPicPr>
          <p:cNvPr id="318" name="Google Shape;318;p11" descr="E:\download (29).png"/>
          <p:cNvPicPr preferRelativeResize="0"/>
          <p:nvPr/>
        </p:nvPicPr>
        <p:blipFill rotWithShape="1">
          <a:blip r:embed="rId3">
            <a:alphaModFix/>
          </a:blip>
          <a:srcRect/>
          <a:stretch/>
        </p:blipFill>
        <p:spPr>
          <a:xfrm>
            <a:off x="1" y="1056968"/>
            <a:ext cx="4262284" cy="2556387"/>
          </a:xfrm>
          <a:prstGeom prst="rect">
            <a:avLst/>
          </a:prstGeom>
          <a:noFill/>
          <a:ln>
            <a:noFill/>
          </a:ln>
        </p:spPr>
      </p:pic>
      <p:sp>
        <p:nvSpPr>
          <p:cNvPr id="319" name="Google Shape;319;p11"/>
          <p:cNvSpPr/>
          <p:nvPr/>
        </p:nvSpPr>
        <p:spPr>
          <a:xfrm>
            <a:off x="0" y="90100"/>
            <a:ext cx="65" cy="276999"/>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11"/>
          <p:cNvSpPr/>
          <p:nvPr/>
        </p:nvSpPr>
        <p:spPr>
          <a:xfrm>
            <a:off x="4454012" y="2305616"/>
            <a:ext cx="4689988" cy="2246769"/>
          </a:xfrm>
          <a:prstGeom prst="rect">
            <a:avLst/>
          </a:prstGeom>
          <a:noFill/>
          <a:ln>
            <a:noFill/>
          </a:ln>
        </p:spPr>
        <p:txBody>
          <a:bodyPr spcFirstLastPara="1" wrap="square" lIns="91425" tIns="45700" rIns="91425" bIns="45700" anchor="t" anchorCtr="0">
            <a:spAutoFit/>
          </a:bodyPr>
          <a:lstStyle/>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Test Statistic              -6.432838e+00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p-value                      1.680769e-08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#Lags Used                   1.300000e+01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Number of Observations Used  1.570000e+02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Critical Value (1%)         -3.472703e+00</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Critical Value (5%)        -2.880132e+00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Critical Value (10%)        -2.576683e+00</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dtype: float64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Failed to reject null hypothesis. Data is stationary</a:t>
            </a:r>
            <a:r>
              <a:rPr lang="en-US" sz="14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txBox="1"/>
          <p:nvPr/>
        </p:nvSpPr>
        <p:spPr>
          <a:xfrm>
            <a:off x="0" y="112649"/>
            <a:ext cx="7462684"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                   </a:t>
            </a:r>
            <a:r>
              <a:rPr lang="en-US" sz="4000" b="1" i="0" u="none" strike="noStrike" cap="none">
                <a:solidFill>
                  <a:srgbClr val="000000"/>
                </a:solidFill>
                <a:latin typeface="Times New Roman"/>
                <a:ea typeface="Times New Roman"/>
                <a:cs typeface="Times New Roman"/>
                <a:sym typeface="Times New Roman"/>
              </a:rPr>
              <a:t>BUSINESS OBJECTIVE</a:t>
            </a:r>
            <a:endParaRPr sz="4000" b="1" i="0" u="none" strike="noStrike" cap="none">
              <a:solidFill>
                <a:srgbClr val="000000"/>
              </a:solidFill>
              <a:latin typeface="Arial"/>
              <a:ea typeface="Arial"/>
              <a:cs typeface="Arial"/>
              <a:sym typeface="Arial"/>
            </a:endParaRPr>
          </a:p>
        </p:txBody>
      </p:sp>
      <p:sp>
        <p:nvSpPr>
          <p:cNvPr id="244" name="Google Shape;244;p2"/>
          <p:cNvSpPr txBox="1"/>
          <p:nvPr/>
        </p:nvSpPr>
        <p:spPr>
          <a:xfrm>
            <a:off x="248403" y="1629263"/>
            <a:ext cx="8647194" cy="45242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PJM Hourly Energy Consumption Data</a:t>
            </a:r>
          </a:p>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PJM Interconnection LLC (PJM) is a regional transmission organization (RTO) in the United States. It is part of the Eastern Interconnection grid operating an electric transmission system serving all or parts of Delaware, Illinois, Indiana, Kentucky, Maryland, Michigan, New Jersey, North Carolina, Ohio, Pennsylvania, Tennessee, Virginia, West Virginia, and the District of Columbia.</a:t>
            </a:r>
          </a:p>
          <a:p>
            <a:pPr marL="457200" marR="0" lvl="0" indent="-457200" algn="just" rtl="0">
              <a:lnSpc>
                <a:spcPct val="100000"/>
              </a:lnSpc>
              <a:spcBef>
                <a:spcPts val="0"/>
              </a:spcBef>
              <a:spcAft>
                <a:spcPts val="0"/>
              </a:spcAft>
              <a:buClr>
                <a:srgbClr val="000000"/>
              </a:buClr>
              <a:buSzPts val="2000"/>
              <a:buFont typeface="Arial"/>
              <a:buChar char="•"/>
            </a:pPr>
            <a:endParaRPr lang="en-US" sz="18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The hourly power consumption data comes from PJM's website and are in megawatts (MW).</a:t>
            </a:r>
          </a:p>
          <a:p>
            <a:pPr marL="457200" marR="0" lvl="0" indent="-457200" algn="just" rtl="0">
              <a:lnSpc>
                <a:spcPct val="100000"/>
              </a:lnSpc>
              <a:spcBef>
                <a:spcPts val="0"/>
              </a:spcBef>
              <a:spcAft>
                <a:spcPts val="0"/>
              </a:spcAft>
              <a:buClr>
                <a:srgbClr val="000000"/>
              </a:buClr>
              <a:buSzPts val="2000"/>
              <a:buFont typeface="Arial"/>
              <a:buChar char="•"/>
            </a:pPr>
            <a:endParaRPr lang="en-US" sz="18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The regions have changed over the years so data may only appear for certain dates per region.</a:t>
            </a:r>
          </a:p>
          <a:p>
            <a:pPr marL="457200" marR="0" lvl="0" indent="-457200" algn="just" rtl="0">
              <a:lnSpc>
                <a:spcPct val="100000"/>
              </a:lnSpc>
              <a:spcBef>
                <a:spcPts val="0"/>
              </a:spcBef>
              <a:spcAft>
                <a:spcPts val="0"/>
              </a:spcAft>
              <a:buClr>
                <a:srgbClr val="000000"/>
              </a:buClr>
              <a:buSzPts val="2000"/>
              <a:buFont typeface="Arial"/>
              <a:buChar char="•"/>
            </a:pPr>
            <a:r>
              <a:rPr lang="en-US" sz="1800" dirty="0">
                <a:latin typeface="+mj-lt"/>
              </a:rPr>
              <a:t>Throughout</a:t>
            </a:r>
            <a:r>
              <a:rPr lang="en-US" sz="1800" dirty="0">
                <a:solidFill>
                  <a:srgbClr val="000000"/>
                </a:solidFill>
                <a:effectLst/>
                <a:latin typeface="+mj-lt"/>
              </a:rPr>
              <a:t> </a:t>
            </a:r>
            <a:r>
              <a:rPr lang="en-US" sz="1800" dirty="0">
                <a:latin typeface="+mj-lt"/>
              </a:rPr>
              <a:t>this</a:t>
            </a:r>
            <a:r>
              <a:rPr lang="en-US" sz="1800" dirty="0">
                <a:solidFill>
                  <a:srgbClr val="000000"/>
                </a:solidFill>
                <a:effectLst/>
                <a:latin typeface="+mj-lt"/>
              </a:rPr>
              <a:t> project, we will be building a model to </a:t>
            </a:r>
            <a:r>
              <a:rPr lang="en-US" sz="1800" dirty="0">
                <a:latin typeface="+mj-lt"/>
              </a:rPr>
              <a:t>forecast</a:t>
            </a:r>
            <a:r>
              <a:rPr lang="en-US" sz="1800" dirty="0">
                <a:solidFill>
                  <a:srgbClr val="000000"/>
                </a:solidFill>
                <a:effectLst/>
                <a:latin typeface="+mj-lt"/>
              </a:rPr>
              <a:t> monthly electricity consumption from PJM'S website. This model will be based on time series data.</a:t>
            </a:r>
            <a:endParaRPr lang="en-US" sz="1800" u="none" strike="noStrike" cap="none" dirty="0">
              <a:solidFill>
                <a:srgbClr val="000000"/>
              </a:solidFill>
              <a:latin typeface="+mj-lt"/>
              <a:ea typeface="Arial"/>
              <a:cs typeface="Arial"/>
              <a:sym typeface="Arial"/>
            </a:endParaRPr>
          </a:p>
          <a:p>
            <a:pPr marR="0" lvl="0" algn="l" rtl="0">
              <a:lnSpc>
                <a:spcPct val="100000"/>
              </a:lnSpc>
              <a:spcBef>
                <a:spcPts val="0"/>
              </a:spcBef>
              <a:spcAft>
                <a:spcPts val="0"/>
              </a:spcAft>
              <a:buClr>
                <a:srgbClr val="000000"/>
              </a:buClr>
              <a:buSzPts val="2000"/>
            </a:pPr>
            <a:r>
              <a:rPr lang="en-US" sz="1800" u="none" strike="noStrike" cap="none" dirty="0">
                <a:solidFill>
                  <a:srgbClr val="000000"/>
                </a:solidFill>
                <a:latin typeface="+mj-lt"/>
                <a:ea typeface="Arial"/>
                <a:cs typeface="Arial"/>
                <a:sym typeface="Arial"/>
              </a:rPr>
              <a:t> </a:t>
            </a:r>
            <a:endParaRPr sz="1800" dirty="0">
              <a:latin typeface="+mj-lt"/>
            </a:endParaRPr>
          </a:p>
        </p:txBody>
      </p:sp>
      <p:pic>
        <p:nvPicPr>
          <p:cNvPr id="245" name="Google Shape;245;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2"/>
          <p:cNvSpPr txBox="1">
            <a:spLocks noGrp="1"/>
          </p:cNvSpPr>
          <p:nvPr>
            <p:ph type="title"/>
          </p:nvPr>
        </p:nvSpPr>
        <p:spPr>
          <a:xfrm>
            <a:off x="191729" y="365128"/>
            <a:ext cx="8834284" cy="8147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2800">
                <a:latin typeface="Times New Roman"/>
                <a:ea typeface="Times New Roman"/>
                <a:cs typeface="Times New Roman"/>
                <a:sym typeface="Times New Roman"/>
              </a:rPr>
              <a:t>3. Eliminating Trend &amp; seasonality : Decomposing</a:t>
            </a:r>
            <a:endParaRPr sz="2800"/>
          </a:p>
        </p:txBody>
      </p:sp>
      <p:sp>
        <p:nvSpPr>
          <p:cNvPr id="326" name="Google Shape;326;p12"/>
          <p:cNvSpPr txBox="1">
            <a:spLocks noGrp="1"/>
          </p:cNvSpPr>
          <p:nvPr>
            <p:ph type="body" idx="1"/>
          </p:nvPr>
        </p:nvSpPr>
        <p:spPr>
          <a:xfrm>
            <a:off x="176980" y="1032388"/>
            <a:ext cx="8760543" cy="5412657"/>
          </a:xfrm>
          <a:prstGeom prst="rect">
            <a:avLst/>
          </a:prstGeom>
          <a:noFill/>
          <a:ln>
            <a:noFill/>
          </a:ln>
        </p:spPr>
        <p:txBody>
          <a:bodyPr spcFirstLastPara="1" wrap="square" lIns="91425" tIns="45700" rIns="91425" bIns="45700" anchor="t" anchorCtr="0">
            <a:normAutofit/>
          </a:bodyPr>
          <a:lstStyle/>
          <a:p>
            <a:pPr marL="558800" lvl="0" indent="-457200" algn="l"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In this approach, both trend and seasonality are modeled separately and the remaining part of the series is returned.</a:t>
            </a: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r>
              <a:rPr lang="en-US" sz="2000">
                <a:latin typeface="Times New Roman"/>
                <a:ea typeface="Times New Roman"/>
                <a:cs typeface="Times New Roman"/>
                <a:sym typeface="Times New Roman"/>
              </a:rPr>
              <a:t>Here we can see that the trend, seasonality are separated out from data and we can model the trend. Let's check stationarity of trend:</a:t>
            </a:r>
            <a:endParaRPr/>
          </a:p>
          <a:p>
            <a:pPr marL="101600" lvl="0" indent="0" algn="l" rtl="0">
              <a:lnSpc>
                <a:spcPct val="90000"/>
              </a:lnSpc>
              <a:spcBef>
                <a:spcPts val="1000"/>
              </a:spcBef>
              <a:spcAft>
                <a:spcPts val="0"/>
              </a:spcAft>
              <a:buSzPts val="1800"/>
              <a:buNone/>
            </a:pPr>
            <a:endParaRPr/>
          </a:p>
        </p:txBody>
      </p:sp>
      <p:pic>
        <p:nvPicPr>
          <p:cNvPr id="327" name="Google Shape;327;p12" descr="E:\download (30).png"/>
          <p:cNvPicPr preferRelativeResize="0"/>
          <p:nvPr/>
        </p:nvPicPr>
        <p:blipFill rotWithShape="1">
          <a:blip r:embed="rId3">
            <a:alphaModFix/>
          </a:blip>
          <a:srcRect/>
          <a:stretch/>
        </p:blipFill>
        <p:spPr>
          <a:xfrm>
            <a:off x="486696" y="1784556"/>
            <a:ext cx="7801897" cy="34224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3"/>
          <p:cNvSpPr txBox="1">
            <a:spLocks noGrp="1"/>
          </p:cNvSpPr>
          <p:nvPr>
            <p:ph type="title"/>
          </p:nvPr>
        </p:nvSpPr>
        <p:spPr>
          <a:xfrm>
            <a:off x="0" y="176982"/>
            <a:ext cx="8913813" cy="8701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200"/>
              <a:t>Data remains Non-stationary</a:t>
            </a:r>
            <a:br>
              <a:rPr lang="en-US" sz="3200"/>
            </a:br>
            <a:endParaRPr sz="3200"/>
          </a:p>
        </p:txBody>
      </p:sp>
      <p:sp>
        <p:nvSpPr>
          <p:cNvPr id="333" name="Google Shape;333;p13"/>
          <p:cNvSpPr txBox="1">
            <a:spLocks noGrp="1"/>
          </p:cNvSpPr>
          <p:nvPr>
            <p:ph type="body" idx="1"/>
          </p:nvPr>
        </p:nvSpPr>
        <p:spPr>
          <a:xfrm>
            <a:off x="103239" y="870156"/>
            <a:ext cx="8834284" cy="5161934"/>
          </a:xfrm>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1000"/>
              </a:spcBef>
              <a:spcAft>
                <a:spcPts val="0"/>
              </a:spcAft>
              <a:buSzPts val="1800"/>
              <a:buNone/>
            </a:pPr>
            <a:r>
              <a:rPr lang="en-US" sz="2000"/>
              <a:t>Data remains Non-stationary</a:t>
            </a:r>
            <a:endParaRPr sz="2000"/>
          </a:p>
        </p:txBody>
      </p:sp>
      <p:pic>
        <p:nvPicPr>
          <p:cNvPr id="334" name="Google Shape;334;p13" descr="E:\download (31).png"/>
          <p:cNvPicPr preferRelativeResize="0"/>
          <p:nvPr/>
        </p:nvPicPr>
        <p:blipFill rotWithShape="1">
          <a:blip r:embed="rId3">
            <a:alphaModFix/>
          </a:blip>
          <a:srcRect/>
          <a:stretch/>
        </p:blipFill>
        <p:spPr>
          <a:xfrm>
            <a:off x="0" y="1720644"/>
            <a:ext cx="5016500" cy="3505200"/>
          </a:xfrm>
          <a:prstGeom prst="rect">
            <a:avLst/>
          </a:prstGeom>
          <a:noFill/>
          <a:ln>
            <a:noFill/>
          </a:ln>
        </p:spPr>
      </p:pic>
      <p:sp>
        <p:nvSpPr>
          <p:cNvPr id="335" name="Google Shape;335;p13"/>
          <p:cNvSpPr/>
          <p:nvPr/>
        </p:nvSpPr>
        <p:spPr>
          <a:xfrm>
            <a:off x="0" y="90100"/>
            <a:ext cx="65" cy="276999"/>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13"/>
          <p:cNvSpPr/>
          <p:nvPr/>
        </p:nvSpPr>
        <p:spPr>
          <a:xfrm>
            <a:off x="5016500" y="2628781"/>
            <a:ext cx="4009512"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Test Statistic -2.358587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p-value 0.153768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#Lags Used 14.000000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Number of Observations Used 158.000000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Critical Value (1%) -3.472431 Critical Value (5%) -2.880013 Critical Value (10%) -2.576619 dtype: float64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Failed to accept null hypothesis. Data is non-stationary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4"/>
          <p:cNvSpPr txBox="1">
            <a:spLocks noGrp="1"/>
          </p:cNvSpPr>
          <p:nvPr>
            <p:ph type="title"/>
          </p:nvPr>
        </p:nvSpPr>
        <p:spPr>
          <a:xfrm>
            <a:off x="628649" y="365127"/>
            <a:ext cx="757699" cy="5640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1200"/>
          </a:p>
        </p:txBody>
      </p:sp>
      <p:sp>
        <p:nvSpPr>
          <p:cNvPr id="342" name="Google Shape;342;p14"/>
          <p:cNvSpPr txBox="1">
            <a:spLocks noGrp="1"/>
          </p:cNvSpPr>
          <p:nvPr>
            <p:ph type="body" idx="1"/>
          </p:nvPr>
        </p:nvSpPr>
        <p:spPr>
          <a:xfrm>
            <a:off x="628650" y="2462982"/>
            <a:ext cx="7886700" cy="1165121"/>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4400" b="1">
                <a:latin typeface="Rockwell"/>
                <a:ea typeface="Rockwell"/>
                <a:cs typeface="Rockwell"/>
                <a:sym typeface="Rockwell"/>
              </a:rPr>
              <a:t>MODEL BUILDING</a:t>
            </a:r>
            <a:endParaRPr sz="4400" b="1">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5"/>
          <p:cNvSpPr txBox="1">
            <a:spLocks noGrp="1"/>
          </p:cNvSpPr>
          <p:nvPr>
            <p:ph type="title"/>
          </p:nvPr>
        </p:nvSpPr>
        <p:spPr>
          <a:xfrm>
            <a:off x="628650" y="365128"/>
            <a:ext cx="7886700" cy="829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Model Building</a:t>
            </a:r>
            <a:endParaRPr sz="3600" b="1"/>
          </a:p>
        </p:txBody>
      </p:sp>
      <p:sp>
        <p:nvSpPr>
          <p:cNvPr id="348" name="Google Shape;348;p15"/>
          <p:cNvSpPr txBox="1">
            <a:spLocks noGrp="1"/>
          </p:cNvSpPr>
          <p:nvPr>
            <p:ph type="body" idx="1"/>
          </p:nvPr>
        </p:nvSpPr>
        <p:spPr>
          <a:xfrm>
            <a:off x="628650" y="1268361"/>
            <a:ext cx="7886700" cy="4908603"/>
          </a:xfrm>
          <a:prstGeom prst="rect">
            <a:avLst/>
          </a:prstGeom>
          <a:noFill/>
          <a:ln>
            <a:noFill/>
          </a:ln>
        </p:spPr>
        <p:txBody>
          <a:bodyPr spcFirstLastPara="1" wrap="square" lIns="91425" tIns="45700" rIns="91425" bIns="45700" anchor="t" anchorCtr="0">
            <a:normAutofit fontScale="85000" lnSpcReduction="10000"/>
          </a:bodyPr>
          <a:lstStyle/>
          <a:p>
            <a:pPr marL="457200" lvl="0" indent="-342900" algn="just" rtl="0">
              <a:lnSpc>
                <a:spcPct val="90000"/>
              </a:lnSpc>
              <a:spcBef>
                <a:spcPts val="1000"/>
              </a:spcBef>
              <a:spcAft>
                <a:spcPts val="0"/>
              </a:spcAft>
              <a:buSzPct val="75630"/>
              <a:buChar char="•"/>
            </a:pPr>
            <a:r>
              <a:rPr lang="en-US">
                <a:latin typeface="Times New Roman"/>
                <a:ea typeface="Times New Roman"/>
                <a:cs typeface="Times New Roman"/>
                <a:sym typeface="Times New Roman"/>
              </a:rPr>
              <a:t>Model building done both on Stationary and non-stationary data set</a:t>
            </a:r>
            <a:endParaRPr/>
          </a:p>
          <a:p>
            <a:pPr marL="457200" lvl="0" indent="-342900" algn="just" rtl="0">
              <a:lnSpc>
                <a:spcPct val="90000"/>
              </a:lnSpc>
              <a:spcBef>
                <a:spcPts val="1000"/>
              </a:spcBef>
              <a:spcAft>
                <a:spcPts val="0"/>
              </a:spcAft>
              <a:buSzPct val="75630"/>
              <a:buChar char="•"/>
            </a:pPr>
            <a:r>
              <a:rPr lang="en-US">
                <a:latin typeface="Times New Roman"/>
                <a:ea typeface="Times New Roman"/>
                <a:cs typeface="Times New Roman"/>
                <a:sym typeface="Times New Roman"/>
              </a:rPr>
              <a:t>Models used:</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ARIMA(Auto Regressive Integrated Moving Average)</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AR(Auto Regressive)</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MA(Moving Average)</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Auto ARIMA</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Simple Exponential smoothing</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Double Exponential smoothing or Holt’s method</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Triple Exponential smoothing or Holt’s –Winter method</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Last Sample Technique Method (LSTM) using RNN</a:t>
            </a:r>
            <a:endParaRPr/>
          </a:p>
          <a:p>
            <a:pPr marL="114300" lvl="0" indent="0" algn="l" rtl="0">
              <a:lnSpc>
                <a:spcPct val="90000"/>
              </a:lnSpc>
              <a:spcBef>
                <a:spcPts val="1000"/>
              </a:spcBef>
              <a:spcAft>
                <a:spcPts val="0"/>
              </a:spcAft>
              <a:buSzPct val="7563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6"/>
          <p:cNvSpPr txBox="1">
            <a:spLocks noGrp="1"/>
          </p:cNvSpPr>
          <p:nvPr>
            <p:ph type="title"/>
          </p:nvPr>
        </p:nvSpPr>
        <p:spPr>
          <a:xfrm>
            <a:off x="250723" y="1976284"/>
            <a:ext cx="8598309" cy="15928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          Model Building on Stationary data</a:t>
            </a:r>
            <a:endParaRPr sz="3600"/>
          </a:p>
        </p:txBody>
      </p:sp>
      <p:sp>
        <p:nvSpPr>
          <p:cNvPr id="354" name="Google Shape;354;p16"/>
          <p:cNvSpPr txBox="1">
            <a:spLocks noGrp="1"/>
          </p:cNvSpPr>
          <p:nvPr>
            <p:ph type="body" idx="1"/>
          </p:nvPr>
        </p:nvSpPr>
        <p:spPr>
          <a:xfrm>
            <a:off x="206477" y="4439264"/>
            <a:ext cx="8819536" cy="1929429"/>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000"/>
              <a:t>Now building model on stationary after transforming the original data to stationary data</a:t>
            </a:r>
            <a:r>
              <a:rPr lang="en-US"/>
              <a: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628650" y="365127"/>
            <a:ext cx="7886700" cy="1006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b="1">
                <a:latin typeface="Times New Roman"/>
                <a:ea typeface="Times New Roman"/>
                <a:cs typeface="Times New Roman"/>
                <a:sym typeface="Times New Roman"/>
              </a:rPr>
              <a:t>Plot the ACF and PACF charts</a:t>
            </a:r>
            <a:endParaRPr sz="3600" b="1"/>
          </a:p>
        </p:txBody>
      </p:sp>
      <p:sp>
        <p:nvSpPr>
          <p:cNvPr id="360" name="Google Shape;360;p17"/>
          <p:cNvSpPr txBox="1">
            <a:spLocks noGrp="1"/>
          </p:cNvSpPr>
          <p:nvPr>
            <p:ph type="body" idx="1"/>
          </p:nvPr>
        </p:nvSpPr>
        <p:spPr>
          <a:xfrm>
            <a:off x="162231" y="1799303"/>
            <a:ext cx="8790039" cy="4377661"/>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just" rtl="0">
              <a:lnSpc>
                <a:spcPct val="90000"/>
              </a:lnSpc>
              <a:spcBef>
                <a:spcPts val="1000"/>
              </a:spcBef>
              <a:spcAft>
                <a:spcPts val="0"/>
              </a:spcAft>
              <a:buSzPct val="82949"/>
              <a:buChar char="•"/>
            </a:pPr>
            <a:r>
              <a:rPr lang="en-US" b="1">
                <a:latin typeface="Times New Roman"/>
                <a:ea typeface="Times New Roman"/>
                <a:cs typeface="Times New Roman"/>
                <a:sym typeface="Times New Roman"/>
              </a:rPr>
              <a:t>Autocorrelation Function (ACF)</a:t>
            </a:r>
            <a:r>
              <a:rPr lang="en-US">
                <a:latin typeface="Times New Roman"/>
                <a:ea typeface="Times New Roman"/>
                <a:cs typeface="Times New Roman"/>
                <a:sym typeface="Times New Roman"/>
              </a:rPr>
              <a:t>: It is a measure of the correlation between the  time series with a lagged version of itself.</a:t>
            </a:r>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ct val="82949"/>
              <a:buChar char="•"/>
            </a:pPr>
            <a:r>
              <a:rPr lang="en-US" b="1">
                <a:latin typeface="Times New Roman"/>
                <a:ea typeface="Times New Roman"/>
                <a:cs typeface="Times New Roman"/>
                <a:sym typeface="Times New Roman"/>
              </a:rPr>
              <a:t>Partial Autocorrelation Function (PACF)</a:t>
            </a:r>
            <a:r>
              <a:rPr lang="en-US">
                <a:latin typeface="Times New Roman"/>
                <a:ea typeface="Times New Roman"/>
                <a:cs typeface="Times New Roman"/>
                <a:sym typeface="Times New Roman"/>
              </a:rPr>
              <a:t>: This measures the correlation between the time series with a lagged version of itself but after eliminating the variations already explained by the intervening comparisons.</a:t>
            </a:r>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SzPct val="82949"/>
              <a:buNone/>
            </a:pPr>
            <a:r>
              <a:rPr lang="en-US">
                <a:latin typeface="Times New Roman"/>
                <a:ea typeface="Times New Roman"/>
                <a:cs typeface="Times New Roman"/>
                <a:sym typeface="Times New Roman"/>
              </a:rPr>
              <a:t>In the next step we will be determining the tuning parameters (p and q) of the model by looking at the autocorrelation and partial autocorrelation plots. The plot below provides a brief guide on how to read the autocorrelation and partial autocorrelation graphs in order to select the parameters.</a:t>
            </a:r>
            <a:endParaRPr/>
          </a:p>
          <a:p>
            <a:pPr marL="457200" lvl="0" indent="-228600" algn="l" rtl="0">
              <a:lnSpc>
                <a:spcPct val="90000"/>
              </a:lnSpc>
              <a:spcBef>
                <a:spcPts val="1000"/>
              </a:spcBef>
              <a:spcAft>
                <a:spcPts val="0"/>
              </a:spcAft>
              <a:buClr>
                <a:schemeClr val="dk1"/>
              </a:buClr>
              <a:buSzPct val="82949"/>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628650" y="365128"/>
            <a:ext cx="1067415" cy="2690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800"/>
          </a:p>
        </p:txBody>
      </p:sp>
      <p:sp>
        <p:nvSpPr>
          <p:cNvPr id="366" name="Google Shape;366;p18"/>
          <p:cNvSpPr txBox="1">
            <a:spLocks noGrp="1"/>
          </p:cNvSpPr>
          <p:nvPr>
            <p:ph type="body" idx="1"/>
          </p:nvPr>
        </p:nvSpPr>
        <p:spPr>
          <a:xfrm>
            <a:off x="280219" y="825911"/>
            <a:ext cx="8701549" cy="5351054"/>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p – The lag value where the PACF chart crosses the upper confidence interval for the first time. If you notice closely, in this case p=2.</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q – The lag value where the ACF chart crosses the upper confidence interval for the first time. If you notice closely, in this case q=2.</a:t>
            </a:r>
            <a:endParaRPr/>
          </a:p>
          <a:p>
            <a:pPr marL="0" lvl="0" indent="0" algn="l" rtl="0">
              <a:lnSpc>
                <a:spcPct val="90000"/>
              </a:lnSpc>
              <a:spcBef>
                <a:spcPts val="1000"/>
              </a:spcBef>
              <a:spcAft>
                <a:spcPts val="0"/>
              </a:spcAft>
              <a:buSzPts val="1800"/>
              <a:buNone/>
            </a:pPr>
            <a:endParaRPr>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a:p>
        </p:txBody>
      </p:sp>
      <p:pic>
        <p:nvPicPr>
          <p:cNvPr id="367" name="Google Shape;367;p18" descr="E:\download (32).png"/>
          <p:cNvPicPr preferRelativeResize="0"/>
          <p:nvPr/>
        </p:nvPicPr>
        <p:blipFill rotWithShape="1">
          <a:blip r:embed="rId3">
            <a:alphaModFix/>
          </a:blip>
          <a:srcRect/>
          <a:stretch/>
        </p:blipFill>
        <p:spPr>
          <a:xfrm>
            <a:off x="398206" y="2551471"/>
            <a:ext cx="8465575" cy="36281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9"/>
          <p:cNvSpPr txBox="1">
            <a:spLocks noGrp="1"/>
          </p:cNvSpPr>
          <p:nvPr>
            <p:ph type="title"/>
          </p:nvPr>
        </p:nvSpPr>
        <p:spPr>
          <a:xfrm>
            <a:off x="628650" y="365128"/>
            <a:ext cx="7886700" cy="8884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DATA PARTITIONING</a:t>
            </a:r>
            <a:endParaRPr sz="3600"/>
          </a:p>
        </p:txBody>
      </p:sp>
      <p:sp>
        <p:nvSpPr>
          <p:cNvPr id="373" name="Google Shape;373;p19"/>
          <p:cNvSpPr txBox="1">
            <a:spLocks noGrp="1"/>
          </p:cNvSpPr>
          <p:nvPr>
            <p:ph type="body" idx="1"/>
          </p:nvPr>
        </p:nvSpPr>
        <p:spPr>
          <a:xfrm>
            <a:off x="309715" y="1548582"/>
            <a:ext cx="8554065" cy="3510116"/>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Using Seasonal first order difference for building model for stationary data because it shows more stationarity. </a:t>
            </a:r>
            <a:endParaRPr/>
          </a:p>
          <a:p>
            <a:pPr marL="457200" lvl="0" indent="-342900" algn="l" rtl="0">
              <a:lnSpc>
                <a:spcPct val="90000"/>
              </a:lnSpc>
              <a:spcBef>
                <a:spcPts val="1000"/>
              </a:spcBef>
              <a:spcAft>
                <a:spcPts val="0"/>
              </a:spcAft>
              <a:buClr>
                <a:schemeClr val="dk1"/>
              </a:buClr>
              <a:buSzPts val="1800"/>
              <a:buChar char="•"/>
            </a:pPr>
            <a:r>
              <a:rPr lang="en-US" sz="2400"/>
              <a:t>Training Data = Fit the model only to training period</a:t>
            </a:r>
            <a:endParaRPr/>
          </a:p>
          <a:p>
            <a:pPr marL="457200" lvl="0" indent="-342900" algn="l" rtl="0">
              <a:lnSpc>
                <a:spcPct val="90000"/>
              </a:lnSpc>
              <a:spcBef>
                <a:spcPts val="1000"/>
              </a:spcBef>
              <a:spcAft>
                <a:spcPts val="0"/>
              </a:spcAft>
              <a:buClr>
                <a:schemeClr val="dk1"/>
              </a:buClr>
              <a:buSzPts val="1800"/>
              <a:buChar char="•"/>
            </a:pPr>
            <a:r>
              <a:rPr lang="en-US" sz="2400"/>
              <a:t>Validating Data = Assess the model performance on validation</a:t>
            </a:r>
            <a:endParaRPr/>
          </a:p>
          <a:p>
            <a:pPr marL="457200" lvl="0" indent="-342900" algn="l" rtl="0">
              <a:lnSpc>
                <a:spcPct val="90000"/>
              </a:lnSpc>
              <a:spcBef>
                <a:spcPts val="1000"/>
              </a:spcBef>
              <a:spcAft>
                <a:spcPts val="0"/>
              </a:spcAft>
              <a:buClr>
                <a:schemeClr val="dk1"/>
              </a:buClr>
              <a:buSzPts val="1800"/>
              <a:buChar char="•"/>
            </a:pPr>
            <a:r>
              <a:rPr lang="en-US" sz="2400"/>
              <a:t>Deploy model by training on whole dataset</a:t>
            </a:r>
            <a:endParaRPr/>
          </a:p>
          <a:p>
            <a:pPr marL="457200" lvl="0" indent="-342900" algn="l" rtl="0">
              <a:lnSpc>
                <a:spcPct val="90000"/>
              </a:lnSpc>
              <a:spcBef>
                <a:spcPts val="1000"/>
              </a:spcBef>
              <a:spcAft>
                <a:spcPts val="0"/>
              </a:spcAft>
              <a:buClr>
                <a:schemeClr val="dk1"/>
              </a:buClr>
              <a:buSzPts val="1800"/>
              <a:buChar char="•"/>
            </a:pPr>
            <a:r>
              <a:rPr lang="en-US" sz="2400"/>
              <a:t>No random partition That’s because the order sequence of the time series should be intact in order to use it for forecasting.</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0"/>
          <p:cNvSpPr txBox="1">
            <a:spLocks noGrp="1"/>
          </p:cNvSpPr>
          <p:nvPr>
            <p:ph type="title"/>
          </p:nvPr>
        </p:nvSpPr>
        <p:spPr>
          <a:xfrm>
            <a:off x="162232" y="365127"/>
            <a:ext cx="874579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Hyper-parameter Tuning using Grid Search</a:t>
            </a:r>
            <a:endParaRPr sz="3600"/>
          </a:p>
        </p:txBody>
      </p:sp>
      <p:sp>
        <p:nvSpPr>
          <p:cNvPr id="379" name="Google Shape;379;p20"/>
          <p:cNvSpPr txBox="1">
            <a:spLocks noGrp="1"/>
          </p:cNvSpPr>
          <p:nvPr>
            <p:ph type="body" idx="1"/>
          </p:nvPr>
        </p:nvSpPr>
        <p:spPr>
          <a:xfrm>
            <a:off x="585627" y="4109663"/>
            <a:ext cx="7715892" cy="1954285"/>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Done Grid search for hyper-parameters to find out optimal order or (p, d ,q) for ARIMA model.</a:t>
            </a:r>
            <a:endParaRPr/>
          </a:p>
          <a:p>
            <a:pPr marL="457200" lvl="0" indent="-342900" algn="l" rtl="0">
              <a:lnSpc>
                <a:spcPct val="90000"/>
              </a:lnSpc>
              <a:spcBef>
                <a:spcPts val="1000"/>
              </a:spcBef>
              <a:spcAft>
                <a:spcPts val="0"/>
              </a:spcAft>
              <a:buClr>
                <a:schemeClr val="dk1"/>
              </a:buClr>
              <a:buSzPts val="1800"/>
              <a:buChar char="•"/>
            </a:pPr>
            <a:r>
              <a:rPr lang="en-US" sz="2400"/>
              <a:t>Best oder found is (0,1,2) with least RMSE.</a:t>
            </a:r>
            <a:endParaRPr/>
          </a:p>
          <a:p>
            <a:pPr marL="114300" lvl="0" indent="0" algn="l" rtl="0">
              <a:lnSpc>
                <a:spcPct val="90000"/>
              </a:lnSpc>
              <a:spcBef>
                <a:spcPts val="1000"/>
              </a:spcBef>
              <a:spcAft>
                <a:spcPts val="0"/>
              </a:spcAft>
              <a:buSzPts val="1800"/>
              <a:buNone/>
            </a:pPr>
            <a:endParaRPr sz="2400"/>
          </a:p>
        </p:txBody>
      </p:sp>
      <p:pic>
        <p:nvPicPr>
          <p:cNvPr id="380" name="Google Shape;380;p20"/>
          <p:cNvPicPr preferRelativeResize="0"/>
          <p:nvPr/>
        </p:nvPicPr>
        <p:blipFill rotWithShape="1">
          <a:blip r:embed="rId3">
            <a:alphaModFix/>
          </a:blip>
          <a:srcRect/>
          <a:stretch/>
        </p:blipFill>
        <p:spPr>
          <a:xfrm>
            <a:off x="1501270" y="5870727"/>
            <a:ext cx="5884606" cy="386442"/>
          </a:xfrm>
          <a:prstGeom prst="rect">
            <a:avLst/>
          </a:prstGeom>
          <a:noFill/>
          <a:ln>
            <a:noFill/>
          </a:ln>
        </p:spPr>
      </p:pic>
      <p:pic>
        <p:nvPicPr>
          <p:cNvPr id="381" name="Google Shape;381;p20"/>
          <p:cNvPicPr preferRelativeResize="0"/>
          <p:nvPr/>
        </p:nvPicPr>
        <p:blipFill rotWithShape="1">
          <a:blip r:embed="rId4">
            <a:alphaModFix/>
          </a:blip>
          <a:srcRect/>
          <a:stretch/>
        </p:blipFill>
        <p:spPr>
          <a:xfrm>
            <a:off x="2551968" y="1690690"/>
            <a:ext cx="3458414" cy="19813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1"/>
          <p:cNvSpPr txBox="1">
            <a:spLocks noGrp="1"/>
          </p:cNvSpPr>
          <p:nvPr>
            <p:ph type="title"/>
          </p:nvPr>
        </p:nvSpPr>
        <p:spPr>
          <a:xfrm>
            <a:off x="1607574" y="365127"/>
            <a:ext cx="6907776" cy="844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1. Model on Stationary Data</a:t>
            </a:r>
            <a:endParaRPr sz="3200"/>
          </a:p>
        </p:txBody>
      </p:sp>
      <p:sp>
        <p:nvSpPr>
          <p:cNvPr id="387" name="Google Shape;387;p21"/>
          <p:cNvSpPr txBox="1">
            <a:spLocks noGrp="1"/>
          </p:cNvSpPr>
          <p:nvPr>
            <p:ph type="body" idx="1"/>
          </p:nvPr>
        </p:nvSpPr>
        <p:spPr>
          <a:xfrm>
            <a:off x="628650" y="1165123"/>
            <a:ext cx="7886700" cy="5011841"/>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400">
                <a:latin typeface="Times New Roman"/>
                <a:ea typeface="Times New Roman"/>
                <a:cs typeface="Times New Roman"/>
                <a:sym typeface="Times New Roman"/>
              </a:rPr>
              <a:t>1.  Auto Regressive Integrated Moving Average (ARIMA)</a:t>
            </a:r>
            <a:endParaRPr/>
          </a:p>
          <a:p>
            <a:pPr marL="114300" lvl="0" indent="0" algn="l" rtl="0">
              <a:lnSpc>
                <a:spcPct val="90000"/>
              </a:lnSpc>
              <a:spcBef>
                <a:spcPts val="1000"/>
              </a:spcBef>
              <a:spcAft>
                <a:spcPts val="0"/>
              </a:spcAft>
              <a:buSzPts val="1800"/>
              <a:buNone/>
            </a:pPr>
            <a:endParaRPr/>
          </a:p>
        </p:txBody>
      </p:sp>
      <p:pic>
        <p:nvPicPr>
          <p:cNvPr id="388" name="Google Shape;388;p21"/>
          <p:cNvPicPr preferRelativeResize="0"/>
          <p:nvPr/>
        </p:nvPicPr>
        <p:blipFill rotWithShape="1">
          <a:blip r:embed="rId3">
            <a:alphaModFix/>
          </a:blip>
          <a:srcRect/>
          <a:stretch/>
        </p:blipFill>
        <p:spPr>
          <a:xfrm>
            <a:off x="604685" y="1695912"/>
            <a:ext cx="3893573" cy="4410075"/>
          </a:xfrm>
          <a:prstGeom prst="rect">
            <a:avLst/>
          </a:prstGeom>
          <a:noFill/>
          <a:ln>
            <a:noFill/>
          </a:ln>
        </p:spPr>
      </p:pic>
      <p:pic>
        <p:nvPicPr>
          <p:cNvPr id="389" name="Google Shape;389;p21"/>
          <p:cNvPicPr preferRelativeResize="0"/>
          <p:nvPr/>
        </p:nvPicPr>
        <p:blipFill rotWithShape="1">
          <a:blip r:embed="rId4">
            <a:alphaModFix/>
          </a:blip>
          <a:srcRect/>
          <a:stretch/>
        </p:blipFill>
        <p:spPr>
          <a:xfrm>
            <a:off x="4498258" y="2005013"/>
            <a:ext cx="4645742" cy="284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1" name="Google Shape;251;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pic>
        <p:nvPicPr>
          <p:cNvPr id="252" name="Google Shape;252;p3"/>
          <p:cNvPicPr preferRelativeResize="0"/>
          <p:nvPr/>
        </p:nvPicPr>
        <p:blipFill rotWithShape="1">
          <a:blip r:embed="rId4">
            <a:alphaModFix/>
          </a:blip>
          <a:srcRect l="3789" t="5945" r="1405" b="4593"/>
          <a:stretch/>
        </p:blipFill>
        <p:spPr>
          <a:xfrm>
            <a:off x="1837130" y="1282496"/>
            <a:ext cx="5469739" cy="5476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2"/>
          <p:cNvSpPr txBox="1">
            <a:spLocks noGrp="1"/>
          </p:cNvSpPr>
          <p:nvPr>
            <p:ph type="title"/>
          </p:nvPr>
        </p:nvSpPr>
        <p:spPr>
          <a:xfrm>
            <a:off x="324465" y="206477"/>
            <a:ext cx="7506929" cy="8996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1100"/>
          </a:p>
        </p:txBody>
      </p:sp>
      <p:sp>
        <p:nvSpPr>
          <p:cNvPr id="395" name="Google Shape;395;p22"/>
          <p:cNvSpPr txBox="1">
            <a:spLocks noGrp="1"/>
          </p:cNvSpPr>
          <p:nvPr>
            <p:ph type="body" idx="1"/>
          </p:nvPr>
        </p:nvSpPr>
        <p:spPr>
          <a:xfrm>
            <a:off x="162232" y="1825625"/>
            <a:ext cx="8981768" cy="43513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396" name="Google Shape;396;p22"/>
          <p:cNvPicPr preferRelativeResize="0"/>
          <p:nvPr/>
        </p:nvPicPr>
        <p:blipFill rotWithShape="1">
          <a:blip r:embed="rId3">
            <a:alphaModFix/>
          </a:blip>
          <a:srcRect/>
          <a:stretch/>
        </p:blipFill>
        <p:spPr>
          <a:xfrm>
            <a:off x="0" y="1194620"/>
            <a:ext cx="9144000" cy="3657599"/>
          </a:xfrm>
          <a:prstGeom prst="rect">
            <a:avLst/>
          </a:prstGeom>
          <a:noFill/>
          <a:ln>
            <a:noFill/>
          </a:ln>
        </p:spPr>
      </p:pic>
      <p:pic>
        <p:nvPicPr>
          <p:cNvPr id="397" name="Google Shape;397;p22"/>
          <p:cNvPicPr preferRelativeResize="0"/>
          <p:nvPr/>
        </p:nvPicPr>
        <p:blipFill rotWithShape="1">
          <a:blip r:embed="rId4">
            <a:alphaModFix/>
          </a:blip>
          <a:srcRect/>
          <a:stretch/>
        </p:blipFill>
        <p:spPr>
          <a:xfrm>
            <a:off x="693174" y="5096029"/>
            <a:ext cx="3524865" cy="942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3"/>
          <p:cNvSpPr txBox="1">
            <a:spLocks noGrp="1"/>
          </p:cNvSpPr>
          <p:nvPr>
            <p:ph type="title"/>
          </p:nvPr>
        </p:nvSpPr>
        <p:spPr>
          <a:xfrm>
            <a:off x="221226" y="365127"/>
            <a:ext cx="8294124" cy="9327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Moving Average (MA) Model</a:t>
            </a:r>
            <a:endParaRPr sz="3200"/>
          </a:p>
        </p:txBody>
      </p:sp>
      <p:sp>
        <p:nvSpPr>
          <p:cNvPr id="403" name="Google Shape;403;p23"/>
          <p:cNvSpPr txBox="1">
            <a:spLocks noGrp="1"/>
          </p:cNvSpPr>
          <p:nvPr>
            <p:ph type="body" idx="1"/>
          </p:nvPr>
        </p:nvSpPr>
        <p:spPr>
          <a:xfrm>
            <a:off x="176981" y="1297857"/>
            <a:ext cx="8967019" cy="487910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sz="800"/>
          </a:p>
        </p:txBody>
      </p:sp>
      <p:pic>
        <p:nvPicPr>
          <p:cNvPr id="404" name="Google Shape;404;p23"/>
          <p:cNvPicPr preferRelativeResize="0"/>
          <p:nvPr/>
        </p:nvPicPr>
        <p:blipFill rotWithShape="1">
          <a:blip r:embed="rId3">
            <a:alphaModFix/>
          </a:blip>
          <a:srcRect/>
          <a:stretch/>
        </p:blipFill>
        <p:spPr>
          <a:xfrm>
            <a:off x="353962" y="1976284"/>
            <a:ext cx="4085303" cy="3996813"/>
          </a:xfrm>
          <a:prstGeom prst="rect">
            <a:avLst/>
          </a:prstGeom>
          <a:noFill/>
          <a:ln>
            <a:noFill/>
          </a:ln>
        </p:spPr>
      </p:pic>
      <p:pic>
        <p:nvPicPr>
          <p:cNvPr id="405" name="Google Shape;405;p23"/>
          <p:cNvPicPr preferRelativeResize="0"/>
          <p:nvPr/>
        </p:nvPicPr>
        <p:blipFill rotWithShape="1">
          <a:blip r:embed="rId4">
            <a:alphaModFix/>
          </a:blip>
          <a:srcRect/>
          <a:stretch/>
        </p:blipFill>
        <p:spPr>
          <a:xfrm>
            <a:off x="4203290" y="1799303"/>
            <a:ext cx="4940709" cy="34658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4"/>
          <p:cNvSpPr txBox="1">
            <a:spLocks noGrp="1"/>
          </p:cNvSpPr>
          <p:nvPr>
            <p:ph type="title"/>
          </p:nvPr>
        </p:nvSpPr>
        <p:spPr>
          <a:xfrm>
            <a:off x="0" y="365127"/>
            <a:ext cx="9144000" cy="5492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800"/>
          </a:p>
        </p:txBody>
      </p:sp>
      <p:sp>
        <p:nvSpPr>
          <p:cNvPr id="411" name="Google Shape;411;p24"/>
          <p:cNvSpPr txBox="1">
            <a:spLocks noGrp="1"/>
          </p:cNvSpPr>
          <p:nvPr>
            <p:ph type="body" idx="1"/>
          </p:nvPr>
        </p:nvSpPr>
        <p:spPr>
          <a:xfrm>
            <a:off x="0" y="1209367"/>
            <a:ext cx="9144000" cy="554539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sz="800"/>
          </a:p>
        </p:txBody>
      </p:sp>
      <p:pic>
        <p:nvPicPr>
          <p:cNvPr id="412" name="Google Shape;412;p24"/>
          <p:cNvPicPr preferRelativeResize="0"/>
          <p:nvPr/>
        </p:nvPicPr>
        <p:blipFill rotWithShape="1">
          <a:blip r:embed="rId3">
            <a:alphaModFix/>
          </a:blip>
          <a:srcRect/>
          <a:stretch/>
        </p:blipFill>
        <p:spPr>
          <a:xfrm>
            <a:off x="0" y="1061884"/>
            <a:ext cx="8943975" cy="4499180"/>
          </a:xfrm>
          <a:prstGeom prst="rect">
            <a:avLst/>
          </a:prstGeom>
          <a:noFill/>
          <a:ln>
            <a:noFill/>
          </a:ln>
        </p:spPr>
      </p:pic>
      <p:pic>
        <p:nvPicPr>
          <p:cNvPr id="413" name="Google Shape;413;p24"/>
          <p:cNvPicPr preferRelativeResize="0"/>
          <p:nvPr/>
        </p:nvPicPr>
        <p:blipFill rotWithShape="1">
          <a:blip r:embed="rId4">
            <a:alphaModFix/>
          </a:blip>
          <a:srcRect/>
          <a:stretch/>
        </p:blipFill>
        <p:spPr>
          <a:xfrm>
            <a:off x="1445343" y="5397911"/>
            <a:ext cx="3628102" cy="109921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6"/>
          <p:cNvSpPr txBox="1">
            <a:spLocks noGrp="1"/>
          </p:cNvSpPr>
          <p:nvPr>
            <p:ph type="title"/>
          </p:nvPr>
        </p:nvSpPr>
        <p:spPr>
          <a:xfrm>
            <a:off x="628650" y="365128"/>
            <a:ext cx="7886700" cy="8737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Comparing models build on stationary data</a:t>
            </a:r>
            <a:endParaRPr sz="3200"/>
          </a:p>
        </p:txBody>
      </p:sp>
      <p:sp>
        <p:nvSpPr>
          <p:cNvPr id="419" name="Google Shape;419;p26"/>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ARIMA gave least RMSE</a:t>
            </a:r>
            <a:endParaRPr/>
          </a:p>
        </p:txBody>
      </p:sp>
      <p:pic>
        <p:nvPicPr>
          <p:cNvPr id="420" name="Google Shape;420;p26"/>
          <p:cNvPicPr preferRelativeResize="0"/>
          <p:nvPr/>
        </p:nvPicPr>
        <p:blipFill rotWithShape="1">
          <a:blip r:embed="rId3">
            <a:alphaModFix/>
          </a:blip>
          <a:srcRect/>
          <a:stretch/>
        </p:blipFill>
        <p:spPr>
          <a:xfrm>
            <a:off x="870155" y="2979173"/>
            <a:ext cx="7624916" cy="2920182"/>
          </a:xfrm>
          <a:prstGeom prst="rect">
            <a:avLst/>
          </a:prstGeom>
          <a:noFill/>
          <a:ln>
            <a:noFill/>
          </a:ln>
        </p:spPr>
      </p:pic>
      <p:sp>
        <p:nvSpPr>
          <p:cNvPr id="421" name="Google Shape;421;p26"/>
          <p:cNvSpPr/>
          <p:nvPr/>
        </p:nvSpPr>
        <p:spPr>
          <a:xfrm>
            <a:off x="759542" y="3637052"/>
            <a:ext cx="7514303" cy="441788"/>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5"/>
          <p:cNvSpPr txBox="1">
            <a:spLocks noGrp="1"/>
          </p:cNvSpPr>
          <p:nvPr>
            <p:ph type="title"/>
          </p:nvPr>
        </p:nvSpPr>
        <p:spPr>
          <a:xfrm>
            <a:off x="628650" y="365128"/>
            <a:ext cx="7886700" cy="829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latin typeface="Times New Roman"/>
                <a:ea typeface="Times New Roman"/>
                <a:cs typeface="Times New Roman"/>
                <a:sym typeface="Times New Roman"/>
              </a:rPr>
              <a:t>Auto ARIMA Model</a:t>
            </a:r>
            <a:endParaRPr sz="3600"/>
          </a:p>
        </p:txBody>
      </p:sp>
      <p:sp>
        <p:nvSpPr>
          <p:cNvPr id="427" name="Google Shape;427;p25"/>
          <p:cNvSpPr txBox="1">
            <a:spLocks noGrp="1"/>
          </p:cNvSpPr>
          <p:nvPr>
            <p:ph type="body" idx="1"/>
          </p:nvPr>
        </p:nvSpPr>
        <p:spPr>
          <a:xfrm>
            <a:off x="0" y="1224117"/>
            <a:ext cx="9144000" cy="495284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428" name="Google Shape;428;p25"/>
          <p:cNvPicPr preferRelativeResize="0"/>
          <p:nvPr/>
        </p:nvPicPr>
        <p:blipFill rotWithShape="1">
          <a:blip r:embed="rId3">
            <a:alphaModFix/>
          </a:blip>
          <a:srcRect/>
          <a:stretch/>
        </p:blipFill>
        <p:spPr>
          <a:xfrm>
            <a:off x="4999703" y="1356852"/>
            <a:ext cx="4144297" cy="3274142"/>
          </a:xfrm>
          <a:prstGeom prst="rect">
            <a:avLst/>
          </a:prstGeom>
          <a:noFill/>
          <a:ln>
            <a:noFill/>
          </a:ln>
        </p:spPr>
      </p:pic>
      <p:pic>
        <p:nvPicPr>
          <p:cNvPr id="429" name="Google Shape;429;p25"/>
          <p:cNvPicPr preferRelativeResize="0"/>
          <p:nvPr/>
        </p:nvPicPr>
        <p:blipFill rotWithShape="1">
          <a:blip r:embed="rId4">
            <a:alphaModFix/>
          </a:blip>
          <a:srcRect/>
          <a:stretch/>
        </p:blipFill>
        <p:spPr>
          <a:xfrm>
            <a:off x="0" y="1276349"/>
            <a:ext cx="5161935" cy="48737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03715" y="1599718"/>
            <a:ext cx="7221035" cy="400069"/>
          </a:xfrm>
          <a:prstGeom prst="rect">
            <a:avLst/>
          </a:prstGeom>
          <a:noFill/>
          <a:ln>
            <a:noFill/>
          </a:ln>
        </p:spPr>
        <p:txBody>
          <a:bodyPr spcFirstLastPara="1" wrap="square" lIns="91425" tIns="45700" rIns="91425" bIns="45700" anchor="t" anchorCtr="0">
            <a:spAutoFit/>
          </a:bodyPr>
          <a:lstStyle/>
          <a:p>
            <a:pPr algn="ctr"/>
            <a:r>
              <a:rPr lang="en-US" sz="2000" dirty="0"/>
              <a:t>splitting the data into training and testing</a:t>
            </a:r>
            <a:endParaRPr lang="en-IN" sz="2000" dirty="0"/>
          </a:p>
        </p:txBody>
      </p:sp>
      <p:sp>
        <p:nvSpPr>
          <p:cNvPr id="2" name="TextBox 1">
            <a:extLst>
              <a:ext uri="{FF2B5EF4-FFF2-40B4-BE49-F238E27FC236}">
                <a16:creationId xmlns:a16="http://schemas.microsoft.com/office/drawing/2014/main" id="{9E4D02EF-91AD-4102-9F87-96C17D51BC2C}"/>
              </a:ext>
            </a:extLst>
          </p:cNvPr>
          <p:cNvSpPr txBox="1"/>
          <p:nvPr/>
        </p:nvSpPr>
        <p:spPr>
          <a:xfrm>
            <a:off x="2047875" y="2690336"/>
            <a:ext cx="5619749" cy="738664"/>
          </a:xfrm>
          <a:prstGeom prst="rect">
            <a:avLst/>
          </a:prstGeom>
          <a:noFill/>
        </p:spPr>
        <p:txBody>
          <a:bodyPr wrap="square" rtlCol="0">
            <a:spAutoFit/>
          </a:bodyPr>
          <a:lstStyle/>
          <a:p>
            <a:r>
              <a:rPr lang="nb-NO" dirty="0"/>
              <a:t>MSE random forest Error: 236917.22826086957</a:t>
            </a:r>
          </a:p>
          <a:p>
            <a:r>
              <a:rPr lang="nb-NO" dirty="0"/>
              <a:t>RMSE random forest Error: 486.7414388162051</a:t>
            </a:r>
          </a:p>
          <a:p>
            <a:r>
              <a:rPr lang="nb-NO" dirty="0"/>
              <a:t>MAPE random forest: 6.47</a:t>
            </a:r>
            <a:endParaRPr lang="en-IN" dirty="0"/>
          </a:p>
        </p:txBody>
      </p:sp>
    </p:spTree>
    <p:extLst>
      <p:ext uri="{BB962C8B-B14F-4D97-AF65-F5344CB8AC3E}">
        <p14:creationId xmlns:p14="http://schemas.microsoft.com/office/powerpoint/2010/main" val="2337956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03715" y="1599718"/>
            <a:ext cx="7221035" cy="400069"/>
          </a:xfrm>
          <a:prstGeom prst="rect">
            <a:avLst/>
          </a:prstGeom>
          <a:noFill/>
          <a:ln>
            <a:noFill/>
          </a:ln>
        </p:spPr>
        <p:txBody>
          <a:bodyPr spcFirstLastPara="1" wrap="square" lIns="91425" tIns="45700" rIns="91425" bIns="45700" anchor="t" anchorCtr="0">
            <a:spAutoFit/>
          </a:bodyPr>
          <a:lstStyle/>
          <a:p>
            <a:pPr algn="ctr"/>
            <a:r>
              <a:rPr lang="en-IN" sz="2000" dirty="0"/>
              <a:t>Building Random forest model</a:t>
            </a:r>
          </a:p>
        </p:txBody>
      </p:sp>
      <p:sp>
        <p:nvSpPr>
          <p:cNvPr id="2" name="TextBox 1">
            <a:extLst>
              <a:ext uri="{FF2B5EF4-FFF2-40B4-BE49-F238E27FC236}">
                <a16:creationId xmlns:a16="http://schemas.microsoft.com/office/drawing/2014/main" id="{9E4D02EF-91AD-4102-9F87-96C17D51BC2C}"/>
              </a:ext>
            </a:extLst>
          </p:cNvPr>
          <p:cNvSpPr txBox="1"/>
          <p:nvPr/>
        </p:nvSpPr>
        <p:spPr>
          <a:xfrm>
            <a:off x="2047875" y="2690336"/>
            <a:ext cx="5619749" cy="738664"/>
          </a:xfrm>
          <a:prstGeom prst="rect">
            <a:avLst/>
          </a:prstGeom>
          <a:noFill/>
        </p:spPr>
        <p:txBody>
          <a:bodyPr wrap="square" rtlCol="0">
            <a:spAutoFit/>
          </a:bodyPr>
          <a:lstStyle/>
          <a:p>
            <a:r>
              <a:rPr lang="nb-NO" dirty="0"/>
              <a:t>MSE random forest Error: 236917.22826086957</a:t>
            </a:r>
          </a:p>
          <a:p>
            <a:r>
              <a:rPr lang="nb-NO" dirty="0"/>
              <a:t>RMSE random forest Error: 486.7414388162051</a:t>
            </a:r>
          </a:p>
          <a:p>
            <a:r>
              <a:rPr lang="nb-NO" dirty="0"/>
              <a:t>MAPE random forest: 6.47</a:t>
            </a:r>
            <a:endParaRPr lang="en-IN" dirty="0"/>
          </a:p>
        </p:txBody>
      </p:sp>
    </p:spTree>
    <p:extLst>
      <p:ext uri="{BB962C8B-B14F-4D97-AF65-F5344CB8AC3E}">
        <p14:creationId xmlns:p14="http://schemas.microsoft.com/office/powerpoint/2010/main" val="1766591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03715" y="1599718"/>
            <a:ext cx="7221035" cy="400069"/>
          </a:xfrm>
          <a:prstGeom prst="rect">
            <a:avLst/>
          </a:prstGeom>
          <a:noFill/>
          <a:ln>
            <a:noFill/>
          </a:ln>
        </p:spPr>
        <p:txBody>
          <a:bodyPr spcFirstLastPara="1" wrap="square" lIns="91425" tIns="45700" rIns="91425" bIns="45700" anchor="t" anchorCtr="0">
            <a:spAutoFit/>
          </a:bodyPr>
          <a:lstStyle/>
          <a:p>
            <a:pPr algn="ctr"/>
            <a:r>
              <a:rPr lang="en-IN" sz="2000" dirty="0"/>
              <a:t>Linear Regression Model</a:t>
            </a:r>
          </a:p>
        </p:txBody>
      </p:sp>
      <p:sp>
        <p:nvSpPr>
          <p:cNvPr id="2" name="TextBox 1">
            <a:extLst>
              <a:ext uri="{FF2B5EF4-FFF2-40B4-BE49-F238E27FC236}">
                <a16:creationId xmlns:a16="http://schemas.microsoft.com/office/drawing/2014/main" id="{9E4D02EF-91AD-4102-9F87-96C17D51BC2C}"/>
              </a:ext>
            </a:extLst>
          </p:cNvPr>
          <p:cNvSpPr txBox="1"/>
          <p:nvPr/>
        </p:nvSpPr>
        <p:spPr>
          <a:xfrm>
            <a:off x="2047875" y="2690336"/>
            <a:ext cx="5619749" cy="738664"/>
          </a:xfrm>
          <a:prstGeom prst="rect">
            <a:avLst/>
          </a:prstGeom>
          <a:noFill/>
        </p:spPr>
        <p:txBody>
          <a:bodyPr wrap="square" rtlCol="0">
            <a:spAutoFit/>
          </a:bodyPr>
          <a:lstStyle/>
          <a:p>
            <a:r>
              <a:rPr lang="en-IN" dirty="0"/>
              <a:t>MSE linear regression : 123245.29422721769</a:t>
            </a:r>
          </a:p>
          <a:p>
            <a:r>
              <a:rPr lang="en-IN" dirty="0"/>
              <a:t>RMSE linear regression : 351.06309151948415</a:t>
            </a:r>
          </a:p>
          <a:p>
            <a:r>
              <a:rPr lang="en-IN" dirty="0"/>
              <a:t>MAPE linear regression: 4.726</a:t>
            </a:r>
          </a:p>
        </p:txBody>
      </p:sp>
    </p:spTree>
    <p:extLst>
      <p:ext uri="{BB962C8B-B14F-4D97-AF65-F5344CB8AC3E}">
        <p14:creationId xmlns:p14="http://schemas.microsoft.com/office/powerpoint/2010/main" val="3598424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400069"/>
          </a:xfrm>
          <a:prstGeom prst="rect">
            <a:avLst/>
          </a:prstGeom>
          <a:noFill/>
          <a:ln>
            <a:noFill/>
          </a:ln>
        </p:spPr>
        <p:txBody>
          <a:bodyPr spcFirstLastPara="1" wrap="square" lIns="91425" tIns="45700" rIns="91425" bIns="45700" anchor="t" anchorCtr="0">
            <a:spAutoFit/>
          </a:bodyPr>
          <a:lstStyle/>
          <a:p>
            <a:pPr algn="ctr"/>
            <a:r>
              <a:rPr lang="en-US" sz="2000" b="1" dirty="0">
                <a:latin typeface="Helvetica Neue"/>
              </a:rPr>
              <a:t>calculating forecasting accuracy</a:t>
            </a:r>
            <a:endParaRPr lang="en-US" sz="2000" b="1" i="0" dirty="0">
              <a:solidFill>
                <a:srgbClr val="000000"/>
              </a:solidFill>
              <a:effectLst/>
              <a:latin typeface="Helvetica Neue"/>
            </a:endParaRPr>
          </a:p>
        </p:txBody>
      </p:sp>
      <p:pic>
        <p:nvPicPr>
          <p:cNvPr id="11" name="Picture 10">
            <a:extLst>
              <a:ext uri="{FF2B5EF4-FFF2-40B4-BE49-F238E27FC236}">
                <a16:creationId xmlns:a16="http://schemas.microsoft.com/office/drawing/2014/main" id="{B2537EB6-944D-4DE8-AC3A-781273B1C0C3}"/>
              </a:ext>
            </a:extLst>
          </p:cNvPr>
          <p:cNvPicPr>
            <a:picLocks noChangeAspect="1"/>
          </p:cNvPicPr>
          <p:nvPr/>
        </p:nvPicPr>
        <p:blipFill>
          <a:blip r:embed="rId4"/>
          <a:srcRect/>
          <a:stretch/>
        </p:blipFill>
        <p:spPr>
          <a:xfrm>
            <a:off x="370390" y="2717086"/>
            <a:ext cx="7763958" cy="3006586"/>
          </a:xfrm>
          <a:prstGeom prst="rect">
            <a:avLst/>
          </a:prstGeom>
        </p:spPr>
      </p:pic>
      <p:sp>
        <p:nvSpPr>
          <p:cNvPr id="2" name="TextBox 1">
            <a:extLst>
              <a:ext uri="{FF2B5EF4-FFF2-40B4-BE49-F238E27FC236}">
                <a16:creationId xmlns:a16="http://schemas.microsoft.com/office/drawing/2014/main" id="{9E4D02EF-91AD-4102-9F87-96C17D51BC2C}"/>
              </a:ext>
            </a:extLst>
          </p:cNvPr>
          <p:cNvSpPr txBox="1"/>
          <p:nvPr/>
        </p:nvSpPr>
        <p:spPr>
          <a:xfrm>
            <a:off x="904875" y="1196925"/>
            <a:ext cx="5619749" cy="738664"/>
          </a:xfrm>
          <a:prstGeom prst="rect">
            <a:avLst/>
          </a:prstGeom>
          <a:noFill/>
        </p:spPr>
        <p:txBody>
          <a:bodyPr wrap="square" rtlCol="0">
            <a:spAutoFit/>
          </a:bodyPr>
          <a:lstStyle/>
          <a:p>
            <a:r>
              <a:rPr lang="en-IN" dirty="0"/>
              <a:t>Linear Regression Model</a:t>
            </a:r>
          </a:p>
          <a:p>
            <a:endParaRPr lang="en-IN" dirty="0"/>
          </a:p>
          <a:p>
            <a:r>
              <a:rPr lang="en-IN" dirty="0"/>
              <a:t>Date range '2018-07-05','2018-08-03'</a:t>
            </a:r>
          </a:p>
        </p:txBody>
      </p:sp>
    </p:spTree>
    <p:extLst>
      <p:ext uri="{BB962C8B-B14F-4D97-AF65-F5344CB8AC3E}">
        <p14:creationId xmlns:p14="http://schemas.microsoft.com/office/powerpoint/2010/main" val="2087031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400069"/>
          </a:xfrm>
          <a:prstGeom prst="rect">
            <a:avLst/>
          </a:prstGeom>
          <a:noFill/>
          <a:ln>
            <a:noFill/>
          </a:ln>
        </p:spPr>
        <p:txBody>
          <a:bodyPr spcFirstLastPara="1" wrap="square" lIns="91425" tIns="45700" rIns="91425" bIns="45700" anchor="t" anchorCtr="0">
            <a:spAutoFit/>
          </a:bodyPr>
          <a:lstStyle/>
          <a:p>
            <a:pPr algn="ctr"/>
            <a:r>
              <a:rPr lang="en-US" sz="2000" b="1" dirty="0">
                <a:latin typeface="Helvetica Neue"/>
              </a:rPr>
              <a:t>Forecast for future using linear regression model</a:t>
            </a:r>
            <a:endParaRPr lang="en-US" sz="2000" b="1" i="0" dirty="0">
              <a:solidFill>
                <a:srgbClr val="000000"/>
              </a:solidFill>
              <a:effectLst/>
              <a:latin typeface="Helvetica Neue"/>
            </a:endParaRPr>
          </a:p>
        </p:txBody>
      </p:sp>
      <p:pic>
        <p:nvPicPr>
          <p:cNvPr id="11" name="Picture 10">
            <a:extLst>
              <a:ext uri="{FF2B5EF4-FFF2-40B4-BE49-F238E27FC236}">
                <a16:creationId xmlns:a16="http://schemas.microsoft.com/office/drawing/2014/main" id="{B2537EB6-944D-4DE8-AC3A-781273B1C0C3}"/>
              </a:ext>
            </a:extLst>
          </p:cNvPr>
          <p:cNvPicPr>
            <a:picLocks noChangeAspect="1"/>
          </p:cNvPicPr>
          <p:nvPr/>
        </p:nvPicPr>
        <p:blipFill>
          <a:blip r:embed="rId4"/>
          <a:srcRect/>
          <a:stretch/>
        </p:blipFill>
        <p:spPr>
          <a:xfrm>
            <a:off x="484690" y="1574086"/>
            <a:ext cx="7763960" cy="3006586"/>
          </a:xfrm>
          <a:prstGeom prst="rect">
            <a:avLst/>
          </a:prstGeom>
        </p:spPr>
      </p:pic>
      <p:sp>
        <p:nvSpPr>
          <p:cNvPr id="2" name="TextBox 1">
            <a:extLst>
              <a:ext uri="{FF2B5EF4-FFF2-40B4-BE49-F238E27FC236}">
                <a16:creationId xmlns:a16="http://schemas.microsoft.com/office/drawing/2014/main" id="{9E4D02EF-91AD-4102-9F87-96C17D51BC2C}"/>
              </a:ext>
            </a:extLst>
          </p:cNvPr>
          <p:cNvSpPr txBox="1"/>
          <p:nvPr/>
        </p:nvSpPr>
        <p:spPr>
          <a:xfrm>
            <a:off x="1285875" y="1009650"/>
            <a:ext cx="5619749" cy="307777"/>
          </a:xfrm>
          <a:prstGeom prst="rect">
            <a:avLst/>
          </a:prstGeom>
          <a:noFill/>
        </p:spPr>
        <p:txBody>
          <a:bodyPr wrap="square" rtlCol="0">
            <a:spAutoFit/>
          </a:bodyPr>
          <a:lstStyle/>
          <a:p>
            <a:r>
              <a:rPr lang="en-IN" dirty="0"/>
              <a:t>Date range '2018-08-04','2018-09-02</a:t>
            </a:r>
          </a:p>
        </p:txBody>
      </p:sp>
    </p:spTree>
    <p:extLst>
      <p:ext uri="{BB962C8B-B14F-4D97-AF65-F5344CB8AC3E}">
        <p14:creationId xmlns:p14="http://schemas.microsoft.com/office/powerpoint/2010/main" val="162870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8" name="Google Shape;258;p4"/>
          <p:cNvSpPr txBox="1"/>
          <p:nvPr/>
        </p:nvSpPr>
        <p:spPr>
          <a:xfrm>
            <a:off x="370390" y="266218"/>
            <a:ext cx="722502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EXPLORATORY DATA ANALYSIS</a:t>
            </a:r>
            <a:endParaRPr sz="3200" b="1" i="0" u="none" strike="noStrike" cap="none">
              <a:solidFill>
                <a:srgbClr val="000000"/>
              </a:solidFill>
              <a:latin typeface="Arial"/>
              <a:ea typeface="Arial"/>
              <a:cs typeface="Arial"/>
              <a:sym typeface="Arial"/>
            </a:endParaRPr>
          </a:p>
        </p:txBody>
      </p:sp>
      <p:sp>
        <p:nvSpPr>
          <p:cNvPr id="259" name="Google Shape;259;p4"/>
          <p:cNvSpPr txBox="1"/>
          <p:nvPr/>
        </p:nvSpPr>
        <p:spPr>
          <a:xfrm>
            <a:off x="191730" y="1376737"/>
            <a:ext cx="6150076"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u="none" strike="noStrike" cap="none" dirty="0">
                <a:solidFill>
                  <a:srgbClr val="000000"/>
                </a:solidFill>
                <a:latin typeface="+mj-lt"/>
                <a:ea typeface="Times New Roman"/>
                <a:cs typeface="Times New Roman"/>
                <a:sym typeface="Times New Roman"/>
              </a:rPr>
              <a:t>Insights of the dataset:</a:t>
            </a:r>
            <a:endParaRPr sz="2400" dirty="0">
              <a:latin typeface="+mj-lt"/>
            </a:endParaRPr>
          </a:p>
          <a:p>
            <a:pPr marL="0" marR="0" lvl="0" indent="0" algn="just"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mj-lt"/>
              <a:ea typeface="Times New Roman"/>
              <a:cs typeface="Times New Roman"/>
              <a:sym typeface="Times New Roman"/>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a:t>
            </a:r>
            <a:r>
              <a:rPr lang="en-IN" sz="2400" dirty="0">
                <a:latin typeface="+mj-lt"/>
                <a:cs typeface="Times New Roman"/>
              </a:rPr>
              <a:t>143206</a:t>
            </a:r>
            <a:r>
              <a:rPr lang="en-IN" sz="2400" dirty="0">
                <a:solidFill>
                  <a:srgbClr val="000000"/>
                </a:solidFill>
                <a:effectLst/>
                <a:latin typeface="+mj-lt"/>
              </a:rPr>
              <a:t> </a:t>
            </a:r>
            <a:r>
              <a:rPr lang="en-US" sz="2400" u="none" strike="noStrike" cap="none" dirty="0">
                <a:solidFill>
                  <a:srgbClr val="000000"/>
                </a:solidFill>
                <a:latin typeface="+mj-lt"/>
                <a:ea typeface="Times New Roman"/>
                <a:cs typeface="Times New Roman"/>
                <a:sym typeface="Times New Roman"/>
              </a:rPr>
              <a:t> rows &amp; </a:t>
            </a:r>
            <a:r>
              <a:rPr lang="en-US" sz="2400" dirty="0">
                <a:latin typeface="+mj-lt"/>
                <a:ea typeface="Times New Roman"/>
                <a:cs typeface="Times New Roman"/>
                <a:sym typeface="Times New Roman"/>
              </a:rPr>
              <a:t>1 </a:t>
            </a:r>
            <a:r>
              <a:rPr lang="en-US" sz="2400" u="none" strike="noStrike" cap="none" dirty="0">
                <a:solidFill>
                  <a:srgbClr val="000000"/>
                </a:solidFill>
                <a:latin typeface="+mj-lt"/>
                <a:ea typeface="Times New Roman"/>
                <a:cs typeface="Times New Roman"/>
                <a:sym typeface="Times New Roman"/>
              </a:rPr>
              <a:t>columns.</a:t>
            </a:r>
            <a:endParaRPr sz="2400" dirty="0">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dirty="0">
                <a:solidFill>
                  <a:srgbClr val="000000"/>
                </a:solidFill>
                <a:effectLst/>
                <a:latin typeface="+mj-lt"/>
              </a:rPr>
              <a:t> 4 </a:t>
            </a:r>
            <a:r>
              <a:rPr lang="en-US" sz="2400" dirty="0">
                <a:latin typeface="+mj-lt"/>
                <a:cs typeface="Times New Roman"/>
              </a:rPr>
              <a:t>duplicates </a:t>
            </a:r>
            <a:r>
              <a:rPr lang="en-US" sz="2400" u="none" strike="noStrike" cap="none" dirty="0">
                <a:solidFill>
                  <a:srgbClr val="000000"/>
                </a:solidFill>
                <a:latin typeface="+mj-lt"/>
                <a:ea typeface="Times New Roman"/>
                <a:cs typeface="Times New Roman"/>
                <a:sym typeface="Times New Roman"/>
              </a:rPr>
              <a:t>values</a:t>
            </a:r>
            <a:r>
              <a:rPr lang="en-US" sz="2400" dirty="0">
                <a:solidFill>
                  <a:srgbClr val="000000"/>
                </a:solidFill>
                <a:effectLst/>
                <a:latin typeface="+mj-lt"/>
              </a:rPr>
              <a:t> found</a:t>
            </a:r>
            <a:r>
              <a:rPr lang="en-US" sz="2400" dirty="0">
                <a:solidFill>
                  <a:srgbClr val="296EAA"/>
                </a:solidFill>
                <a:effectLst/>
                <a:latin typeface="+mj-lt"/>
              </a:rPr>
              <a:t>.</a:t>
            </a:r>
            <a:endParaRPr lang="en-US" sz="2400" u="none" strike="noStrike" dirty="0">
              <a:solidFill>
                <a:srgbClr val="296EAA"/>
              </a:solidFill>
              <a:effectLst/>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30 Missing values.</a:t>
            </a:r>
            <a:endParaRPr sz="2400" dirty="0">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No outliers detected</a:t>
            </a:r>
            <a:endParaRPr sz="2400" dirty="0">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Data doesn’t look normal</a:t>
            </a:r>
            <a:endParaRPr sz="2400" dirty="0">
              <a:latin typeface="+mj-lt"/>
            </a:endParaRPr>
          </a:p>
          <a:p>
            <a:pPr marL="285750" marR="0" lvl="0" indent="-171450" algn="l" rtl="0">
              <a:lnSpc>
                <a:spcPct val="100000"/>
              </a:lnSpc>
              <a:spcBef>
                <a:spcPts val="0"/>
              </a:spcBef>
              <a:spcAft>
                <a:spcPts val="0"/>
              </a:spcAft>
              <a:buClr>
                <a:srgbClr val="000000"/>
              </a:buClr>
              <a:buSzPts val="1800"/>
              <a:buFont typeface="Arial"/>
              <a:buNone/>
            </a:pPr>
            <a:endParaRPr sz="2400" u="none" strike="noStrike" cap="none" dirty="0">
              <a:solidFill>
                <a:srgbClr val="000000"/>
              </a:solidFill>
              <a:latin typeface="+mj-lt"/>
              <a:ea typeface="Arial"/>
              <a:cs typeface="Arial"/>
              <a:sym typeface="Arial"/>
            </a:endParaRPr>
          </a:p>
        </p:txBody>
      </p:sp>
      <p:sp>
        <p:nvSpPr>
          <p:cNvPr id="260" name="Google Shape;260;p4" descr="data:image/png;base64,iVBORw0KGgoAAAANSUhEUgAAAWcAAAEHCAYAAAByTIfXAAAAOXRFWHRTb2Z0d2FyZQBNYXRwbG90bGliIHZlcnNpb24zLjQuMywgaHR0cHM6Ly9tYXRwbG90bGliLm9yZy/MnkTPAAAACXBIWXMAAAsTAAALEwEAmpwYAAAOX0lEQVR4nO3db4xc1XnH8e9jryEmJCHYgJwFxUGuqBBp+GOlpAkRIqa1oyhqX0QkIsXqP6QqNQbUVlDUVH1RtWmrtuAobSlNYpeUqIGkRant1rRBjaKm1OZPbIJJNtQIDNiwpCEBt/XaT1/caxjW651de8bzzPr7kVZ798y5Z84zO/757pndM5GZSJJqmTfoCUiSDmc4S1JBhrMkFWQ4S1JBhrMkFTTSi0EWL16cS5cu7cVQknTC2LZt2wuZecZUt/UknJcuXcrWrVt7MZQknTAi4skj3eayhiQVZDhLUkGGsyQVZDhLUkGGsyQVZDhLUkGGsyQVZDhLUkGGsyQVZDhLUkGGsyQVZDhLUkGGsyQVZDhLUkGGsyQVZDhLUkGGsyQVZDhLUkGGsyQV1JP3ENSRrVu3jrGxsZ6OuXv3bgBGR0d7Ou4hy5YtY82aNX0ZW9LMGM59NjY2xsM7HuPAKaf3bMz5r/wAgOf+t/ffvvmvvNjzMSXNnuF8HBw45XT2/fgHezbewp0bAXo65uSxJQ2Wa86SVJDhLEkFGc6SVJDhLEkFGc6SVJDhLEkFGc6SVJDhLEkFGc6SVJDhLEkFGc6SVJDhLEkFGc6SVJDhLEkFGc6SVJDhLEkFGc6SVJDhLEkFGc6SVJDhLEkFGc6SVJDhLEkFGc6SVJDhLEkFGc6SVJDhLEkFGc6SVJDhLEkFGc6SVJDhLEkFGc6SVJDhLEkFGc6SVJDhLEkFGc6SVJDhLEkFGc6SVJDhLEkFGc6SVJDhLEkFGc6SVNDAw3ndunWsW7du0NOQDuNzU4M0MugJjI2NDXoK0pR8bmqQBn7lLEk6nOEsSQUZzpJUkOEsSQUZzpJUkOEsSQUZzpJUkOEsSQUZzpJUkOEsSQUZzpJUkOEsSQUZzpJUkOEsSQUZzpJUkOEsSQUZzpJUkOEsSQUZzpJUkOEsSQUZzpJUkOEsSQUZzpJUkOEsSQUZzpJUkOEsSQUZzpJUkOEsSQUZzpJUkOEsSQUZzpJUkOEsSQUZzpJUkOEsSQUZzpJUkOEsSQUZzpJUkOEsSQUZztIxGh8f57rrrmN8fPx1x7M5T0dW+XHq59wMZ+kYrV+/nu3bt7Nhw4bXHc/mPB1Z5cepn3MznKVjMD4+zubNm8lMNm3axKZNm8hMNm/ePO3VVOd53fqeyCo/Tv2e20hPRzsKu3fvZt++faxdu3bQU+mLsbEx5v1fDnoaMzbvf15ibOyHc/b7MRtjY2MsXLhw2j7r16/n4MGDAOzfv//V9gMHDrBhwwZuuOGGrud163siq/w49XtuR33lHBHXRsTWiNj6/PPP92xC0jC57777mJiYACAzyWz+I56YmGDLli0zOq9b3xNZ5cep33M76ivnzLwduB1g+fLlR31pODo6CsCtt956tEOUtnbtWrY9sWfQ05ixg294M8vOPWvOfj9mYyY/PaxYsYKNGzcyMTFBRABNSI+MjHDllVfO6LxufU9klR+nfs/NNWfpGKxevZp585p/RgsWLGBkpLnemT9/Ptdcc82MzuvW90RW+XHq99wMZ+kYLFq0iJUrVxIRrFq1ilWrVhERrFy5kkWLFs3ovG59T2SVH6d+z23gLwhKw2716tXs2rXr1SunzuPZnKepVX6c+jk3w1k6RosWLeK222579evO49mcp6lVfpz6OTeXNSSpIMNZkgoynCWpIMNZkgoynCWpIMNZkgoynCWpIMNZkgoynCWpIMNZkgoynCWpIMNZkgoynCWpIMNZkgoynCWpIMNZkgoynCWpIMNZkgoynCWpIMNZkgoynCWpIMNZkgoynCWpIMNZkgoynCWpIMNZkgoynCWpIMNZkgoynCWpIMNZkgoynCWpIMNZkgoynCWpIMNZkgoynCWpIMNZkgoynCWpIMNZkgoaGfQEli1bNugpSFPyualBGng4r1mzZtBTkKbkc1OD5LKGJBVkOEtSQYazJBVkOEtSQYazJBVkOEtSQYazJBVkOEtSQYazJBVkOEtSQYazJBVkOEtSQYazJBVkOEtSQYazJBVkOEtSQYazJBVkOEtSQYazJBVkOEtSQYazJBVkOEtSQYazJBVkOEtSQYazJBVkOEtSQYazJBVkOEtSQYazJBVkOEtSQYazJBVkOEtSQYazJBVkOEtSQYazJBVkOEtSQYazJBVkOEtSQYazJBVkOEtSQSODnsCJYP4rL7Jw58YejjcO0NMxXxv7ReCsno8raXYM5z5btmxZz8fcvXsCgNHRfoToWX2Zs6TZMZz7bM2aNYOegqQh5JqzJBVkOEtSQYazJBVkOEtSQYazJBVkOEtSQYazJBVkOEtSQYazJBVkOEtSQYazJBVkOEtSQYazJBVkOEtSQYazJBVkOEtSQYazJBVkOEtSQYazJBVkOEtSQZGZxz5IxPPAk+2Xi4EXjnnQGuZSLTC36plLtcDcqsdaZu7tmXnGVDf0JJxfN2DE1sxc3tNBB2Qu1QJzq565VAvMrXqspTdc1pCkggxnSSqoH+F8ex/GHJS5VAvMrXrmUi0wt+qxlh7o+ZqzJOnYuawhSQUZzpJUUNdwjojPRsTeiNjR0XZ6RGyJiO+2n9/acdvNETEWEY9HxM90tF8SEdvb226LiOh9OV1rOScivhYRj0XEoxGxdsjreUNEPBARj7T1/O4w19POY35EPBQRX50Dtexq5/FwRGwd5noi4rSIuDsidrb/ft4zjLVExHnt9+PQx0sRcX3JWjJz2g/g/cDFwI6Otj8EbmqPbwI+1R6fDzwCnAy8A/geML+97QHgPUAAm4BV3e671x/AEuDi9vhNwHfaOQ9rPQGc2h4vAP4DuHRY62nncSPwt8BXh/m51s5jF7B4UttQ1gOsB365PT4JOG1Ya+moaT7wHPD2irXMtIilvD6cHweWtMdLgMfb45uBmzv6/VM7+SXAzo72jwF/OahvSsc8/gG4ci7UA5wCPAj85LDWA5wN/AtwBa+F81DW0t73Lg4P56GrB3gz8F+0v0AwzLVMmv9PA9+oWsvRrjmflZnPArSfz2zbR4GnOvo93baNtseT2wcmIpYCF9FcbQ5tPe0ywMPAXmBLZg5zPX8G/CZwsKNtWGsBSOCfI2JbRFzbtg1jPecCzwOfa5ec7oiINzKctXT6KHBXe1yull6/IDjVmktO0z4QEXEqcA9wfWa+NF3XKdpK1ZOZBzLzQpqrzndHxAXTdC9bT0R8CNibmdtmesoUbSVq6fDezLwYWAV8IiLeP03fyvWM0Cxt/nlmXgS8TPOj/5FUrgWAiDgJ+DDwpW5dp2g7LrUcbTjviYglAO3nvW3708A5Hf3OBp5p28+eov24i4gFNMH8hcz8cts8tPUckpn/DdwPrGQ463kv8OGI2AV8EbgiIu5kOGsBIDOfaT/vBb4CvJvhrOdp4On2pzKAu2nCehhrOWQV8GBm7mm/LlfL0YbzvcDq9ng1zdrtofaPRsTJEfEO4MeAB9ofE34YEZe2r2he03HOcdPe918Dj2Xmn3TcNKz1nBERp7XHC4EVwE6GsJ7MvDkzz87MpTQ/bv5rZn58GGsBiIg3RsSbDh3TrG/uYAjryczngKci4ry26QPAtxnCWjp8jNeWNKBiLTNYNL8LeBbYT/O/xS8Bi2heuPlu+/n0jv630Lyi+Tgdr14Cy2menN8DPs2kFxeO0wsA76P50eNbwMPtxweHuJ6fAB5q69kBfLJtH8p6OuZyOa+9IDiUtdCs0z7SfjwK3DLk9VwIbG2fa38PvHWIazkFGAfe0tFWrhb/fFuSCvIvBCWpIMNZkgoynCWpIMNZkgoynCWpIMNZkgoynNVXEXGg3Zrx0Wi2Nr0xIqZ93kXE2yLi7vb48mi3D53FfV4eEf8+qW0kIvZExJKI2Hjoj3eOcP4dEXF+e/xbs7lvqVf8PWf1VUT8KDNPbY/PpNkO9BuZ+TszPP9y4Ncz80OzuM95wJPAZZm5q21bCfxGZn7gaOc/w/5B8+/qYNfO0jS8ctZxk80eE9cCvxaNpRHx9Yh4sP34KWh2DIyON3do2+a1G6Gf0fH1WEQsnuJ+DtJsaHNVR/OrO5BFswn+4vZPrP+xvaLfERFXtbffHxHLI+IPgIXtlf8X2ttubPvuiIjrO+b7WER8hmbb1nMi4vNtn+0RcUMvH0edGAxnHVeZ+QTN8+5Mms1lrsxm57argNumOe8gcCdwddu0AngkM184wil30QQyEXEyzZ/p3zOpz0rgmcx8V2ZeAGyedJ83Afsy88LMvDoiLgF+gWbP7EuBX4mIi9ru5wEbstm1bTEwmpkXZOY7gc9N+6BIUzCcNQiHtltcAPxVRGynudI9v8t5n6XZYAbgF5km9DLzP4FT2816VgHfzMzvT+q2HVgREZ+KiMsy8wdd7v99wFcy8+XM/BHwZeCy9rYnM/Ob7fETwLkRsa5dTpluW1ppSoazjquIOBc4QHPVfAOwB3gXzSYyJ013bmY+RbO14xU0V6+butzdF2munjs3Ve8c7zvAJTQh/fsR8clu05/mtpc7xv0+TU33A58A7ugyrnQYw1nHTbte/BfAp7N5JfotwLPtksXP07ynWzd30Cxv/F1mHujS9y7g4zRve3XvFPN5G/BKZt4J/DHNHsWT7Y9mD3CAfwN+NiJOabcB/Tng61OMuxiYl5n3AL99hHGlaY0MegKa8xZG8zZaC4AJ4G+AQ3tpfwa4JyI+AnyNjqvPadxLs5zRdR03M78dEa8A2zJzqrHfCfxRRByk2RL3V6foczvwrYh4sF13/jzNG3sC3JGZD0XzlmedRmne0unQxc/N3eYqTeav0mmoRMRy4E8z87KunaUh5pWzhkZE3ERzdXt1t77SsPPKWUMtIm4BPjKp+UuZ+XuDmI/UK4azJBXkb2tIUkGGsyQVZDhLUkGGsyQV9P9nunZQ0nKOwg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479020"/>
            <a:ext cx="51513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9232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effectLst/>
                <a:latin typeface="+mj-lt"/>
              </a:rPr>
              <a:t>With this volume of data, we can’t see much with the exception of some possible fluctuation linked to seasonality throughout the year. Let’s take a look at annual average consumption.</a:t>
            </a:r>
            <a:endParaRPr sz="1800" dirty="0">
              <a:latin typeface="+mj-lt"/>
            </a:endParaRPr>
          </a:p>
        </p:txBody>
      </p:sp>
      <p:pic>
        <p:nvPicPr>
          <p:cNvPr id="270" name="Google Shape;270;p5"/>
          <p:cNvPicPr preferRelativeResize="0"/>
          <p:nvPr/>
        </p:nvPicPr>
        <p:blipFill>
          <a:blip r:embed="rId4"/>
          <a:srcRect/>
          <a:stretch/>
        </p:blipFill>
        <p:spPr>
          <a:xfrm>
            <a:off x="370390" y="1215042"/>
            <a:ext cx="7626081" cy="37691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393304"/>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6462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dirty="0">
                <a:solidFill>
                  <a:srgbClr val="000000"/>
                </a:solidFill>
                <a:effectLst/>
                <a:latin typeface="+mj-lt"/>
              </a:rPr>
              <a:t>From the above figure we can see that high amount of energy consumed in the year 2002-2006 and 2018 compared to the other years.</a:t>
            </a:r>
            <a:endParaRPr sz="1800" dirty="0">
              <a:latin typeface="+mj-lt"/>
            </a:endParaRPr>
          </a:p>
        </p:txBody>
      </p:sp>
      <p:pic>
        <p:nvPicPr>
          <p:cNvPr id="270" name="Google Shape;270;p5"/>
          <p:cNvPicPr preferRelativeResize="0"/>
          <p:nvPr/>
        </p:nvPicPr>
        <p:blipFill>
          <a:blip r:embed="rId4"/>
          <a:srcRect/>
          <a:stretch/>
        </p:blipFill>
        <p:spPr>
          <a:xfrm>
            <a:off x="998856" y="1321443"/>
            <a:ext cx="6929718" cy="3769119"/>
          </a:xfrm>
          <a:prstGeom prst="rect">
            <a:avLst/>
          </a:prstGeom>
          <a:noFill/>
          <a:ln>
            <a:noFill/>
          </a:ln>
        </p:spPr>
      </p:pic>
    </p:spTree>
    <p:extLst>
      <p:ext uri="{BB962C8B-B14F-4D97-AF65-F5344CB8AC3E}">
        <p14:creationId xmlns:p14="http://schemas.microsoft.com/office/powerpoint/2010/main" val="255405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185422" y="511604"/>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543368" cy="12002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effectLst/>
                <a:latin typeface="Helvetica Neue"/>
              </a:rPr>
              <a:t>For summer and winter months typically have higher energy demand while spring and fall are lower. This matches intuition that months with more extreme temperatures have more energy consumption (likely due to increased use of air conditioners/fans and heaters).</a:t>
            </a:r>
            <a:endParaRPr sz="1800" dirty="0">
              <a:latin typeface="+mj-lt"/>
            </a:endParaRPr>
          </a:p>
        </p:txBody>
      </p:sp>
      <p:pic>
        <p:nvPicPr>
          <p:cNvPr id="270" name="Google Shape;270;p5"/>
          <p:cNvPicPr preferRelativeResize="0"/>
          <p:nvPr/>
        </p:nvPicPr>
        <p:blipFill>
          <a:blip r:embed="rId4"/>
          <a:srcRect/>
          <a:stretch/>
        </p:blipFill>
        <p:spPr>
          <a:xfrm>
            <a:off x="1878783" y="1215042"/>
            <a:ext cx="4609294" cy="3769119"/>
          </a:xfrm>
          <a:prstGeom prst="rect">
            <a:avLst/>
          </a:prstGeom>
          <a:noFill/>
          <a:ln>
            <a:noFill/>
          </a:ln>
        </p:spPr>
      </p:pic>
    </p:spTree>
    <p:extLst>
      <p:ext uri="{BB962C8B-B14F-4D97-AF65-F5344CB8AC3E}">
        <p14:creationId xmlns:p14="http://schemas.microsoft.com/office/powerpoint/2010/main" val="125735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511604"/>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6462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dirty="0">
                <a:solidFill>
                  <a:srgbClr val="000000"/>
                </a:solidFill>
                <a:effectLst/>
                <a:latin typeface="Helvetica Neue"/>
              </a:rPr>
              <a:t>Energy consumption on Saturday and Sunday are lower. This reflects the intuition that energy use is typically lower on the weekends.</a:t>
            </a:r>
            <a:endParaRPr sz="1800" dirty="0">
              <a:latin typeface="+mj-lt"/>
            </a:endParaRPr>
          </a:p>
        </p:txBody>
      </p:sp>
      <p:pic>
        <p:nvPicPr>
          <p:cNvPr id="270" name="Google Shape;270;p5"/>
          <p:cNvPicPr preferRelativeResize="0"/>
          <p:nvPr/>
        </p:nvPicPr>
        <p:blipFill>
          <a:blip r:embed="rId4"/>
          <a:srcRect/>
          <a:stretch/>
        </p:blipFill>
        <p:spPr>
          <a:xfrm>
            <a:off x="1878783" y="1488081"/>
            <a:ext cx="4609294" cy="3223040"/>
          </a:xfrm>
          <a:prstGeom prst="rect">
            <a:avLst/>
          </a:prstGeom>
          <a:noFill/>
          <a:ln>
            <a:noFill/>
          </a:ln>
        </p:spPr>
      </p:pic>
    </p:spTree>
    <p:extLst>
      <p:ext uri="{BB962C8B-B14F-4D97-AF65-F5344CB8AC3E}">
        <p14:creationId xmlns:p14="http://schemas.microsoft.com/office/powerpoint/2010/main" val="112023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527827"/>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147728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effectLst/>
                <a:latin typeface="Helvetica Neue"/>
              </a:rPr>
              <a:t>Here we can see the daily trend of energy consumption decreasing from 8pm to 5am. This reflects intuition that energy demand is lower at night when consumers are typically asleep. We also see an upward trend between 5am to 7pm. This reflects intuition that energy demand increases as consumers begin their day and evening.</a:t>
            </a:r>
            <a:endParaRPr sz="1800" dirty="0">
              <a:latin typeface="+mj-lt"/>
            </a:endParaRPr>
          </a:p>
        </p:txBody>
      </p:sp>
      <p:pic>
        <p:nvPicPr>
          <p:cNvPr id="270" name="Google Shape;270;p5"/>
          <p:cNvPicPr preferRelativeResize="0"/>
          <p:nvPr/>
        </p:nvPicPr>
        <p:blipFill>
          <a:blip r:embed="rId4"/>
          <a:srcRect/>
          <a:stretch/>
        </p:blipFill>
        <p:spPr>
          <a:xfrm>
            <a:off x="1183341" y="1488081"/>
            <a:ext cx="5943600" cy="3223040"/>
          </a:xfrm>
          <a:prstGeom prst="rect">
            <a:avLst/>
          </a:prstGeom>
          <a:noFill/>
          <a:ln>
            <a:noFill/>
          </a:ln>
        </p:spPr>
      </p:pic>
    </p:spTree>
    <p:extLst>
      <p:ext uri="{BB962C8B-B14F-4D97-AF65-F5344CB8AC3E}">
        <p14:creationId xmlns:p14="http://schemas.microsoft.com/office/powerpoint/2010/main" val="2130909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1731</Words>
  <Application>Microsoft Office PowerPoint</Application>
  <PresentationFormat>On-screen Show (4:3)</PresentationFormat>
  <Paragraphs>197</Paragraphs>
  <Slides>39</Slides>
  <Notes>38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39</vt:i4>
      </vt:variant>
    </vt:vector>
  </HeadingPairs>
  <TitlesOfParts>
    <vt:vector size="50" baseType="lpstr">
      <vt:lpstr>Arial</vt:lpstr>
      <vt:lpstr>Calibri</vt:lpstr>
      <vt:lpstr>Courier New</vt:lpstr>
      <vt:lpstr>Helvetica Neue</vt:lpstr>
      <vt:lpstr>Noto Sans Symbols</vt:lpstr>
      <vt:lpstr>Rockwell</vt:lpstr>
      <vt:lpstr>Times New Roman</vt:lpstr>
      <vt:lpstr>Verdana</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Moving Average</vt:lpstr>
      <vt:lpstr> 2. Eliminating Trend &amp; seasonality : Differencing</vt:lpstr>
      <vt:lpstr>2. Seasonal first order difference: </vt:lpstr>
      <vt:lpstr>3. Eliminating Trend &amp; seasonality : Decomposing</vt:lpstr>
      <vt:lpstr>Data remains Non-stationary </vt:lpstr>
      <vt:lpstr>PowerPoint Presentation</vt:lpstr>
      <vt:lpstr>           Model Building</vt:lpstr>
      <vt:lpstr>          Model Building on Stationary data</vt:lpstr>
      <vt:lpstr>Plot the ACF and PACF charts</vt:lpstr>
      <vt:lpstr>PowerPoint Presentation</vt:lpstr>
      <vt:lpstr>DATA PARTITIONING</vt:lpstr>
      <vt:lpstr>Hyper-parameter Tuning using Grid Search</vt:lpstr>
      <vt:lpstr>1. Model on Stationary Data</vt:lpstr>
      <vt:lpstr>PowerPoint Presentation</vt:lpstr>
      <vt:lpstr>Moving Average (MA) Model</vt:lpstr>
      <vt:lpstr>PowerPoint Presentation</vt:lpstr>
      <vt:lpstr>Comparing models build on stationary data</vt:lpstr>
      <vt:lpstr>Auto ARIMA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Shirke, Chaitali</dc:creator>
  <cp:lastModifiedBy>Sonu Kumar</cp:lastModifiedBy>
  <cp:revision>22</cp:revision>
  <dcterms:modified xsi:type="dcterms:W3CDTF">2022-10-25T05:52:55Z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2b2348-a379-47d7-bf25-1402d7b08038_Enabled">
    <vt:lpwstr>true</vt:lpwstr>
  </property>
  <property fmtid="{D5CDD505-2E9C-101B-9397-08002B2CF9AE}" pid="3" name="MSIP_Label_162b2348-a379-47d7-bf25-1402d7b08038_SetDate">
    <vt:lpwstr>2022-03-30T10:32:59Z</vt:lpwstr>
  </property>
  <property fmtid="{D5CDD505-2E9C-101B-9397-08002B2CF9AE}" pid="4" name="MSIP_Label_162b2348-a379-47d7-bf25-1402d7b08038_Method">
    <vt:lpwstr>Standard</vt:lpwstr>
  </property>
  <property fmtid="{D5CDD505-2E9C-101B-9397-08002B2CF9AE}" pid="5" name="MSIP_Label_162b2348-a379-47d7-bf25-1402d7b08038_Name">
    <vt:lpwstr>Business</vt:lpwstr>
  </property>
  <property fmtid="{D5CDD505-2E9C-101B-9397-08002B2CF9AE}" pid="6" name="MSIP_Label_162b2348-a379-47d7-bf25-1402d7b08038_SiteId">
    <vt:lpwstr>abf9983b-ca77-4f20-9633-ca9c5a847041</vt:lpwstr>
  </property>
  <property fmtid="{D5CDD505-2E9C-101B-9397-08002B2CF9AE}" pid="7" name="MSIP_Label_162b2348-a379-47d7-bf25-1402d7b08038_ActionId">
    <vt:lpwstr>24fcd1d8-0cbc-4855-888f-799426dab26d</vt:lpwstr>
  </property>
  <property fmtid="{D5CDD505-2E9C-101B-9397-08002B2CF9AE}" pid="8" name="MSIP_Label_162b2348-a379-47d7-bf25-1402d7b08038_ContentBits">
    <vt:lpwstr>0</vt:lpwstr>
  </property>
</Properties>
</file>