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7559675" cy="10691800"/>
  <p:embeddedFontLst>
    <p:embeddedFont>
      <p:font typeface="Roboto"/>
      <p:regular r:id="rId32"/>
      <p:bold r:id="rId33"/>
      <p:italic r:id="rId34"/>
      <p:boldItalic r:id="rId35"/>
    </p:embeddedFont>
    <p:embeddedFont>
      <p:font typeface="Old Standard TT"/>
      <p:regular r:id="rId36"/>
      <p:bold r:id="rId37"/>
      <p: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OldStandardTT-bold.fntdata"/><Relationship Id="rId14" Type="http://schemas.openxmlformats.org/officeDocument/2006/relationships/slide" Target="slides/slide9.xml"/><Relationship Id="rId36" Type="http://schemas.openxmlformats.org/officeDocument/2006/relationships/font" Target="fonts/OldStandardTT-regular.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OldStandardT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90275fe79_0_2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c90275fe79_0_2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90275fe79_0_3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c90275fe79_0_3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c90275fe79_0_2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c90275fe79_0_2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c90275fe79_0_1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c90275fe79_0_1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d67211769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cd67211769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90275fe79_0_4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c90275fe79_0_4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cd67211769_0_6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cd67211769_0_6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cd67211769_0_7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cd67211769_0_7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90275fe79_0_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c90275fe79_0_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0" name="Shape 10"/>
        <p:cNvGrpSpPr/>
        <p:nvPr/>
      </p:nvGrpSpPr>
      <p:grpSpPr>
        <a:xfrm>
          <a:off x="0" y="0"/>
          <a:ext cx="0" cy="0"/>
          <a:chOff x="0" y="0"/>
          <a:chExt cx="0" cy="0"/>
        </a:xfrm>
      </p:grpSpPr>
      <p:sp>
        <p:nvSpPr>
          <p:cNvPr id="11" name="Google Shape;11;p2"/>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 name="Google Shape;12;p2"/>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0" name="Shape 40"/>
        <p:cNvGrpSpPr/>
        <p:nvPr/>
      </p:nvGrpSpPr>
      <p:grpSpPr>
        <a:xfrm>
          <a:off x="0" y="0"/>
          <a:ext cx="0" cy="0"/>
          <a:chOff x="0" y="0"/>
          <a:chExt cx="0" cy="0"/>
        </a:xfrm>
      </p:grpSpPr>
      <p:sp>
        <p:nvSpPr>
          <p:cNvPr id="41" name="Google Shape;41;p11"/>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4" name="Shape 44"/>
        <p:cNvGrpSpPr/>
        <p:nvPr/>
      </p:nvGrpSpPr>
      <p:grpSpPr>
        <a:xfrm>
          <a:off x="0" y="0"/>
          <a:ext cx="0" cy="0"/>
          <a:chOff x="0" y="0"/>
          <a:chExt cx="0" cy="0"/>
        </a:xfrm>
      </p:grpSpPr>
      <p:sp>
        <p:nvSpPr>
          <p:cNvPr id="45" name="Google Shape;45;p12"/>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0" name="Shape 50"/>
        <p:cNvGrpSpPr/>
        <p:nvPr/>
      </p:nvGrpSpPr>
      <p:grpSpPr>
        <a:xfrm>
          <a:off x="0" y="0"/>
          <a:ext cx="0" cy="0"/>
          <a:chOff x="0" y="0"/>
          <a:chExt cx="0" cy="0"/>
        </a:xfrm>
      </p:grpSpPr>
      <p:sp>
        <p:nvSpPr>
          <p:cNvPr id="51" name="Google Shape;51;p13"/>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6"/>
          <p:cNvSpPr txBox="1"/>
          <p:nvPr>
            <p:ph idx="1" type="subTitle"/>
          </p:nvPr>
        </p:nvSpPr>
        <p:spPr>
          <a:xfrm>
            <a:off x="457200" y="1203480"/>
            <a:ext cx="8229300" cy="2982900"/>
          </a:xfrm>
          <a:prstGeom prst="rect">
            <a:avLst/>
          </a:prstGeom>
          <a:noFill/>
          <a:ln>
            <a:noFill/>
          </a:ln>
        </p:spPr>
        <p:txBody>
          <a:bodyPr anchorCtr="0" anchor="ctr" bIns="0" lIns="0" spcFirstLastPara="1" rIns="0" wrap="square" tIns="0">
            <a:norm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6" name="Shape 66"/>
        <p:cNvGrpSpPr/>
        <p:nvPr/>
      </p:nvGrpSpPr>
      <p:grpSpPr>
        <a:xfrm>
          <a:off x="0" y="0"/>
          <a:ext cx="0" cy="0"/>
          <a:chOff x="0" y="0"/>
          <a:chExt cx="0" cy="0"/>
        </a:xfrm>
      </p:grpSpPr>
      <p:sp>
        <p:nvSpPr>
          <p:cNvPr id="67" name="Google Shape;67;p17"/>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17"/>
          <p:cNvSpPr txBox="1"/>
          <p:nvPr>
            <p:ph idx="1" type="body"/>
          </p:nvPr>
        </p:nvSpPr>
        <p:spPr>
          <a:xfrm>
            <a:off x="457200" y="1203480"/>
            <a:ext cx="8229300" cy="2982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9" name="Shape 69"/>
        <p:cNvGrpSpPr/>
        <p:nvPr/>
      </p:nvGrpSpPr>
      <p:grpSpPr>
        <a:xfrm>
          <a:off x="0" y="0"/>
          <a:ext cx="0" cy="0"/>
          <a:chOff x="0" y="0"/>
          <a:chExt cx="0" cy="0"/>
        </a:xfrm>
      </p:grpSpPr>
      <p:sp>
        <p:nvSpPr>
          <p:cNvPr id="70" name="Google Shape;70;p18"/>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8"/>
          <p:cNvSpPr txBox="1"/>
          <p:nvPr>
            <p:ph idx="1" type="body"/>
          </p:nvPr>
        </p:nvSpPr>
        <p:spPr>
          <a:xfrm>
            <a:off x="457200" y="1203480"/>
            <a:ext cx="4015800" cy="2982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72" name="Google Shape;72;p18"/>
          <p:cNvSpPr txBox="1"/>
          <p:nvPr>
            <p:ph idx="2" type="body"/>
          </p:nvPr>
        </p:nvSpPr>
        <p:spPr>
          <a:xfrm>
            <a:off x="4674240" y="1203480"/>
            <a:ext cx="4015800" cy="2982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9"/>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5" name="Shape 75"/>
        <p:cNvGrpSpPr/>
        <p:nvPr/>
      </p:nvGrpSpPr>
      <p:grpSpPr>
        <a:xfrm>
          <a:off x="0" y="0"/>
          <a:ext cx="0" cy="0"/>
          <a:chOff x="0" y="0"/>
          <a:chExt cx="0" cy="0"/>
        </a:xfrm>
      </p:grpSpPr>
      <p:sp>
        <p:nvSpPr>
          <p:cNvPr id="76" name="Google Shape;76;p20"/>
          <p:cNvSpPr txBox="1"/>
          <p:nvPr>
            <p:ph idx="1" type="subTitle"/>
          </p:nvPr>
        </p:nvSpPr>
        <p:spPr>
          <a:xfrm>
            <a:off x="512640" y="1893240"/>
            <a:ext cx="8118000" cy="7056600"/>
          </a:xfrm>
          <a:prstGeom prst="rect">
            <a:avLst/>
          </a:prstGeom>
          <a:noFill/>
          <a:ln>
            <a:noFill/>
          </a:ln>
        </p:spPr>
        <p:txBody>
          <a:bodyPr anchorCtr="0" anchor="ctr" bIns="0" lIns="0" spcFirstLastPara="1" rIns="0" wrap="square" tIns="0">
            <a:norm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7" name="Shape 77"/>
        <p:cNvGrpSpPr/>
        <p:nvPr/>
      </p:nvGrpSpPr>
      <p:grpSpPr>
        <a:xfrm>
          <a:off x="0" y="0"/>
          <a:ext cx="0" cy="0"/>
          <a:chOff x="0" y="0"/>
          <a:chExt cx="0" cy="0"/>
        </a:xfrm>
      </p:grpSpPr>
      <p:sp>
        <p:nvSpPr>
          <p:cNvPr id="78" name="Google Shape;78;p21"/>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21"/>
          <p:cNvSpPr txBox="1"/>
          <p:nvPr>
            <p:ph idx="1" type="body"/>
          </p:nvPr>
        </p:nvSpPr>
        <p:spPr>
          <a:xfrm>
            <a:off x="457200" y="120348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80" name="Google Shape;80;p21"/>
          <p:cNvSpPr txBox="1"/>
          <p:nvPr>
            <p:ph idx="2" type="body"/>
          </p:nvPr>
        </p:nvSpPr>
        <p:spPr>
          <a:xfrm>
            <a:off x="4674240" y="1203480"/>
            <a:ext cx="4015800" cy="2982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81" name="Google Shape;81;p21"/>
          <p:cNvSpPr txBox="1"/>
          <p:nvPr>
            <p:ph idx="3" type="body"/>
          </p:nvPr>
        </p:nvSpPr>
        <p:spPr>
          <a:xfrm>
            <a:off x="457200" y="276192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 name="Shape 13"/>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2" name="Shape 82"/>
        <p:cNvGrpSpPr/>
        <p:nvPr/>
      </p:nvGrpSpPr>
      <p:grpSpPr>
        <a:xfrm>
          <a:off x="0" y="0"/>
          <a:ext cx="0" cy="0"/>
          <a:chOff x="0" y="0"/>
          <a:chExt cx="0" cy="0"/>
        </a:xfrm>
      </p:grpSpPr>
      <p:sp>
        <p:nvSpPr>
          <p:cNvPr id="83" name="Google Shape;83;p22"/>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22"/>
          <p:cNvSpPr txBox="1"/>
          <p:nvPr>
            <p:ph idx="1" type="body"/>
          </p:nvPr>
        </p:nvSpPr>
        <p:spPr>
          <a:xfrm>
            <a:off x="457200" y="1203480"/>
            <a:ext cx="4015800" cy="2982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85" name="Google Shape;85;p22"/>
          <p:cNvSpPr txBox="1"/>
          <p:nvPr>
            <p:ph idx="2" type="body"/>
          </p:nvPr>
        </p:nvSpPr>
        <p:spPr>
          <a:xfrm>
            <a:off x="4674240" y="120348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86" name="Google Shape;86;p22"/>
          <p:cNvSpPr txBox="1"/>
          <p:nvPr>
            <p:ph idx="3" type="body"/>
          </p:nvPr>
        </p:nvSpPr>
        <p:spPr>
          <a:xfrm>
            <a:off x="4674240" y="276192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7" name="Shape 87"/>
        <p:cNvGrpSpPr/>
        <p:nvPr/>
      </p:nvGrpSpPr>
      <p:grpSpPr>
        <a:xfrm>
          <a:off x="0" y="0"/>
          <a:ext cx="0" cy="0"/>
          <a:chOff x="0" y="0"/>
          <a:chExt cx="0" cy="0"/>
        </a:xfrm>
      </p:grpSpPr>
      <p:sp>
        <p:nvSpPr>
          <p:cNvPr id="88" name="Google Shape;88;p23"/>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23"/>
          <p:cNvSpPr txBox="1"/>
          <p:nvPr>
            <p:ph idx="1" type="body"/>
          </p:nvPr>
        </p:nvSpPr>
        <p:spPr>
          <a:xfrm>
            <a:off x="457200" y="120348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90" name="Google Shape;90;p23"/>
          <p:cNvSpPr txBox="1"/>
          <p:nvPr>
            <p:ph idx="2" type="body"/>
          </p:nvPr>
        </p:nvSpPr>
        <p:spPr>
          <a:xfrm>
            <a:off x="4674240" y="120348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91" name="Google Shape;91;p23"/>
          <p:cNvSpPr txBox="1"/>
          <p:nvPr>
            <p:ph idx="3" type="body"/>
          </p:nvPr>
        </p:nvSpPr>
        <p:spPr>
          <a:xfrm>
            <a:off x="457200" y="2761920"/>
            <a:ext cx="82293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2" name="Shape 92"/>
        <p:cNvGrpSpPr/>
        <p:nvPr/>
      </p:nvGrpSpPr>
      <p:grpSpPr>
        <a:xfrm>
          <a:off x="0" y="0"/>
          <a:ext cx="0" cy="0"/>
          <a:chOff x="0" y="0"/>
          <a:chExt cx="0" cy="0"/>
        </a:xfrm>
      </p:grpSpPr>
      <p:sp>
        <p:nvSpPr>
          <p:cNvPr id="93" name="Google Shape;93;p24"/>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24"/>
          <p:cNvSpPr txBox="1"/>
          <p:nvPr>
            <p:ph idx="1" type="body"/>
          </p:nvPr>
        </p:nvSpPr>
        <p:spPr>
          <a:xfrm>
            <a:off x="457200" y="1203480"/>
            <a:ext cx="82293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95" name="Google Shape;95;p24"/>
          <p:cNvSpPr txBox="1"/>
          <p:nvPr>
            <p:ph idx="2" type="body"/>
          </p:nvPr>
        </p:nvSpPr>
        <p:spPr>
          <a:xfrm>
            <a:off x="457200" y="2761920"/>
            <a:ext cx="82293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6" name="Shape 96"/>
        <p:cNvGrpSpPr/>
        <p:nvPr/>
      </p:nvGrpSpPr>
      <p:grpSpPr>
        <a:xfrm>
          <a:off x="0" y="0"/>
          <a:ext cx="0" cy="0"/>
          <a:chOff x="0" y="0"/>
          <a:chExt cx="0" cy="0"/>
        </a:xfrm>
      </p:grpSpPr>
      <p:sp>
        <p:nvSpPr>
          <p:cNvPr id="97" name="Google Shape;97;p25"/>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25"/>
          <p:cNvSpPr txBox="1"/>
          <p:nvPr>
            <p:ph idx="1" type="body"/>
          </p:nvPr>
        </p:nvSpPr>
        <p:spPr>
          <a:xfrm>
            <a:off x="457200" y="120348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99" name="Google Shape;99;p25"/>
          <p:cNvSpPr txBox="1"/>
          <p:nvPr>
            <p:ph idx="2" type="body"/>
          </p:nvPr>
        </p:nvSpPr>
        <p:spPr>
          <a:xfrm>
            <a:off x="4674240" y="120348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0" name="Google Shape;100;p25"/>
          <p:cNvSpPr txBox="1"/>
          <p:nvPr>
            <p:ph idx="3" type="body"/>
          </p:nvPr>
        </p:nvSpPr>
        <p:spPr>
          <a:xfrm>
            <a:off x="457200" y="276192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1" name="Google Shape;101;p25"/>
          <p:cNvSpPr txBox="1"/>
          <p:nvPr>
            <p:ph idx="4" type="body"/>
          </p:nvPr>
        </p:nvSpPr>
        <p:spPr>
          <a:xfrm>
            <a:off x="4674240" y="2761920"/>
            <a:ext cx="40158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2" name="Shape 102"/>
        <p:cNvGrpSpPr/>
        <p:nvPr/>
      </p:nvGrpSpPr>
      <p:grpSpPr>
        <a:xfrm>
          <a:off x="0" y="0"/>
          <a:ext cx="0" cy="0"/>
          <a:chOff x="0" y="0"/>
          <a:chExt cx="0" cy="0"/>
        </a:xfrm>
      </p:grpSpPr>
      <p:sp>
        <p:nvSpPr>
          <p:cNvPr id="103" name="Google Shape;103;p26"/>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26"/>
          <p:cNvSpPr txBox="1"/>
          <p:nvPr>
            <p:ph idx="1" type="body"/>
          </p:nvPr>
        </p:nvSpPr>
        <p:spPr>
          <a:xfrm>
            <a:off x="457200" y="1203480"/>
            <a:ext cx="26496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5" name="Google Shape;105;p26"/>
          <p:cNvSpPr txBox="1"/>
          <p:nvPr>
            <p:ph idx="2" type="body"/>
          </p:nvPr>
        </p:nvSpPr>
        <p:spPr>
          <a:xfrm>
            <a:off x="3239640" y="1203480"/>
            <a:ext cx="26496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6" name="Google Shape;106;p26"/>
          <p:cNvSpPr txBox="1"/>
          <p:nvPr>
            <p:ph idx="3" type="body"/>
          </p:nvPr>
        </p:nvSpPr>
        <p:spPr>
          <a:xfrm>
            <a:off x="6022080" y="1203480"/>
            <a:ext cx="26496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7" name="Google Shape;107;p26"/>
          <p:cNvSpPr txBox="1"/>
          <p:nvPr>
            <p:ph idx="4" type="body"/>
          </p:nvPr>
        </p:nvSpPr>
        <p:spPr>
          <a:xfrm>
            <a:off x="457200" y="2761920"/>
            <a:ext cx="26496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8" name="Google Shape;108;p26"/>
          <p:cNvSpPr txBox="1"/>
          <p:nvPr>
            <p:ph idx="5" type="body"/>
          </p:nvPr>
        </p:nvSpPr>
        <p:spPr>
          <a:xfrm>
            <a:off x="3239640" y="2761920"/>
            <a:ext cx="26496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9" name="Google Shape;109;p26"/>
          <p:cNvSpPr txBox="1"/>
          <p:nvPr>
            <p:ph idx="6" type="body"/>
          </p:nvPr>
        </p:nvSpPr>
        <p:spPr>
          <a:xfrm>
            <a:off x="6022080" y="2761920"/>
            <a:ext cx="2649600" cy="1422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 name="Shape 17"/>
        <p:cNvGrpSpPr/>
        <p:nvPr/>
      </p:nvGrpSpPr>
      <p:grpSpPr>
        <a:xfrm>
          <a:off x="0" y="0"/>
          <a:ext cx="0" cy="0"/>
          <a:chOff x="0" y="0"/>
          <a:chExt cx="0" cy="0"/>
        </a:xfrm>
      </p:grpSpPr>
      <p:sp>
        <p:nvSpPr>
          <p:cNvPr id="18" name="Google Shape;18;p5"/>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6"/>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3" name="Shape 23"/>
        <p:cNvGrpSpPr/>
        <p:nvPr/>
      </p:nvGrpSpPr>
      <p:grpSpPr>
        <a:xfrm>
          <a:off x="0" y="0"/>
          <a:ext cx="0" cy="0"/>
          <a:chOff x="0" y="0"/>
          <a:chExt cx="0" cy="0"/>
        </a:xfrm>
      </p:grpSpPr>
      <p:sp>
        <p:nvSpPr>
          <p:cNvPr id="24" name="Google Shape;24;p7"/>
          <p:cNvSpPr txBox="1"/>
          <p:nvPr>
            <p:ph idx="1" type="subTitle"/>
          </p:nvPr>
        </p:nvSpPr>
        <p:spPr>
          <a:xfrm>
            <a:off x="512640" y="1893240"/>
            <a:ext cx="8118000" cy="70567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5" name="Shape 25"/>
        <p:cNvGrpSpPr/>
        <p:nvPr/>
      </p:nvGrpSpPr>
      <p:grpSpPr>
        <a:xfrm>
          <a:off x="0" y="0"/>
          <a:ext cx="0" cy="0"/>
          <a:chOff x="0" y="0"/>
          <a:chExt cx="0" cy="0"/>
        </a:xfrm>
      </p:grpSpPr>
      <p:sp>
        <p:nvSpPr>
          <p:cNvPr id="26" name="Google Shape;26;p8"/>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0" name="Shape 30"/>
        <p:cNvGrpSpPr/>
        <p:nvPr/>
      </p:nvGrpSpPr>
      <p:grpSpPr>
        <a:xfrm>
          <a:off x="0" y="0"/>
          <a:ext cx="0" cy="0"/>
          <a:chOff x="0" y="0"/>
          <a:chExt cx="0" cy="0"/>
        </a:xfrm>
      </p:grpSpPr>
      <p:sp>
        <p:nvSpPr>
          <p:cNvPr id="31" name="Google Shape;31;p9"/>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5" name="Shape 35"/>
        <p:cNvGrpSpPr/>
        <p:nvPr/>
      </p:nvGrpSpPr>
      <p:grpSpPr>
        <a:xfrm>
          <a:off x="0" y="0"/>
          <a:ext cx="0" cy="0"/>
          <a:chOff x="0" y="0"/>
          <a:chExt cx="0" cy="0"/>
        </a:xfrm>
      </p:grpSpPr>
      <p:sp>
        <p:nvSpPr>
          <p:cNvPr id="36" name="Google Shape;36;p10"/>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 name="Shape 5"/>
        <p:cNvGrpSpPr/>
        <p:nvPr/>
      </p:nvGrpSpPr>
      <p:grpSpPr>
        <a:xfrm>
          <a:off x="0" y="0"/>
          <a:ext cx="0" cy="0"/>
          <a:chOff x="0" y="0"/>
          <a:chExt cx="0" cy="0"/>
        </a:xfrm>
      </p:grpSpPr>
      <p:sp>
        <p:nvSpPr>
          <p:cNvPr id="6" name="Google Shape;6;p1"/>
          <p:cNvSpPr/>
          <p:nvPr/>
        </p:nvSpPr>
        <p:spPr>
          <a:xfrm>
            <a:off x="0" y="0"/>
            <a:ext cx="9143280" cy="171108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641880" y="3597480"/>
            <a:ext cx="389520" cy="360"/>
          </a:xfrm>
          <a:custGeom>
            <a:rect b="b" l="l" r="r" t="t"/>
            <a:pathLst>
              <a:path extrusionOk="0" h="21600" w="21600">
                <a:moveTo>
                  <a:pt x="0" y="0"/>
                </a:moveTo>
                <a:lnTo>
                  <a:pt x="21600" y="21600"/>
                </a:lnTo>
              </a:path>
            </a:pathLst>
          </a:custGeom>
          <a:noFill/>
          <a:ln cap="flat" cmpd="sng" w="28425">
            <a:solidFill>
              <a:schemeClr val="accent1"/>
            </a:solidFill>
            <a:prstDash val="solid"/>
            <a:round/>
            <a:headEnd len="sm" w="sm" type="none"/>
            <a:tailEnd len="sm" w="sm" type="none"/>
          </a:ln>
        </p:spPr>
      </p:sp>
      <p:sp>
        <p:nvSpPr>
          <p:cNvPr id="8" name="Google Shape;8;p1"/>
          <p:cNvSpPr txBox="1"/>
          <p:nvPr>
            <p:ph type="title"/>
          </p:nvPr>
        </p:nvSpPr>
        <p:spPr>
          <a:xfrm>
            <a:off x="512640" y="1893240"/>
            <a:ext cx="8118000" cy="15220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58" name="Shape 58"/>
        <p:cNvGrpSpPr/>
        <p:nvPr/>
      </p:nvGrpSpPr>
      <p:grpSpPr>
        <a:xfrm>
          <a:off x="0" y="0"/>
          <a:ext cx="0" cy="0"/>
          <a:chOff x="0" y="0"/>
          <a:chExt cx="0" cy="0"/>
        </a:xfrm>
      </p:grpSpPr>
      <p:sp>
        <p:nvSpPr>
          <p:cNvPr id="59" name="Google Shape;59;p14"/>
          <p:cNvSpPr/>
          <p:nvPr/>
        </p:nvSpPr>
        <p:spPr>
          <a:xfrm>
            <a:off x="0" y="5045760"/>
            <a:ext cx="9143400" cy="9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txBox="1"/>
          <p:nvPr>
            <p:ph type="title"/>
          </p:nvPr>
        </p:nvSpPr>
        <p:spPr>
          <a:xfrm>
            <a:off x="512640" y="1893240"/>
            <a:ext cx="8118000" cy="15222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1" name="Google Shape;61;p14"/>
          <p:cNvSpPr txBox="1"/>
          <p:nvPr>
            <p:ph idx="1" type="body"/>
          </p:nvPr>
        </p:nvSpPr>
        <p:spPr>
          <a:xfrm>
            <a:off x="457200" y="1203480"/>
            <a:ext cx="8229000" cy="29826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hyperlink" Target="http://drive.google.com/file/d/1r9HcoWkgaH4FPVs1-SIXa0vCBAS4PSGk/view" TargetMode="Externa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hyperlink" Target="https://en.wikipedia.or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7"/>
          <p:cNvPicPr preferRelativeResize="0"/>
          <p:nvPr/>
        </p:nvPicPr>
        <p:blipFill rotWithShape="1">
          <a:blip r:embed="rId3">
            <a:alphaModFix/>
          </a:blip>
          <a:srcRect b="0" l="0" r="0" t="0"/>
          <a:stretch/>
        </p:blipFill>
        <p:spPr>
          <a:xfrm>
            <a:off x="3071880" y="170640"/>
            <a:ext cx="2999160" cy="1993320"/>
          </a:xfrm>
          <a:prstGeom prst="rect">
            <a:avLst/>
          </a:prstGeom>
          <a:noFill/>
          <a:ln>
            <a:noFill/>
          </a:ln>
        </p:spPr>
      </p:pic>
      <p:sp>
        <p:nvSpPr>
          <p:cNvPr id="115" name="Google Shape;115;p27"/>
          <p:cNvSpPr/>
          <p:nvPr/>
        </p:nvSpPr>
        <p:spPr>
          <a:xfrm>
            <a:off x="512640" y="2230200"/>
            <a:ext cx="8118000" cy="234756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b="1" i="0" lang="en-IN" sz="3000" u="none" cap="none" strike="noStrike">
                <a:solidFill>
                  <a:srgbClr val="FFFBF0"/>
                </a:solidFill>
                <a:latin typeface="Times New Roman"/>
                <a:ea typeface="Times New Roman"/>
                <a:cs typeface="Times New Roman"/>
                <a:sym typeface="Times New Roman"/>
              </a:rPr>
              <a:t>Department of Information Technology</a:t>
            </a:r>
            <a:endParaRPr b="0" i="0" sz="3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IN" sz="3000" u="none" cap="none" strike="noStrike">
                <a:solidFill>
                  <a:srgbClr val="FFFBF0"/>
                </a:solidFill>
                <a:latin typeface="Times New Roman"/>
                <a:ea typeface="Times New Roman"/>
                <a:cs typeface="Times New Roman"/>
                <a:sym typeface="Times New Roman"/>
              </a:rPr>
              <a:t>NBA Accredited</a:t>
            </a:r>
            <a:br>
              <a:rPr b="0" i="0" lang="en-IN" sz="1800" u="none" cap="none" strike="noStrike">
                <a:latin typeface="Arial"/>
                <a:ea typeface="Arial"/>
                <a:cs typeface="Arial"/>
                <a:sym typeface="Arial"/>
              </a:rPr>
            </a:br>
            <a:r>
              <a:rPr b="0" i="0" lang="en-IN" sz="2400" u="none" cap="none" strike="noStrike">
                <a:solidFill>
                  <a:srgbClr val="FFFBF0"/>
                </a:solidFill>
                <a:latin typeface="Times New Roman"/>
                <a:ea typeface="Times New Roman"/>
                <a:cs typeface="Times New Roman"/>
                <a:sym typeface="Times New Roman"/>
              </a:rPr>
              <a:t>A.P. Shah Institute of Technology</a:t>
            </a:r>
            <a:br>
              <a:rPr b="0" i="0" lang="en-IN" sz="1800" u="none" cap="none" strike="noStrike">
                <a:latin typeface="Arial"/>
                <a:ea typeface="Arial"/>
                <a:cs typeface="Arial"/>
                <a:sym typeface="Arial"/>
              </a:rPr>
            </a:br>
            <a:r>
              <a:rPr b="0" i="0" lang="en-IN" sz="2400" u="none" cap="none" strike="noStrike">
                <a:solidFill>
                  <a:srgbClr val="FFFBF0"/>
                </a:solidFill>
                <a:latin typeface="Times New Roman"/>
                <a:ea typeface="Times New Roman"/>
                <a:cs typeface="Times New Roman"/>
                <a:sym typeface="Times New Roman"/>
              </a:rPr>
              <a:t>G.B.Road,Kasarvadavli, Thane(W), Mumbai-400615</a:t>
            </a:r>
            <a:br>
              <a:rPr b="0" i="0" lang="en-IN" sz="1800" u="none" cap="none" strike="noStrike">
                <a:latin typeface="Arial"/>
                <a:ea typeface="Arial"/>
                <a:cs typeface="Arial"/>
                <a:sym typeface="Arial"/>
              </a:rPr>
            </a:br>
            <a:r>
              <a:rPr b="0" i="0" lang="en-IN" sz="2400" u="none" cap="none" strike="noStrike">
                <a:solidFill>
                  <a:srgbClr val="FFFBF0"/>
                </a:solidFill>
                <a:latin typeface="Times New Roman"/>
                <a:ea typeface="Times New Roman"/>
                <a:cs typeface="Times New Roman"/>
                <a:sym typeface="Times New Roman"/>
              </a:rPr>
              <a:t>UNIVERSITY OF MUMBAI</a:t>
            </a:r>
            <a:br>
              <a:rPr b="0" i="0" lang="en-IN" sz="1800" u="none" cap="none" strike="noStrike">
                <a:latin typeface="Arial"/>
                <a:ea typeface="Arial"/>
                <a:cs typeface="Arial"/>
                <a:sym typeface="Arial"/>
              </a:rPr>
            </a:br>
            <a:r>
              <a:rPr b="0" i="0" lang="en-IN" sz="2400" u="none" cap="none" strike="noStrike">
                <a:solidFill>
                  <a:srgbClr val="FFFBF0"/>
                </a:solidFill>
                <a:latin typeface="Times New Roman"/>
                <a:ea typeface="Times New Roman"/>
                <a:cs typeface="Times New Roman"/>
                <a:sym typeface="Times New Roman"/>
              </a:rPr>
              <a:t>Academic Year 2020-2021</a:t>
            </a:r>
            <a:endParaRPr b="0" i="0" sz="24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6"/>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1.</a:t>
            </a:r>
            <a:r>
              <a:rPr b="1" lang="en-IN" sz="3000">
                <a:latin typeface="Times New Roman"/>
                <a:ea typeface="Times New Roman"/>
                <a:cs typeface="Times New Roman"/>
                <a:sym typeface="Times New Roman"/>
              </a:rPr>
              <a:t>6</a:t>
            </a:r>
            <a:r>
              <a:rPr b="1" i="0" lang="en-IN" sz="3000" u="none" cap="none" strike="noStrike">
                <a:solidFill>
                  <a:srgbClr val="000000"/>
                </a:solidFill>
                <a:latin typeface="Times New Roman"/>
                <a:ea typeface="Times New Roman"/>
                <a:cs typeface="Times New Roman"/>
                <a:sym typeface="Times New Roman"/>
              </a:rPr>
              <a:t> Benefits for environment &amp; Society</a:t>
            </a:r>
            <a:endParaRPr b="0" i="0" sz="3000" u="none" cap="none" strike="noStrike">
              <a:latin typeface="Arial"/>
              <a:ea typeface="Arial"/>
              <a:cs typeface="Arial"/>
              <a:sym typeface="Arial"/>
            </a:endParaRPr>
          </a:p>
        </p:txBody>
      </p:sp>
      <p:sp>
        <p:nvSpPr>
          <p:cNvPr id="175" name="Google Shape;175;p36"/>
          <p:cNvSpPr/>
          <p:nvPr/>
        </p:nvSpPr>
        <p:spPr>
          <a:xfrm>
            <a:off x="387960" y="1171440"/>
            <a:ext cx="8519700" cy="3396600"/>
          </a:xfrm>
          <a:prstGeom prst="rect">
            <a:avLst/>
          </a:prstGeom>
          <a:noFill/>
          <a:ln>
            <a:noFill/>
          </a:ln>
        </p:spPr>
        <p:txBody>
          <a:bodyPr anchorCtr="0" anchor="t" bIns="91425" lIns="90000" spcFirstLastPara="1" rIns="90000" wrap="square" tIns="91425">
            <a:noAutofit/>
          </a:bodyPr>
          <a:lstStyle/>
          <a:p>
            <a:pPr indent="-342360" lvl="0" marL="457200" marR="0" rtl="0" algn="l">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Reduced manual labour work which makes it faster</a:t>
            </a: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a:p>
            <a:pPr indent="-342360" lvl="0" marL="457200" marR="0" rtl="0" algn="l">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Automated process making it more efficient</a:t>
            </a: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a:p>
            <a:pPr indent="-342360" lvl="0" marL="457200" marR="0" rtl="0" algn="l">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No paperwork </a:t>
            </a:r>
            <a:r>
              <a:rPr lang="en-IN" sz="1800">
                <a:latin typeface="Old Standard TT"/>
                <a:ea typeface="Old Standard TT"/>
                <a:cs typeface="Old Standard TT"/>
                <a:sym typeface="Old Standard TT"/>
              </a:rPr>
              <a:t>involved</a:t>
            </a:r>
            <a:endParaRPr sz="1800">
              <a:latin typeface="Old Standard TT"/>
              <a:ea typeface="Old Standard TT"/>
              <a:cs typeface="Old Standard TT"/>
              <a:sym typeface="Old Standard TT"/>
            </a:endParaRPr>
          </a:p>
          <a:p>
            <a:pPr indent="-342360" lvl="0" marL="457200" marR="0" rtl="0" algn="l">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Major factors namely space and time won’t be compromised </a:t>
            </a: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a:p>
            <a:pPr indent="-227880" lvl="0" marL="457200" marR="0" rtl="0" algn="l">
              <a:lnSpc>
                <a:spcPct val="115000"/>
              </a:lnSpc>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7"/>
          <p:cNvSpPr/>
          <p:nvPr/>
        </p:nvSpPr>
        <p:spPr>
          <a:xfrm>
            <a:off x="512640" y="1893240"/>
            <a:ext cx="4167360" cy="152208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b="1" i="0" lang="en-IN" sz="4200" u="none" cap="none" strike="noStrike">
                <a:solidFill>
                  <a:srgbClr val="FFFBF0"/>
                </a:solidFill>
                <a:latin typeface="Times New Roman"/>
                <a:ea typeface="Times New Roman"/>
                <a:cs typeface="Times New Roman"/>
                <a:sym typeface="Times New Roman"/>
              </a:rPr>
              <a:t>2. Project Design</a:t>
            </a:r>
            <a:endParaRPr b="0" i="0" sz="4200" u="none" cap="none" strike="noStrike">
              <a:latin typeface="Arial"/>
              <a:ea typeface="Arial"/>
              <a:cs typeface="Arial"/>
              <a:sym typeface="Arial"/>
            </a:endParaRPr>
          </a:p>
        </p:txBody>
      </p:sp>
      <p:sp>
        <p:nvSpPr>
          <p:cNvPr id="181" name="Google Shape;181;p37"/>
          <p:cNvSpPr/>
          <p:nvPr/>
        </p:nvSpPr>
        <p:spPr>
          <a:xfrm>
            <a:off x="512640" y="3840480"/>
            <a:ext cx="8118000" cy="786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8"/>
          <p:cNvSpPr/>
          <p:nvPr/>
        </p:nvSpPr>
        <p:spPr>
          <a:xfrm>
            <a:off x="251485" y="254110"/>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2.1 Proposed System- Admin</a:t>
            </a:r>
            <a:endParaRPr b="1"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3000">
              <a:latin typeface="Times New Roman"/>
              <a:ea typeface="Times New Roman"/>
              <a:cs typeface="Times New Roman"/>
              <a:sym typeface="Times New Roman"/>
            </a:endParaRPr>
          </a:p>
        </p:txBody>
      </p:sp>
      <p:sp>
        <p:nvSpPr>
          <p:cNvPr id="187" name="Google Shape;187;p38"/>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a:p>
            <a:pPr indent="-227880" lvl="0" marL="457200" marR="0" rtl="0" algn="l">
              <a:lnSpc>
                <a:spcPct val="115000"/>
              </a:lnSpc>
              <a:spcBef>
                <a:spcPts val="0"/>
              </a:spcBef>
              <a:spcAft>
                <a:spcPts val="0"/>
              </a:spcAft>
              <a:buNone/>
            </a:pPr>
            <a:r>
              <a:t/>
            </a:r>
            <a:endParaRPr b="0" i="0" sz="1800" u="none" cap="none" strike="noStrike">
              <a:latin typeface="Arial"/>
              <a:ea typeface="Arial"/>
              <a:cs typeface="Arial"/>
              <a:sym typeface="Arial"/>
            </a:endParaRPr>
          </a:p>
        </p:txBody>
      </p:sp>
      <p:pic>
        <p:nvPicPr>
          <p:cNvPr id="188" name="Google Shape;188;p38"/>
          <p:cNvPicPr preferRelativeResize="0"/>
          <p:nvPr/>
        </p:nvPicPr>
        <p:blipFill>
          <a:blip r:embed="rId3">
            <a:alphaModFix/>
          </a:blip>
          <a:stretch>
            <a:fillRect/>
          </a:stretch>
        </p:blipFill>
        <p:spPr>
          <a:xfrm>
            <a:off x="2787849" y="923525"/>
            <a:ext cx="3792175" cy="3892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9"/>
          <p:cNvSpPr/>
          <p:nvPr/>
        </p:nvSpPr>
        <p:spPr>
          <a:xfrm>
            <a:off x="251485" y="254110"/>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2.1 Proposed System-</a:t>
            </a:r>
            <a:r>
              <a:rPr b="1" lang="en-IN" sz="3000">
                <a:latin typeface="Times New Roman"/>
                <a:ea typeface="Times New Roman"/>
                <a:cs typeface="Times New Roman"/>
                <a:sym typeface="Times New Roman"/>
              </a:rPr>
              <a:t> Canteen Manager</a:t>
            </a:r>
            <a:endParaRPr b="1"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3000">
              <a:latin typeface="Times New Roman"/>
              <a:ea typeface="Times New Roman"/>
              <a:cs typeface="Times New Roman"/>
              <a:sym typeface="Times New Roman"/>
            </a:endParaRPr>
          </a:p>
        </p:txBody>
      </p:sp>
      <p:sp>
        <p:nvSpPr>
          <p:cNvPr id="194" name="Google Shape;194;p39"/>
          <p:cNvSpPr/>
          <p:nvPr/>
        </p:nvSpPr>
        <p:spPr>
          <a:xfrm>
            <a:off x="311760" y="1171440"/>
            <a:ext cx="8519700" cy="339660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a:p>
            <a:pPr indent="-227879" lvl="0" marL="457200" marR="0" rtl="0" algn="l">
              <a:lnSpc>
                <a:spcPct val="115000"/>
              </a:lnSpc>
              <a:spcBef>
                <a:spcPts val="0"/>
              </a:spcBef>
              <a:spcAft>
                <a:spcPts val="0"/>
              </a:spcAft>
              <a:buNone/>
            </a:pPr>
            <a:r>
              <a:t/>
            </a:r>
            <a:endParaRPr b="0" i="0" sz="1800" u="none" cap="none" strike="noStrike">
              <a:latin typeface="Arial"/>
              <a:ea typeface="Arial"/>
              <a:cs typeface="Arial"/>
              <a:sym typeface="Arial"/>
            </a:endParaRPr>
          </a:p>
        </p:txBody>
      </p:sp>
      <p:pic>
        <p:nvPicPr>
          <p:cNvPr id="195" name="Google Shape;195;p39"/>
          <p:cNvPicPr preferRelativeResize="0"/>
          <p:nvPr/>
        </p:nvPicPr>
        <p:blipFill>
          <a:blip r:embed="rId3">
            <a:alphaModFix/>
          </a:blip>
          <a:stretch>
            <a:fillRect/>
          </a:stretch>
        </p:blipFill>
        <p:spPr>
          <a:xfrm>
            <a:off x="2393386" y="941752"/>
            <a:ext cx="4356425" cy="3856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0"/>
          <p:cNvSpPr/>
          <p:nvPr/>
        </p:nvSpPr>
        <p:spPr>
          <a:xfrm>
            <a:off x="251485" y="254110"/>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2.1 Proposed System- </a:t>
            </a:r>
            <a:r>
              <a:rPr b="1" lang="en-IN" sz="3000">
                <a:latin typeface="Times New Roman"/>
                <a:ea typeface="Times New Roman"/>
                <a:cs typeface="Times New Roman"/>
                <a:sym typeface="Times New Roman"/>
              </a:rPr>
              <a:t>Customer</a:t>
            </a:r>
            <a:endParaRPr b="1"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3000">
              <a:latin typeface="Times New Roman"/>
              <a:ea typeface="Times New Roman"/>
              <a:cs typeface="Times New Roman"/>
              <a:sym typeface="Times New Roman"/>
            </a:endParaRPr>
          </a:p>
        </p:txBody>
      </p:sp>
      <p:sp>
        <p:nvSpPr>
          <p:cNvPr id="201" name="Google Shape;201;p40"/>
          <p:cNvSpPr/>
          <p:nvPr/>
        </p:nvSpPr>
        <p:spPr>
          <a:xfrm>
            <a:off x="311760" y="1171440"/>
            <a:ext cx="8519700" cy="339660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a:p>
            <a:pPr indent="-227879" lvl="0" marL="457200" marR="0" rtl="0" algn="l">
              <a:lnSpc>
                <a:spcPct val="115000"/>
              </a:lnSpc>
              <a:spcBef>
                <a:spcPts val="0"/>
              </a:spcBef>
              <a:spcAft>
                <a:spcPts val="0"/>
              </a:spcAft>
              <a:buNone/>
            </a:pPr>
            <a:r>
              <a:t/>
            </a:r>
            <a:endParaRPr b="0" i="0" sz="1800" u="none" cap="none" strike="noStrike">
              <a:latin typeface="Arial"/>
              <a:ea typeface="Arial"/>
              <a:cs typeface="Arial"/>
              <a:sym typeface="Arial"/>
            </a:endParaRPr>
          </a:p>
        </p:txBody>
      </p:sp>
      <p:pic>
        <p:nvPicPr>
          <p:cNvPr id="202" name="Google Shape;202;p40"/>
          <p:cNvPicPr preferRelativeResize="0"/>
          <p:nvPr/>
        </p:nvPicPr>
        <p:blipFill>
          <a:blip r:embed="rId3">
            <a:alphaModFix/>
          </a:blip>
          <a:stretch>
            <a:fillRect/>
          </a:stretch>
        </p:blipFill>
        <p:spPr>
          <a:xfrm>
            <a:off x="2621775" y="866398"/>
            <a:ext cx="4259675" cy="3783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1"/>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2.2 Design(</a:t>
            </a:r>
            <a:r>
              <a:rPr b="1" lang="en-IN" sz="3000">
                <a:latin typeface="Times New Roman"/>
                <a:ea typeface="Times New Roman"/>
                <a:cs typeface="Times New Roman"/>
                <a:sym typeface="Times New Roman"/>
              </a:rPr>
              <a:t>Admin Portal</a:t>
            </a:r>
            <a:r>
              <a:rPr b="1" i="0" lang="en-IN" sz="3000" u="none" cap="none" strike="noStrike">
                <a:solidFill>
                  <a:srgbClr val="000000"/>
                </a:solidFill>
                <a:latin typeface="Times New Roman"/>
                <a:ea typeface="Times New Roman"/>
                <a:cs typeface="Times New Roman"/>
                <a:sym typeface="Times New Roman"/>
              </a:rPr>
              <a:t>)</a:t>
            </a:r>
            <a:endParaRPr b="0" i="0" sz="3000" u="none" cap="none" strike="noStrike">
              <a:latin typeface="Arial"/>
              <a:ea typeface="Arial"/>
              <a:cs typeface="Arial"/>
              <a:sym typeface="Arial"/>
            </a:endParaRPr>
          </a:p>
        </p:txBody>
      </p:sp>
      <p:sp>
        <p:nvSpPr>
          <p:cNvPr id="208" name="Google Shape;208;p41"/>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0" lvl="0" marL="457200" marR="0" rtl="0" algn="l">
              <a:lnSpc>
                <a:spcPct val="115000"/>
              </a:lnSpc>
              <a:spcBef>
                <a:spcPts val="0"/>
              </a:spcBef>
              <a:spcAft>
                <a:spcPts val="0"/>
              </a:spcAft>
              <a:buNone/>
            </a:pP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a:p>
            <a:pPr indent="0" lvl="0" marL="457200" marR="0" rtl="0" algn="l">
              <a:lnSpc>
                <a:spcPct val="115000"/>
              </a:lnSpc>
              <a:spcBef>
                <a:spcPts val="0"/>
              </a:spcBef>
              <a:spcAft>
                <a:spcPts val="0"/>
              </a:spcAft>
              <a:buNone/>
            </a:pP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a:p>
            <a:pPr indent="0" lvl="0" marL="457200" marR="0" rtl="0" algn="l">
              <a:lnSpc>
                <a:spcPct val="115000"/>
              </a:lnSpc>
              <a:spcBef>
                <a:spcPts val="0"/>
              </a:spcBef>
              <a:spcAft>
                <a:spcPts val="0"/>
              </a:spcAft>
              <a:buNone/>
            </a:pP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a:p>
            <a:pPr indent="-227880" lvl="0" marL="457200" marR="0" rtl="0" algn="l">
              <a:lnSpc>
                <a:spcPct val="115000"/>
              </a:lnSpc>
              <a:spcBef>
                <a:spcPts val="0"/>
              </a:spcBef>
              <a:spcAft>
                <a:spcPts val="0"/>
              </a:spcAft>
              <a:buNone/>
            </a:pPr>
            <a:r>
              <a:t/>
            </a:r>
            <a:endParaRPr b="0" i="0" sz="1800" u="none" cap="none" strike="noStrike">
              <a:latin typeface="Arial"/>
              <a:ea typeface="Arial"/>
              <a:cs typeface="Arial"/>
              <a:sym typeface="Arial"/>
            </a:endParaRPr>
          </a:p>
        </p:txBody>
      </p:sp>
      <p:pic>
        <p:nvPicPr>
          <p:cNvPr id="209" name="Google Shape;209;p41"/>
          <p:cNvPicPr preferRelativeResize="0"/>
          <p:nvPr/>
        </p:nvPicPr>
        <p:blipFill>
          <a:blip r:embed="rId3">
            <a:alphaModFix/>
          </a:blip>
          <a:stretch>
            <a:fillRect/>
          </a:stretch>
        </p:blipFill>
        <p:spPr>
          <a:xfrm>
            <a:off x="969375" y="1115100"/>
            <a:ext cx="7042249" cy="3749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2"/>
          <p:cNvSpPr/>
          <p:nvPr/>
        </p:nvSpPr>
        <p:spPr>
          <a:xfrm>
            <a:off x="311760" y="444960"/>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2.2 Design(</a:t>
            </a:r>
            <a:r>
              <a:rPr b="1" lang="en-IN" sz="3000">
                <a:latin typeface="Times New Roman"/>
                <a:ea typeface="Times New Roman"/>
                <a:cs typeface="Times New Roman"/>
                <a:sym typeface="Times New Roman"/>
              </a:rPr>
              <a:t>Canteen manager portal</a:t>
            </a:r>
            <a:r>
              <a:rPr b="1" i="0" lang="en-IN" sz="3000" u="none" cap="none" strike="noStrike">
                <a:solidFill>
                  <a:srgbClr val="000000"/>
                </a:solidFill>
                <a:latin typeface="Times New Roman"/>
                <a:ea typeface="Times New Roman"/>
                <a:cs typeface="Times New Roman"/>
                <a:sym typeface="Times New Roman"/>
              </a:rPr>
              <a:t>)</a:t>
            </a:r>
            <a:endParaRPr b="0" i="0" sz="3000" u="none" cap="none" strike="noStrike">
              <a:latin typeface="Arial"/>
              <a:ea typeface="Arial"/>
              <a:cs typeface="Arial"/>
              <a:sym typeface="Arial"/>
            </a:endParaRPr>
          </a:p>
        </p:txBody>
      </p:sp>
      <p:sp>
        <p:nvSpPr>
          <p:cNvPr id="215" name="Google Shape;215;p42"/>
          <p:cNvSpPr/>
          <p:nvPr/>
        </p:nvSpPr>
        <p:spPr>
          <a:xfrm>
            <a:off x="311760" y="1171440"/>
            <a:ext cx="8519700" cy="3396600"/>
          </a:xfrm>
          <a:prstGeom prst="rect">
            <a:avLst/>
          </a:prstGeom>
          <a:noFill/>
          <a:ln>
            <a:noFill/>
          </a:ln>
        </p:spPr>
        <p:txBody>
          <a:bodyPr anchorCtr="0" anchor="t" bIns="91425" lIns="90000" spcFirstLastPara="1" rIns="90000" wrap="square" tIns="91425">
            <a:noAutofit/>
          </a:bodyPr>
          <a:lstStyle/>
          <a:p>
            <a:pPr indent="0" lvl="0" marL="457200" marR="0" rtl="0" algn="l">
              <a:lnSpc>
                <a:spcPct val="115000"/>
              </a:lnSpc>
              <a:spcBef>
                <a:spcPts val="0"/>
              </a:spcBef>
              <a:spcAft>
                <a:spcPts val="0"/>
              </a:spcAft>
              <a:buNone/>
            </a:pP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a:p>
            <a:pPr indent="0" lvl="0" marL="457200" marR="0" rtl="0" algn="l">
              <a:lnSpc>
                <a:spcPct val="115000"/>
              </a:lnSpc>
              <a:spcBef>
                <a:spcPts val="0"/>
              </a:spcBef>
              <a:spcAft>
                <a:spcPts val="0"/>
              </a:spcAft>
              <a:buNone/>
            </a:pP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a:p>
            <a:pPr indent="0" lvl="0" marL="457200" marR="0" rtl="0" algn="l">
              <a:lnSpc>
                <a:spcPct val="115000"/>
              </a:lnSpc>
              <a:spcBef>
                <a:spcPts val="0"/>
              </a:spcBef>
              <a:spcAft>
                <a:spcPts val="0"/>
              </a:spcAft>
              <a:buNone/>
            </a:pP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a:p>
            <a:pPr indent="-227879" lvl="0" marL="457200" marR="0" rtl="0" algn="l">
              <a:lnSpc>
                <a:spcPct val="115000"/>
              </a:lnSpc>
              <a:spcBef>
                <a:spcPts val="0"/>
              </a:spcBef>
              <a:spcAft>
                <a:spcPts val="0"/>
              </a:spcAft>
              <a:buNone/>
            </a:pPr>
            <a:r>
              <a:t/>
            </a:r>
            <a:endParaRPr b="0" i="0" sz="1800" u="none" cap="none" strike="noStrike">
              <a:latin typeface="Arial"/>
              <a:ea typeface="Arial"/>
              <a:cs typeface="Arial"/>
              <a:sym typeface="Arial"/>
            </a:endParaRPr>
          </a:p>
        </p:txBody>
      </p:sp>
      <p:pic>
        <p:nvPicPr>
          <p:cNvPr id="216" name="Google Shape;216;p42"/>
          <p:cNvPicPr preferRelativeResize="0"/>
          <p:nvPr/>
        </p:nvPicPr>
        <p:blipFill>
          <a:blip r:embed="rId3">
            <a:alphaModFix/>
          </a:blip>
          <a:stretch>
            <a:fillRect/>
          </a:stretch>
        </p:blipFill>
        <p:spPr>
          <a:xfrm>
            <a:off x="598825" y="1171450"/>
            <a:ext cx="7763301" cy="3727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3"/>
          <p:cNvSpPr/>
          <p:nvPr/>
        </p:nvSpPr>
        <p:spPr>
          <a:xfrm>
            <a:off x="311760" y="444960"/>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2.2 Design(</a:t>
            </a:r>
            <a:r>
              <a:rPr b="1" lang="en-IN" sz="3000">
                <a:latin typeface="Times New Roman"/>
                <a:ea typeface="Times New Roman"/>
                <a:cs typeface="Times New Roman"/>
                <a:sym typeface="Times New Roman"/>
              </a:rPr>
              <a:t>Customer</a:t>
            </a:r>
            <a:r>
              <a:rPr b="1" lang="en-IN" sz="3000">
                <a:latin typeface="Times New Roman"/>
                <a:ea typeface="Times New Roman"/>
                <a:cs typeface="Times New Roman"/>
                <a:sym typeface="Times New Roman"/>
              </a:rPr>
              <a:t> Portal</a:t>
            </a:r>
            <a:r>
              <a:rPr b="1" i="0" lang="en-IN" sz="3000" u="none" cap="none" strike="noStrike">
                <a:solidFill>
                  <a:srgbClr val="000000"/>
                </a:solidFill>
                <a:latin typeface="Times New Roman"/>
                <a:ea typeface="Times New Roman"/>
                <a:cs typeface="Times New Roman"/>
                <a:sym typeface="Times New Roman"/>
              </a:rPr>
              <a:t>)</a:t>
            </a:r>
            <a:endParaRPr b="0" i="0" sz="3000" u="none" cap="none" strike="noStrike">
              <a:latin typeface="Arial"/>
              <a:ea typeface="Arial"/>
              <a:cs typeface="Arial"/>
              <a:sym typeface="Arial"/>
            </a:endParaRPr>
          </a:p>
        </p:txBody>
      </p:sp>
      <p:sp>
        <p:nvSpPr>
          <p:cNvPr id="222" name="Google Shape;222;p43"/>
          <p:cNvSpPr/>
          <p:nvPr/>
        </p:nvSpPr>
        <p:spPr>
          <a:xfrm>
            <a:off x="311760" y="1171440"/>
            <a:ext cx="8519700" cy="3396600"/>
          </a:xfrm>
          <a:prstGeom prst="rect">
            <a:avLst/>
          </a:prstGeom>
          <a:noFill/>
          <a:ln>
            <a:noFill/>
          </a:ln>
        </p:spPr>
        <p:txBody>
          <a:bodyPr anchorCtr="0" anchor="t" bIns="91425" lIns="90000" spcFirstLastPara="1" rIns="90000" wrap="square" tIns="91425">
            <a:noAutofit/>
          </a:bodyPr>
          <a:lstStyle/>
          <a:p>
            <a:pPr indent="0" lvl="0" marL="457200" marR="0" rtl="0" algn="l">
              <a:lnSpc>
                <a:spcPct val="115000"/>
              </a:lnSpc>
              <a:spcBef>
                <a:spcPts val="0"/>
              </a:spcBef>
              <a:spcAft>
                <a:spcPts val="0"/>
              </a:spcAft>
              <a:buNone/>
            </a:pP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a:p>
            <a:pPr indent="0" lvl="0" marL="457200" marR="0" rtl="0" algn="l">
              <a:lnSpc>
                <a:spcPct val="115000"/>
              </a:lnSpc>
              <a:spcBef>
                <a:spcPts val="0"/>
              </a:spcBef>
              <a:spcAft>
                <a:spcPts val="0"/>
              </a:spcAft>
              <a:buNone/>
            </a:pP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a:p>
            <a:pPr indent="0" lvl="0" marL="457200" marR="0" rtl="0" algn="l">
              <a:lnSpc>
                <a:spcPct val="115000"/>
              </a:lnSpc>
              <a:spcBef>
                <a:spcPts val="0"/>
              </a:spcBef>
              <a:spcAft>
                <a:spcPts val="0"/>
              </a:spcAft>
              <a:buNone/>
            </a:pP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a:p>
            <a:pPr indent="-227879" lvl="0" marL="457200" marR="0" rtl="0" algn="l">
              <a:lnSpc>
                <a:spcPct val="115000"/>
              </a:lnSpc>
              <a:spcBef>
                <a:spcPts val="0"/>
              </a:spcBef>
              <a:spcAft>
                <a:spcPts val="0"/>
              </a:spcAft>
              <a:buNone/>
            </a:pPr>
            <a:r>
              <a:t/>
            </a:r>
            <a:endParaRPr b="0" i="0" sz="1800" u="none" cap="none" strike="noStrike">
              <a:latin typeface="Arial"/>
              <a:ea typeface="Arial"/>
              <a:cs typeface="Arial"/>
              <a:sym typeface="Arial"/>
            </a:endParaRPr>
          </a:p>
        </p:txBody>
      </p:sp>
      <p:pic>
        <p:nvPicPr>
          <p:cNvPr id="223" name="Google Shape;223;p43"/>
          <p:cNvPicPr preferRelativeResize="0"/>
          <p:nvPr/>
        </p:nvPicPr>
        <p:blipFill>
          <a:blip r:embed="rId3">
            <a:alphaModFix/>
          </a:blip>
          <a:stretch>
            <a:fillRect/>
          </a:stretch>
        </p:blipFill>
        <p:spPr>
          <a:xfrm>
            <a:off x="120550" y="1374344"/>
            <a:ext cx="8902899" cy="299080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4"/>
          <p:cNvSpPr/>
          <p:nvPr/>
        </p:nvSpPr>
        <p:spPr>
          <a:xfrm>
            <a:off x="369360" y="2762640"/>
            <a:ext cx="5534640" cy="6213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IN" sz="4200" u="none" cap="none" strike="noStrike">
                <a:solidFill>
                  <a:srgbClr val="FFFBF0"/>
                </a:solidFill>
                <a:latin typeface="Old Standard TT"/>
                <a:ea typeface="Old Standard TT"/>
                <a:cs typeface="Old Standard TT"/>
                <a:sym typeface="Old Standard TT"/>
              </a:rPr>
              <a:t>3. Implementation</a:t>
            </a:r>
            <a:endParaRPr b="1" i="0" sz="4200" u="none" cap="none" strike="noStrike">
              <a:solidFill>
                <a:srgbClr val="FFFBF0"/>
              </a:solidFill>
              <a:latin typeface="Old Standard TT"/>
              <a:ea typeface="Old Standard TT"/>
              <a:cs typeface="Old Standard TT"/>
              <a:sym typeface="Old Standard TT"/>
            </a:endParaRPr>
          </a:p>
        </p:txBody>
      </p:sp>
      <p:sp>
        <p:nvSpPr>
          <p:cNvPr id="229" name="Google Shape;229;p44"/>
          <p:cNvSpPr/>
          <p:nvPr/>
        </p:nvSpPr>
        <p:spPr>
          <a:xfrm>
            <a:off x="512640" y="3840480"/>
            <a:ext cx="8118000" cy="786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5"/>
          <p:cNvSpPr/>
          <p:nvPr/>
        </p:nvSpPr>
        <p:spPr>
          <a:xfrm>
            <a:off x="311760" y="444960"/>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t/>
            </a:r>
            <a:endParaRPr b="0" i="0" sz="3000" u="none" cap="none" strike="noStrike">
              <a:latin typeface="Arial"/>
              <a:ea typeface="Arial"/>
              <a:cs typeface="Arial"/>
              <a:sym typeface="Arial"/>
            </a:endParaRPr>
          </a:p>
        </p:txBody>
      </p:sp>
      <p:sp>
        <p:nvSpPr>
          <p:cNvPr id="235" name="Google Shape;235;p45"/>
          <p:cNvSpPr/>
          <p:nvPr/>
        </p:nvSpPr>
        <p:spPr>
          <a:xfrm>
            <a:off x="482535" y="1171440"/>
            <a:ext cx="8519700" cy="339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6" name="Google Shape;236;p45" title="Orderista.mp4">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8"/>
          <p:cNvSpPr/>
          <p:nvPr/>
        </p:nvSpPr>
        <p:spPr>
          <a:xfrm>
            <a:off x="512640" y="275400"/>
            <a:ext cx="8118000" cy="4761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IN" sz="1800" u="none" cap="none" strike="noStrike">
                <a:solidFill>
                  <a:srgbClr val="FFFBF0"/>
                </a:solidFill>
                <a:latin typeface="Times New Roman"/>
                <a:ea typeface="Times New Roman"/>
                <a:cs typeface="Times New Roman"/>
                <a:sym typeface="Times New Roman"/>
              </a:rPr>
              <a:t>                                                    </a:t>
            </a:r>
            <a:r>
              <a:rPr b="0" i="0" lang="en-IN" sz="1800" u="none" cap="none" strike="noStrike">
                <a:latin typeface="Times New Roman"/>
                <a:ea typeface="Times New Roman"/>
                <a:cs typeface="Times New Roman"/>
                <a:sym typeface="Times New Roman"/>
              </a:rPr>
              <a:t>A Project Report on</a:t>
            </a:r>
            <a:br>
              <a:rPr b="0" i="0" lang="en-IN" sz="1800" u="none" cap="none" strike="noStrike">
                <a:latin typeface="Arial"/>
                <a:ea typeface="Arial"/>
                <a:cs typeface="Arial"/>
                <a:sym typeface="Arial"/>
              </a:rPr>
            </a:br>
            <a:r>
              <a:rPr b="1" lang="en-IN" sz="2400">
                <a:latin typeface="Times New Roman"/>
                <a:ea typeface="Times New Roman"/>
                <a:cs typeface="Times New Roman"/>
                <a:sym typeface="Times New Roman"/>
              </a:rPr>
              <a:t>Orderista</a:t>
            </a:r>
            <a:endParaRPr b="1" sz="24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IN" sz="2400">
                <a:latin typeface="Times New Roman"/>
                <a:ea typeface="Times New Roman"/>
                <a:cs typeface="Times New Roman"/>
                <a:sym typeface="Times New Roman"/>
              </a:rPr>
              <a:t>An AI based food ordering application</a:t>
            </a:r>
            <a:endParaRPr b="1" sz="24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highlight>
                <a:srgbClr val="000000"/>
              </a:highlight>
            </a:endParaRPr>
          </a:p>
          <a:p>
            <a:pPr indent="0" lvl="0" marL="0" marR="0" rtl="0" algn="l">
              <a:lnSpc>
                <a:spcPct val="100000"/>
              </a:lnSpc>
              <a:spcBef>
                <a:spcPts val="0"/>
              </a:spcBef>
              <a:spcAft>
                <a:spcPts val="0"/>
              </a:spcAft>
              <a:buNone/>
            </a:pPr>
            <a:br>
              <a:rPr b="0" i="0" lang="en-IN" sz="1800" u="none" cap="none" strike="noStrike">
                <a:highlight>
                  <a:srgbClr val="000000"/>
                </a:highlight>
                <a:latin typeface="Arial"/>
                <a:ea typeface="Arial"/>
                <a:cs typeface="Arial"/>
                <a:sym typeface="Arial"/>
              </a:rPr>
            </a:br>
            <a:r>
              <a:rPr b="0" i="0" lang="en-IN" sz="1800" u="none" cap="none" strike="noStrike">
                <a:solidFill>
                  <a:srgbClr val="FFFBF0"/>
                </a:solidFill>
                <a:latin typeface="Times New Roman"/>
                <a:ea typeface="Times New Roman"/>
                <a:cs typeface="Times New Roman"/>
                <a:sym typeface="Times New Roman"/>
              </a:rPr>
              <a:t>Submitted in partial fulfillment of the degree of</a:t>
            </a:r>
            <a:br>
              <a:rPr b="0" i="0" lang="en-IN" sz="1800" u="none" cap="none" strike="noStrike">
                <a:latin typeface="Arial"/>
                <a:ea typeface="Arial"/>
                <a:cs typeface="Arial"/>
                <a:sym typeface="Arial"/>
              </a:rPr>
            </a:br>
            <a:r>
              <a:rPr b="0" i="0" lang="en-IN" sz="1800" u="none" cap="none" strike="noStrike">
                <a:solidFill>
                  <a:srgbClr val="FFFBF0"/>
                </a:solidFill>
                <a:latin typeface="Times New Roman"/>
                <a:ea typeface="Times New Roman"/>
                <a:cs typeface="Times New Roman"/>
                <a:sym typeface="Times New Roman"/>
              </a:rPr>
              <a:t>Bachelor of Engineering(Sem-8)</a:t>
            </a:r>
            <a:br>
              <a:rPr b="0" i="0" lang="en-IN" sz="1800" u="none" cap="none" strike="noStrike">
                <a:latin typeface="Arial"/>
                <a:ea typeface="Arial"/>
                <a:cs typeface="Arial"/>
                <a:sym typeface="Arial"/>
              </a:rPr>
            </a:br>
            <a:r>
              <a:rPr b="0" i="0" lang="en-IN" sz="1800" u="none" cap="none" strike="noStrike">
                <a:solidFill>
                  <a:srgbClr val="FFFBF0"/>
                </a:solidFill>
                <a:latin typeface="Times New Roman"/>
                <a:ea typeface="Times New Roman"/>
                <a:cs typeface="Times New Roman"/>
                <a:sym typeface="Times New Roman"/>
              </a:rPr>
              <a:t>in</a:t>
            </a:r>
            <a:br>
              <a:rPr b="0" i="0" lang="en-IN" sz="1800" u="none" cap="none" strike="noStrike">
                <a:latin typeface="Arial"/>
                <a:ea typeface="Arial"/>
                <a:cs typeface="Arial"/>
                <a:sym typeface="Arial"/>
              </a:rPr>
            </a:br>
            <a:r>
              <a:rPr b="1" i="0" lang="en-IN" sz="1800" u="none" cap="none" strike="noStrike">
                <a:solidFill>
                  <a:srgbClr val="FFFBF0"/>
                </a:solidFill>
                <a:latin typeface="Times New Roman"/>
                <a:ea typeface="Times New Roman"/>
                <a:cs typeface="Times New Roman"/>
                <a:sym typeface="Times New Roman"/>
              </a:rPr>
              <a:t>INFORMATION TECHNOLOGY</a:t>
            </a:r>
            <a:br>
              <a:rPr b="0" i="0" lang="en-IN" sz="1800" u="none" cap="none" strike="noStrike">
                <a:latin typeface="Arial"/>
                <a:ea typeface="Arial"/>
                <a:cs typeface="Arial"/>
                <a:sym typeface="Arial"/>
              </a:rPr>
            </a:br>
            <a:r>
              <a:rPr b="0" i="0" lang="en-IN" sz="1800" u="none" cap="none" strike="noStrike">
                <a:solidFill>
                  <a:srgbClr val="FFFBF0"/>
                </a:solidFill>
                <a:latin typeface="Times New Roman"/>
                <a:ea typeface="Times New Roman"/>
                <a:cs typeface="Times New Roman"/>
                <a:sym typeface="Times New Roman"/>
              </a:rPr>
              <a:t>By</a:t>
            </a:r>
            <a:br>
              <a:rPr b="0" i="0" lang="en-IN" sz="1800" u="none" cap="none" strike="noStrike">
                <a:latin typeface="Arial"/>
                <a:ea typeface="Arial"/>
                <a:cs typeface="Arial"/>
                <a:sym typeface="Arial"/>
              </a:rPr>
            </a:br>
            <a:r>
              <a:rPr lang="en-IN" sz="1800">
                <a:solidFill>
                  <a:srgbClr val="FFFBF0"/>
                </a:solidFill>
                <a:latin typeface="Times New Roman"/>
                <a:ea typeface="Times New Roman"/>
                <a:cs typeface="Times New Roman"/>
                <a:sym typeface="Times New Roman"/>
              </a:rPr>
              <a:t>Tejas Raibagi</a:t>
            </a:r>
            <a:r>
              <a:rPr b="0" i="0" lang="en-IN" sz="1800" u="none" cap="none" strike="noStrike">
                <a:solidFill>
                  <a:srgbClr val="FFFBF0"/>
                </a:solidFill>
                <a:latin typeface="Times New Roman"/>
                <a:ea typeface="Times New Roman"/>
                <a:cs typeface="Times New Roman"/>
                <a:sym typeface="Times New Roman"/>
              </a:rPr>
              <a:t>(</a:t>
            </a:r>
            <a:r>
              <a:rPr lang="en-IN" sz="1800">
                <a:solidFill>
                  <a:srgbClr val="FFFBF0"/>
                </a:solidFill>
                <a:latin typeface="Times New Roman"/>
                <a:ea typeface="Times New Roman"/>
                <a:cs typeface="Times New Roman"/>
                <a:sym typeface="Times New Roman"/>
              </a:rPr>
              <a:t>17104067</a:t>
            </a:r>
            <a:r>
              <a:rPr b="0" i="0" lang="en-IN" sz="1800" u="none" cap="none" strike="noStrike">
                <a:solidFill>
                  <a:srgbClr val="FFFBF0"/>
                </a:solidFill>
                <a:latin typeface="Times New Roman"/>
                <a:ea typeface="Times New Roman"/>
                <a:cs typeface="Times New Roman"/>
                <a:sym typeface="Times New Roman"/>
              </a:rPr>
              <a:t>)</a:t>
            </a:r>
            <a:br>
              <a:rPr b="0" i="0" lang="en-IN" sz="1800" u="none" cap="none" strike="noStrike">
                <a:latin typeface="Arial"/>
                <a:ea typeface="Arial"/>
                <a:cs typeface="Arial"/>
                <a:sym typeface="Arial"/>
              </a:rPr>
            </a:br>
            <a:r>
              <a:rPr lang="en-IN" sz="1800">
                <a:solidFill>
                  <a:srgbClr val="FFFBF0"/>
                </a:solidFill>
                <a:latin typeface="Times New Roman"/>
                <a:ea typeface="Times New Roman"/>
                <a:cs typeface="Times New Roman"/>
                <a:sym typeface="Times New Roman"/>
              </a:rPr>
              <a:t>Ashwin Vishwakarma</a:t>
            </a:r>
            <a:r>
              <a:rPr b="0" i="0" lang="en-IN" sz="1800" u="none" cap="none" strike="noStrike">
                <a:solidFill>
                  <a:srgbClr val="FFFBF0"/>
                </a:solidFill>
                <a:latin typeface="Times New Roman"/>
                <a:ea typeface="Times New Roman"/>
                <a:cs typeface="Times New Roman"/>
                <a:sym typeface="Times New Roman"/>
              </a:rPr>
              <a:t>(</a:t>
            </a:r>
            <a:r>
              <a:rPr lang="en-IN" sz="1800">
                <a:solidFill>
                  <a:srgbClr val="FFFBF0"/>
                </a:solidFill>
                <a:latin typeface="Times New Roman"/>
                <a:ea typeface="Times New Roman"/>
                <a:cs typeface="Times New Roman"/>
                <a:sym typeface="Times New Roman"/>
              </a:rPr>
              <a:t>17104009</a:t>
            </a:r>
            <a:r>
              <a:rPr b="0" i="0" lang="en-IN" sz="1800" u="none" cap="none" strike="noStrike">
                <a:solidFill>
                  <a:srgbClr val="FFFBF0"/>
                </a:solidFill>
                <a:latin typeface="Times New Roman"/>
                <a:ea typeface="Times New Roman"/>
                <a:cs typeface="Times New Roman"/>
                <a:sym typeface="Times New Roman"/>
              </a:rPr>
              <a:t>)</a:t>
            </a:r>
            <a:br>
              <a:rPr b="0" i="0" lang="en-IN" sz="1800" u="none" cap="none" strike="noStrike">
                <a:latin typeface="Arial"/>
                <a:ea typeface="Arial"/>
                <a:cs typeface="Arial"/>
                <a:sym typeface="Arial"/>
              </a:rPr>
            </a:br>
            <a:r>
              <a:rPr lang="en-IN" sz="1800">
                <a:solidFill>
                  <a:srgbClr val="FFFBF0"/>
                </a:solidFill>
                <a:latin typeface="Times New Roman"/>
                <a:ea typeface="Times New Roman"/>
                <a:cs typeface="Times New Roman"/>
                <a:sym typeface="Times New Roman"/>
              </a:rPr>
              <a:t>Jahnavi Naik</a:t>
            </a:r>
            <a:r>
              <a:rPr b="0" i="0" lang="en-IN" sz="1800" u="none" cap="none" strike="noStrike">
                <a:solidFill>
                  <a:srgbClr val="FFFBF0"/>
                </a:solidFill>
                <a:latin typeface="Times New Roman"/>
                <a:ea typeface="Times New Roman"/>
                <a:cs typeface="Times New Roman"/>
                <a:sym typeface="Times New Roman"/>
              </a:rPr>
              <a:t>(</a:t>
            </a:r>
            <a:r>
              <a:rPr lang="en-IN" sz="1800">
                <a:solidFill>
                  <a:srgbClr val="FFFBF0"/>
                </a:solidFill>
                <a:latin typeface="Times New Roman"/>
                <a:ea typeface="Times New Roman"/>
                <a:cs typeface="Times New Roman"/>
                <a:sym typeface="Times New Roman"/>
              </a:rPr>
              <a:t>17104046</a:t>
            </a:r>
            <a:r>
              <a:rPr b="0" i="0" lang="en-IN" sz="1800" u="none" cap="none" strike="noStrike">
                <a:solidFill>
                  <a:srgbClr val="FFFBF0"/>
                </a:solidFill>
                <a:latin typeface="Times New Roman"/>
                <a:ea typeface="Times New Roman"/>
                <a:cs typeface="Times New Roman"/>
                <a:sym typeface="Times New Roman"/>
              </a:rPr>
              <a:t>)</a:t>
            </a:r>
            <a:br>
              <a:rPr b="0" i="0" lang="en-IN" sz="1800" u="none" cap="none" strike="noStrike">
                <a:latin typeface="Arial"/>
                <a:ea typeface="Arial"/>
                <a:cs typeface="Arial"/>
                <a:sym typeface="Arial"/>
              </a:rPr>
            </a:br>
            <a:r>
              <a:rPr b="0" i="0" lang="en-IN" sz="1800" u="none" cap="none" strike="noStrike">
                <a:latin typeface="Arial"/>
                <a:ea typeface="Arial"/>
                <a:cs typeface="Arial"/>
                <a:sym typeface="Arial"/>
              </a:rPr>
              <a:t>`</a:t>
            </a:r>
            <a:br>
              <a:rPr b="0" i="0" lang="en-IN" sz="1800" u="none" cap="none" strike="noStrike">
                <a:latin typeface="Arial"/>
                <a:ea typeface="Arial"/>
                <a:cs typeface="Arial"/>
                <a:sym typeface="Arial"/>
              </a:rPr>
            </a:br>
            <a:r>
              <a:rPr b="0" i="0" lang="en-IN" sz="1800" u="none" cap="none" strike="noStrike">
                <a:solidFill>
                  <a:srgbClr val="FFFBF0"/>
                </a:solidFill>
                <a:latin typeface="Times New Roman"/>
                <a:ea typeface="Times New Roman"/>
                <a:cs typeface="Times New Roman"/>
                <a:sym typeface="Times New Roman"/>
              </a:rPr>
              <a:t>Under the Guidance of</a:t>
            </a:r>
            <a:br>
              <a:rPr b="0" i="0" lang="en-IN" sz="1800" u="none" cap="none" strike="noStrike">
                <a:latin typeface="Arial"/>
                <a:ea typeface="Arial"/>
                <a:cs typeface="Arial"/>
                <a:sym typeface="Arial"/>
              </a:rPr>
            </a:br>
            <a:r>
              <a:rPr lang="en-IN" sz="1800">
                <a:solidFill>
                  <a:srgbClr val="FFFBF0"/>
                </a:solidFill>
                <a:latin typeface="Times New Roman"/>
                <a:ea typeface="Times New Roman"/>
                <a:cs typeface="Times New Roman"/>
                <a:sym typeface="Times New Roman"/>
              </a:rPr>
              <a:t>Mrs. Rujata Chaudhari and Mrs. Geetanjali Kalme </a:t>
            </a:r>
            <a:endParaRPr sz="1800">
              <a:solidFill>
                <a:srgbClr val="FFFBF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IN" sz="1800"/>
              <a:t>M</a:t>
            </a:r>
            <a:br>
              <a:rPr b="0" i="0" lang="en-IN" sz="1800" u="none" cap="none" strike="noStrike">
                <a:latin typeface="Arial"/>
                <a:ea typeface="Arial"/>
                <a:cs typeface="Arial"/>
                <a:sym typeface="Arial"/>
              </a:rPr>
            </a:br>
            <a:br>
              <a:rPr b="0" i="0" lang="en-IN" sz="1800" u="none" cap="none" strike="noStrike">
                <a:latin typeface="Arial"/>
                <a:ea typeface="Arial"/>
                <a:cs typeface="Arial"/>
                <a:sym typeface="Arial"/>
              </a:rPr>
            </a:br>
            <a:br>
              <a:rPr b="0" i="0" lang="en-IN" sz="1800" u="none" cap="none" strike="noStrike">
                <a:latin typeface="Arial"/>
                <a:ea typeface="Arial"/>
                <a:cs typeface="Arial"/>
                <a:sym typeface="Arial"/>
              </a:rPr>
            </a:br>
            <a:br>
              <a:rPr b="0" i="0" lang="en-IN" sz="1800" u="none" cap="none" strike="noStrike">
                <a:latin typeface="Arial"/>
                <a:ea typeface="Arial"/>
                <a:cs typeface="Arial"/>
                <a:sym typeface="Arial"/>
              </a:rPr>
            </a:br>
            <a:br>
              <a:rPr b="0" i="0" lang="en-IN" sz="1800" u="none" cap="none" strike="noStrike">
                <a:latin typeface="Arial"/>
                <a:ea typeface="Arial"/>
                <a:cs typeface="Arial"/>
                <a:sym typeface="Arial"/>
              </a:rPr>
            </a:br>
            <a:endParaRPr b="0" i="0" sz="180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6"/>
          <p:cNvSpPr/>
          <p:nvPr/>
        </p:nvSpPr>
        <p:spPr>
          <a:xfrm>
            <a:off x="512640" y="1893240"/>
            <a:ext cx="8118000" cy="1522080"/>
          </a:xfrm>
          <a:prstGeom prst="rect">
            <a:avLst/>
          </a:prstGeom>
          <a:noFill/>
          <a:ln>
            <a:noFill/>
          </a:ln>
        </p:spPr>
        <p:txBody>
          <a:bodyPr anchorCtr="0" anchor="b" bIns="91425" lIns="90000" spcFirstLastPara="1" rIns="90000" wrap="square" tIns="91425">
            <a:noAutofit/>
          </a:bodyPr>
          <a:lstStyle/>
          <a:p>
            <a:pPr indent="0" lvl="0" marL="0" marR="0" rtl="0" algn="l">
              <a:lnSpc>
                <a:spcPct val="100000"/>
              </a:lnSpc>
              <a:spcBef>
                <a:spcPts val="0"/>
              </a:spcBef>
              <a:spcAft>
                <a:spcPts val="0"/>
              </a:spcAft>
              <a:buNone/>
            </a:pPr>
            <a:r>
              <a:rPr b="1" lang="en-IN" sz="4200">
                <a:solidFill>
                  <a:srgbClr val="FFFBF0"/>
                </a:solidFill>
                <a:latin typeface="Old Standard TT"/>
                <a:ea typeface="Old Standard TT"/>
                <a:cs typeface="Old Standard TT"/>
                <a:sym typeface="Old Standard TT"/>
              </a:rPr>
              <a:t>4</a:t>
            </a:r>
            <a:r>
              <a:rPr b="1" i="0" lang="en-IN" sz="4200" u="none" cap="none" strike="noStrike">
                <a:solidFill>
                  <a:srgbClr val="FFFBF0"/>
                </a:solidFill>
                <a:latin typeface="Old Standard TT"/>
                <a:ea typeface="Old Standard TT"/>
                <a:cs typeface="Old Standard TT"/>
                <a:sym typeface="Old Standard TT"/>
              </a:rPr>
              <a:t>. Result</a:t>
            </a:r>
            <a:endParaRPr b="0" i="0" sz="4200" u="none" cap="none" strike="noStrike">
              <a:latin typeface="Arial"/>
              <a:ea typeface="Arial"/>
              <a:cs typeface="Arial"/>
              <a:sym typeface="Arial"/>
            </a:endParaRPr>
          </a:p>
        </p:txBody>
      </p:sp>
      <p:sp>
        <p:nvSpPr>
          <p:cNvPr id="242" name="Google Shape;242;p46"/>
          <p:cNvSpPr/>
          <p:nvPr/>
        </p:nvSpPr>
        <p:spPr>
          <a:xfrm>
            <a:off x="512640" y="3840480"/>
            <a:ext cx="8118000" cy="786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7"/>
          <p:cNvSpPr/>
          <p:nvPr/>
        </p:nvSpPr>
        <p:spPr>
          <a:xfrm>
            <a:off x="311760" y="444960"/>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t/>
            </a:r>
            <a:endParaRPr b="0" i="0" sz="3000" u="none" cap="none" strike="noStrike">
              <a:latin typeface="Arial"/>
              <a:ea typeface="Arial"/>
              <a:cs typeface="Arial"/>
              <a:sym typeface="Arial"/>
            </a:endParaRPr>
          </a:p>
        </p:txBody>
      </p:sp>
      <p:sp>
        <p:nvSpPr>
          <p:cNvPr id="248" name="Google Shape;248;p47"/>
          <p:cNvSpPr/>
          <p:nvPr/>
        </p:nvSpPr>
        <p:spPr>
          <a:xfrm>
            <a:off x="311760" y="1171440"/>
            <a:ext cx="8519700" cy="339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9" name="Google Shape;249;p47"/>
          <p:cNvPicPr preferRelativeResize="0"/>
          <p:nvPr/>
        </p:nvPicPr>
        <p:blipFill>
          <a:blip r:embed="rId3">
            <a:alphaModFix/>
          </a:blip>
          <a:stretch>
            <a:fillRect/>
          </a:stretch>
        </p:blipFill>
        <p:spPr>
          <a:xfrm>
            <a:off x="311750" y="0"/>
            <a:ext cx="2378350" cy="4330926"/>
          </a:xfrm>
          <a:prstGeom prst="rect">
            <a:avLst/>
          </a:prstGeom>
          <a:noFill/>
          <a:ln>
            <a:noFill/>
          </a:ln>
        </p:spPr>
      </p:pic>
      <p:pic>
        <p:nvPicPr>
          <p:cNvPr id="250" name="Google Shape;250;p47"/>
          <p:cNvPicPr preferRelativeResize="0"/>
          <p:nvPr/>
        </p:nvPicPr>
        <p:blipFill rotWithShape="1">
          <a:blip r:embed="rId4">
            <a:alphaModFix/>
          </a:blip>
          <a:srcRect b="14786" l="0" r="0" t="1010"/>
          <a:stretch/>
        </p:blipFill>
        <p:spPr>
          <a:xfrm>
            <a:off x="3470075" y="0"/>
            <a:ext cx="2378350" cy="4330926"/>
          </a:xfrm>
          <a:prstGeom prst="rect">
            <a:avLst/>
          </a:prstGeom>
          <a:noFill/>
          <a:ln>
            <a:noFill/>
          </a:ln>
        </p:spPr>
      </p:pic>
      <p:pic>
        <p:nvPicPr>
          <p:cNvPr id="251" name="Google Shape;251;p47"/>
          <p:cNvPicPr preferRelativeResize="0"/>
          <p:nvPr/>
        </p:nvPicPr>
        <p:blipFill>
          <a:blip r:embed="rId5">
            <a:alphaModFix/>
          </a:blip>
          <a:stretch>
            <a:fillRect/>
          </a:stretch>
        </p:blipFill>
        <p:spPr>
          <a:xfrm>
            <a:off x="6453100" y="0"/>
            <a:ext cx="2378350" cy="4330926"/>
          </a:xfrm>
          <a:prstGeom prst="rect">
            <a:avLst/>
          </a:prstGeom>
          <a:noFill/>
          <a:ln>
            <a:noFill/>
          </a:ln>
        </p:spPr>
      </p:pic>
      <p:sp>
        <p:nvSpPr>
          <p:cNvPr id="252" name="Google Shape;252;p47"/>
          <p:cNvSpPr txBox="1"/>
          <p:nvPr/>
        </p:nvSpPr>
        <p:spPr>
          <a:xfrm>
            <a:off x="708850" y="4702625"/>
            <a:ext cx="794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Landing page					Login Page					    Home page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8"/>
          <p:cNvSpPr/>
          <p:nvPr/>
        </p:nvSpPr>
        <p:spPr>
          <a:xfrm>
            <a:off x="311760" y="444960"/>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t/>
            </a:r>
            <a:endParaRPr b="0" i="0" sz="3000" u="none" cap="none" strike="noStrike">
              <a:latin typeface="Arial"/>
              <a:ea typeface="Arial"/>
              <a:cs typeface="Arial"/>
              <a:sym typeface="Arial"/>
            </a:endParaRPr>
          </a:p>
        </p:txBody>
      </p:sp>
      <p:sp>
        <p:nvSpPr>
          <p:cNvPr id="258" name="Google Shape;258;p48"/>
          <p:cNvSpPr/>
          <p:nvPr/>
        </p:nvSpPr>
        <p:spPr>
          <a:xfrm>
            <a:off x="311760" y="1181628"/>
            <a:ext cx="8519700" cy="339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8"/>
          <p:cNvSpPr txBox="1"/>
          <p:nvPr/>
        </p:nvSpPr>
        <p:spPr>
          <a:xfrm>
            <a:off x="708850" y="4702625"/>
            <a:ext cx="794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CO-Analysis</a:t>
            </a:r>
            <a:r>
              <a:rPr lang="en-IN"/>
              <a:t> page			AdminAnalysis Page				User profile page</a:t>
            </a:r>
            <a:endParaRPr/>
          </a:p>
        </p:txBody>
      </p:sp>
      <p:pic>
        <p:nvPicPr>
          <p:cNvPr id="260" name="Google Shape;260;p48"/>
          <p:cNvPicPr preferRelativeResize="0"/>
          <p:nvPr/>
        </p:nvPicPr>
        <p:blipFill rotWithShape="1">
          <a:blip r:embed="rId3">
            <a:alphaModFix/>
          </a:blip>
          <a:srcRect b="734" l="-8000" r="8000" t="-8713"/>
          <a:stretch/>
        </p:blipFill>
        <p:spPr>
          <a:xfrm>
            <a:off x="6150042" y="-440875"/>
            <a:ext cx="2378367" cy="5143501"/>
          </a:xfrm>
          <a:prstGeom prst="rect">
            <a:avLst/>
          </a:prstGeom>
          <a:noFill/>
          <a:ln>
            <a:noFill/>
          </a:ln>
        </p:spPr>
      </p:pic>
      <p:pic>
        <p:nvPicPr>
          <p:cNvPr id="261" name="Google Shape;261;p48"/>
          <p:cNvPicPr preferRelativeResize="0"/>
          <p:nvPr/>
        </p:nvPicPr>
        <p:blipFill>
          <a:blip r:embed="rId4">
            <a:alphaModFix/>
          </a:blip>
          <a:stretch>
            <a:fillRect/>
          </a:stretch>
        </p:blipFill>
        <p:spPr>
          <a:xfrm>
            <a:off x="3340575" y="16813"/>
            <a:ext cx="2378350" cy="4578227"/>
          </a:xfrm>
          <a:prstGeom prst="rect">
            <a:avLst/>
          </a:prstGeom>
          <a:noFill/>
          <a:ln>
            <a:noFill/>
          </a:ln>
        </p:spPr>
      </p:pic>
      <p:pic>
        <p:nvPicPr>
          <p:cNvPr id="262" name="Google Shape;262;p48"/>
          <p:cNvPicPr preferRelativeResize="0"/>
          <p:nvPr/>
        </p:nvPicPr>
        <p:blipFill>
          <a:blip r:embed="rId5">
            <a:alphaModFix/>
          </a:blip>
          <a:stretch>
            <a:fillRect/>
          </a:stretch>
        </p:blipFill>
        <p:spPr>
          <a:xfrm>
            <a:off x="202600" y="0"/>
            <a:ext cx="2378350" cy="4611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9"/>
          <p:cNvSpPr/>
          <p:nvPr/>
        </p:nvSpPr>
        <p:spPr>
          <a:xfrm>
            <a:off x="351915" y="-346985"/>
            <a:ext cx="8118000" cy="1522200"/>
          </a:xfrm>
          <a:prstGeom prst="rect">
            <a:avLst/>
          </a:prstGeom>
          <a:noFill/>
          <a:ln>
            <a:noFill/>
          </a:ln>
        </p:spPr>
        <p:txBody>
          <a:bodyPr anchorCtr="0" anchor="b" bIns="91425" lIns="90000" spcFirstLastPara="1" rIns="90000" wrap="square" tIns="91425">
            <a:noAutofit/>
          </a:bodyPr>
          <a:lstStyle/>
          <a:p>
            <a:pPr indent="0" lvl="0" marL="0" marR="0" rtl="0" algn="l">
              <a:lnSpc>
                <a:spcPct val="100000"/>
              </a:lnSpc>
              <a:spcBef>
                <a:spcPts val="0"/>
              </a:spcBef>
              <a:spcAft>
                <a:spcPts val="0"/>
              </a:spcAft>
              <a:buNone/>
            </a:pPr>
            <a:r>
              <a:rPr b="1" lang="en-IN" sz="4200">
                <a:latin typeface="Old Standard TT"/>
                <a:ea typeface="Old Standard TT"/>
                <a:cs typeface="Old Standard TT"/>
                <a:sym typeface="Old Standard TT"/>
              </a:rPr>
              <a:t>5</a:t>
            </a:r>
            <a:r>
              <a:rPr b="1" i="0" lang="en-IN" sz="4200" u="none" cap="none" strike="noStrike">
                <a:latin typeface="Old Standard TT"/>
                <a:ea typeface="Old Standard TT"/>
                <a:cs typeface="Old Standard TT"/>
                <a:sym typeface="Old Standard TT"/>
              </a:rPr>
              <a:t>. Conclusion and Future Scope</a:t>
            </a:r>
            <a:endParaRPr b="0" i="0" sz="4200" u="none" cap="none" strike="noStrike">
              <a:latin typeface="Arial"/>
              <a:ea typeface="Arial"/>
              <a:cs typeface="Arial"/>
              <a:sym typeface="Arial"/>
            </a:endParaRPr>
          </a:p>
        </p:txBody>
      </p:sp>
      <p:sp>
        <p:nvSpPr>
          <p:cNvPr id="268" name="Google Shape;268;p49"/>
          <p:cNvSpPr/>
          <p:nvPr/>
        </p:nvSpPr>
        <p:spPr>
          <a:xfrm>
            <a:off x="512640" y="3840480"/>
            <a:ext cx="8118000" cy="78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9"/>
          <p:cNvSpPr txBox="1"/>
          <p:nvPr/>
        </p:nvSpPr>
        <p:spPr>
          <a:xfrm>
            <a:off x="241900" y="1727875"/>
            <a:ext cx="8659500" cy="203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400">
              <a:solidFill>
                <a:srgbClr val="252831"/>
              </a:solidFill>
              <a:latin typeface="Times New Roman"/>
              <a:ea typeface="Times New Roman"/>
              <a:cs typeface="Times New Roman"/>
              <a:sym typeface="Times New Roman"/>
            </a:endParaRPr>
          </a:p>
          <a:p>
            <a:pPr indent="0" lvl="0" marL="0" rtl="0" algn="ctr">
              <a:spcBef>
                <a:spcPts val="0"/>
              </a:spcBef>
              <a:spcAft>
                <a:spcPts val="0"/>
              </a:spcAft>
              <a:buNone/>
            </a:pPr>
            <a:r>
              <a:rPr lang="en-IN" sz="1600">
                <a:solidFill>
                  <a:schemeClr val="lt1"/>
                </a:solidFill>
                <a:latin typeface="Times New Roman"/>
                <a:ea typeface="Times New Roman"/>
                <a:cs typeface="Times New Roman"/>
                <a:sym typeface="Times New Roman"/>
              </a:rPr>
              <a:t>We would like to conclude on presenting our project Orderista which ensures on enabling the end user to register online, select the food they plan to have for their lunch from e-menu card and place a order online by just selecting the food that the user wants using the application.The system mainly will be aiming to reduce the  load on the canteens end, as the entire process of taking orders and serving is automated.</a:t>
            </a:r>
            <a:r>
              <a:rPr lang="en-IN" sz="1600">
                <a:solidFill>
                  <a:srgbClr val="252831"/>
                </a:solidFill>
                <a:latin typeface="Times New Roman"/>
                <a:ea typeface="Times New Roman"/>
                <a:cs typeface="Times New Roman"/>
                <a:sym typeface="Times New Roman"/>
              </a:rPr>
              <a:t> </a:t>
            </a:r>
            <a:r>
              <a:rPr lang="en-IN" sz="1600">
                <a:solidFill>
                  <a:schemeClr val="lt1"/>
                </a:solidFill>
                <a:latin typeface="Times New Roman"/>
                <a:ea typeface="Times New Roman"/>
                <a:cs typeface="Times New Roman"/>
                <a:sym typeface="Times New Roman"/>
              </a:rPr>
              <a:t>It also aims at contributing for a better environment as it Digitalizes every aspect of the data for better analytics.</a:t>
            </a:r>
            <a:endParaRPr>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0"/>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 References</a:t>
            </a:r>
            <a:endParaRPr b="0" i="0" sz="3000" u="none" cap="none" strike="noStrike">
              <a:latin typeface="Arial"/>
              <a:ea typeface="Arial"/>
              <a:cs typeface="Arial"/>
              <a:sym typeface="Arial"/>
            </a:endParaRPr>
          </a:p>
        </p:txBody>
      </p:sp>
      <p:sp>
        <p:nvSpPr>
          <p:cNvPr id="275" name="Google Shape;275;p50"/>
          <p:cNvSpPr/>
          <p:nvPr/>
        </p:nvSpPr>
        <p:spPr>
          <a:xfrm>
            <a:off x="312123" y="1191540"/>
            <a:ext cx="8519700" cy="3396600"/>
          </a:xfrm>
          <a:prstGeom prst="rect">
            <a:avLst/>
          </a:prstGeom>
          <a:noFill/>
          <a:ln>
            <a:noFill/>
          </a:ln>
        </p:spPr>
        <p:txBody>
          <a:bodyPr anchorCtr="0" anchor="t" bIns="91425" lIns="90000" spcFirstLastPara="1" rIns="90000" wrap="square" tIns="91425">
            <a:noAutofit/>
          </a:bodyPr>
          <a:lstStyle/>
          <a:p>
            <a:pPr indent="0" lvl="0" marL="0" rtl="0" algn="l">
              <a:spcBef>
                <a:spcPts val="0"/>
              </a:spcBef>
              <a:spcAft>
                <a:spcPts val="0"/>
              </a:spcAft>
              <a:buClr>
                <a:schemeClr val="dk1"/>
              </a:buClr>
              <a:buSzPts val="1100"/>
              <a:buFont typeface="Arial"/>
              <a:buNone/>
            </a:pPr>
            <a:r>
              <a:rPr lang="en-IN" sz="1600">
                <a:solidFill>
                  <a:schemeClr val="dk1"/>
                </a:solidFill>
                <a:latin typeface="Times New Roman"/>
                <a:ea typeface="Times New Roman"/>
                <a:cs typeface="Times New Roman"/>
                <a:sym typeface="Times New Roman"/>
              </a:rPr>
              <a:t>[1] </a:t>
            </a:r>
            <a:r>
              <a:rPr lang="en-IN" sz="1600" u="sng">
                <a:solidFill>
                  <a:schemeClr val="hlink"/>
                </a:solidFill>
                <a:latin typeface="Times New Roman"/>
                <a:ea typeface="Times New Roman"/>
                <a:cs typeface="Times New Roman"/>
                <a:sym typeface="Times New Roman"/>
                <a:hlinkClick r:id="rId3"/>
              </a:rPr>
              <a:t>https://en.wikipedia.org</a:t>
            </a:r>
            <a:r>
              <a:rPr lang="en-IN"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600">
                <a:solidFill>
                  <a:schemeClr val="dk1"/>
                </a:solidFill>
                <a:latin typeface="Times New Roman"/>
                <a:ea typeface="Times New Roman"/>
                <a:cs typeface="Times New Roman"/>
                <a:sym typeface="Times New Roman"/>
              </a:rPr>
              <a:t>[2] </a:t>
            </a:r>
            <a:r>
              <a:rPr lang="en-IN" sz="1600">
                <a:solidFill>
                  <a:srgbClr val="0000FF"/>
                </a:solidFill>
                <a:latin typeface="Times New Roman"/>
                <a:ea typeface="Times New Roman"/>
                <a:cs typeface="Times New Roman"/>
                <a:sym typeface="Times New Roman"/>
              </a:rPr>
              <a:t>w</a:t>
            </a:r>
            <a:r>
              <a:rPr lang="en-IN" sz="1600" u="sng">
                <a:solidFill>
                  <a:srgbClr val="0000FF"/>
                </a:solidFill>
                <a:latin typeface="Times New Roman"/>
                <a:ea typeface="Times New Roman"/>
                <a:cs typeface="Times New Roman"/>
                <a:sym typeface="Times New Roman"/>
              </a:rPr>
              <a:t>ww.google.com</a:t>
            </a:r>
            <a:endParaRPr sz="1600" u="sng">
              <a:solidFill>
                <a:srgbClr val="0000FF"/>
              </a:solidFill>
              <a:latin typeface="Times New Roman"/>
              <a:ea typeface="Times New Roman"/>
              <a:cs typeface="Times New Roman"/>
              <a:sym typeface="Times New Roman"/>
            </a:endParaRPr>
          </a:p>
          <a:p>
            <a:pPr indent="0" lvl="0" marL="0" rtl="0" algn="l">
              <a:spcBef>
                <a:spcPts val="75"/>
              </a:spcBef>
              <a:spcAft>
                <a:spcPts val="0"/>
              </a:spcAft>
              <a:buClr>
                <a:schemeClr val="dk1"/>
              </a:buClr>
              <a:buSzPts val="1100"/>
              <a:buFont typeface="Arial"/>
              <a:buNone/>
            </a:pPr>
            <a:r>
              <a:rPr lang="en-IN" sz="1600">
                <a:solidFill>
                  <a:schemeClr val="dk1"/>
                </a:solidFill>
                <a:latin typeface="Times New Roman"/>
                <a:ea typeface="Times New Roman"/>
                <a:cs typeface="Times New Roman"/>
                <a:sym typeface="Times New Roman"/>
              </a:rPr>
              <a:t>[3] </a:t>
            </a:r>
            <a:r>
              <a:rPr lang="en-IN" sz="1600">
                <a:solidFill>
                  <a:srgbClr val="1155CC"/>
                </a:solidFill>
                <a:latin typeface="Times New Roman"/>
                <a:ea typeface="Times New Roman"/>
                <a:cs typeface="Times New Roman"/>
                <a:sym typeface="Times New Roman"/>
              </a:rPr>
              <a:t>h</a:t>
            </a:r>
            <a:r>
              <a:rPr lang="en-IN" sz="1600" u="sng">
                <a:solidFill>
                  <a:srgbClr val="1155CC"/>
                </a:solidFill>
                <a:latin typeface="Times New Roman"/>
                <a:ea typeface="Times New Roman"/>
                <a:cs typeface="Times New Roman"/>
                <a:sym typeface="Times New Roman"/>
              </a:rPr>
              <a:t>ttps://www.freeprojectz.com/project-report/1778</a:t>
            </a:r>
            <a:r>
              <a:rPr lang="en-IN" sz="1600">
                <a:solidFill>
                  <a:srgbClr val="1155CC"/>
                </a:solidFill>
                <a:latin typeface="Times New Roman"/>
                <a:ea typeface="Times New Roman"/>
                <a:cs typeface="Times New Roman"/>
                <a:sym typeface="Times New Roman"/>
              </a:rPr>
              <a:t> </a:t>
            </a:r>
            <a:endParaRPr sz="1600">
              <a:solidFill>
                <a:srgbClr val="1155CC"/>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600">
                <a:solidFill>
                  <a:schemeClr val="dk1"/>
                </a:solidFill>
                <a:latin typeface="Times New Roman"/>
                <a:ea typeface="Times New Roman"/>
                <a:cs typeface="Times New Roman"/>
                <a:sym typeface="Times New Roman"/>
              </a:rPr>
              <a:t>[4] </a:t>
            </a:r>
            <a:r>
              <a:rPr lang="en-IN" sz="1600">
                <a:solidFill>
                  <a:srgbClr val="1155CC"/>
                </a:solidFill>
                <a:latin typeface="Times New Roman"/>
                <a:ea typeface="Times New Roman"/>
                <a:cs typeface="Times New Roman"/>
                <a:sym typeface="Times New Roman"/>
              </a:rPr>
              <a:t>h</a:t>
            </a:r>
            <a:r>
              <a:rPr lang="en-IN" sz="1600" u="sng">
                <a:solidFill>
                  <a:srgbClr val="1155CC"/>
                </a:solidFill>
                <a:latin typeface="Times New Roman"/>
                <a:ea typeface="Times New Roman"/>
                <a:cs typeface="Times New Roman"/>
                <a:sym typeface="Times New Roman"/>
              </a:rPr>
              <a:t>ttps://www.studentprojectguide.com/php/online-foo</a:t>
            </a:r>
            <a:r>
              <a:rPr lang="en-IN" sz="1600">
                <a:solidFill>
                  <a:srgbClr val="1155CC"/>
                </a:solidFill>
                <a:latin typeface="Times New Roman"/>
                <a:ea typeface="Times New Roman"/>
                <a:cs typeface="Times New Roman"/>
                <a:sym typeface="Times New Roman"/>
              </a:rPr>
              <a:t> </a:t>
            </a:r>
            <a:endParaRPr sz="1600">
              <a:solidFill>
                <a:srgbClr val="1155CC"/>
              </a:solidFill>
              <a:latin typeface="Times New Roman"/>
              <a:ea typeface="Times New Roman"/>
              <a:cs typeface="Times New Roman"/>
              <a:sym typeface="Times New Roman"/>
            </a:endParaRPr>
          </a:p>
          <a:p>
            <a:pPr indent="0" lvl="0" marL="0" rtl="0" algn="l">
              <a:spcBef>
                <a:spcPts val="0"/>
              </a:spcBef>
              <a:spcAft>
                <a:spcPts val="0"/>
              </a:spcAft>
              <a:buNone/>
            </a:pPr>
            <a:r>
              <a:rPr lang="en-IN" sz="1600" u="sng">
                <a:solidFill>
                  <a:srgbClr val="1155CC"/>
                </a:solidFill>
                <a:latin typeface="Times New Roman"/>
                <a:ea typeface="Times New Roman"/>
                <a:cs typeface="Times New Roman"/>
                <a:sym typeface="Times New Roman"/>
              </a:rPr>
              <a:t>d-ordering-system</a:t>
            </a:r>
            <a:r>
              <a:rPr lang="en-IN" sz="1600">
                <a:solidFill>
                  <a:srgbClr val="1155CC"/>
                </a:solidFill>
                <a:latin typeface="Times New Roman"/>
                <a:ea typeface="Times New Roman"/>
                <a:cs typeface="Times New Roman"/>
                <a:sym typeface="Times New Roman"/>
              </a:rPr>
              <a:t> </a:t>
            </a:r>
            <a:endParaRPr sz="1600">
              <a:solidFill>
                <a:srgbClr val="1155CC"/>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600">
                <a:solidFill>
                  <a:schemeClr val="dk1"/>
                </a:solidFill>
                <a:latin typeface="Times New Roman"/>
                <a:ea typeface="Times New Roman"/>
                <a:cs typeface="Times New Roman"/>
                <a:sym typeface="Times New Roman"/>
              </a:rPr>
              <a:t>[5] </a:t>
            </a:r>
            <a:r>
              <a:rPr lang="en-IN" sz="1600">
                <a:solidFill>
                  <a:srgbClr val="1155CC"/>
                </a:solidFill>
                <a:latin typeface="Times New Roman"/>
                <a:ea typeface="Times New Roman"/>
                <a:cs typeface="Times New Roman"/>
                <a:sym typeface="Times New Roman"/>
              </a:rPr>
              <a:t>h</a:t>
            </a:r>
            <a:r>
              <a:rPr lang="en-IN" sz="1600" u="sng">
                <a:solidFill>
                  <a:srgbClr val="1155CC"/>
                </a:solidFill>
                <a:latin typeface="Times New Roman"/>
                <a:ea typeface="Times New Roman"/>
                <a:cs typeface="Times New Roman"/>
                <a:sym typeface="Times New Roman"/>
              </a:rPr>
              <a:t>ttp://career.infotechmantra.com/project/Canteen_Au</a:t>
            </a:r>
            <a:r>
              <a:rPr lang="en-IN" sz="1600">
                <a:solidFill>
                  <a:srgbClr val="1155CC"/>
                </a:solidFill>
                <a:latin typeface="Times New Roman"/>
                <a:ea typeface="Times New Roman"/>
                <a:cs typeface="Times New Roman"/>
                <a:sym typeface="Times New Roman"/>
              </a:rPr>
              <a:t> </a:t>
            </a:r>
            <a:endParaRPr sz="1600">
              <a:solidFill>
                <a:srgbClr val="1155CC"/>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600">
                <a:solidFill>
                  <a:srgbClr val="1155CC"/>
                </a:solidFill>
                <a:latin typeface="Times New Roman"/>
                <a:ea typeface="Times New Roman"/>
                <a:cs typeface="Times New Roman"/>
                <a:sym typeface="Times New Roman"/>
              </a:rPr>
              <a:t>t</a:t>
            </a:r>
            <a:r>
              <a:rPr lang="en-IN" sz="1600" u="sng">
                <a:solidFill>
                  <a:srgbClr val="1155CC"/>
                </a:solidFill>
                <a:latin typeface="Times New Roman"/>
                <a:ea typeface="Times New Roman"/>
                <a:cs typeface="Times New Roman"/>
                <a:sym typeface="Times New Roman"/>
              </a:rPr>
              <a:t>omation_System.PDF</a:t>
            </a:r>
            <a:r>
              <a:rPr lang="en-IN" sz="1600">
                <a:solidFill>
                  <a:srgbClr val="1155CC"/>
                </a:solidFill>
                <a:latin typeface="Times New Roman"/>
                <a:ea typeface="Times New Roman"/>
                <a:cs typeface="Times New Roman"/>
                <a:sym typeface="Times New Roman"/>
              </a:rPr>
              <a:t> </a:t>
            </a:r>
            <a:endParaRPr sz="1600">
              <a:solidFill>
                <a:srgbClr val="1155CC"/>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600">
                <a:solidFill>
                  <a:schemeClr val="dk1"/>
                </a:solidFill>
                <a:latin typeface="Times New Roman"/>
                <a:ea typeface="Times New Roman"/>
                <a:cs typeface="Times New Roman"/>
                <a:sym typeface="Times New Roman"/>
              </a:rPr>
              <a:t>[6] </a:t>
            </a:r>
            <a:r>
              <a:rPr lang="en-IN" sz="1600">
                <a:solidFill>
                  <a:srgbClr val="1155CC"/>
                </a:solidFill>
                <a:latin typeface="Times New Roman"/>
                <a:ea typeface="Times New Roman"/>
                <a:cs typeface="Times New Roman"/>
                <a:sym typeface="Times New Roman"/>
              </a:rPr>
              <a:t>h</a:t>
            </a:r>
            <a:r>
              <a:rPr lang="en-IN" sz="1600" u="sng">
                <a:solidFill>
                  <a:srgbClr val="1155CC"/>
                </a:solidFill>
                <a:latin typeface="Times New Roman"/>
                <a:ea typeface="Times New Roman"/>
                <a:cs typeface="Times New Roman"/>
                <a:sym typeface="Times New Roman"/>
              </a:rPr>
              <a:t>ttps://www.ijitee.org/wp-content/uploads/papers/v9i</a:t>
            </a:r>
            <a:r>
              <a:rPr lang="en-IN" sz="1600">
                <a:solidFill>
                  <a:srgbClr val="1155CC"/>
                </a:solidFill>
                <a:latin typeface="Times New Roman"/>
                <a:ea typeface="Times New Roman"/>
                <a:cs typeface="Times New Roman"/>
                <a:sym typeface="Times New Roman"/>
              </a:rPr>
              <a:t> </a:t>
            </a:r>
            <a:endParaRPr sz="1600">
              <a:solidFill>
                <a:srgbClr val="1155CC"/>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600" u="sng">
                <a:solidFill>
                  <a:srgbClr val="1155CC"/>
                </a:solidFill>
                <a:latin typeface="Times New Roman"/>
                <a:ea typeface="Times New Roman"/>
                <a:cs typeface="Times New Roman"/>
                <a:sym typeface="Times New Roman"/>
              </a:rPr>
              <a:t>7/G5095059720.pdf</a:t>
            </a:r>
            <a:r>
              <a:rPr lang="en-IN" sz="1600">
                <a:solidFill>
                  <a:srgbClr val="1155CC"/>
                </a:solidFill>
                <a:latin typeface="Times New Roman"/>
                <a:ea typeface="Times New Roman"/>
                <a:cs typeface="Times New Roman"/>
                <a:sym typeface="Times New Roman"/>
              </a:rPr>
              <a:t> `</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1"/>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IN" sz="3000" u="none" cap="none" strike="noStrike">
                <a:solidFill>
                  <a:srgbClr val="000000"/>
                </a:solidFill>
                <a:latin typeface="Old Standard TT"/>
                <a:ea typeface="Old Standard TT"/>
                <a:cs typeface="Old Standard TT"/>
                <a:sym typeface="Old Standard TT"/>
              </a:rPr>
              <a:t>Paper Publication</a:t>
            </a:r>
            <a:endParaRPr b="0" i="0" sz="3000" u="none" cap="none" strike="noStrike">
              <a:latin typeface="Arial"/>
              <a:ea typeface="Arial"/>
              <a:cs typeface="Arial"/>
              <a:sym typeface="Arial"/>
            </a:endParaRPr>
          </a:p>
        </p:txBody>
      </p:sp>
      <p:sp>
        <p:nvSpPr>
          <p:cNvPr id="281" name="Google Shape;281;p51"/>
          <p:cNvSpPr/>
          <p:nvPr/>
        </p:nvSpPr>
        <p:spPr>
          <a:xfrm>
            <a:off x="311750" y="1171447"/>
            <a:ext cx="8519700" cy="2349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IN" sz="1600">
                <a:solidFill>
                  <a:schemeClr val="dk1"/>
                </a:solidFill>
                <a:highlight>
                  <a:srgbClr val="FFFFFF"/>
                </a:highlight>
                <a:latin typeface="Times New Roman"/>
                <a:ea typeface="Times New Roman"/>
                <a:cs typeface="Times New Roman"/>
                <a:sym typeface="Times New Roman"/>
              </a:rPr>
              <a:t>IEEE International Conference on Artificial Intelligence and Smart Systems</a:t>
            </a:r>
            <a:endParaRPr sz="16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IN" sz="1600">
                <a:solidFill>
                  <a:schemeClr val="dk1"/>
                </a:solidFill>
                <a:highlight>
                  <a:srgbClr val="FFFFFF"/>
                </a:highlight>
                <a:latin typeface="Times New Roman"/>
                <a:ea typeface="Times New Roman"/>
                <a:cs typeface="Times New Roman"/>
                <a:sym typeface="Times New Roman"/>
              </a:rPr>
              <a:t>(ICAIS 2021)</a:t>
            </a:r>
            <a:endParaRPr sz="19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2"/>
          <p:cNvSpPr/>
          <p:nvPr/>
        </p:nvSpPr>
        <p:spPr>
          <a:xfrm>
            <a:off x="512640" y="1893240"/>
            <a:ext cx="8118000" cy="152208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b="1" i="0" lang="en-IN" sz="4200" u="none" cap="none" strike="noStrike">
                <a:solidFill>
                  <a:srgbClr val="FFFBF0"/>
                </a:solidFill>
                <a:latin typeface="Times New Roman"/>
                <a:ea typeface="Times New Roman"/>
                <a:cs typeface="Times New Roman"/>
                <a:sym typeface="Times New Roman"/>
              </a:rPr>
              <a:t>Thank You</a:t>
            </a:r>
            <a:endParaRPr b="0" i="0" sz="4200" u="none" cap="none" strike="noStrike">
              <a:latin typeface="Arial"/>
              <a:ea typeface="Arial"/>
              <a:cs typeface="Arial"/>
              <a:sym typeface="Arial"/>
            </a:endParaRPr>
          </a:p>
        </p:txBody>
      </p:sp>
      <p:sp>
        <p:nvSpPr>
          <p:cNvPr id="287" name="Google Shape;287;p52"/>
          <p:cNvSpPr/>
          <p:nvPr/>
        </p:nvSpPr>
        <p:spPr>
          <a:xfrm>
            <a:off x="512640" y="3840480"/>
            <a:ext cx="8118000" cy="786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9"/>
          <p:cNvSpPr/>
          <p:nvPr/>
        </p:nvSpPr>
        <p:spPr>
          <a:xfrm>
            <a:off x="512640" y="1893240"/>
            <a:ext cx="8118000" cy="152208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b="1" i="0" lang="en-IN" sz="4000" u="none" cap="none" strike="noStrike">
                <a:solidFill>
                  <a:srgbClr val="FFFBF0"/>
                </a:solidFill>
                <a:latin typeface="Times New Roman"/>
                <a:ea typeface="Times New Roman"/>
                <a:cs typeface="Times New Roman"/>
                <a:sym typeface="Times New Roman"/>
              </a:rPr>
              <a:t>1.Project Conception and Initiation</a:t>
            </a:r>
            <a:endParaRPr b="0" i="0" sz="4000" u="none" cap="none" strike="noStrike">
              <a:latin typeface="Arial"/>
              <a:ea typeface="Arial"/>
              <a:cs typeface="Arial"/>
              <a:sym typeface="Arial"/>
            </a:endParaRPr>
          </a:p>
        </p:txBody>
      </p:sp>
      <p:sp>
        <p:nvSpPr>
          <p:cNvPr id="126" name="Google Shape;126;p29"/>
          <p:cNvSpPr/>
          <p:nvPr/>
        </p:nvSpPr>
        <p:spPr>
          <a:xfrm>
            <a:off x="512640" y="3840480"/>
            <a:ext cx="8118000" cy="786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0" name="Shape 130"/>
        <p:cNvGrpSpPr/>
        <p:nvPr/>
      </p:nvGrpSpPr>
      <p:grpSpPr>
        <a:xfrm>
          <a:off x="0" y="0"/>
          <a:ext cx="0" cy="0"/>
          <a:chOff x="0" y="0"/>
          <a:chExt cx="0" cy="0"/>
        </a:xfrm>
      </p:grpSpPr>
      <p:sp>
        <p:nvSpPr>
          <p:cNvPr id="131" name="Google Shape;131;p30"/>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1.1 Abstract</a:t>
            </a:r>
            <a:endParaRPr b="0" i="0" sz="3000" u="none" cap="none" strike="noStrike">
              <a:latin typeface="Arial"/>
              <a:ea typeface="Arial"/>
              <a:cs typeface="Arial"/>
              <a:sym typeface="Arial"/>
            </a:endParaRPr>
          </a:p>
        </p:txBody>
      </p:sp>
      <p:sp>
        <p:nvSpPr>
          <p:cNvPr id="132" name="Google Shape;132;p30"/>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0" lvl="0" marL="0" rtl="0" algn="just">
              <a:spcBef>
                <a:spcPts val="0"/>
              </a:spcBef>
              <a:spcAft>
                <a:spcPts val="0"/>
              </a:spcAft>
              <a:buClr>
                <a:schemeClr val="dk1"/>
              </a:buClr>
              <a:buSzPts val="1100"/>
              <a:buFont typeface="Arial"/>
              <a:buNone/>
            </a:pPr>
            <a:r>
              <a:t/>
            </a:r>
            <a:endParaRPr sz="1600">
              <a:solidFill>
                <a:schemeClr val="dk1"/>
              </a:solidFill>
            </a:endParaRPr>
          </a:p>
          <a:p>
            <a:pPr indent="-330200" lvl="0" marL="457200" rtl="0" algn="just">
              <a:spcBef>
                <a:spcPts val="0"/>
              </a:spcBef>
              <a:spcAft>
                <a:spcPts val="0"/>
              </a:spcAft>
              <a:buClr>
                <a:schemeClr val="dk1"/>
              </a:buClr>
              <a:buSzPts val="1600"/>
              <a:buChar char="●"/>
            </a:pPr>
            <a:r>
              <a:rPr lang="en-IN" sz="1600">
                <a:solidFill>
                  <a:schemeClr val="dk1"/>
                </a:solidFill>
                <a:latin typeface="Times New Roman"/>
                <a:ea typeface="Times New Roman"/>
                <a:cs typeface="Times New Roman"/>
                <a:sym typeface="Times New Roman"/>
              </a:rPr>
              <a:t>The main issue which we came across in our college canteen was that it's not too spacious to accommodate enough students all together having the same lunch time.</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Char char="●"/>
            </a:pPr>
            <a:r>
              <a:rPr lang="en-IN" sz="1600">
                <a:solidFill>
                  <a:schemeClr val="dk1"/>
                </a:solidFill>
                <a:latin typeface="Times New Roman"/>
                <a:ea typeface="Times New Roman"/>
                <a:cs typeface="Times New Roman"/>
                <a:sym typeface="Times New Roman"/>
              </a:rPr>
              <a:t>Our project “Orderista- An AI based cross platform food ordering system” enables the end user to register online, select the food they plan to have for their lunch from e-menu card and place a order online by just selecting the food that the user wants using android application.</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Char char="●"/>
            </a:pPr>
            <a:r>
              <a:rPr lang="en-IN" sz="1600">
                <a:solidFill>
                  <a:schemeClr val="dk1"/>
                </a:solidFill>
                <a:latin typeface="Times New Roman"/>
                <a:ea typeface="Times New Roman"/>
                <a:cs typeface="Times New Roman"/>
                <a:sym typeface="Times New Roman"/>
              </a:rPr>
              <a:t>Nowadays people dont have much time to spend in canteen by just waiting there for the waiter to take their order or collect the prepared order. Since this is specific to our college canteen, many students visit the canteen only during their break so they have limited time to eat.</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Char char="●"/>
            </a:pPr>
            <a:r>
              <a:rPr lang="en-IN" sz="1600">
                <a:solidFill>
                  <a:schemeClr val="dk1"/>
                </a:solidFill>
                <a:latin typeface="Times New Roman"/>
                <a:ea typeface="Times New Roman"/>
                <a:cs typeface="Times New Roman"/>
                <a:sym typeface="Times New Roman"/>
              </a:rPr>
              <a:t>So this software helps them save time and order food and have it wherever they want. The benefit of this is that if there is rush in the canteen then there will always be chances that the food is unavailable or there is no space to have it which using the application will vanish off.</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Char char="●"/>
            </a:pPr>
            <a:r>
              <a:rPr lang="en-IN" sz="1600">
                <a:solidFill>
                  <a:schemeClr val="dk1"/>
                </a:solidFill>
                <a:latin typeface="Times New Roman"/>
                <a:ea typeface="Times New Roman"/>
                <a:cs typeface="Times New Roman"/>
                <a:sym typeface="Times New Roman"/>
              </a:rPr>
              <a:t>Every student will be able to access via their moodle id and a user generated password, by using which they can log into the system.</a:t>
            </a:r>
            <a:endParaRPr sz="1600"/>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1"/>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1.2 Objectives</a:t>
            </a:r>
            <a:endParaRPr b="0" i="0" sz="3000" u="none" cap="none" strike="noStrike">
              <a:latin typeface="Arial"/>
              <a:ea typeface="Arial"/>
              <a:cs typeface="Arial"/>
              <a:sym typeface="Arial"/>
            </a:endParaRPr>
          </a:p>
        </p:txBody>
      </p:sp>
      <p:sp>
        <p:nvSpPr>
          <p:cNvPr id="138" name="Google Shape;138;p31"/>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330200" lvl="0" marL="457200" rtl="0" algn="just">
              <a:spcBef>
                <a:spcPts val="0"/>
              </a:spcBef>
              <a:spcAft>
                <a:spcPts val="0"/>
              </a:spcAft>
              <a:buSzPts val="1600"/>
              <a:buFont typeface="Times New Roman"/>
              <a:buChar char="●"/>
            </a:pPr>
            <a:r>
              <a:rPr lang="en-IN" sz="1600">
                <a:latin typeface="Times New Roman"/>
                <a:ea typeface="Times New Roman"/>
                <a:cs typeface="Times New Roman"/>
                <a:sym typeface="Times New Roman"/>
              </a:rPr>
              <a:t>To make it convenient for those who have less time. </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IN" sz="1600">
                <a:latin typeface="Times New Roman"/>
                <a:ea typeface="Times New Roman"/>
                <a:cs typeface="Times New Roman"/>
                <a:sym typeface="Times New Roman"/>
              </a:rPr>
              <a:t>To allow users to give their orders before hand makes them save time and enables them to eat wherever they like.</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IN" sz="1600">
                <a:latin typeface="Times New Roman"/>
                <a:ea typeface="Times New Roman"/>
                <a:cs typeface="Times New Roman"/>
                <a:sym typeface="Times New Roman"/>
              </a:rPr>
              <a:t>To minimise the need to look for space in canteen to have a seat, one could add a pickup location location for their delivery making it to go with some ease.</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IN" sz="1600">
                <a:latin typeface="Times New Roman"/>
                <a:ea typeface="Times New Roman"/>
                <a:cs typeface="Times New Roman"/>
                <a:sym typeface="Times New Roman"/>
              </a:rPr>
              <a:t>To avoid complications of cash or inaccurate service.</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IN" sz="1600">
                <a:latin typeface="Times New Roman"/>
                <a:ea typeface="Times New Roman"/>
                <a:cs typeface="Times New Roman"/>
                <a:sym typeface="Times New Roman"/>
              </a:rPr>
              <a:t>To save time would be one of the major objective out here.</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IN" sz="1600">
                <a:latin typeface="Times New Roman"/>
                <a:ea typeface="Times New Roman"/>
                <a:cs typeface="Times New Roman"/>
                <a:sym typeface="Times New Roman"/>
              </a:rPr>
              <a:t>To make it cost effective as online transactions are just more secure.</a:t>
            </a:r>
            <a:endParaRPr sz="1600">
              <a:latin typeface="Times New Roman"/>
              <a:ea typeface="Times New Roman"/>
              <a:cs typeface="Times New Roman"/>
              <a:sym typeface="Times New Roman"/>
            </a:endParaRPr>
          </a:p>
          <a:p>
            <a:pPr indent="-342360" lvl="0" marL="457200" marR="0" rtl="0" algn="just">
              <a:lnSpc>
                <a:spcPct val="115000"/>
              </a:lnSpc>
              <a:spcBef>
                <a:spcPts val="0"/>
              </a:spcBef>
              <a:spcAft>
                <a:spcPts val="0"/>
              </a:spcAft>
              <a:buClr>
                <a:srgbClr val="000000"/>
              </a:buClr>
              <a:buSzPts val="1800"/>
              <a:buFont typeface="Old Standard TT"/>
              <a:buChar char="●"/>
            </a:pPr>
            <a:r>
              <a:rPr lang="en-IN" sz="1600">
                <a:latin typeface="Times New Roman"/>
                <a:ea typeface="Times New Roman"/>
                <a:cs typeface="Times New Roman"/>
                <a:sym typeface="Times New Roman"/>
              </a:rPr>
              <a:t>To reduce paperwork or manual work.</a:t>
            </a:r>
            <a:r>
              <a:rPr b="0" i="0" lang="en-IN" sz="1600" u="none" cap="none" strike="noStrike">
                <a:latin typeface="Old Standard TT"/>
                <a:ea typeface="Old Standard TT"/>
                <a:cs typeface="Old Standard TT"/>
                <a:sym typeface="Old Standard TT"/>
              </a:rPr>
              <a:t> </a:t>
            </a: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a:p>
            <a:pPr indent="0" lvl="0" marL="0" marR="0" rtl="0" algn="l">
              <a:lnSpc>
                <a:spcPct val="115000"/>
              </a:lnSpc>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2" name="Shape 142"/>
        <p:cNvGrpSpPr/>
        <p:nvPr/>
      </p:nvGrpSpPr>
      <p:grpSpPr>
        <a:xfrm>
          <a:off x="0" y="0"/>
          <a:ext cx="0" cy="0"/>
          <a:chOff x="0" y="0"/>
          <a:chExt cx="0" cy="0"/>
        </a:xfrm>
      </p:grpSpPr>
      <p:sp>
        <p:nvSpPr>
          <p:cNvPr id="143" name="Google Shape;143;p32"/>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chemeClr val="dk1"/>
                </a:solidFill>
                <a:latin typeface="Times New Roman"/>
                <a:ea typeface="Times New Roman"/>
                <a:cs typeface="Times New Roman"/>
                <a:sym typeface="Times New Roman"/>
              </a:rPr>
              <a:t>1.3 Literature Review-1</a:t>
            </a:r>
            <a:endParaRPr b="0" i="0" sz="3000" u="none" cap="none" strike="noStrike">
              <a:solidFill>
                <a:schemeClr val="dk1"/>
              </a:solidFill>
              <a:latin typeface="Arial"/>
              <a:ea typeface="Arial"/>
              <a:cs typeface="Arial"/>
              <a:sym typeface="Arial"/>
            </a:endParaRPr>
          </a:p>
        </p:txBody>
      </p:sp>
      <p:sp>
        <p:nvSpPr>
          <p:cNvPr id="144" name="Google Shape;144;p32"/>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330200" lvl="0" marL="457200" rtl="0" algn="just">
              <a:spcBef>
                <a:spcPts val="0"/>
              </a:spcBef>
              <a:spcAft>
                <a:spcPts val="0"/>
              </a:spcAft>
              <a:buClr>
                <a:srgbClr val="252831"/>
              </a:buClr>
              <a:buSzPts val="1600"/>
              <a:buFont typeface="Times New Roman"/>
              <a:buChar char="●"/>
            </a:pPr>
            <a:r>
              <a:rPr lang="en-IN" sz="1600">
                <a:solidFill>
                  <a:srgbClr val="252831"/>
                </a:solidFill>
                <a:latin typeface="Times New Roman"/>
                <a:ea typeface="Times New Roman"/>
                <a:cs typeface="Times New Roman"/>
                <a:sym typeface="Times New Roman"/>
              </a:rPr>
              <a:t>Paper Title :Canteen Automation System</a:t>
            </a:r>
            <a:endParaRPr sz="1600">
              <a:solidFill>
                <a:srgbClr val="252831"/>
              </a:solidFill>
              <a:latin typeface="Times New Roman"/>
              <a:ea typeface="Times New Roman"/>
              <a:cs typeface="Times New Roman"/>
              <a:sym typeface="Times New Roman"/>
            </a:endParaRPr>
          </a:p>
          <a:p>
            <a:pPr indent="-330200" lvl="0" marL="457200" rtl="0" algn="just">
              <a:spcBef>
                <a:spcPts val="0"/>
              </a:spcBef>
              <a:spcAft>
                <a:spcPts val="0"/>
              </a:spcAft>
              <a:buClr>
                <a:srgbClr val="252831"/>
              </a:buClr>
              <a:buSzPts val="1600"/>
              <a:buFont typeface="Times New Roman"/>
              <a:buChar char="●"/>
            </a:pPr>
            <a:r>
              <a:rPr lang="en-IN" sz="1600">
                <a:solidFill>
                  <a:srgbClr val="252831"/>
                </a:solidFill>
                <a:latin typeface="Times New Roman"/>
                <a:ea typeface="Times New Roman"/>
                <a:cs typeface="Times New Roman"/>
                <a:sym typeface="Times New Roman"/>
              </a:rPr>
              <a:t>Authors :Sanil Sharma, Pranchal Jain, Rinshi Jain, Roshni Gupta.</a:t>
            </a:r>
            <a:endParaRPr sz="1600">
              <a:solidFill>
                <a:srgbClr val="252831"/>
              </a:solidFill>
              <a:latin typeface="Times New Roman"/>
              <a:ea typeface="Times New Roman"/>
              <a:cs typeface="Times New Roman"/>
              <a:sym typeface="Times New Roman"/>
            </a:endParaRPr>
          </a:p>
          <a:p>
            <a:pPr indent="-330200" lvl="0" marL="457200" rtl="0" algn="just">
              <a:spcBef>
                <a:spcPts val="0"/>
              </a:spcBef>
              <a:spcAft>
                <a:spcPts val="0"/>
              </a:spcAft>
              <a:buClr>
                <a:srgbClr val="252831"/>
              </a:buClr>
              <a:buSzPts val="1600"/>
              <a:buFont typeface="Times New Roman"/>
              <a:buChar char="●"/>
            </a:pPr>
            <a:r>
              <a:rPr lang="en-IN" sz="1600">
                <a:solidFill>
                  <a:srgbClr val="252831"/>
                </a:solidFill>
                <a:latin typeface="Times New Roman"/>
                <a:ea typeface="Times New Roman"/>
                <a:cs typeface="Times New Roman"/>
                <a:sym typeface="Times New Roman"/>
              </a:rPr>
              <a:t>Publication details :Published in fulfillment of degree of BACHELOR OF ENGINEERING in COMPUTER SCIENCE ENGINEERING from Gyan Ganga Institute of Technology and sciences, Jabalpur(M.P) in Dec(2016).</a:t>
            </a:r>
            <a:endParaRPr sz="1600">
              <a:solidFill>
                <a:srgbClr val="252831"/>
              </a:solidFill>
              <a:latin typeface="Times New Roman"/>
              <a:ea typeface="Times New Roman"/>
              <a:cs typeface="Times New Roman"/>
              <a:sym typeface="Times New Roman"/>
            </a:endParaRPr>
          </a:p>
          <a:p>
            <a:pPr indent="-330200" lvl="0" marL="457200" rtl="0" algn="just">
              <a:spcBef>
                <a:spcPts val="0"/>
              </a:spcBef>
              <a:spcAft>
                <a:spcPts val="0"/>
              </a:spcAft>
              <a:buClr>
                <a:srgbClr val="252831"/>
              </a:buClr>
              <a:buSzPts val="1600"/>
              <a:buFont typeface="Times New Roman"/>
              <a:buChar char="●"/>
            </a:pPr>
            <a:r>
              <a:rPr lang="en-IN" sz="1600">
                <a:solidFill>
                  <a:srgbClr val="252831"/>
                </a:solidFill>
                <a:latin typeface="Times New Roman"/>
                <a:ea typeface="Times New Roman"/>
                <a:cs typeface="Times New Roman"/>
                <a:sym typeface="Times New Roman"/>
              </a:rPr>
              <a:t>Findings :Canteen Automation system is the system where customers order their food and receive food in the canteen without any delay as they can directly go and collect what they ordered without waiting.The system requires very fewer time factors as compared to manual.The system will provide fast and efficient automated environment instead of slow and error prone manual system.The system will have GUI interface and very less training is required to learn it.</a:t>
            </a:r>
            <a:endParaRPr sz="1600">
              <a:solidFill>
                <a:srgbClr val="252831"/>
              </a:solidFill>
              <a:latin typeface="Times New Roman"/>
              <a:ea typeface="Times New Roman"/>
              <a:cs typeface="Times New Roman"/>
              <a:sym typeface="Times New Roman"/>
            </a:endParaRPr>
          </a:p>
          <a:p>
            <a:pPr indent="-330200" lvl="0" marL="457200" rtl="0" algn="just">
              <a:spcBef>
                <a:spcPts val="0"/>
              </a:spcBef>
              <a:spcAft>
                <a:spcPts val="0"/>
              </a:spcAft>
              <a:buClr>
                <a:srgbClr val="252831"/>
              </a:buClr>
              <a:buSzPts val="1600"/>
              <a:buFont typeface="Times New Roman"/>
              <a:buChar char="●"/>
            </a:pPr>
            <a:r>
              <a:rPr lang="en-IN" sz="1600">
                <a:solidFill>
                  <a:srgbClr val="252831"/>
                </a:solidFill>
                <a:latin typeface="Times New Roman"/>
                <a:ea typeface="Times New Roman"/>
                <a:cs typeface="Times New Roman"/>
                <a:sym typeface="Times New Roman"/>
              </a:rPr>
              <a:t>Advantages:Time efficient, user friendly, flexibility.</a:t>
            </a:r>
            <a:endParaRPr sz="1600">
              <a:solidFill>
                <a:srgbClr val="252831"/>
              </a:solidFill>
              <a:latin typeface="Times New Roman"/>
              <a:ea typeface="Times New Roman"/>
              <a:cs typeface="Times New Roman"/>
              <a:sym typeface="Times New Roman"/>
            </a:endParaRPr>
          </a:p>
          <a:p>
            <a:pPr indent="-330200" lvl="0" marL="457200" rtl="0" algn="just">
              <a:spcBef>
                <a:spcPts val="0"/>
              </a:spcBef>
              <a:spcAft>
                <a:spcPts val="0"/>
              </a:spcAft>
              <a:buClr>
                <a:srgbClr val="252831"/>
              </a:buClr>
              <a:buSzPts val="1600"/>
              <a:buFont typeface="Times New Roman"/>
              <a:buChar char="●"/>
            </a:pPr>
            <a:r>
              <a:rPr lang="en-IN" sz="1600">
                <a:solidFill>
                  <a:srgbClr val="252831"/>
                </a:solidFill>
                <a:latin typeface="Times New Roman"/>
                <a:ea typeface="Times New Roman"/>
                <a:cs typeface="Times New Roman"/>
                <a:sym typeface="Times New Roman"/>
              </a:rPr>
              <a:t>Disadvantages: Complexity for developing as it follows three tier architecture.</a:t>
            </a:r>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8" name="Shape 148"/>
        <p:cNvGrpSpPr/>
        <p:nvPr/>
      </p:nvGrpSpPr>
      <p:grpSpPr>
        <a:xfrm>
          <a:off x="0" y="0"/>
          <a:ext cx="0" cy="0"/>
          <a:chOff x="0" y="0"/>
          <a:chExt cx="0" cy="0"/>
        </a:xfrm>
      </p:grpSpPr>
      <p:sp>
        <p:nvSpPr>
          <p:cNvPr id="149" name="Google Shape;149;p33"/>
          <p:cNvSpPr/>
          <p:nvPr/>
        </p:nvSpPr>
        <p:spPr>
          <a:xfrm>
            <a:off x="311760" y="444960"/>
            <a:ext cx="8519700" cy="612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chemeClr val="dk1"/>
                </a:solidFill>
                <a:latin typeface="Times New Roman"/>
                <a:ea typeface="Times New Roman"/>
                <a:cs typeface="Times New Roman"/>
                <a:sym typeface="Times New Roman"/>
              </a:rPr>
              <a:t>1.3 Literature Review-2</a:t>
            </a:r>
            <a:endParaRPr b="0" i="0" sz="3000" u="none" cap="none" strike="noStrike">
              <a:solidFill>
                <a:schemeClr val="dk1"/>
              </a:solidFill>
              <a:latin typeface="Arial"/>
              <a:ea typeface="Arial"/>
              <a:cs typeface="Arial"/>
              <a:sym typeface="Arial"/>
            </a:endParaRPr>
          </a:p>
        </p:txBody>
      </p:sp>
      <p:sp>
        <p:nvSpPr>
          <p:cNvPr id="150" name="Google Shape;150;p33"/>
          <p:cNvSpPr/>
          <p:nvPr/>
        </p:nvSpPr>
        <p:spPr>
          <a:xfrm>
            <a:off x="311760" y="1171440"/>
            <a:ext cx="8519700" cy="3396600"/>
          </a:xfrm>
          <a:prstGeom prst="rect">
            <a:avLst/>
          </a:prstGeom>
          <a:noFill/>
          <a:ln>
            <a:noFill/>
          </a:ln>
        </p:spPr>
        <p:txBody>
          <a:bodyPr anchorCtr="0" anchor="t" bIns="91425" lIns="90000" spcFirstLastPara="1" rIns="90000" wrap="square" tIns="91425">
            <a:noAutofit/>
          </a:bodyPr>
          <a:lstStyle/>
          <a:p>
            <a:pPr indent="-330200" lvl="0" marL="457200" rtl="0" algn="just">
              <a:spcBef>
                <a:spcPts val="0"/>
              </a:spcBef>
              <a:spcAft>
                <a:spcPts val="0"/>
              </a:spcAft>
              <a:buClr>
                <a:srgbClr val="252831"/>
              </a:buClr>
              <a:buSzPts val="1600"/>
              <a:buFont typeface="Times New Roman"/>
              <a:buChar char="●"/>
            </a:pPr>
            <a:r>
              <a:rPr lang="en-IN" sz="1600">
                <a:solidFill>
                  <a:srgbClr val="252831"/>
                </a:solidFill>
                <a:latin typeface="Times New Roman"/>
                <a:ea typeface="Times New Roman"/>
                <a:cs typeface="Times New Roman"/>
                <a:sym typeface="Times New Roman"/>
              </a:rPr>
              <a:t>Paper Title :Canteen Automation System</a:t>
            </a:r>
            <a:endParaRPr sz="1600">
              <a:solidFill>
                <a:srgbClr val="252831"/>
              </a:solidFill>
              <a:latin typeface="Times New Roman"/>
              <a:ea typeface="Times New Roman"/>
              <a:cs typeface="Times New Roman"/>
              <a:sym typeface="Times New Roman"/>
            </a:endParaRPr>
          </a:p>
          <a:p>
            <a:pPr indent="-330200" lvl="0" marL="457200" rtl="0" algn="just">
              <a:spcBef>
                <a:spcPts val="0"/>
              </a:spcBef>
              <a:spcAft>
                <a:spcPts val="0"/>
              </a:spcAft>
              <a:buClr>
                <a:srgbClr val="252831"/>
              </a:buClr>
              <a:buSzPts val="1600"/>
              <a:buFont typeface="Times New Roman"/>
              <a:buChar char="●"/>
            </a:pPr>
            <a:r>
              <a:rPr lang="en-IN" sz="1600">
                <a:solidFill>
                  <a:srgbClr val="252831"/>
                </a:solidFill>
                <a:latin typeface="Times New Roman"/>
                <a:ea typeface="Times New Roman"/>
                <a:cs typeface="Times New Roman"/>
                <a:sym typeface="Times New Roman"/>
              </a:rPr>
              <a:t>Authors :Monik Shah, Shalin Shah, Mohd Danish Shaikh, Kaustubh Tiwari.</a:t>
            </a:r>
            <a:endParaRPr sz="1600">
              <a:solidFill>
                <a:srgbClr val="252831"/>
              </a:solidFill>
              <a:latin typeface="Times New Roman"/>
              <a:ea typeface="Times New Roman"/>
              <a:cs typeface="Times New Roman"/>
              <a:sym typeface="Times New Roman"/>
            </a:endParaRPr>
          </a:p>
          <a:p>
            <a:pPr indent="-330200" lvl="0" marL="457200" rtl="0" algn="just">
              <a:spcBef>
                <a:spcPts val="0"/>
              </a:spcBef>
              <a:spcAft>
                <a:spcPts val="0"/>
              </a:spcAft>
              <a:buClr>
                <a:srgbClr val="252831"/>
              </a:buClr>
              <a:buSzPts val="1600"/>
              <a:buFont typeface="Times New Roman"/>
              <a:buChar char="●"/>
            </a:pPr>
            <a:r>
              <a:rPr lang="en-IN" sz="1600">
                <a:solidFill>
                  <a:srgbClr val="252831"/>
                </a:solidFill>
                <a:latin typeface="Times New Roman"/>
                <a:ea typeface="Times New Roman"/>
                <a:cs typeface="Times New Roman"/>
                <a:sym typeface="Times New Roman"/>
              </a:rPr>
              <a:t>Publication details :International Research Journal of Engineering and Technology (IRJET),</a:t>
            </a:r>
            <a:endParaRPr sz="1600">
              <a:solidFill>
                <a:srgbClr val="252831"/>
              </a:solidFill>
              <a:latin typeface="Times New Roman"/>
              <a:ea typeface="Times New Roman"/>
              <a:cs typeface="Times New Roman"/>
              <a:sym typeface="Times New Roman"/>
            </a:endParaRPr>
          </a:p>
          <a:p>
            <a:pPr indent="0" lvl="0" marL="457200" rtl="0" algn="just">
              <a:spcBef>
                <a:spcPts val="0"/>
              </a:spcBef>
              <a:spcAft>
                <a:spcPts val="0"/>
              </a:spcAft>
              <a:buNone/>
            </a:pPr>
            <a:r>
              <a:rPr lang="en-IN" sz="1600">
                <a:solidFill>
                  <a:srgbClr val="252831"/>
                </a:solidFill>
                <a:latin typeface="Times New Roman"/>
                <a:ea typeface="Times New Roman"/>
                <a:cs typeface="Times New Roman"/>
                <a:sym typeface="Times New Roman"/>
              </a:rPr>
              <a:t>Jan(2018).</a:t>
            </a:r>
            <a:endParaRPr sz="1600">
              <a:solidFill>
                <a:srgbClr val="252831"/>
              </a:solidFill>
              <a:latin typeface="Times New Roman"/>
              <a:ea typeface="Times New Roman"/>
              <a:cs typeface="Times New Roman"/>
              <a:sym typeface="Times New Roman"/>
            </a:endParaRPr>
          </a:p>
          <a:p>
            <a:pPr indent="-330200" lvl="0" marL="457200" rtl="0" algn="just">
              <a:spcBef>
                <a:spcPts val="0"/>
              </a:spcBef>
              <a:spcAft>
                <a:spcPts val="0"/>
              </a:spcAft>
              <a:buClr>
                <a:srgbClr val="252831"/>
              </a:buClr>
              <a:buSzPts val="1600"/>
              <a:buFont typeface="Times New Roman"/>
              <a:buChar char="●"/>
            </a:pPr>
            <a:r>
              <a:rPr lang="en-IN" sz="1600">
                <a:solidFill>
                  <a:srgbClr val="252831"/>
                </a:solidFill>
                <a:latin typeface="Times New Roman"/>
                <a:ea typeface="Times New Roman"/>
                <a:cs typeface="Times New Roman"/>
                <a:sym typeface="Times New Roman"/>
              </a:rPr>
              <a:t>Findings :The development of Canteen Automation System involved many phases. The approach used is top-down approach one concentrating on what first, then how and moving to successive levels of details.The first phase started with a detailed study of the problems and prospects of ordering in foods.Completely automated online food ordering process hosted on secure and specials server so no risk of customers getting redirected to server where other websites are listed.</a:t>
            </a:r>
            <a:endParaRPr sz="1600">
              <a:solidFill>
                <a:srgbClr val="252831"/>
              </a:solidFill>
              <a:latin typeface="Times New Roman"/>
              <a:ea typeface="Times New Roman"/>
              <a:cs typeface="Times New Roman"/>
              <a:sym typeface="Times New Roman"/>
            </a:endParaRPr>
          </a:p>
          <a:p>
            <a:pPr indent="-330200" lvl="0" marL="457200" rtl="0" algn="just">
              <a:spcBef>
                <a:spcPts val="0"/>
              </a:spcBef>
              <a:spcAft>
                <a:spcPts val="0"/>
              </a:spcAft>
              <a:buClr>
                <a:srgbClr val="252831"/>
              </a:buClr>
              <a:buSzPts val="1600"/>
              <a:buFont typeface="Times New Roman"/>
              <a:buChar char="●"/>
            </a:pPr>
            <a:r>
              <a:rPr lang="en-IN" sz="1600">
                <a:solidFill>
                  <a:srgbClr val="252831"/>
                </a:solidFill>
                <a:latin typeface="Times New Roman"/>
                <a:ea typeface="Times New Roman"/>
                <a:cs typeface="Times New Roman"/>
                <a:sym typeface="Times New Roman"/>
              </a:rPr>
              <a:t>Advantages:Easy maintenance, user friendly, easily accessible, reliable, simple user interface admin panel for creation and configuration of menu,groups and items..</a:t>
            </a:r>
            <a:endParaRPr sz="1600">
              <a:solidFill>
                <a:srgbClr val="252831"/>
              </a:solidFill>
              <a:latin typeface="Times New Roman"/>
              <a:ea typeface="Times New Roman"/>
              <a:cs typeface="Times New Roman"/>
              <a:sym typeface="Times New Roman"/>
            </a:endParaRPr>
          </a:p>
          <a:p>
            <a:pPr indent="-330200" lvl="0" marL="457200" rtl="0" algn="just">
              <a:spcBef>
                <a:spcPts val="0"/>
              </a:spcBef>
              <a:spcAft>
                <a:spcPts val="0"/>
              </a:spcAft>
              <a:buClr>
                <a:srgbClr val="252831"/>
              </a:buClr>
              <a:buSzPts val="1600"/>
              <a:buFont typeface="Times New Roman"/>
              <a:buChar char="●"/>
            </a:pPr>
            <a:r>
              <a:rPr lang="en-IN" sz="1600">
                <a:solidFill>
                  <a:srgbClr val="252831"/>
                </a:solidFill>
                <a:latin typeface="Times New Roman"/>
                <a:ea typeface="Times New Roman"/>
                <a:cs typeface="Times New Roman"/>
                <a:sym typeface="Times New Roman"/>
              </a:rPr>
              <a:t>Disadvantages: Requires active internet connection.</a:t>
            </a:r>
            <a:endParaRPr sz="1600">
              <a:solidFill>
                <a:srgbClr val="25283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4"/>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1.4 Problem Definition</a:t>
            </a:r>
            <a:endParaRPr b="0" i="0" sz="3000" u="none" cap="none" strike="noStrike">
              <a:latin typeface="Arial"/>
              <a:ea typeface="Arial"/>
              <a:cs typeface="Arial"/>
              <a:sym typeface="Arial"/>
            </a:endParaRPr>
          </a:p>
        </p:txBody>
      </p:sp>
      <p:sp>
        <p:nvSpPr>
          <p:cNvPr id="156" name="Google Shape;156;p34"/>
          <p:cNvSpPr/>
          <p:nvPr/>
        </p:nvSpPr>
        <p:spPr>
          <a:xfrm>
            <a:off x="311760" y="1171440"/>
            <a:ext cx="8519760" cy="3396600"/>
          </a:xfrm>
          <a:prstGeom prst="rect">
            <a:avLst/>
          </a:prstGeom>
          <a:noFill/>
          <a:ln>
            <a:noFill/>
          </a:ln>
        </p:spPr>
        <p:txBody>
          <a:bodyPr anchorCtr="0" anchor="t" bIns="91425" lIns="90000" spcFirstLastPara="1" rIns="90000" wrap="square" tIns="91425">
            <a:noAutofit/>
          </a:bodyPr>
          <a:lstStyle/>
          <a:p>
            <a:pPr indent="-330200" lvl="0" marL="457200" rtl="0" algn="just">
              <a:spcBef>
                <a:spcPts val="0"/>
              </a:spcBef>
              <a:spcAft>
                <a:spcPts val="0"/>
              </a:spcAft>
              <a:buSzPts val="1600"/>
              <a:buFont typeface="Times New Roman"/>
              <a:buChar char="●"/>
            </a:pPr>
            <a:r>
              <a:rPr lang="en-IN" sz="1600">
                <a:latin typeface="Times New Roman"/>
                <a:ea typeface="Times New Roman"/>
                <a:cs typeface="Times New Roman"/>
                <a:sym typeface="Times New Roman"/>
              </a:rPr>
              <a:t>Problem Identified</a:t>
            </a:r>
            <a:endParaRPr sz="1600">
              <a:latin typeface="Times New Roman"/>
              <a:ea typeface="Times New Roman"/>
              <a:cs typeface="Times New Roman"/>
              <a:sym typeface="Times New Roman"/>
            </a:endParaRPr>
          </a:p>
          <a:p>
            <a:pPr indent="0" lvl="0" marL="914400" rtl="0" algn="just">
              <a:spcBef>
                <a:spcPts val="0"/>
              </a:spcBef>
              <a:spcAft>
                <a:spcPts val="0"/>
              </a:spcAft>
              <a:buNone/>
            </a:pPr>
            <a:r>
              <a:t/>
            </a:r>
            <a:endParaRPr sz="1600">
              <a:latin typeface="Times New Roman"/>
              <a:ea typeface="Times New Roman"/>
              <a:cs typeface="Times New Roman"/>
              <a:sym typeface="Times New Roman"/>
            </a:endParaRPr>
          </a:p>
          <a:p>
            <a:pPr indent="0" lvl="0" marL="0" rtl="0" algn="just">
              <a:spcBef>
                <a:spcPts val="0"/>
              </a:spcBef>
              <a:spcAft>
                <a:spcPts val="0"/>
              </a:spcAft>
              <a:buNone/>
            </a:pPr>
            <a:r>
              <a:rPr lang="en-IN" sz="1600">
                <a:latin typeface="Times New Roman"/>
                <a:ea typeface="Times New Roman"/>
                <a:cs typeface="Times New Roman"/>
                <a:sym typeface="Times New Roman"/>
              </a:rPr>
              <a:t>The main challenge encountered by our college is that of space being a little less to accommodate all the students at the same time. The experience of ordering food is not quick and a lot of complications while receiving the order. Manual system involves paper work in the form of taking orders maintaining cash which is full of risk and tedious process. </a:t>
            </a:r>
            <a:endParaRPr sz="1600">
              <a:latin typeface="Times New Roman"/>
              <a:ea typeface="Times New Roman"/>
              <a:cs typeface="Times New Roman"/>
              <a:sym typeface="Times New Roman"/>
            </a:endParaRPr>
          </a:p>
          <a:p>
            <a:pPr indent="457200" lvl="0" marL="1828800" rtl="0" algn="just">
              <a:spcBef>
                <a:spcPts val="0"/>
              </a:spcBef>
              <a:spcAft>
                <a:spcPts val="0"/>
              </a:spcAft>
              <a:buNone/>
            </a:pPr>
            <a:r>
              <a:t/>
            </a:r>
            <a:endParaRPr sz="1600">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IN" sz="1600">
                <a:latin typeface="Times New Roman"/>
                <a:ea typeface="Times New Roman"/>
                <a:cs typeface="Times New Roman"/>
                <a:sym typeface="Times New Roman"/>
              </a:rPr>
              <a:t>Solution</a:t>
            </a:r>
            <a:endParaRPr sz="1600">
              <a:latin typeface="Times New Roman"/>
              <a:ea typeface="Times New Roman"/>
              <a:cs typeface="Times New Roman"/>
              <a:sym typeface="Times New Roman"/>
            </a:endParaRPr>
          </a:p>
          <a:p>
            <a:pPr indent="0" lvl="0" marL="457200" rtl="0" algn="just">
              <a:spcBef>
                <a:spcPts val="0"/>
              </a:spcBef>
              <a:spcAft>
                <a:spcPts val="0"/>
              </a:spcAft>
              <a:buNone/>
            </a:pPr>
            <a:r>
              <a:t/>
            </a:r>
            <a:endParaRPr sz="1600">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lang="en-IN" sz="1600">
                <a:latin typeface="Times New Roman"/>
                <a:ea typeface="Times New Roman"/>
                <a:cs typeface="Times New Roman"/>
                <a:sym typeface="Times New Roman"/>
              </a:rPr>
              <a:t>So this application not only is helping for canteen automation but also solves all of these concerns and makes a lot more easier and feasible atmosphere for every student as well as the manager. Every student will be able to access via their moodle id and a user generated password, by using which they can log into the system.</a:t>
            </a:r>
            <a:r>
              <a:rPr b="0" i="0" lang="en-IN" sz="1600" u="none" cap="none" strike="noStrike">
                <a:solidFill>
                  <a:srgbClr val="000000"/>
                </a:solidFill>
                <a:latin typeface="Old Standard TT"/>
                <a:ea typeface="Old Standard TT"/>
                <a:cs typeface="Old Standard TT"/>
                <a:sym typeface="Old Standard TT"/>
              </a:rPr>
              <a:t>                          </a:t>
            </a:r>
            <a:endParaRPr b="0" i="0" sz="1600" u="none" cap="none" strike="noStrike">
              <a:latin typeface="Arial"/>
              <a:ea typeface="Arial"/>
              <a:cs typeface="Arial"/>
              <a:sym typeface="Arial"/>
            </a:endParaRPr>
          </a:p>
          <a:p>
            <a:pPr indent="0" lvl="0" marL="457200" marR="0" rtl="0" algn="just">
              <a:lnSpc>
                <a:spcPct val="115000"/>
              </a:lnSpc>
              <a:spcBef>
                <a:spcPts val="0"/>
              </a:spcBef>
              <a:spcAft>
                <a:spcPts val="0"/>
              </a:spcAft>
              <a:buNone/>
            </a:pPr>
            <a:r>
              <a:rPr b="0" i="0" lang="en-IN" sz="1600" u="none" cap="none" strike="noStrike">
                <a:solidFill>
                  <a:srgbClr val="000000"/>
                </a:solidFill>
                <a:latin typeface="Old Standard TT"/>
                <a:ea typeface="Old Standard TT"/>
                <a:cs typeface="Old Standard TT"/>
                <a:sym typeface="Old Standard TT"/>
              </a:rPr>
              <a:t>                          </a:t>
            </a: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a:p>
            <a:pPr indent="-227880" lvl="0" marL="457200" marR="0" rtl="0" algn="l">
              <a:lnSpc>
                <a:spcPct val="115000"/>
              </a:lnSpc>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5"/>
          <p:cNvSpPr/>
          <p:nvPr/>
        </p:nvSpPr>
        <p:spPr>
          <a:xfrm>
            <a:off x="311760" y="444960"/>
            <a:ext cx="8519760" cy="6123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1.</a:t>
            </a:r>
            <a:r>
              <a:rPr b="1" lang="en-IN" sz="3000">
                <a:latin typeface="Times New Roman"/>
                <a:ea typeface="Times New Roman"/>
                <a:cs typeface="Times New Roman"/>
                <a:sym typeface="Times New Roman"/>
              </a:rPr>
              <a:t>5</a:t>
            </a:r>
            <a:r>
              <a:rPr b="1" i="0" lang="en-IN" sz="3000" u="none" cap="none" strike="noStrike">
                <a:solidFill>
                  <a:srgbClr val="000000"/>
                </a:solidFill>
                <a:latin typeface="Times New Roman"/>
                <a:ea typeface="Times New Roman"/>
                <a:cs typeface="Times New Roman"/>
                <a:sym typeface="Times New Roman"/>
              </a:rPr>
              <a:t> Technology stack</a:t>
            </a:r>
            <a:endParaRPr b="0" i="0" sz="3000" u="none" cap="none" strike="noStrike">
              <a:latin typeface="Arial"/>
              <a:ea typeface="Arial"/>
              <a:cs typeface="Arial"/>
              <a:sym typeface="Arial"/>
            </a:endParaRPr>
          </a:p>
        </p:txBody>
      </p:sp>
      <p:sp>
        <p:nvSpPr>
          <p:cNvPr id="162" name="Google Shape;162;p35"/>
          <p:cNvSpPr/>
          <p:nvPr/>
        </p:nvSpPr>
        <p:spPr>
          <a:xfrm>
            <a:off x="426098" y="1181465"/>
            <a:ext cx="8519700" cy="3396600"/>
          </a:xfrm>
          <a:prstGeom prst="rect">
            <a:avLst/>
          </a:prstGeom>
          <a:noFill/>
          <a:ln>
            <a:noFill/>
          </a:ln>
        </p:spPr>
        <p:txBody>
          <a:bodyPr anchorCtr="0" anchor="t" bIns="91425" lIns="90000" spcFirstLastPara="1" rIns="90000" wrap="square" tIns="91425">
            <a:noAutofit/>
          </a:bodyPr>
          <a:lstStyle/>
          <a:p>
            <a:pPr indent="-342360" lvl="0" marL="457200" marR="0" rtl="0" algn="l">
              <a:lnSpc>
                <a:spcPct val="115000"/>
              </a:lnSpc>
              <a:spcBef>
                <a:spcPts val="0"/>
              </a:spcBef>
              <a:spcAft>
                <a:spcPts val="0"/>
              </a:spcAft>
              <a:buClr>
                <a:srgbClr val="000000"/>
              </a:buClr>
              <a:buSzPts val="1800"/>
              <a:buFont typeface="Old Standard TT"/>
              <a:buChar char="●"/>
            </a:pPr>
            <a:r>
              <a:rPr b="0" i="0" lang="en-IN"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a:p>
            <a:pPr indent="-227880" lvl="0" marL="457200" marR="0" rtl="0" algn="l">
              <a:lnSpc>
                <a:spcPct val="115000"/>
              </a:lnSpc>
              <a:spcBef>
                <a:spcPts val="0"/>
              </a:spcBef>
              <a:spcAft>
                <a:spcPts val="0"/>
              </a:spcAft>
              <a:buNone/>
            </a:pPr>
            <a:r>
              <a:t/>
            </a:r>
            <a:endParaRPr b="0" i="0" sz="1800" u="none" cap="none" strike="noStrike">
              <a:latin typeface="Arial"/>
              <a:ea typeface="Arial"/>
              <a:cs typeface="Arial"/>
              <a:sym typeface="Arial"/>
            </a:endParaRPr>
          </a:p>
        </p:txBody>
      </p:sp>
      <p:sp>
        <p:nvSpPr>
          <p:cNvPr id="163" name="Google Shape;163;p35"/>
          <p:cNvSpPr txBox="1"/>
          <p:nvPr/>
        </p:nvSpPr>
        <p:spPr>
          <a:xfrm>
            <a:off x="302275" y="357800"/>
            <a:ext cx="2808000" cy="1440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IN" sz="2800">
                <a:solidFill>
                  <a:srgbClr val="FFFFFF"/>
                </a:solidFill>
                <a:latin typeface="Roboto"/>
                <a:ea typeface="Roboto"/>
                <a:cs typeface="Roboto"/>
                <a:sym typeface="Roboto"/>
              </a:rPr>
              <a:t>Technology Stack</a:t>
            </a:r>
            <a:endParaRPr b="1" sz="2800">
              <a:solidFill>
                <a:srgbClr val="FFFFFF"/>
              </a:solidFill>
              <a:latin typeface="Roboto"/>
              <a:ea typeface="Roboto"/>
              <a:cs typeface="Roboto"/>
              <a:sym typeface="Roboto"/>
            </a:endParaRPr>
          </a:p>
        </p:txBody>
      </p:sp>
      <p:pic>
        <p:nvPicPr>
          <p:cNvPr id="164" name="Google Shape;164;p35"/>
          <p:cNvPicPr preferRelativeResize="0"/>
          <p:nvPr/>
        </p:nvPicPr>
        <p:blipFill>
          <a:blip r:embed="rId3">
            <a:alphaModFix/>
          </a:blip>
          <a:stretch>
            <a:fillRect/>
          </a:stretch>
        </p:blipFill>
        <p:spPr>
          <a:xfrm>
            <a:off x="264688" y="1308475"/>
            <a:ext cx="2730776" cy="1440300"/>
          </a:xfrm>
          <a:prstGeom prst="rect">
            <a:avLst/>
          </a:prstGeom>
          <a:noFill/>
          <a:ln>
            <a:noFill/>
          </a:ln>
        </p:spPr>
      </p:pic>
      <p:pic>
        <p:nvPicPr>
          <p:cNvPr id="165" name="Google Shape;165;p35"/>
          <p:cNvPicPr preferRelativeResize="0"/>
          <p:nvPr/>
        </p:nvPicPr>
        <p:blipFill>
          <a:blip r:embed="rId4">
            <a:alphaModFix/>
          </a:blip>
          <a:stretch>
            <a:fillRect/>
          </a:stretch>
        </p:blipFill>
        <p:spPr>
          <a:xfrm>
            <a:off x="3543538" y="2536813"/>
            <a:ext cx="2438226" cy="1491374"/>
          </a:xfrm>
          <a:prstGeom prst="rect">
            <a:avLst/>
          </a:prstGeom>
          <a:noFill/>
          <a:ln>
            <a:noFill/>
          </a:ln>
        </p:spPr>
      </p:pic>
      <p:pic>
        <p:nvPicPr>
          <p:cNvPr id="166" name="Google Shape;166;p35"/>
          <p:cNvPicPr preferRelativeResize="0"/>
          <p:nvPr/>
        </p:nvPicPr>
        <p:blipFill>
          <a:blip r:embed="rId5">
            <a:alphaModFix/>
          </a:blip>
          <a:stretch>
            <a:fillRect/>
          </a:stretch>
        </p:blipFill>
        <p:spPr>
          <a:xfrm>
            <a:off x="6273087" y="1386163"/>
            <a:ext cx="2730775" cy="1365387"/>
          </a:xfrm>
          <a:prstGeom prst="rect">
            <a:avLst/>
          </a:prstGeom>
          <a:noFill/>
          <a:ln>
            <a:noFill/>
          </a:ln>
        </p:spPr>
      </p:pic>
      <p:sp>
        <p:nvSpPr>
          <p:cNvPr id="167" name="Google Shape;167;p35"/>
          <p:cNvSpPr txBox="1"/>
          <p:nvPr/>
        </p:nvSpPr>
        <p:spPr>
          <a:xfrm>
            <a:off x="359275" y="2748775"/>
            <a:ext cx="2541600" cy="13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050">
                <a:solidFill>
                  <a:srgbClr val="4D5156"/>
                </a:solidFill>
                <a:highlight>
                  <a:srgbClr val="FFFFFF"/>
                </a:highlight>
              </a:rPr>
              <a:t>Flutter is an open-source UI software development kit created by Google. It is used to develop applications for Android, iOS, Linux, Mac, Windows, Google Fuchsia, and the web from a single codebase.</a:t>
            </a:r>
            <a:endParaRPr>
              <a:latin typeface="Roboto"/>
              <a:ea typeface="Roboto"/>
              <a:cs typeface="Roboto"/>
              <a:sym typeface="Roboto"/>
            </a:endParaRPr>
          </a:p>
        </p:txBody>
      </p:sp>
      <p:sp>
        <p:nvSpPr>
          <p:cNvPr id="168" name="Google Shape;168;p35"/>
          <p:cNvSpPr txBox="1"/>
          <p:nvPr/>
        </p:nvSpPr>
        <p:spPr>
          <a:xfrm>
            <a:off x="3701463" y="1386175"/>
            <a:ext cx="2280300" cy="12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050">
                <a:solidFill>
                  <a:srgbClr val="4D5156"/>
                </a:solidFill>
                <a:highlight>
                  <a:srgbClr val="FFFFFF"/>
                </a:highlight>
              </a:rPr>
              <a:t>Node.js is an open-source, cross-platform, back-end, JavaScript runtime environment that executes JavaScript code outside a web browser.</a:t>
            </a:r>
            <a:endParaRPr>
              <a:latin typeface="Roboto"/>
              <a:ea typeface="Roboto"/>
              <a:cs typeface="Roboto"/>
              <a:sym typeface="Roboto"/>
            </a:endParaRPr>
          </a:p>
        </p:txBody>
      </p:sp>
      <p:sp>
        <p:nvSpPr>
          <p:cNvPr id="169" name="Google Shape;169;p35"/>
          <p:cNvSpPr txBox="1"/>
          <p:nvPr/>
        </p:nvSpPr>
        <p:spPr>
          <a:xfrm>
            <a:off x="6529825" y="2910475"/>
            <a:ext cx="2217300" cy="12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050">
                <a:solidFill>
                  <a:srgbClr val="4D5156"/>
                </a:solidFill>
                <a:highlight>
                  <a:srgbClr val="FFFFFF"/>
                </a:highlight>
              </a:rPr>
              <a:t>PostgreSQL, also known as Postgres, is a free and open-source relational database management system emphasizing extensibility and SQL compliance.</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