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5588da904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5588da90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69f2872b6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69f2872b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69f2872b6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69f2872b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69f2872b6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69f2872b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ffef8b27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ffef8b2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5588da90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5588da90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5588da904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5588da90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5588da904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5588da90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5588da904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5588da90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5588da904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5588da90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5588da904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5588da90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flip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66" name="Shape 66"/>
        <p:cNvGrpSpPr/>
        <p:nvPr/>
      </p:nvGrpSpPr>
      <p:grpSpPr>
        <a:xfrm>
          <a:off x="0" y="0"/>
          <a:ext cx="0" cy="0"/>
          <a:chOff x="0" y="0"/>
          <a:chExt cx="0" cy="0"/>
        </a:xfrm>
      </p:grpSpPr>
      <p:pic>
        <p:nvPicPr>
          <p:cNvPr id="67" name="Google Shape;67;p13"/>
          <p:cNvPicPr preferRelativeResize="0"/>
          <p:nvPr/>
        </p:nvPicPr>
        <p:blipFill>
          <a:blip r:embed="rId3">
            <a:alphaModFix/>
          </a:blip>
          <a:stretch>
            <a:fillRect/>
          </a:stretch>
        </p:blipFill>
        <p:spPr>
          <a:xfrm>
            <a:off x="60275" y="10050"/>
            <a:ext cx="9013301" cy="1215550"/>
          </a:xfrm>
          <a:prstGeom prst="rect">
            <a:avLst/>
          </a:prstGeom>
          <a:noFill/>
          <a:ln>
            <a:noFill/>
          </a:ln>
        </p:spPr>
      </p:pic>
      <p:sp>
        <p:nvSpPr>
          <p:cNvPr id="68" name="Google Shape;68;p13"/>
          <p:cNvSpPr txBox="1"/>
          <p:nvPr/>
        </p:nvSpPr>
        <p:spPr>
          <a:xfrm>
            <a:off x="106525" y="1326075"/>
            <a:ext cx="8920800" cy="3606600"/>
          </a:xfrm>
          <a:prstGeom prst="rect">
            <a:avLst/>
          </a:prstGeom>
          <a:noFill/>
          <a:ln>
            <a:noFill/>
          </a:ln>
        </p:spPr>
        <p:txBody>
          <a:bodyPr anchorCtr="0" anchor="t" bIns="91425" lIns="91425" spcFirstLastPara="1" rIns="91425" wrap="square" tIns="91425">
            <a:noAutofit/>
          </a:bodyPr>
          <a:lstStyle/>
          <a:p>
            <a:pPr indent="0" lvl="0" marL="3200400" rtl="0" algn="l">
              <a:spcBef>
                <a:spcPts val="0"/>
              </a:spcBef>
              <a:spcAft>
                <a:spcPts val="0"/>
              </a:spcAft>
              <a:buNone/>
            </a:pPr>
            <a:r>
              <a:rPr b="1" lang="en" sz="3400">
                <a:solidFill>
                  <a:srgbClr val="FFFFFF"/>
                </a:solidFill>
                <a:latin typeface="Times New Roman"/>
                <a:ea typeface="Times New Roman"/>
                <a:cs typeface="Times New Roman"/>
                <a:sym typeface="Times New Roman"/>
              </a:rPr>
              <a:t>  </a:t>
            </a:r>
            <a:r>
              <a:rPr b="1" lang="en" sz="3400">
                <a:solidFill>
                  <a:srgbClr val="FFFFFF"/>
                </a:solidFill>
                <a:latin typeface="Times New Roman"/>
                <a:ea typeface="Times New Roman"/>
                <a:cs typeface="Times New Roman"/>
                <a:sym typeface="Times New Roman"/>
              </a:rPr>
              <a:t>Orderista</a:t>
            </a:r>
            <a:endParaRPr b="1" sz="3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                                                                </a:t>
            </a:r>
            <a:r>
              <a:rPr b="1" lang="en">
                <a:solidFill>
                  <a:srgbClr val="FFFFFF"/>
                </a:solidFill>
              </a:rPr>
              <a:t> </a:t>
            </a:r>
            <a:r>
              <a:rPr b="1" lang="en" sz="2100">
                <a:solidFill>
                  <a:srgbClr val="FFFFFF"/>
                </a:solidFill>
                <a:latin typeface="Times New Roman"/>
                <a:ea typeface="Times New Roman"/>
                <a:cs typeface="Times New Roman"/>
                <a:sym typeface="Times New Roman"/>
              </a:rPr>
              <a:t>    Group No. 17</a:t>
            </a:r>
            <a:endParaRPr b="1" sz="2100">
              <a:solidFill>
                <a:srgbClr val="FFFFFF"/>
              </a:solidFill>
              <a:latin typeface="Times New Roman"/>
              <a:ea typeface="Times New Roman"/>
              <a:cs typeface="Times New Roman"/>
              <a:sym typeface="Times New Roman"/>
            </a:endParaRPr>
          </a:p>
          <a:p>
            <a:pPr indent="0" lvl="0" marL="1828800" rtl="0" algn="l">
              <a:spcBef>
                <a:spcPts val="0"/>
              </a:spcBef>
              <a:spcAft>
                <a:spcPts val="0"/>
              </a:spcAft>
              <a:buNone/>
            </a:pPr>
            <a:r>
              <a:rPr lang="en">
                <a:solidFill>
                  <a:srgbClr val="FFFFFF"/>
                </a:solidFill>
              </a:rPr>
              <a:t>   </a:t>
            </a:r>
            <a:endParaRPr b="1">
              <a:solidFill>
                <a:srgbClr val="FFFFFF"/>
              </a:solidFill>
            </a:endParaRPr>
          </a:p>
          <a:p>
            <a:pPr indent="0" lvl="0" marL="1828800" rtl="0" algn="l">
              <a:spcBef>
                <a:spcPts val="0"/>
              </a:spcBef>
              <a:spcAft>
                <a:spcPts val="0"/>
              </a:spcAft>
              <a:buNone/>
            </a:pPr>
            <a:r>
              <a:rPr b="1" lang="en" sz="2400">
                <a:solidFill>
                  <a:srgbClr val="FFFFFF"/>
                </a:solidFill>
                <a:latin typeface="Times New Roman"/>
                <a:ea typeface="Times New Roman"/>
                <a:cs typeface="Times New Roman"/>
                <a:sym typeface="Times New Roman"/>
              </a:rPr>
              <a:t>  				 </a:t>
            </a:r>
            <a:r>
              <a:rPr b="1" lang="en" sz="2000">
                <a:solidFill>
                  <a:srgbClr val="FFFFFF"/>
                </a:solidFill>
                <a:latin typeface="Times New Roman"/>
                <a:ea typeface="Times New Roman"/>
                <a:cs typeface="Times New Roman"/>
                <a:sym typeface="Times New Roman"/>
              </a:rPr>
              <a:t>Members</a:t>
            </a:r>
            <a:endParaRPr b="1" sz="20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b="1" lang="en" sz="1800">
                <a:solidFill>
                  <a:srgbClr val="FFFFFF"/>
                </a:solidFill>
                <a:latin typeface="Times New Roman"/>
                <a:ea typeface="Times New Roman"/>
                <a:cs typeface="Times New Roman"/>
                <a:sym typeface="Times New Roman"/>
              </a:rPr>
              <a:t>                                                      Tejas Raibagi-17104067</a:t>
            </a:r>
            <a:endParaRPr b="1" sz="1800">
              <a:solidFill>
                <a:srgbClr val="FFFFFF"/>
              </a:solidFill>
              <a:latin typeface="Times New Roman"/>
              <a:ea typeface="Times New Roman"/>
              <a:cs typeface="Times New Roman"/>
              <a:sym typeface="Times New Roman"/>
            </a:endParaRPr>
          </a:p>
          <a:p>
            <a:pPr indent="0" lvl="0" marL="0" rtl="0" algn="ctr">
              <a:spcBef>
                <a:spcPts val="0"/>
              </a:spcBef>
              <a:spcAft>
                <a:spcPts val="0"/>
              </a:spcAft>
              <a:buNone/>
            </a:pPr>
            <a:r>
              <a:rPr b="1" lang="en" sz="1800">
                <a:solidFill>
                  <a:srgbClr val="FFFFFF"/>
                </a:solidFill>
                <a:latin typeface="Times New Roman"/>
                <a:ea typeface="Times New Roman"/>
                <a:cs typeface="Times New Roman"/>
                <a:sym typeface="Times New Roman"/>
              </a:rPr>
              <a:t>Ashwin Vishwakarma-17104009</a:t>
            </a:r>
            <a:endParaRPr b="1" sz="1800">
              <a:solidFill>
                <a:srgbClr val="FFFFFF"/>
              </a:solidFill>
              <a:latin typeface="Times New Roman"/>
              <a:ea typeface="Times New Roman"/>
              <a:cs typeface="Times New Roman"/>
              <a:sym typeface="Times New Roman"/>
            </a:endParaRPr>
          </a:p>
          <a:p>
            <a:pPr indent="0" lvl="0" marL="0" rtl="0" algn="ctr">
              <a:spcBef>
                <a:spcPts val="0"/>
              </a:spcBef>
              <a:spcAft>
                <a:spcPts val="0"/>
              </a:spcAft>
              <a:buNone/>
            </a:pPr>
            <a:r>
              <a:rPr b="1" lang="en" sz="1800">
                <a:solidFill>
                  <a:srgbClr val="FFFFFF"/>
                </a:solidFill>
                <a:latin typeface="Times New Roman"/>
                <a:ea typeface="Times New Roman"/>
                <a:cs typeface="Times New Roman"/>
                <a:sym typeface="Times New Roman"/>
              </a:rPr>
              <a:t>Jahnavi Naik-17104046</a:t>
            </a:r>
            <a:endParaRPr b="1" sz="1800">
              <a:solidFill>
                <a:srgbClr val="FFFFFF"/>
              </a:solidFill>
              <a:latin typeface="Times New Roman"/>
              <a:ea typeface="Times New Roman"/>
              <a:cs typeface="Times New Roman"/>
              <a:sym typeface="Times New Roman"/>
            </a:endParaRPr>
          </a:p>
          <a:p>
            <a:pPr indent="0" lvl="0" marL="0" rtl="0" algn="ctr">
              <a:spcBef>
                <a:spcPts val="0"/>
              </a:spcBef>
              <a:spcAft>
                <a:spcPts val="0"/>
              </a:spcAft>
              <a:buNone/>
            </a:pPr>
            <a:r>
              <a:t/>
            </a:r>
            <a:endParaRPr>
              <a:solidFill>
                <a:srgbClr val="FFFFFF"/>
              </a:solidFill>
            </a:endParaRPr>
          </a:p>
          <a:p>
            <a:pPr indent="0" lvl="0" marL="0" rtl="0" algn="ctr">
              <a:spcBef>
                <a:spcPts val="0"/>
              </a:spcBef>
              <a:spcAft>
                <a:spcPts val="0"/>
              </a:spcAft>
              <a:buNone/>
            </a:pPr>
            <a:r>
              <a:rPr b="1" lang="en" sz="2000">
                <a:solidFill>
                  <a:srgbClr val="FFFFFF"/>
                </a:solidFill>
                <a:latin typeface="Times New Roman"/>
                <a:ea typeface="Times New Roman"/>
                <a:cs typeface="Times New Roman"/>
                <a:sym typeface="Times New Roman"/>
              </a:rPr>
              <a:t>Project Guide and Coguide</a:t>
            </a:r>
            <a:endParaRPr b="1" sz="2000">
              <a:solidFill>
                <a:srgbClr val="FFFFFF"/>
              </a:solidFill>
              <a:latin typeface="Times New Roman"/>
              <a:ea typeface="Times New Roman"/>
              <a:cs typeface="Times New Roman"/>
              <a:sym typeface="Times New Roman"/>
            </a:endParaRPr>
          </a:p>
          <a:p>
            <a:pPr indent="0" lvl="0" marL="0" rtl="0" algn="ctr">
              <a:spcBef>
                <a:spcPts val="0"/>
              </a:spcBef>
              <a:spcAft>
                <a:spcPts val="0"/>
              </a:spcAft>
              <a:buNone/>
            </a:pPr>
            <a:r>
              <a:rPr b="1" lang="en" sz="1800">
                <a:solidFill>
                  <a:srgbClr val="FFFFFF"/>
                </a:solidFill>
                <a:latin typeface="Times New Roman"/>
                <a:ea typeface="Times New Roman"/>
                <a:cs typeface="Times New Roman"/>
                <a:sym typeface="Times New Roman"/>
              </a:rPr>
              <a:t>Mrs. Rujata Chaudhari</a:t>
            </a:r>
            <a:endParaRPr b="1" sz="1800">
              <a:solidFill>
                <a:srgbClr val="FFFFFF"/>
              </a:solidFill>
              <a:latin typeface="Times New Roman"/>
              <a:ea typeface="Times New Roman"/>
              <a:cs typeface="Times New Roman"/>
              <a:sym typeface="Times New Roman"/>
            </a:endParaRPr>
          </a:p>
          <a:p>
            <a:pPr indent="0" lvl="0" marL="0" rtl="0" algn="ctr">
              <a:spcBef>
                <a:spcPts val="0"/>
              </a:spcBef>
              <a:spcAft>
                <a:spcPts val="0"/>
              </a:spcAft>
              <a:buNone/>
            </a:pPr>
            <a:r>
              <a:rPr b="1" lang="en" sz="1800">
                <a:solidFill>
                  <a:srgbClr val="FFFFFF"/>
                </a:solidFill>
                <a:latin typeface="Times New Roman"/>
                <a:ea typeface="Times New Roman"/>
                <a:cs typeface="Times New Roman"/>
                <a:sym typeface="Times New Roman"/>
              </a:rPr>
              <a:t>Mrs. Geetanjali Kalme</a:t>
            </a:r>
            <a:endParaRPr>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27" name="Shape 127"/>
        <p:cNvGrpSpPr/>
        <p:nvPr/>
      </p:nvGrpSpPr>
      <p:grpSpPr>
        <a:xfrm>
          <a:off x="0" y="0"/>
          <a:ext cx="0" cy="0"/>
          <a:chOff x="0" y="0"/>
          <a:chExt cx="0" cy="0"/>
        </a:xfrm>
      </p:grpSpPr>
      <p:sp>
        <p:nvSpPr>
          <p:cNvPr id="128" name="Google Shape;128;p22"/>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Proposed System Architecture</a:t>
            </a:r>
            <a:endParaRPr sz="3100">
              <a:solidFill>
                <a:srgbClr val="FFFFFF"/>
              </a:solidFill>
            </a:endParaRPr>
          </a:p>
        </p:txBody>
      </p:sp>
      <p:sp>
        <p:nvSpPr>
          <p:cNvPr id="129" name="Google Shape;129;p22"/>
          <p:cNvSpPr txBox="1"/>
          <p:nvPr/>
        </p:nvSpPr>
        <p:spPr>
          <a:xfrm>
            <a:off x="3465825" y="170775"/>
            <a:ext cx="5515200" cy="48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2"/>
                </a:solidFill>
                <a:latin typeface="Roboto"/>
                <a:ea typeface="Roboto"/>
                <a:cs typeface="Roboto"/>
                <a:sym typeface="Roboto"/>
              </a:rPr>
              <a:t>-- Users: Student/Faculty</a:t>
            </a:r>
            <a:endParaRPr sz="1600">
              <a:solidFill>
                <a:schemeClr val="lt2"/>
              </a:solidFill>
              <a:latin typeface="Roboto"/>
              <a:ea typeface="Roboto"/>
              <a:cs typeface="Roboto"/>
              <a:sym typeface="Roboto"/>
            </a:endParaRPr>
          </a:p>
          <a:p>
            <a:pPr indent="0" lvl="0" marL="0" rtl="0" algn="l">
              <a:spcBef>
                <a:spcPts val="0"/>
              </a:spcBef>
              <a:spcAft>
                <a:spcPts val="0"/>
              </a:spcAft>
              <a:buNone/>
            </a:pPr>
            <a:r>
              <a:t/>
            </a:r>
            <a:endParaRPr sz="1600">
              <a:solidFill>
                <a:schemeClr val="lt2"/>
              </a:solidFill>
              <a:latin typeface="Roboto"/>
              <a:ea typeface="Roboto"/>
              <a:cs typeface="Roboto"/>
              <a:sym typeface="Roboto"/>
            </a:endParaRPr>
          </a:p>
          <a:p>
            <a:pPr indent="0" lvl="0" marL="0" rtl="0" algn="l">
              <a:spcBef>
                <a:spcPts val="0"/>
              </a:spcBef>
              <a:spcAft>
                <a:spcPts val="0"/>
              </a:spcAft>
              <a:buNone/>
            </a:pPr>
            <a:r>
              <a:t/>
            </a:r>
            <a:endParaRPr sz="1600">
              <a:solidFill>
                <a:schemeClr val="lt2"/>
              </a:solidFill>
              <a:latin typeface="Roboto"/>
              <a:ea typeface="Roboto"/>
              <a:cs typeface="Roboto"/>
              <a:sym typeface="Roboto"/>
            </a:endParaRPr>
          </a:p>
        </p:txBody>
      </p:sp>
      <p:pic>
        <p:nvPicPr>
          <p:cNvPr id="130" name="Google Shape;130;p22"/>
          <p:cNvPicPr preferRelativeResize="0"/>
          <p:nvPr/>
        </p:nvPicPr>
        <p:blipFill>
          <a:blip r:embed="rId3">
            <a:alphaModFix/>
          </a:blip>
          <a:stretch>
            <a:fillRect/>
          </a:stretch>
        </p:blipFill>
        <p:spPr>
          <a:xfrm>
            <a:off x="3828800" y="717875"/>
            <a:ext cx="4027101" cy="4154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34" name="Shape 134"/>
        <p:cNvGrpSpPr/>
        <p:nvPr/>
      </p:nvGrpSpPr>
      <p:grpSpPr>
        <a:xfrm>
          <a:off x="0" y="0"/>
          <a:ext cx="0" cy="0"/>
          <a:chOff x="0" y="0"/>
          <a:chExt cx="0" cy="0"/>
        </a:xfrm>
      </p:grpSpPr>
      <p:sp>
        <p:nvSpPr>
          <p:cNvPr id="135" name="Google Shape;135;p23"/>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FFFFFF"/>
                </a:solidFill>
              </a:rPr>
              <a:t>Prototype Design Demonstration</a:t>
            </a:r>
            <a:endParaRPr b="1">
              <a:solidFill>
                <a:srgbClr val="FFFFFF"/>
              </a:solidFill>
            </a:endParaRPr>
          </a:p>
        </p:txBody>
      </p:sp>
      <p:pic>
        <p:nvPicPr>
          <p:cNvPr id="136" name="Google Shape;136;p23"/>
          <p:cNvPicPr preferRelativeResize="0"/>
          <p:nvPr/>
        </p:nvPicPr>
        <p:blipFill>
          <a:blip r:embed="rId3">
            <a:alphaModFix/>
          </a:blip>
          <a:stretch>
            <a:fillRect/>
          </a:stretch>
        </p:blipFill>
        <p:spPr>
          <a:xfrm>
            <a:off x="3884828" y="152400"/>
            <a:ext cx="2353964" cy="4838705"/>
          </a:xfrm>
          <a:prstGeom prst="rect">
            <a:avLst/>
          </a:prstGeom>
          <a:noFill/>
          <a:ln>
            <a:noFill/>
          </a:ln>
        </p:spPr>
      </p:pic>
      <p:pic>
        <p:nvPicPr>
          <p:cNvPr id="137" name="Google Shape;137;p23"/>
          <p:cNvPicPr preferRelativeResize="0"/>
          <p:nvPr/>
        </p:nvPicPr>
        <p:blipFill>
          <a:blip r:embed="rId4">
            <a:alphaModFix/>
          </a:blip>
          <a:stretch>
            <a:fillRect/>
          </a:stretch>
        </p:blipFill>
        <p:spPr>
          <a:xfrm>
            <a:off x="6391192" y="152400"/>
            <a:ext cx="2353964" cy="48387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41" name="Shape 141"/>
        <p:cNvGrpSpPr/>
        <p:nvPr/>
      </p:nvGrpSpPr>
      <p:grpSpPr>
        <a:xfrm>
          <a:off x="0" y="0"/>
          <a:ext cx="0" cy="0"/>
          <a:chOff x="0" y="0"/>
          <a:chExt cx="0" cy="0"/>
        </a:xfrm>
      </p:grpSpPr>
      <p:sp>
        <p:nvSpPr>
          <p:cNvPr id="142" name="Google Shape;142;p24"/>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FFFFFF"/>
                </a:solidFill>
              </a:rPr>
              <a:t>Prototype Design Demonstration</a:t>
            </a:r>
            <a:endParaRPr b="1">
              <a:solidFill>
                <a:srgbClr val="FFFFFF"/>
              </a:solidFill>
            </a:endParaRPr>
          </a:p>
        </p:txBody>
      </p:sp>
      <p:pic>
        <p:nvPicPr>
          <p:cNvPr id="143" name="Google Shape;143;p24"/>
          <p:cNvPicPr preferRelativeResize="0"/>
          <p:nvPr/>
        </p:nvPicPr>
        <p:blipFill>
          <a:blip r:embed="rId3">
            <a:alphaModFix/>
          </a:blip>
          <a:stretch>
            <a:fillRect/>
          </a:stretch>
        </p:blipFill>
        <p:spPr>
          <a:xfrm>
            <a:off x="3871378" y="152400"/>
            <a:ext cx="2353964" cy="4838705"/>
          </a:xfrm>
          <a:prstGeom prst="rect">
            <a:avLst/>
          </a:prstGeom>
          <a:noFill/>
          <a:ln>
            <a:noFill/>
          </a:ln>
        </p:spPr>
      </p:pic>
      <p:pic>
        <p:nvPicPr>
          <p:cNvPr id="144" name="Google Shape;144;p24"/>
          <p:cNvPicPr preferRelativeResize="0"/>
          <p:nvPr/>
        </p:nvPicPr>
        <p:blipFill>
          <a:blip r:embed="rId4">
            <a:alphaModFix/>
          </a:blip>
          <a:stretch>
            <a:fillRect/>
          </a:stretch>
        </p:blipFill>
        <p:spPr>
          <a:xfrm>
            <a:off x="6377742" y="152400"/>
            <a:ext cx="2353964" cy="483870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48" name="Shape 148"/>
        <p:cNvGrpSpPr/>
        <p:nvPr/>
      </p:nvGrpSpPr>
      <p:grpSpPr>
        <a:xfrm>
          <a:off x="0" y="0"/>
          <a:ext cx="0" cy="0"/>
          <a:chOff x="0" y="0"/>
          <a:chExt cx="0" cy="0"/>
        </a:xfrm>
      </p:grpSpPr>
      <p:sp>
        <p:nvSpPr>
          <p:cNvPr id="149" name="Google Shape;149;p25"/>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FFFFFF"/>
                </a:solidFill>
              </a:rPr>
              <a:t>Prototype Design Demonstration</a:t>
            </a:r>
            <a:endParaRPr b="1">
              <a:solidFill>
                <a:srgbClr val="FFFFFF"/>
              </a:solidFill>
            </a:endParaRPr>
          </a:p>
        </p:txBody>
      </p:sp>
      <p:pic>
        <p:nvPicPr>
          <p:cNvPr id="150" name="Google Shape;150;p25"/>
          <p:cNvPicPr preferRelativeResize="0"/>
          <p:nvPr/>
        </p:nvPicPr>
        <p:blipFill>
          <a:blip r:embed="rId3">
            <a:alphaModFix/>
          </a:blip>
          <a:stretch>
            <a:fillRect/>
          </a:stretch>
        </p:blipFill>
        <p:spPr>
          <a:xfrm>
            <a:off x="3857978" y="152400"/>
            <a:ext cx="2353964" cy="4838705"/>
          </a:xfrm>
          <a:prstGeom prst="rect">
            <a:avLst/>
          </a:prstGeom>
          <a:noFill/>
          <a:ln>
            <a:noFill/>
          </a:ln>
        </p:spPr>
      </p:pic>
      <p:pic>
        <p:nvPicPr>
          <p:cNvPr id="151" name="Google Shape;151;p25"/>
          <p:cNvPicPr preferRelativeResize="0"/>
          <p:nvPr/>
        </p:nvPicPr>
        <p:blipFill>
          <a:blip r:embed="rId4">
            <a:alphaModFix/>
          </a:blip>
          <a:stretch>
            <a:fillRect/>
          </a:stretch>
        </p:blipFill>
        <p:spPr>
          <a:xfrm>
            <a:off x="6404617" y="152400"/>
            <a:ext cx="2353964" cy="48387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55" name="Shape 155"/>
        <p:cNvGrpSpPr/>
        <p:nvPr/>
      </p:nvGrpSpPr>
      <p:grpSpPr>
        <a:xfrm>
          <a:off x="0" y="0"/>
          <a:ext cx="0" cy="0"/>
          <a:chOff x="0" y="0"/>
          <a:chExt cx="0" cy="0"/>
        </a:xfrm>
      </p:grpSpPr>
      <p:sp>
        <p:nvSpPr>
          <p:cNvPr id="156" name="Google Shape;156;p26"/>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FFFFFF"/>
                </a:solidFill>
              </a:rPr>
              <a:t>Plan for Paper Publication</a:t>
            </a:r>
            <a:endParaRPr b="1">
              <a:solidFill>
                <a:srgbClr val="FFFFFF"/>
              </a:solidFill>
            </a:endParaRPr>
          </a:p>
        </p:txBody>
      </p:sp>
      <p:sp>
        <p:nvSpPr>
          <p:cNvPr id="157" name="Google Shape;157;p26"/>
          <p:cNvSpPr txBox="1"/>
          <p:nvPr/>
        </p:nvSpPr>
        <p:spPr>
          <a:xfrm>
            <a:off x="3485925" y="130600"/>
            <a:ext cx="5484900" cy="48723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t/>
            </a:r>
            <a:endParaRPr b="1" sz="1750">
              <a:solidFill>
                <a:srgbClr val="006699"/>
              </a:solidFill>
              <a:highlight>
                <a:srgbClr val="FFFFFF"/>
              </a:highlight>
            </a:endParaRPr>
          </a:p>
          <a:p>
            <a:pPr indent="0" lvl="0" marL="0" rtl="0" algn="l">
              <a:lnSpc>
                <a:spcPct val="110000"/>
              </a:lnSpc>
              <a:spcBef>
                <a:spcPts val="800"/>
              </a:spcBef>
              <a:spcAft>
                <a:spcPts val="0"/>
              </a:spcAft>
              <a:buNone/>
            </a:pPr>
            <a:r>
              <a:t/>
            </a:r>
            <a:endParaRPr b="1" sz="1750">
              <a:solidFill>
                <a:srgbClr val="006699"/>
              </a:solidFill>
              <a:highlight>
                <a:srgbClr val="FFFFFF"/>
              </a:highlight>
            </a:endParaRPr>
          </a:p>
          <a:p>
            <a:pPr indent="0" lvl="0" marL="0" rtl="0" algn="l">
              <a:lnSpc>
                <a:spcPct val="110000"/>
              </a:lnSpc>
              <a:spcBef>
                <a:spcPts val="800"/>
              </a:spcBef>
              <a:spcAft>
                <a:spcPts val="0"/>
              </a:spcAft>
              <a:buNone/>
            </a:pPr>
            <a:r>
              <a:rPr b="1" lang="en" sz="1750">
                <a:solidFill>
                  <a:srgbClr val="006699"/>
                </a:solidFill>
                <a:highlight>
                  <a:srgbClr val="FFFFFF"/>
                </a:highlight>
              </a:rPr>
              <a:t>25th International Conference on Information Technology (IT)</a:t>
            </a:r>
            <a:endParaRPr b="1" sz="1750">
              <a:solidFill>
                <a:srgbClr val="006699"/>
              </a:solidFill>
              <a:highlight>
                <a:srgbClr val="FFFFFF"/>
              </a:highlight>
            </a:endParaRPr>
          </a:p>
          <a:p>
            <a:pPr indent="0" lvl="0" marL="0" rtl="0" algn="l">
              <a:lnSpc>
                <a:spcPct val="110000"/>
              </a:lnSpc>
              <a:spcBef>
                <a:spcPts val="800"/>
              </a:spcBef>
              <a:spcAft>
                <a:spcPts val="0"/>
              </a:spcAft>
              <a:buNone/>
            </a:pPr>
            <a:r>
              <a:t/>
            </a:r>
            <a:endParaRPr b="1" sz="1650">
              <a:solidFill>
                <a:srgbClr val="006699"/>
              </a:solidFill>
              <a:highlight>
                <a:srgbClr val="FFFFFF"/>
              </a:highlight>
            </a:endParaRPr>
          </a:p>
          <a:p>
            <a:pPr indent="0" lvl="0" marL="0" rtl="0" algn="l">
              <a:lnSpc>
                <a:spcPct val="110000"/>
              </a:lnSpc>
              <a:spcBef>
                <a:spcPts val="800"/>
              </a:spcBef>
              <a:spcAft>
                <a:spcPts val="0"/>
              </a:spcAft>
              <a:buNone/>
            </a:pPr>
            <a:r>
              <a:rPr lang="en" sz="1550">
                <a:highlight>
                  <a:srgbClr val="FFFFFF"/>
                </a:highlight>
              </a:rPr>
              <a:t>Conference dates: 16 - 20 February 2021</a:t>
            </a:r>
            <a:endParaRPr b="1" sz="2150">
              <a:solidFill>
                <a:srgbClr val="006699"/>
              </a:solidFill>
              <a:highlight>
                <a:srgbClr val="FFFFFF"/>
              </a:highlight>
            </a:endParaRPr>
          </a:p>
          <a:p>
            <a:pPr indent="0" lvl="0" marL="0" rtl="0" algn="l">
              <a:spcBef>
                <a:spcPts val="800"/>
              </a:spcBef>
              <a:spcAft>
                <a:spcPts val="0"/>
              </a:spcAft>
              <a:buNone/>
            </a:pPr>
            <a:r>
              <a:rPr lang="en" sz="1550">
                <a:highlight>
                  <a:srgbClr val="FFFFFF"/>
                </a:highlight>
              </a:rPr>
              <a:t>Call for Papers Deadline: 31 December 2020</a:t>
            </a:r>
            <a:endParaRPr sz="19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61" name="Shape 161"/>
        <p:cNvGrpSpPr/>
        <p:nvPr/>
      </p:nvGrpSpPr>
      <p:grpSpPr>
        <a:xfrm>
          <a:off x="0" y="0"/>
          <a:ext cx="0" cy="0"/>
          <a:chOff x="0" y="0"/>
          <a:chExt cx="0" cy="0"/>
        </a:xfrm>
      </p:grpSpPr>
      <p:sp>
        <p:nvSpPr>
          <p:cNvPr id="162" name="Google Shape;162;p27"/>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457200" lvl="0" marL="1828800" rtl="0" algn="l">
              <a:spcBef>
                <a:spcPts val="0"/>
              </a:spcBef>
              <a:spcAft>
                <a:spcPts val="0"/>
              </a:spcAft>
              <a:buNone/>
            </a:pPr>
            <a:r>
              <a:rPr b="1" lang="en" sz="5900"/>
              <a:t>Thank you!</a:t>
            </a:r>
            <a:endParaRPr b="1" sz="5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Contents</a:t>
            </a:r>
            <a:endParaRPr sz="2600"/>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chemeClr val="lt2"/>
              </a:buClr>
              <a:buSzPts val="1700"/>
              <a:buFont typeface="Roboto"/>
              <a:buChar char="●"/>
            </a:pPr>
            <a:r>
              <a:rPr lang="en" sz="1700"/>
              <a:t>Introduction</a:t>
            </a:r>
            <a:endParaRPr sz="1700"/>
          </a:p>
          <a:p>
            <a:pPr indent="-336550" lvl="0" marL="457200" rtl="0" algn="l">
              <a:lnSpc>
                <a:spcPct val="100000"/>
              </a:lnSpc>
              <a:spcBef>
                <a:spcPts val="0"/>
              </a:spcBef>
              <a:spcAft>
                <a:spcPts val="0"/>
              </a:spcAft>
              <a:buClr>
                <a:schemeClr val="lt2"/>
              </a:buClr>
              <a:buSzPts val="1700"/>
              <a:buFont typeface="Roboto"/>
              <a:buChar char="●"/>
            </a:pPr>
            <a:r>
              <a:rPr lang="en" sz="1700"/>
              <a:t>Objectives</a:t>
            </a:r>
            <a:endParaRPr sz="1700"/>
          </a:p>
          <a:p>
            <a:pPr indent="-336550" lvl="0" marL="457200" rtl="0" algn="l">
              <a:lnSpc>
                <a:spcPct val="100000"/>
              </a:lnSpc>
              <a:spcBef>
                <a:spcPts val="0"/>
              </a:spcBef>
              <a:spcAft>
                <a:spcPts val="0"/>
              </a:spcAft>
              <a:buClr>
                <a:schemeClr val="lt2"/>
              </a:buClr>
              <a:buSzPts val="1700"/>
              <a:buFont typeface="Roboto"/>
              <a:buChar char="●"/>
            </a:pPr>
            <a:r>
              <a:rPr lang="en" sz="1700"/>
              <a:t>Problem Definition</a:t>
            </a:r>
            <a:endParaRPr sz="1700"/>
          </a:p>
          <a:p>
            <a:pPr indent="-336550" lvl="0" marL="457200" rtl="0" algn="l">
              <a:lnSpc>
                <a:spcPct val="100000"/>
              </a:lnSpc>
              <a:spcBef>
                <a:spcPts val="0"/>
              </a:spcBef>
              <a:spcAft>
                <a:spcPts val="0"/>
              </a:spcAft>
              <a:buClr>
                <a:schemeClr val="lt2"/>
              </a:buClr>
              <a:buSzPts val="1700"/>
              <a:buFont typeface="Roboto"/>
              <a:buChar char="●"/>
            </a:pPr>
            <a:r>
              <a:rPr lang="en" sz="1700"/>
              <a:t>Technological Stack</a:t>
            </a:r>
            <a:endParaRPr sz="1700"/>
          </a:p>
          <a:p>
            <a:pPr indent="-336550" lvl="0" marL="457200" rtl="0" algn="l">
              <a:lnSpc>
                <a:spcPct val="100000"/>
              </a:lnSpc>
              <a:spcBef>
                <a:spcPts val="0"/>
              </a:spcBef>
              <a:spcAft>
                <a:spcPts val="0"/>
              </a:spcAft>
              <a:buClr>
                <a:schemeClr val="lt2"/>
              </a:buClr>
              <a:buSzPts val="1700"/>
              <a:buFont typeface="Roboto"/>
              <a:buChar char="●"/>
            </a:pPr>
            <a:r>
              <a:rPr lang="en" sz="1700"/>
              <a:t>Review Suggestions</a:t>
            </a:r>
            <a:endParaRPr sz="1700"/>
          </a:p>
          <a:p>
            <a:pPr indent="-336550" lvl="0" marL="457200" rtl="0" algn="l">
              <a:lnSpc>
                <a:spcPct val="100000"/>
              </a:lnSpc>
              <a:spcBef>
                <a:spcPts val="0"/>
              </a:spcBef>
              <a:spcAft>
                <a:spcPts val="0"/>
              </a:spcAft>
              <a:buClr>
                <a:schemeClr val="lt2"/>
              </a:buClr>
              <a:buSzPts val="1700"/>
              <a:buFont typeface="Roboto"/>
              <a:buChar char="●"/>
            </a:pPr>
            <a:r>
              <a:rPr lang="en" sz="1700"/>
              <a:t>Proposed System Architecture/Working </a:t>
            </a:r>
            <a:endParaRPr sz="1700"/>
          </a:p>
          <a:p>
            <a:pPr indent="-336550" lvl="0" marL="457200" rtl="0" algn="l">
              <a:lnSpc>
                <a:spcPct val="100000"/>
              </a:lnSpc>
              <a:spcBef>
                <a:spcPts val="0"/>
              </a:spcBef>
              <a:spcAft>
                <a:spcPts val="0"/>
              </a:spcAft>
              <a:buClr>
                <a:schemeClr val="lt2"/>
              </a:buClr>
              <a:buSzPts val="1700"/>
              <a:buFont typeface="Roboto"/>
              <a:buChar char="●"/>
            </a:pPr>
            <a:r>
              <a:rPr lang="en" sz="1700"/>
              <a:t>Prototype Design Demonstration</a:t>
            </a:r>
            <a:endParaRPr sz="1700"/>
          </a:p>
          <a:p>
            <a:pPr indent="-336550" lvl="0" marL="457200" rtl="0" algn="l">
              <a:lnSpc>
                <a:spcPct val="100000"/>
              </a:lnSpc>
              <a:spcBef>
                <a:spcPts val="0"/>
              </a:spcBef>
              <a:spcAft>
                <a:spcPts val="0"/>
              </a:spcAft>
              <a:buClr>
                <a:schemeClr val="lt2"/>
              </a:buClr>
              <a:buSzPts val="1700"/>
              <a:buFont typeface="Roboto"/>
              <a:buChar char="●"/>
            </a:pPr>
            <a:r>
              <a:rPr lang="en" sz="1700"/>
              <a:t>Plan of Paper Publication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78" name="Shape 78"/>
        <p:cNvGrpSpPr/>
        <p:nvPr/>
      </p:nvGrpSpPr>
      <p:grpSpPr>
        <a:xfrm>
          <a:off x="0" y="0"/>
          <a:ext cx="0" cy="0"/>
          <a:chOff x="0" y="0"/>
          <a:chExt cx="0" cy="0"/>
        </a:xfrm>
      </p:grpSpPr>
      <p:sp>
        <p:nvSpPr>
          <p:cNvPr id="79" name="Google Shape;79;p15"/>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800">
                <a:solidFill>
                  <a:srgbClr val="FFFFFF"/>
                </a:solidFill>
              </a:rPr>
              <a:t>Introduction</a:t>
            </a:r>
            <a:endParaRPr b="1" sz="3500">
              <a:solidFill>
                <a:srgbClr val="FFFFFF"/>
              </a:solidFill>
            </a:endParaRPr>
          </a:p>
        </p:txBody>
      </p:sp>
      <p:sp>
        <p:nvSpPr>
          <p:cNvPr id="80" name="Google Shape;80;p15"/>
          <p:cNvSpPr txBox="1"/>
          <p:nvPr/>
        </p:nvSpPr>
        <p:spPr>
          <a:xfrm>
            <a:off x="3395500" y="482300"/>
            <a:ext cx="5625600" cy="49224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chemeClr val="lt2"/>
              </a:buClr>
              <a:buSzPts val="1600"/>
              <a:buFont typeface="Times New Roman"/>
              <a:buChar char="●"/>
            </a:pPr>
            <a:r>
              <a:rPr lang="en" sz="1600">
                <a:solidFill>
                  <a:schemeClr val="lt2"/>
                </a:solidFill>
                <a:latin typeface="Times New Roman"/>
                <a:ea typeface="Times New Roman"/>
                <a:cs typeface="Times New Roman"/>
                <a:sym typeface="Times New Roman"/>
              </a:rPr>
              <a:t>In today's age of automation, still many canteens are seen to be utilising manual work causing a lot of incasualities.</a:t>
            </a:r>
            <a:endParaRPr sz="1600">
              <a:solidFill>
                <a:schemeClr val="lt2"/>
              </a:solidFill>
              <a:latin typeface="Times New Roman"/>
              <a:ea typeface="Times New Roman"/>
              <a:cs typeface="Times New Roman"/>
              <a:sym typeface="Times New Roman"/>
            </a:endParaRPr>
          </a:p>
          <a:p>
            <a:pPr indent="-330200" lvl="0" marL="457200" rtl="0" algn="just">
              <a:spcBef>
                <a:spcPts val="0"/>
              </a:spcBef>
              <a:spcAft>
                <a:spcPts val="0"/>
              </a:spcAft>
              <a:buClr>
                <a:schemeClr val="lt2"/>
              </a:buClr>
              <a:buSzPts val="1600"/>
              <a:buFont typeface="Times New Roman"/>
              <a:buChar char="●"/>
            </a:pPr>
            <a:r>
              <a:rPr lang="en" sz="1600">
                <a:solidFill>
                  <a:schemeClr val="lt2"/>
                </a:solidFill>
                <a:latin typeface="Times New Roman"/>
                <a:ea typeface="Times New Roman"/>
                <a:cs typeface="Times New Roman"/>
                <a:sym typeface="Times New Roman"/>
              </a:rPr>
              <a:t>By </a:t>
            </a:r>
            <a:r>
              <a:rPr lang="en" sz="1600">
                <a:solidFill>
                  <a:schemeClr val="lt2"/>
                </a:solidFill>
                <a:latin typeface="Times New Roman"/>
                <a:ea typeface="Times New Roman"/>
                <a:cs typeface="Times New Roman"/>
                <a:sym typeface="Times New Roman"/>
              </a:rPr>
              <a:t>bringing all the necessities in one place canteen automation system benefits both the user as well as the canteen smartly. Ultimately all operations will be made easier and single handed.</a:t>
            </a:r>
            <a:endParaRPr>
              <a:solidFill>
                <a:schemeClr val="lt2"/>
              </a:solidFill>
              <a:latin typeface="Roboto"/>
              <a:ea typeface="Roboto"/>
              <a:cs typeface="Roboto"/>
              <a:sym typeface="Roboto"/>
            </a:endParaRPr>
          </a:p>
          <a:p>
            <a:pPr indent="-330200" lvl="0" marL="457200" rtl="0" algn="just">
              <a:spcBef>
                <a:spcPts val="0"/>
              </a:spcBef>
              <a:spcAft>
                <a:spcPts val="0"/>
              </a:spcAft>
              <a:buClr>
                <a:schemeClr val="lt2"/>
              </a:buClr>
              <a:buSzPts val="1600"/>
              <a:buFont typeface="Times New Roman"/>
              <a:buChar char="●"/>
            </a:pPr>
            <a:r>
              <a:rPr lang="en" sz="1600">
                <a:solidFill>
                  <a:schemeClr val="lt2"/>
                </a:solidFill>
                <a:latin typeface="Times New Roman"/>
                <a:ea typeface="Times New Roman"/>
                <a:cs typeface="Times New Roman"/>
                <a:sym typeface="Times New Roman"/>
              </a:rPr>
              <a:t>U</a:t>
            </a:r>
            <a:r>
              <a:rPr lang="en" sz="1600">
                <a:solidFill>
                  <a:schemeClr val="lt2"/>
                </a:solidFill>
                <a:latin typeface="Times New Roman"/>
                <a:ea typeface="Times New Roman"/>
                <a:cs typeface="Times New Roman"/>
                <a:sym typeface="Times New Roman"/>
              </a:rPr>
              <a:t>sing the application, students can either collect their ordered food from the canteen and have it or they could collect parcels from specific pickup locations because of which less space in canteen would not be an issue any more.</a:t>
            </a:r>
            <a:endParaRPr sz="1600">
              <a:solidFill>
                <a:schemeClr val="lt2"/>
              </a:solidFill>
              <a:latin typeface="Times New Roman"/>
              <a:ea typeface="Times New Roman"/>
              <a:cs typeface="Times New Roman"/>
              <a:sym typeface="Times New Roman"/>
            </a:endParaRPr>
          </a:p>
          <a:p>
            <a:pPr indent="-330200" lvl="0" marL="457200" rtl="0" algn="just">
              <a:spcBef>
                <a:spcPts val="0"/>
              </a:spcBef>
              <a:spcAft>
                <a:spcPts val="0"/>
              </a:spcAft>
              <a:buClr>
                <a:schemeClr val="lt2"/>
              </a:buClr>
              <a:buSzPts val="1600"/>
              <a:buFont typeface="Times New Roman"/>
              <a:buChar char="●"/>
            </a:pPr>
            <a:r>
              <a:rPr lang="en" sz="1600">
                <a:solidFill>
                  <a:schemeClr val="lt2"/>
                </a:solidFill>
                <a:latin typeface="Times New Roman"/>
                <a:ea typeface="Times New Roman"/>
                <a:cs typeface="Times New Roman"/>
                <a:sym typeface="Times New Roman"/>
              </a:rPr>
              <a:t>When the student visits the page they are presented with an interactive and up-to-date menu.</a:t>
            </a:r>
            <a:endParaRPr sz="1600">
              <a:solidFill>
                <a:schemeClr val="lt2"/>
              </a:solidFill>
              <a:latin typeface="Times New Roman"/>
              <a:ea typeface="Times New Roman"/>
              <a:cs typeface="Times New Roman"/>
              <a:sym typeface="Times New Roman"/>
            </a:endParaRPr>
          </a:p>
          <a:p>
            <a:pPr indent="-330200" lvl="0" marL="457200" rtl="0" algn="just">
              <a:spcBef>
                <a:spcPts val="0"/>
              </a:spcBef>
              <a:spcAft>
                <a:spcPts val="0"/>
              </a:spcAft>
              <a:buClr>
                <a:schemeClr val="lt2"/>
              </a:buClr>
              <a:buSzPts val="1600"/>
              <a:buFont typeface="Times New Roman"/>
              <a:buChar char="●"/>
            </a:pPr>
            <a:r>
              <a:rPr lang="en" sz="1600">
                <a:solidFill>
                  <a:schemeClr val="lt2"/>
                </a:solidFill>
                <a:latin typeface="Times New Roman"/>
                <a:ea typeface="Times New Roman"/>
                <a:cs typeface="Times New Roman"/>
                <a:sym typeface="Times New Roman"/>
              </a:rPr>
              <a:t>This system also greatly lightens the load on the canteens end, as the entire process of taking orders and serving is automated.</a:t>
            </a:r>
            <a:endParaRPr sz="1600">
              <a:solidFill>
                <a:schemeClr val="lt2"/>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a:solidFill>
                <a:schemeClr val="lt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84" name="Shape 84"/>
        <p:cNvGrpSpPr/>
        <p:nvPr/>
      </p:nvGrpSpPr>
      <p:grpSpPr>
        <a:xfrm>
          <a:off x="0" y="0"/>
          <a:ext cx="0" cy="0"/>
          <a:chOff x="0" y="0"/>
          <a:chExt cx="0" cy="0"/>
        </a:xfrm>
      </p:grpSpPr>
      <p:sp>
        <p:nvSpPr>
          <p:cNvPr id="85" name="Google Shape;85;p16"/>
          <p:cNvSpPr txBox="1"/>
          <p:nvPr>
            <p:ph type="title"/>
          </p:nvPr>
        </p:nvSpPr>
        <p:spPr>
          <a:xfrm>
            <a:off x="21602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800">
                <a:solidFill>
                  <a:srgbClr val="FFFFFF"/>
                </a:solidFill>
              </a:rPr>
              <a:t>Objectives</a:t>
            </a:r>
            <a:endParaRPr b="1" sz="3500">
              <a:solidFill>
                <a:srgbClr val="FFFFFF"/>
              </a:solidFill>
            </a:endParaRPr>
          </a:p>
        </p:txBody>
      </p:sp>
      <p:sp>
        <p:nvSpPr>
          <p:cNvPr id="86" name="Google Shape;86;p16"/>
          <p:cNvSpPr txBox="1"/>
          <p:nvPr/>
        </p:nvSpPr>
        <p:spPr>
          <a:xfrm>
            <a:off x="3415625" y="639100"/>
            <a:ext cx="5605500" cy="4832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2"/>
              </a:buClr>
              <a:buSzPts val="1600"/>
              <a:buFont typeface="Times New Roman"/>
              <a:buChar char="●"/>
            </a:pPr>
            <a:r>
              <a:rPr lang="en" sz="1600">
                <a:solidFill>
                  <a:schemeClr val="lt2"/>
                </a:solidFill>
                <a:latin typeface="Times New Roman"/>
                <a:ea typeface="Times New Roman"/>
                <a:cs typeface="Times New Roman"/>
                <a:sym typeface="Times New Roman"/>
              </a:rPr>
              <a:t>To make it convenient for those who have less time. </a:t>
            </a:r>
            <a:endParaRPr sz="1600">
              <a:solidFill>
                <a:schemeClr val="lt2"/>
              </a:solidFill>
              <a:latin typeface="Times New Roman"/>
              <a:ea typeface="Times New Roman"/>
              <a:cs typeface="Times New Roman"/>
              <a:sym typeface="Times New Roman"/>
            </a:endParaRPr>
          </a:p>
          <a:p>
            <a:pPr indent="-330200" lvl="0" marL="457200" rtl="0" algn="l">
              <a:spcBef>
                <a:spcPts val="0"/>
              </a:spcBef>
              <a:spcAft>
                <a:spcPts val="0"/>
              </a:spcAft>
              <a:buClr>
                <a:schemeClr val="lt2"/>
              </a:buClr>
              <a:buSzPts val="1600"/>
              <a:buFont typeface="Times New Roman"/>
              <a:buChar char="●"/>
            </a:pPr>
            <a:r>
              <a:rPr lang="en" sz="1600">
                <a:solidFill>
                  <a:schemeClr val="lt2"/>
                </a:solidFill>
                <a:latin typeface="Times New Roman"/>
                <a:ea typeface="Times New Roman"/>
                <a:cs typeface="Times New Roman"/>
                <a:sym typeface="Times New Roman"/>
              </a:rPr>
              <a:t>To allow users to give their orders before hand makes them save time and enables them to eat wherever they like.</a:t>
            </a:r>
            <a:endParaRPr sz="1600">
              <a:solidFill>
                <a:schemeClr val="lt2"/>
              </a:solidFill>
              <a:latin typeface="Times New Roman"/>
              <a:ea typeface="Times New Roman"/>
              <a:cs typeface="Times New Roman"/>
              <a:sym typeface="Times New Roman"/>
            </a:endParaRPr>
          </a:p>
          <a:p>
            <a:pPr indent="-330200" lvl="0" marL="457200" rtl="0" algn="l">
              <a:spcBef>
                <a:spcPts val="0"/>
              </a:spcBef>
              <a:spcAft>
                <a:spcPts val="0"/>
              </a:spcAft>
              <a:buClr>
                <a:schemeClr val="lt2"/>
              </a:buClr>
              <a:buSzPts val="1600"/>
              <a:buFont typeface="Times New Roman"/>
              <a:buChar char="●"/>
            </a:pPr>
            <a:r>
              <a:rPr lang="en" sz="1600">
                <a:solidFill>
                  <a:schemeClr val="lt2"/>
                </a:solidFill>
                <a:latin typeface="Times New Roman"/>
                <a:ea typeface="Times New Roman"/>
                <a:cs typeface="Times New Roman"/>
                <a:sym typeface="Times New Roman"/>
              </a:rPr>
              <a:t>To minimise the need to look for space in canteen to have a seat, one could add a pickup location location for their delivery making it to go with some ease.</a:t>
            </a:r>
            <a:endParaRPr sz="1600">
              <a:solidFill>
                <a:schemeClr val="lt2"/>
              </a:solidFill>
              <a:latin typeface="Times New Roman"/>
              <a:ea typeface="Times New Roman"/>
              <a:cs typeface="Times New Roman"/>
              <a:sym typeface="Times New Roman"/>
            </a:endParaRPr>
          </a:p>
          <a:p>
            <a:pPr indent="-330200" lvl="0" marL="457200" rtl="0" algn="l">
              <a:spcBef>
                <a:spcPts val="0"/>
              </a:spcBef>
              <a:spcAft>
                <a:spcPts val="0"/>
              </a:spcAft>
              <a:buClr>
                <a:schemeClr val="lt2"/>
              </a:buClr>
              <a:buSzPts val="1600"/>
              <a:buFont typeface="Times New Roman"/>
              <a:buChar char="●"/>
            </a:pPr>
            <a:r>
              <a:rPr lang="en" sz="1600">
                <a:solidFill>
                  <a:schemeClr val="lt2"/>
                </a:solidFill>
                <a:latin typeface="Times New Roman"/>
                <a:ea typeface="Times New Roman"/>
                <a:cs typeface="Times New Roman"/>
                <a:sym typeface="Times New Roman"/>
              </a:rPr>
              <a:t>To avoid complications of cash or inaccurate service.</a:t>
            </a:r>
            <a:endParaRPr sz="1600">
              <a:solidFill>
                <a:schemeClr val="lt2"/>
              </a:solidFill>
              <a:latin typeface="Times New Roman"/>
              <a:ea typeface="Times New Roman"/>
              <a:cs typeface="Times New Roman"/>
              <a:sym typeface="Times New Roman"/>
            </a:endParaRPr>
          </a:p>
          <a:p>
            <a:pPr indent="-330200" lvl="0" marL="457200" rtl="0" algn="l">
              <a:spcBef>
                <a:spcPts val="0"/>
              </a:spcBef>
              <a:spcAft>
                <a:spcPts val="0"/>
              </a:spcAft>
              <a:buClr>
                <a:schemeClr val="lt2"/>
              </a:buClr>
              <a:buSzPts val="1600"/>
              <a:buFont typeface="Times New Roman"/>
              <a:buChar char="●"/>
            </a:pPr>
            <a:r>
              <a:rPr lang="en" sz="1600">
                <a:solidFill>
                  <a:schemeClr val="lt2"/>
                </a:solidFill>
                <a:latin typeface="Times New Roman"/>
                <a:ea typeface="Times New Roman"/>
                <a:cs typeface="Times New Roman"/>
                <a:sym typeface="Times New Roman"/>
              </a:rPr>
              <a:t>To save time would be one of the major objective out here.</a:t>
            </a:r>
            <a:endParaRPr sz="1600">
              <a:solidFill>
                <a:schemeClr val="lt2"/>
              </a:solidFill>
              <a:latin typeface="Times New Roman"/>
              <a:ea typeface="Times New Roman"/>
              <a:cs typeface="Times New Roman"/>
              <a:sym typeface="Times New Roman"/>
            </a:endParaRPr>
          </a:p>
          <a:p>
            <a:pPr indent="-330200" lvl="0" marL="457200" rtl="0" algn="l">
              <a:spcBef>
                <a:spcPts val="0"/>
              </a:spcBef>
              <a:spcAft>
                <a:spcPts val="0"/>
              </a:spcAft>
              <a:buClr>
                <a:schemeClr val="lt2"/>
              </a:buClr>
              <a:buSzPts val="1600"/>
              <a:buFont typeface="Times New Roman"/>
              <a:buChar char="●"/>
            </a:pPr>
            <a:r>
              <a:rPr lang="en" sz="1600">
                <a:solidFill>
                  <a:schemeClr val="lt2"/>
                </a:solidFill>
                <a:latin typeface="Times New Roman"/>
                <a:ea typeface="Times New Roman"/>
                <a:cs typeface="Times New Roman"/>
                <a:sym typeface="Times New Roman"/>
              </a:rPr>
              <a:t>To make it cost effective as online transactions are just more secure.</a:t>
            </a:r>
            <a:endParaRPr sz="1600">
              <a:solidFill>
                <a:schemeClr val="lt2"/>
              </a:solidFill>
              <a:latin typeface="Times New Roman"/>
              <a:ea typeface="Times New Roman"/>
              <a:cs typeface="Times New Roman"/>
              <a:sym typeface="Times New Roman"/>
            </a:endParaRPr>
          </a:p>
          <a:p>
            <a:pPr indent="-330200" lvl="0" marL="457200" rtl="0" algn="l">
              <a:spcBef>
                <a:spcPts val="0"/>
              </a:spcBef>
              <a:spcAft>
                <a:spcPts val="0"/>
              </a:spcAft>
              <a:buClr>
                <a:schemeClr val="lt2"/>
              </a:buClr>
              <a:buSzPts val="1600"/>
              <a:buFont typeface="Times New Roman"/>
              <a:buChar char="●"/>
            </a:pPr>
            <a:r>
              <a:rPr lang="en" sz="1600">
                <a:solidFill>
                  <a:schemeClr val="lt2"/>
                </a:solidFill>
                <a:latin typeface="Times New Roman"/>
                <a:ea typeface="Times New Roman"/>
                <a:cs typeface="Times New Roman"/>
                <a:sym typeface="Times New Roman"/>
              </a:rPr>
              <a:t>To reduce paperwork or manual work.</a:t>
            </a:r>
            <a:endParaRPr>
              <a:solidFill>
                <a:schemeClr val="lt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90" name="Shape 90"/>
        <p:cNvGrpSpPr/>
        <p:nvPr/>
      </p:nvGrpSpPr>
      <p:grpSpPr>
        <a:xfrm>
          <a:off x="0" y="0"/>
          <a:ext cx="0" cy="0"/>
          <a:chOff x="0" y="0"/>
          <a:chExt cx="0" cy="0"/>
        </a:xfrm>
      </p:grpSpPr>
      <p:sp>
        <p:nvSpPr>
          <p:cNvPr id="91" name="Google Shape;91;p17"/>
          <p:cNvSpPr txBox="1"/>
          <p:nvPr/>
        </p:nvSpPr>
        <p:spPr>
          <a:xfrm>
            <a:off x="140650" y="351600"/>
            <a:ext cx="3013800" cy="17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lt1"/>
                </a:solidFill>
                <a:latin typeface="Roboto"/>
                <a:ea typeface="Roboto"/>
                <a:cs typeface="Roboto"/>
                <a:sym typeface="Roboto"/>
              </a:rPr>
              <a:t>Problem Definition</a:t>
            </a:r>
            <a:endParaRPr b="1" sz="2800">
              <a:solidFill>
                <a:schemeClr val="lt1"/>
              </a:solidFill>
              <a:latin typeface="Roboto"/>
              <a:ea typeface="Roboto"/>
              <a:cs typeface="Roboto"/>
              <a:sym typeface="Roboto"/>
            </a:endParaRPr>
          </a:p>
        </p:txBody>
      </p:sp>
      <p:sp>
        <p:nvSpPr>
          <p:cNvPr id="92" name="Google Shape;92;p17"/>
          <p:cNvSpPr txBox="1"/>
          <p:nvPr/>
        </p:nvSpPr>
        <p:spPr>
          <a:xfrm>
            <a:off x="3395525" y="351600"/>
            <a:ext cx="5655900" cy="49827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chemeClr val="lt2"/>
              </a:buClr>
              <a:buSzPts val="1600"/>
              <a:buFont typeface="Times New Roman"/>
              <a:buChar char="●"/>
            </a:pPr>
            <a:r>
              <a:rPr lang="en" sz="1600">
                <a:solidFill>
                  <a:schemeClr val="lt2"/>
                </a:solidFill>
                <a:latin typeface="Times New Roman"/>
                <a:ea typeface="Times New Roman"/>
                <a:cs typeface="Times New Roman"/>
                <a:sym typeface="Times New Roman"/>
              </a:rPr>
              <a:t>Problem Identified</a:t>
            </a:r>
            <a:endParaRPr sz="1600">
              <a:solidFill>
                <a:schemeClr val="lt2"/>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600">
              <a:solidFill>
                <a:schemeClr val="lt2"/>
              </a:solidFill>
              <a:latin typeface="Times New Roman"/>
              <a:ea typeface="Times New Roman"/>
              <a:cs typeface="Times New Roman"/>
              <a:sym typeface="Times New Roman"/>
            </a:endParaRPr>
          </a:p>
          <a:p>
            <a:pPr indent="0" lvl="0" marL="0" rtl="0" algn="just">
              <a:spcBef>
                <a:spcPts val="0"/>
              </a:spcBef>
              <a:spcAft>
                <a:spcPts val="0"/>
              </a:spcAft>
              <a:buNone/>
            </a:pPr>
            <a:r>
              <a:rPr lang="en" sz="1600">
                <a:solidFill>
                  <a:schemeClr val="lt2"/>
                </a:solidFill>
                <a:latin typeface="Times New Roman"/>
                <a:ea typeface="Times New Roman"/>
                <a:cs typeface="Times New Roman"/>
                <a:sym typeface="Times New Roman"/>
              </a:rPr>
              <a:t>The main challenge encountered by our college is that of space being a little less to accommodate all the students at the same time. The experience of ordering food is not quick and a lot of complications while receiving the order. Manual system involves paper work in the form of taking orders maintaining cash which is full of risk and tedious process. </a:t>
            </a:r>
            <a:endParaRPr sz="1600">
              <a:solidFill>
                <a:schemeClr val="lt2"/>
              </a:solidFill>
              <a:latin typeface="Times New Roman"/>
              <a:ea typeface="Times New Roman"/>
              <a:cs typeface="Times New Roman"/>
              <a:sym typeface="Times New Roman"/>
            </a:endParaRPr>
          </a:p>
          <a:p>
            <a:pPr indent="457200" lvl="0" marL="1828800" rtl="0" algn="just">
              <a:spcBef>
                <a:spcPts val="0"/>
              </a:spcBef>
              <a:spcAft>
                <a:spcPts val="0"/>
              </a:spcAft>
              <a:buNone/>
            </a:pPr>
            <a:r>
              <a:t/>
            </a:r>
            <a:endParaRPr sz="1600">
              <a:solidFill>
                <a:schemeClr val="lt2"/>
              </a:solidFill>
              <a:latin typeface="Times New Roman"/>
              <a:ea typeface="Times New Roman"/>
              <a:cs typeface="Times New Roman"/>
              <a:sym typeface="Times New Roman"/>
            </a:endParaRPr>
          </a:p>
          <a:p>
            <a:pPr indent="-330200" lvl="0" marL="457200" rtl="0" algn="just">
              <a:spcBef>
                <a:spcPts val="0"/>
              </a:spcBef>
              <a:spcAft>
                <a:spcPts val="0"/>
              </a:spcAft>
              <a:buClr>
                <a:schemeClr val="lt2"/>
              </a:buClr>
              <a:buSzPts val="1600"/>
              <a:buFont typeface="Times New Roman"/>
              <a:buChar char="●"/>
            </a:pPr>
            <a:r>
              <a:rPr lang="en" sz="1600">
                <a:solidFill>
                  <a:schemeClr val="lt2"/>
                </a:solidFill>
                <a:latin typeface="Times New Roman"/>
                <a:ea typeface="Times New Roman"/>
                <a:cs typeface="Times New Roman"/>
                <a:sym typeface="Times New Roman"/>
              </a:rPr>
              <a:t>Solution</a:t>
            </a:r>
            <a:endParaRPr sz="1600">
              <a:solidFill>
                <a:schemeClr val="lt2"/>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600">
              <a:solidFill>
                <a:schemeClr val="lt2"/>
              </a:solidFill>
              <a:latin typeface="Times New Roman"/>
              <a:ea typeface="Times New Roman"/>
              <a:cs typeface="Times New Roman"/>
              <a:sym typeface="Times New Roman"/>
            </a:endParaRPr>
          </a:p>
          <a:p>
            <a:pPr indent="0" lvl="0" marL="0" rtl="0" algn="just">
              <a:spcBef>
                <a:spcPts val="0"/>
              </a:spcBef>
              <a:spcAft>
                <a:spcPts val="0"/>
              </a:spcAft>
              <a:buNone/>
            </a:pPr>
            <a:r>
              <a:rPr lang="en" sz="1600">
                <a:solidFill>
                  <a:schemeClr val="lt2"/>
                </a:solidFill>
                <a:latin typeface="Times New Roman"/>
                <a:ea typeface="Times New Roman"/>
                <a:cs typeface="Times New Roman"/>
                <a:sym typeface="Times New Roman"/>
              </a:rPr>
              <a:t>So this application not only is helping for canteen automation but also solves all of these concerns and makes a lot more easier and feasible atmosphere for every student as well as the manager. Every student will be able to access via their moodle id and a user generated password, by using which they can log into the system.</a:t>
            </a:r>
            <a:endParaRPr sz="1600">
              <a:solidFill>
                <a:schemeClr val="lt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96" name="Shape 96"/>
        <p:cNvGrpSpPr/>
        <p:nvPr/>
      </p:nvGrpSpPr>
      <p:grpSpPr>
        <a:xfrm>
          <a:off x="0" y="0"/>
          <a:ext cx="0" cy="0"/>
          <a:chOff x="0" y="0"/>
          <a:chExt cx="0" cy="0"/>
        </a:xfrm>
      </p:grpSpPr>
      <p:sp>
        <p:nvSpPr>
          <p:cNvPr id="97" name="Google Shape;97;p18"/>
          <p:cNvSpPr txBox="1"/>
          <p:nvPr>
            <p:ph type="title"/>
          </p:nvPr>
        </p:nvSpPr>
        <p:spPr>
          <a:xfrm>
            <a:off x="226075" y="357800"/>
            <a:ext cx="2808000" cy="144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800">
                <a:solidFill>
                  <a:srgbClr val="FFFFFF"/>
                </a:solidFill>
              </a:rPr>
              <a:t>Technology Stack</a:t>
            </a:r>
            <a:endParaRPr b="1" sz="2800">
              <a:solidFill>
                <a:srgbClr val="FFFFFF"/>
              </a:solidFill>
            </a:endParaRPr>
          </a:p>
        </p:txBody>
      </p:sp>
      <p:pic>
        <p:nvPicPr>
          <p:cNvPr id="98" name="Google Shape;98;p18"/>
          <p:cNvPicPr preferRelativeResize="0"/>
          <p:nvPr/>
        </p:nvPicPr>
        <p:blipFill>
          <a:blip r:embed="rId3">
            <a:alphaModFix/>
          </a:blip>
          <a:stretch>
            <a:fillRect/>
          </a:stretch>
        </p:blipFill>
        <p:spPr>
          <a:xfrm>
            <a:off x="3477600" y="255750"/>
            <a:ext cx="2730776" cy="1440300"/>
          </a:xfrm>
          <a:prstGeom prst="rect">
            <a:avLst/>
          </a:prstGeom>
          <a:noFill/>
          <a:ln>
            <a:noFill/>
          </a:ln>
        </p:spPr>
      </p:pic>
      <p:pic>
        <p:nvPicPr>
          <p:cNvPr id="99" name="Google Shape;99;p18"/>
          <p:cNvPicPr preferRelativeResize="0"/>
          <p:nvPr/>
        </p:nvPicPr>
        <p:blipFill>
          <a:blip r:embed="rId4">
            <a:alphaModFix/>
          </a:blip>
          <a:stretch>
            <a:fillRect/>
          </a:stretch>
        </p:blipFill>
        <p:spPr>
          <a:xfrm>
            <a:off x="6308825" y="1826063"/>
            <a:ext cx="2438226" cy="1491374"/>
          </a:xfrm>
          <a:prstGeom prst="rect">
            <a:avLst/>
          </a:prstGeom>
          <a:noFill/>
          <a:ln>
            <a:noFill/>
          </a:ln>
        </p:spPr>
      </p:pic>
      <p:pic>
        <p:nvPicPr>
          <p:cNvPr id="100" name="Google Shape;100;p18"/>
          <p:cNvPicPr preferRelativeResize="0"/>
          <p:nvPr/>
        </p:nvPicPr>
        <p:blipFill>
          <a:blip r:embed="rId5">
            <a:alphaModFix/>
          </a:blip>
          <a:stretch>
            <a:fillRect/>
          </a:stretch>
        </p:blipFill>
        <p:spPr>
          <a:xfrm>
            <a:off x="3477600" y="3536138"/>
            <a:ext cx="2730775" cy="1365387"/>
          </a:xfrm>
          <a:prstGeom prst="rect">
            <a:avLst/>
          </a:prstGeom>
          <a:noFill/>
          <a:ln>
            <a:noFill/>
          </a:ln>
        </p:spPr>
      </p:pic>
      <p:sp>
        <p:nvSpPr>
          <p:cNvPr id="101" name="Google Shape;101;p18"/>
          <p:cNvSpPr txBox="1"/>
          <p:nvPr/>
        </p:nvSpPr>
        <p:spPr>
          <a:xfrm>
            <a:off x="6389200" y="281275"/>
            <a:ext cx="2541600" cy="13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4D5156"/>
                </a:solidFill>
                <a:highlight>
                  <a:srgbClr val="FFFFFF"/>
                </a:highlight>
              </a:rPr>
              <a:t>Flutter is an open-source UI software development kit created by Google. It is used to develop applications for Android, iOS, Linux, Mac, Windows, Google Fuchsia, and the web from a single codebase.</a:t>
            </a:r>
            <a:endParaRPr>
              <a:latin typeface="Roboto"/>
              <a:ea typeface="Roboto"/>
              <a:cs typeface="Roboto"/>
              <a:sym typeface="Roboto"/>
            </a:endParaRPr>
          </a:p>
        </p:txBody>
      </p:sp>
      <p:sp>
        <p:nvSpPr>
          <p:cNvPr id="102" name="Google Shape;102;p18"/>
          <p:cNvSpPr txBox="1"/>
          <p:nvPr/>
        </p:nvSpPr>
        <p:spPr>
          <a:xfrm>
            <a:off x="3526100" y="1958950"/>
            <a:ext cx="2280300" cy="12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4D5156"/>
                </a:solidFill>
                <a:highlight>
                  <a:srgbClr val="FFFFFF"/>
                </a:highlight>
              </a:rPr>
              <a:t>Node.js is an open-source, cross-platform, back-end, JavaScript runtime environment that executes JavaScript code outside a web browser.</a:t>
            </a:r>
            <a:endParaRPr>
              <a:latin typeface="Roboto"/>
              <a:ea typeface="Roboto"/>
              <a:cs typeface="Roboto"/>
              <a:sym typeface="Roboto"/>
            </a:endParaRPr>
          </a:p>
        </p:txBody>
      </p:sp>
      <p:sp>
        <p:nvSpPr>
          <p:cNvPr id="103" name="Google Shape;103;p18"/>
          <p:cNvSpPr txBox="1"/>
          <p:nvPr/>
        </p:nvSpPr>
        <p:spPr>
          <a:xfrm>
            <a:off x="6529825" y="3686850"/>
            <a:ext cx="2217300" cy="12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4D5156"/>
                </a:solidFill>
                <a:highlight>
                  <a:srgbClr val="FFFFFF"/>
                </a:highlight>
              </a:rPr>
              <a:t>PostgreSQL, also known as Postgres, is a free and open-source relational database management system emphasizing extensibility and SQL compliance.</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07" name="Shape 107"/>
        <p:cNvGrpSpPr/>
        <p:nvPr/>
      </p:nvGrpSpPr>
      <p:grpSpPr>
        <a:xfrm>
          <a:off x="0" y="0"/>
          <a:ext cx="0" cy="0"/>
          <a:chOff x="0" y="0"/>
          <a:chExt cx="0" cy="0"/>
        </a:xfrm>
      </p:grpSpPr>
      <p:sp>
        <p:nvSpPr>
          <p:cNvPr id="108" name="Google Shape;108;p19"/>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800">
                <a:solidFill>
                  <a:srgbClr val="FFFFFF"/>
                </a:solidFill>
              </a:rPr>
              <a:t>Review suggestions</a:t>
            </a:r>
            <a:endParaRPr b="1" sz="2800">
              <a:solidFill>
                <a:srgbClr val="FFFFFF"/>
              </a:solidFill>
            </a:endParaRPr>
          </a:p>
        </p:txBody>
      </p:sp>
      <p:sp>
        <p:nvSpPr>
          <p:cNvPr id="109" name="Google Shape;109;p19"/>
          <p:cNvSpPr txBox="1"/>
          <p:nvPr/>
        </p:nvSpPr>
        <p:spPr>
          <a:xfrm>
            <a:off x="3516050" y="411900"/>
            <a:ext cx="5364600" cy="4691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2"/>
              </a:buClr>
              <a:buSzPts val="1600"/>
              <a:buFont typeface="Roboto"/>
              <a:buChar char="●"/>
            </a:pPr>
            <a:r>
              <a:rPr lang="en" sz="1600">
                <a:solidFill>
                  <a:schemeClr val="lt2"/>
                </a:solidFill>
                <a:latin typeface="Roboto"/>
                <a:ea typeface="Roboto"/>
                <a:cs typeface="Roboto"/>
                <a:sym typeface="Roboto"/>
              </a:rPr>
              <a:t>QR code scanner and UPI for payment</a:t>
            </a:r>
            <a:endParaRPr sz="1600">
              <a:solidFill>
                <a:schemeClr val="lt2"/>
              </a:solidFill>
              <a:latin typeface="Roboto"/>
              <a:ea typeface="Roboto"/>
              <a:cs typeface="Roboto"/>
              <a:sym typeface="Roboto"/>
            </a:endParaRPr>
          </a:p>
          <a:p>
            <a:pPr indent="-330200" lvl="0" marL="457200" rtl="0" algn="l">
              <a:spcBef>
                <a:spcPts val="0"/>
              </a:spcBef>
              <a:spcAft>
                <a:spcPts val="0"/>
              </a:spcAft>
              <a:buClr>
                <a:schemeClr val="lt2"/>
              </a:buClr>
              <a:buSzPts val="1600"/>
              <a:buFont typeface="Roboto"/>
              <a:buChar char="●"/>
            </a:pPr>
            <a:r>
              <a:rPr lang="en" sz="1600">
                <a:solidFill>
                  <a:schemeClr val="lt2"/>
                </a:solidFill>
                <a:latin typeface="Roboto"/>
                <a:ea typeface="Roboto"/>
                <a:cs typeface="Roboto"/>
                <a:sym typeface="Roboto"/>
              </a:rPr>
              <a:t>Reports to be generated of all the activities daily/weekly/monthly</a:t>
            </a:r>
            <a:endParaRPr sz="1600">
              <a:solidFill>
                <a:schemeClr val="lt2"/>
              </a:solidFill>
              <a:latin typeface="Roboto"/>
              <a:ea typeface="Roboto"/>
              <a:cs typeface="Roboto"/>
              <a:sym typeface="Roboto"/>
            </a:endParaRPr>
          </a:p>
          <a:p>
            <a:pPr indent="-330200" lvl="0" marL="457200" rtl="0" algn="l">
              <a:spcBef>
                <a:spcPts val="0"/>
              </a:spcBef>
              <a:spcAft>
                <a:spcPts val="0"/>
              </a:spcAft>
              <a:buClr>
                <a:schemeClr val="lt2"/>
              </a:buClr>
              <a:buSzPts val="1600"/>
              <a:buFont typeface="Roboto"/>
              <a:buChar char="●"/>
            </a:pPr>
            <a:r>
              <a:rPr lang="en" sz="1600">
                <a:solidFill>
                  <a:schemeClr val="lt2"/>
                </a:solidFill>
                <a:latin typeface="Roboto"/>
                <a:ea typeface="Roboto"/>
                <a:cs typeface="Roboto"/>
                <a:sym typeface="Roboto"/>
              </a:rPr>
              <a:t>Data to be stored on cloud</a:t>
            </a:r>
            <a:endParaRPr sz="1600">
              <a:solidFill>
                <a:schemeClr val="lt2"/>
              </a:solidFill>
              <a:latin typeface="Roboto"/>
              <a:ea typeface="Roboto"/>
              <a:cs typeface="Roboto"/>
              <a:sym typeface="Roboto"/>
            </a:endParaRPr>
          </a:p>
          <a:p>
            <a:pPr indent="-330200" lvl="0" marL="457200" rtl="0" algn="l">
              <a:spcBef>
                <a:spcPts val="0"/>
              </a:spcBef>
              <a:spcAft>
                <a:spcPts val="0"/>
              </a:spcAft>
              <a:buClr>
                <a:schemeClr val="lt2"/>
              </a:buClr>
              <a:buSzPts val="1600"/>
              <a:buFont typeface="Roboto"/>
              <a:buChar char="●"/>
            </a:pPr>
            <a:r>
              <a:rPr lang="en" sz="1600">
                <a:solidFill>
                  <a:schemeClr val="lt2"/>
                </a:solidFill>
                <a:latin typeface="Roboto"/>
                <a:ea typeface="Roboto"/>
                <a:cs typeface="Roboto"/>
                <a:sym typeface="Roboto"/>
              </a:rPr>
              <a:t>Registration will be done via all possible modes eg.moodle id,faculty user id’s, google, phone and number.</a:t>
            </a:r>
            <a:endParaRPr sz="1600">
              <a:solidFill>
                <a:schemeClr val="lt2"/>
              </a:solidFill>
              <a:latin typeface="Roboto"/>
              <a:ea typeface="Roboto"/>
              <a:cs typeface="Roboto"/>
              <a:sym typeface="Roboto"/>
            </a:endParaRPr>
          </a:p>
          <a:p>
            <a:pPr indent="-330200" lvl="0" marL="457200" rtl="0" algn="l">
              <a:spcBef>
                <a:spcPts val="0"/>
              </a:spcBef>
              <a:spcAft>
                <a:spcPts val="0"/>
              </a:spcAft>
              <a:buClr>
                <a:schemeClr val="lt2"/>
              </a:buClr>
              <a:buSzPts val="1600"/>
              <a:buFont typeface="Roboto"/>
              <a:buChar char="●"/>
            </a:pPr>
            <a:r>
              <a:rPr lang="en" sz="1600">
                <a:solidFill>
                  <a:schemeClr val="lt2"/>
                </a:solidFill>
                <a:latin typeface="Roboto"/>
                <a:ea typeface="Roboto"/>
                <a:cs typeface="Roboto"/>
                <a:sym typeface="Roboto"/>
              </a:rPr>
              <a:t>To add a Feedback page</a:t>
            </a:r>
            <a:endParaRPr sz="1600">
              <a:solidFill>
                <a:schemeClr val="lt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13" name="Shape 113"/>
        <p:cNvGrpSpPr/>
        <p:nvPr/>
      </p:nvGrpSpPr>
      <p:grpSpPr>
        <a:xfrm>
          <a:off x="0" y="0"/>
          <a:ext cx="0" cy="0"/>
          <a:chOff x="0" y="0"/>
          <a:chExt cx="0" cy="0"/>
        </a:xfrm>
      </p:grpSpPr>
      <p:sp>
        <p:nvSpPr>
          <p:cNvPr id="114" name="Google Shape;114;p20"/>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Proposed System Architecture</a:t>
            </a:r>
            <a:endParaRPr sz="3100">
              <a:solidFill>
                <a:srgbClr val="FFFFFF"/>
              </a:solidFill>
            </a:endParaRPr>
          </a:p>
        </p:txBody>
      </p:sp>
      <p:sp>
        <p:nvSpPr>
          <p:cNvPr id="115" name="Google Shape;115;p20"/>
          <p:cNvSpPr txBox="1"/>
          <p:nvPr/>
        </p:nvSpPr>
        <p:spPr>
          <a:xfrm>
            <a:off x="3465825" y="170775"/>
            <a:ext cx="5515200" cy="48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2"/>
                </a:solidFill>
                <a:latin typeface="Roboto"/>
                <a:ea typeface="Roboto"/>
                <a:cs typeface="Roboto"/>
                <a:sym typeface="Roboto"/>
              </a:rPr>
              <a:t>-- Admin</a:t>
            </a:r>
            <a:endParaRPr sz="1600">
              <a:solidFill>
                <a:schemeClr val="lt2"/>
              </a:solidFill>
              <a:latin typeface="Roboto"/>
              <a:ea typeface="Roboto"/>
              <a:cs typeface="Roboto"/>
              <a:sym typeface="Roboto"/>
            </a:endParaRPr>
          </a:p>
          <a:p>
            <a:pPr indent="0" lvl="0" marL="0" rtl="0" algn="l">
              <a:spcBef>
                <a:spcPts val="0"/>
              </a:spcBef>
              <a:spcAft>
                <a:spcPts val="0"/>
              </a:spcAft>
              <a:buNone/>
            </a:pPr>
            <a:r>
              <a:t/>
            </a:r>
            <a:endParaRPr sz="1600">
              <a:solidFill>
                <a:schemeClr val="lt2"/>
              </a:solidFill>
              <a:latin typeface="Roboto"/>
              <a:ea typeface="Roboto"/>
              <a:cs typeface="Roboto"/>
              <a:sym typeface="Roboto"/>
            </a:endParaRPr>
          </a:p>
          <a:p>
            <a:pPr indent="0" lvl="0" marL="0" rtl="0" algn="l">
              <a:spcBef>
                <a:spcPts val="0"/>
              </a:spcBef>
              <a:spcAft>
                <a:spcPts val="0"/>
              </a:spcAft>
              <a:buNone/>
            </a:pPr>
            <a:r>
              <a:t/>
            </a:r>
            <a:endParaRPr sz="1600">
              <a:solidFill>
                <a:schemeClr val="lt2"/>
              </a:solidFill>
              <a:latin typeface="Roboto"/>
              <a:ea typeface="Roboto"/>
              <a:cs typeface="Roboto"/>
              <a:sym typeface="Roboto"/>
            </a:endParaRPr>
          </a:p>
        </p:txBody>
      </p:sp>
      <p:pic>
        <p:nvPicPr>
          <p:cNvPr id="116" name="Google Shape;116;p20"/>
          <p:cNvPicPr preferRelativeResize="0"/>
          <p:nvPr/>
        </p:nvPicPr>
        <p:blipFill>
          <a:blip r:embed="rId3">
            <a:alphaModFix/>
          </a:blip>
          <a:stretch>
            <a:fillRect/>
          </a:stretch>
        </p:blipFill>
        <p:spPr>
          <a:xfrm>
            <a:off x="3999375" y="668500"/>
            <a:ext cx="3628775" cy="4067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20" name="Shape 120"/>
        <p:cNvGrpSpPr/>
        <p:nvPr/>
      </p:nvGrpSpPr>
      <p:grpSpPr>
        <a:xfrm>
          <a:off x="0" y="0"/>
          <a:ext cx="0" cy="0"/>
          <a:chOff x="0" y="0"/>
          <a:chExt cx="0" cy="0"/>
        </a:xfrm>
      </p:grpSpPr>
      <p:sp>
        <p:nvSpPr>
          <p:cNvPr id="121" name="Google Shape;121;p21"/>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Proposed System Architecture</a:t>
            </a:r>
            <a:endParaRPr sz="3100">
              <a:solidFill>
                <a:srgbClr val="FFFFFF"/>
              </a:solidFill>
            </a:endParaRPr>
          </a:p>
        </p:txBody>
      </p:sp>
      <p:sp>
        <p:nvSpPr>
          <p:cNvPr id="122" name="Google Shape;122;p21"/>
          <p:cNvSpPr txBox="1"/>
          <p:nvPr/>
        </p:nvSpPr>
        <p:spPr>
          <a:xfrm>
            <a:off x="3465825" y="170775"/>
            <a:ext cx="5515200" cy="48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2"/>
                </a:solidFill>
                <a:latin typeface="Roboto"/>
                <a:ea typeface="Roboto"/>
                <a:cs typeface="Roboto"/>
                <a:sym typeface="Roboto"/>
              </a:rPr>
              <a:t>-- Canteen</a:t>
            </a:r>
            <a:endParaRPr sz="1600">
              <a:solidFill>
                <a:schemeClr val="lt2"/>
              </a:solidFill>
              <a:latin typeface="Roboto"/>
              <a:ea typeface="Roboto"/>
              <a:cs typeface="Roboto"/>
              <a:sym typeface="Roboto"/>
            </a:endParaRPr>
          </a:p>
          <a:p>
            <a:pPr indent="0" lvl="0" marL="0" rtl="0" algn="l">
              <a:spcBef>
                <a:spcPts val="0"/>
              </a:spcBef>
              <a:spcAft>
                <a:spcPts val="0"/>
              </a:spcAft>
              <a:buNone/>
            </a:pPr>
            <a:r>
              <a:t/>
            </a:r>
            <a:endParaRPr sz="1600">
              <a:solidFill>
                <a:schemeClr val="lt2"/>
              </a:solidFill>
              <a:latin typeface="Roboto"/>
              <a:ea typeface="Roboto"/>
              <a:cs typeface="Roboto"/>
              <a:sym typeface="Roboto"/>
            </a:endParaRPr>
          </a:p>
          <a:p>
            <a:pPr indent="0" lvl="0" marL="0" rtl="0" algn="l">
              <a:spcBef>
                <a:spcPts val="0"/>
              </a:spcBef>
              <a:spcAft>
                <a:spcPts val="0"/>
              </a:spcAft>
              <a:buNone/>
            </a:pPr>
            <a:r>
              <a:t/>
            </a:r>
            <a:endParaRPr sz="1600">
              <a:solidFill>
                <a:schemeClr val="lt2"/>
              </a:solidFill>
              <a:latin typeface="Roboto"/>
              <a:ea typeface="Roboto"/>
              <a:cs typeface="Roboto"/>
              <a:sym typeface="Roboto"/>
            </a:endParaRPr>
          </a:p>
        </p:txBody>
      </p:sp>
      <p:pic>
        <p:nvPicPr>
          <p:cNvPr id="123" name="Google Shape;123;p21"/>
          <p:cNvPicPr preferRelativeResize="0"/>
          <p:nvPr/>
        </p:nvPicPr>
        <p:blipFill>
          <a:blip r:embed="rId3">
            <a:alphaModFix/>
          </a:blip>
          <a:stretch>
            <a:fillRect/>
          </a:stretch>
        </p:blipFill>
        <p:spPr>
          <a:xfrm>
            <a:off x="3995350" y="682825"/>
            <a:ext cx="3599350" cy="4109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