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7" r:id="rId2"/>
    <p:sldId id="288" r:id="rId3"/>
    <p:sldId id="344" r:id="rId4"/>
    <p:sldId id="289" r:id="rId5"/>
    <p:sldId id="363" r:id="rId6"/>
    <p:sldId id="280" r:id="rId7"/>
    <p:sldId id="362" r:id="rId8"/>
    <p:sldId id="376" r:id="rId9"/>
    <p:sldId id="277" r:id="rId10"/>
    <p:sldId id="266" r:id="rId11"/>
    <p:sldId id="267" r:id="rId12"/>
    <p:sldId id="292" r:id="rId13"/>
    <p:sldId id="301" r:id="rId14"/>
    <p:sldId id="320" r:id="rId15"/>
    <p:sldId id="318" r:id="rId16"/>
  </p:sldIdLst>
  <p:sldSz cx="9144000" cy="5143500" type="screen16x9"/>
  <p:notesSz cx="6858000" cy="9144000"/>
  <p:embeddedFontLst>
    <p:embeddedFont>
      <p:font typeface="Calibri" pitchFamily="34" charset="0"/>
      <p:regular r:id="rId18"/>
      <p:bold r:id="rId19"/>
      <p:italic r:id="rId20"/>
      <p:boldItalic r:id="rId21"/>
    </p:embeddedFont>
    <p:embeddedFont>
      <p:font typeface="Oswald" charset="0"/>
      <p:regular r:id="rId22"/>
      <p:bold r:id="rId23"/>
    </p:embeddedFont>
    <p:embeddedFont>
      <p:font typeface="Perpetua" pitchFamily="18" charset="0"/>
      <p:regular r:id="rId24"/>
      <p:bold r:id="rId25"/>
      <p:italic r:id="rId26"/>
      <p:boldItalic r:id="rId27"/>
    </p:embeddedFont>
    <p:embeddedFont>
      <p:font typeface="Average"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C15D93-1D96-4B66-8E38-DDACBC01246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1251" autoAdjust="0"/>
    <p:restoredTop sz="94660"/>
  </p:normalViewPr>
  <p:slideViewPr>
    <p:cSldViewPr snapToGrid="0" showGuides="1">
      <p:cViewPr>
        <p:scale>
          <a:sx n="75" d="100"/>
          <a:sy n="75" d="100"/>
        </p:scale>
        <p:origin x="-1184" y="-480"/>
      </p:cViewPr>
      <p:guideLst>
        <p:guide orient="horz" pos="1620"/>
        <p:guide pos="2880"/>
      </p:guideLst>
    </p:cSldViewPr>
  </p:slideViewPr>
  <p:notesTextViewPr>
    <p:cViewPr>
      <p:scale>
        <a:sx n="1" d="1"/>
        <a:sy n="1" d="1"/>
      </p:scale>
      <p:origin x="0" y="0"/>
    </p:cViewPr>
  </p:notesTextViewPr>
  <p:sorterViewPr>
    <p:cViewPr>
      <p:scale>
        <a:sx n="100" d="100"/>
        <a:sy n="100" d="100"/>
      </p:scale>
      <p:origin x="0" y="-3062"/>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085dc82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085dc82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c6f980f9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c6f980f9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c6f980f91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c6f980f9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c6f980f91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c6f980f91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c6f980f9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c6f980f9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085dc82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085dc82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p:cSld name="TITLE_1">
    <p:bg>
      <p:bgPr>
        <a:solidFill>
          <a:srgbClr val="081D37"/>
        </a:solidFill>
        <a:effectLst/>
      </p:bgPr>
    </p:bg>
    <p:spTree>
      <p:nvGrpSpPr>
        <p:cNvPr id="1" name="Shape 12"/>
        <p:cNvGrpSpPr/>
        <p:nvPr/>
      </p:nvGrpSpPr>
      <p:grpSpPr>
        <a:xfrm>
          <a:off x="0" y="0"/>
          <a:ext cx="0" cy="0"/>
          <a:chOff x="0" y="0"/>
          <a:chExt cx="0" cy="0"/>
        </a:xfrm>
      </p:grpSpPr>
      <p:grpSp>
        <p:nvGrpSpPr>
          <p:cNvPr id="13" name="Google Shape;13;p3"/>
          <p:cNvGrpSpPr/>
          <p:nvPr/>
        </p:nvGrpSpPr>
        <p:grpSpPr>
          <a:xfrm>
            <a:off x="4350279" y="2855377"/>
            <a:ext cx="443589" cy="105632"/>
            <a:chOff x="4137525" y="2915950"/>
            <a:chExt cx="869100" cy="207000"/>
          </a:xfrm>
        </p:grpSpPr>
        <p:sp>
          <p:nvSpPr>
            <p:cNvPr id="14" name="Google Shape;14;p3"/>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8" name="Google Shape;18;p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Font typeface="Oswald" panose="00000500000000000000"/>
              <a:buNone/>
              <a:defRPr sz="2100">
                <a:latin typeface="Oswald" panose="00000500000000000000"/>
                <a:ea typeface="Oswald" panose="00000500000000000000"/>
                <a:cs typeface="Oswald" panose="00000500000000000000"/>
                <a:sym typeface="Oswald" panose="0000050000000000000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rgbClr val="081D37"/>
        </a:solidFill>
        <a:effectLst/>
      </p:bgPr>
    </p:bg>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pic>
        <p:nvPicPr>
          <p:cNvPr id="33" name="Google Shape;33;p6"/>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rgbClr val="081D37"/>
        </a:solidFill>
        <a:effectLst/>
      </p:bgPr>
    </p:bg>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pic>
        <p:nvPicPr>
          <p:cNvPr id="37" name="Google Shape;37;p7"/>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rgbClr val="081D37"/>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pic>
        <p:nvPicPr>
          <p:cNvPr id="42" name="Google Shape;42;p8"/>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bg>
      <p:bgPr>
        <a:noFill/>
        <a:effectLst/>
      </p:bgPr>
    </p:bg>
    <p:spTree>
      <p:nvGrpSpPr>
        <p:cNvPr id="1" name="Shape 55"/>
        <p:cNvGrpSpPr/>
        <p:nvPr/>
      </p:nvGrpSpPr>
      <p:grpSpPr>
        <a:xfrm>
          <a:off x="0" y="0"/>
          <a:ext cx="0" cy="0"/>
          <a:chOff x="0" y="0"/>
          <a:chExt cx="0" cy="0"/>
        </a:xfrm>
      </p:grpSpPr>
      <p:sp>
        <p:nvSpPr>
          <p:cNvPr id="56" name="Google Shape;56;p1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rgbClr val="081D37"/>
              </a:buClr>
              <a:buSzPts val="2100"/>
              <a:buFont typeface="Oswald" panose="00000500000000000000"/>
              <a:buNone/>
              <a:defRPr sz="2100">
                <a:solidFill>
                  <a:srgbClr val="081D37"/>
                </a:solidFill>
                <a:latin typeface="Oswald" panose="00000500000000000000"/>
                <a:ea typeface="Oswald" panose="00000500000000000000"/>
                <a:cs typeface="Oswald" panose="00000500000000000000"/>
                <a:sym typeface="Oswald" panose="00000500000000000000"/>
              </a:defRPr>
            </a:lvl1pPr>
          </a:lstStyle>
          <a:p>
            <a:endParaRPr/>
          </a:p>
        </p:txBody>
      </p:sp>
      <p:sp>
        <p:nvSpPr>
          <p:cNvPr id="57" name="Google Shape;57;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pic>
        <p:nvPicPr>
          <p:cNvPr id="58" name="Google Shape;58;p11"/>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081D37"/>
        </a:solidFill>
        <a:effectLst/>
      </p:bgPr>
    </p:bg>
    <p:spTree>
      <p:nvGrpSpPr>
        <p:cNvPr id="1" name="Shape 59"/>
        <p:cNvGrpSpPr/>
        <p:nvPr/>
      </p:nvGrpSpPr>
      <p:grpSpPr>
        <a:xfrm>
          <a:off x="0" y="0"/>
          <a:ext cx="0" cy="0"/>
          <a:chOff x="0" y="0"/>
          <a:chExt cx="0" cy="0"/>
        </a:xfrm>
      </p:grpSpPr>
      <p:sp>
        <p:nvSpPr>
          <p:cNvPr id="60" name="Google Shape;60;p12"/>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1" name="Google Shape;61;p12"/>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2" name="Google Shape;62;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pic>
        <p:nvPicPr>
          <p:cNvPr id="63" name="Google Shape;63;p12"/>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081D37"/>
        </a:solidFill>
        <a:effectLst/>
      </p:bgPr>
    </p:bg>
    <p:spTree>
      <p:nvGrpSpPr>
        <p:cNvPr id="1" name="Shape 64"/>
        <p:cNvGrpSpPr/>
        <p:nvPr/>
      </p:nvGrpSpPr>
      <p:grpSpPr>
        <a:xfrm>
          <a:off x="0" y="0"/>
          <a:ext cx="0" cy="0"/>
          <a:chOff x="0" y="0"/>
          <a:chExt cx="0" cy="0"/>
        </a:xfrm>
      </p:grpSpPr>
      <p:sp>
        <p:nvSpPr>
          <p:cNvPr id="65" name="Google Shape;65;p1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
        <p:nvSpPr>
          <p:cNvPr id="66" name="Google Shape;66;p13"/>
          <p:cNvSpPr txBox="1"/>
          <p:nvPr/>
        </p:nvSpPr>
        <p:spPr>
          <a:xfrm>
            <a:off x="1851800" y="1935425"/>
            <a:ext cx="4389000" cy="83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600">
                <a:solidFill>
                  <a:srgbClr val="FFFFFF"/>
                </a:solidFill>
                <a:latin typeface="Oswald" panose="00000500000000000000"/>
                <a:ea typeface="Oswald" panose="00000500000000000000"/>
                <a:cs typeface="Oswald" panose="00000500000000000000"/>
                <a:sym typeface="Oswald" panose="00000500000000000000"/>
              </a:rPr>
              <a:t>Thank you</a:t>
            </a:r>
            <a:endParaRPr sz="3600">
              <a:solidFill>
                <a:srgbClr val="FFFFFF"/>
              </a:solidFill>
              <a:latin typeface="Oswald" panose="00000500000000000000"/>
              <a:ea typeface="Oswald" panose="00000500000000000000"/>
              <a:cs typeface="Oswald" panose="00000500000000000000"/>
              <a:sym typeface="Oswald" panose="0000050000000000000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81D37"/>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1pPr>
            <a:lvl2pPr lvl="1">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2pPr>
            <a:lvl3pPr lvl="2">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3pPr>
            <a:lvl4pPr lvl="3">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4pPr>
            <a:lvl5pPr lvl="4">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5pPr>
            <a:lvl6pPr lvl="5">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6pPr>
            <a:lvl7pPr lvl="6">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7pPr>
            <a:lvl8pPr lvl="7">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8pPr>
            <a:lvl9pPr lvl="8">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Oswald" panose="00000500000000000000"/>
              <a:buChar char="●"/>
              <a:defRPr sz="1800">
                <a:solidFill>
                  <a:schemeClr val="accent3"/>
                </a:solidFill>
                <a:latin typeface="Oswald" panose="00000500000000000000"/>
                <a:ea typeface="Oswald" panose="00000500000000000000"/>
                <a:cs typeface="Oswald" panose="00000500000000000000"/>
                <a:sym typeface="Oswald" panose="00000500000000000000"/>
              </a:defRPr>
            </a:lvl1pPr>
            <a:lvl2pPr marL="914400" lvl="1"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2pPr>
            <a:lvl3pPr marL="1371600" lvl="2"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3pPr>
            <a:lvl4pPr marL="1828800" lvl="3"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4pPr>
            <a:lvl5pPr marL="2286000" lvl="4"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5pPr>
            <a:lvl6pPr marL="2743200" lvl="5"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6pPr>
            <a:lvl7pPr marL="3200400" lvl="6"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7pPr>
            <a:lvl8pPr marL="3657600" lvl="7"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8pPr>
            <a:lvl9pPr marL="4114800" lvl="8" indent="-317500">
              <a:lnSpc>
                <a:spcPct val="115000"/>
              </a:lnSpc>
              <a:spcBef>
                <a:spcPts val="1600"/>
              </a:spcBef>
              <a:spcAft>
                <a:spcPts val="160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panose="02000503040000020003"/>
                <a:ea typeface="Average" panose="02000503040000020003"/>
                <a:cs typeface="Average" panose="02000503040000020003"/>
                <a:sym typeface="Average" panose="02000503040000020003"/>
              </a:defRPr>
            </a:lvl1pPr>
            <a:lvl2pPr lvl="1" algn="r">
              <a:buNone/>
              <a:defRPr sz="1000">
                <a:solidFill>
                  <a:schemeClr val="accent3"/>
                </a:solidFill>
                <a:latin typeface="Average" panose="02000503040000020003"/>
                <a:ea typeface="Average" panose="02000503040000020003"/>
                <a:cs typeface="Average" panose="02000503040000020003"/>
                <a:sym typeface="Average" panose="02000503040000020003"/>
              </a:defRPr>
            </a:lvl2pPr>
            <a:lvl3pPr lvl="2" algn="r">
              <a:buNone/>
              <a:defRPr sz="1000">
                <a:solidFill>
                  <a:schemeClr val="accent3"/>
                </a:solidFill>
                <a:latin typeface="Average" panose="02000503040000020003"/>
                <a:ea typeface="Average" panose="02000503040000020003"/>
                <a:cs typeface="Average" panose="02000503040000020003"/>
                <a:sym typeface="Average" panose="02000503040000020003"/>
              </a:defRPr>
            </a:lvl3pPr>
            <a:lvl4pPr lvl="3" algn="r">
              <a:buNone/>
              <a:defRPr sz="1000">
                <a:solidFill>
                  <a:schemeClr val="accent3"/>
                </a:solidFill>
                <a:latin typeface="Average" panose="02000503040000020003"/>
                <a:ea typeface="Average" panose="02000503040000020003"/>
                <a:cs typeface="Average" panose="02000503040000020003"/>
                <a:sym typeface="Average" panose="02000503040000020003"/>
              </a:defRPr>
            </a:lvl4pPr>
            <a:lvl5pPr lvl="4" algn="r">
              <a:buNone/>
              <a:defRPr sz="1000">
                <a:solidFill>
                  <a:schemeClr val="accent3"/>
                </a:solidFill>
                <a:latin typeface="Average" panose="02000503040000020003"/>
                <a:ea typeface="Average" panose="02000503040000020003"/>
                <a:cs typeface="Average" panose="02000503040000020003"/>
                <a:sym typeface="Average" panose="02000503040000020003"/>
              </a:defRPr>
            </a:lvl5pPr>
            <a:lvl6pPr lvl="5" algn="r">
              <a:buNone/>
              <a:defRPr sz="1000">
                <a:solidFill>
                  <a:schemeClr val="accent3"/>
                </a:solidFill>
                <a:latin typeface="Average" panose="02000503040000020003"/>
                <a:ea typeface="Average" panose="02000503040000020003"/>
                <a:cs typeface="Average" panose="02000503040000020003"/>
                <a:sym typeface="Average" panose="02000503040000020003"/>
              </a:defRPr>
            </a:lvl6pPr>
            <a:lvl7pPr lvl="6" algn="r">
              <a:buNone/>
              <a:defRPr sz="1000">
                <a:solidFill>
                  <a:schemeClr val="accent3"/>
                </a:solidFill>
                <a:latin typeface="Average" panose="02000503040000020003"/>
                <a:ea typeface="Average" panose="02000503040000020003"/>
                <a:cs typeface="Average" panose="02000503040000020003"/>
                <a:sym typeface="Average" panose="02000503040000020003"/>
              </a:defRPr>
            </a:lvl7pPr>
            <a:lvl8pPr lvl="7" algn="r">
              <a:buNone/>
              <a:defRPr sz="1000">
                <a:solidFill>
                  <a:schemeClr val="accent3"/>
                </a:solidFill>
                <a:latin typeface="Average" panose="02000503040000020003"/>
                <a:ea typeface="Average" panose="02000503040000020003"/>
                <a:cs typeface="Average" panose="02000503040000020003"/>
                <a:sym typeface="Average" panose="02000503040000020003"/>
              </a:defRPr>
            </a:lvl8pPr>
            <a:lvl9pPr lvl="8" algn="r">
              <a:buNone/>
              <a:defRPr sz="1000">
                <a:solidFill>
                  <a:schemeClr val="accent3"/>
                </a:solidFill>
                <a:latin typeface="Average" panose="02000503040000020003"/>
                <a:ea typeface="Average" panose="02000503040000020003"/>
                <a:cs typeface="Average" panose="02000503040000020003"/>
                <a:sym typeface="Average" panose="02000503040000020003"/>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5" name="Title 1"/>
          <p:cNvSpPr txBox="1">
            <a:spLocks noGrp="1"/>
          </p:cNvSpPr>
          <p:nvPr>
            <p:ph type="body" idx="2"/>
          </p:nvPr>
        </p:nvSpPr>
        <p:spPr>
          <a:xfrm>
            <a:off x="5141595" y="978535"/>
            <a:ext cx="4078605" cy="33909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IN" sz="18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rPr>
              <a:t>Under the </a:t>
            </a:r>
            <a:r>
              <a:rPr kumimoji="0" lang="en-US" altLang="en-IN" sz="18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rPr>
              <a:t>s</a:t>
            </a:r>
            <a:r>
              <a:rPr kumimoji="0" lang="en-IN" sz="18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rPr>
              <a:t>upervision of</a:t>
            </a:r>
          </a:p>
          <a:p>
            <a:pPr marL="0" marR="0" lvl="0" indent="0" algn="ctr" defTabSz="914400" rtl="0" eaLnBrk="1" fontAlgn="auto" latinLnBrk="0" hangingPunct="1">
              <a:lnSpc>
                <a:spcPct val="90000"/>
              </a:lnSpc>
              <a:spcBef>
                <a:spcPct val="0"/>
              </a:spcBef>
              <a:spcAft>
                <a:spcPts val="0"/>
              </a:spcAft>
              <a:buClrTx/>
              <a:buSzTx/>
              <a:buFontTx/>
              <a:buNone/>
              <a:defRPr/>
            </a:pPr>
            <a:r>
              <a:rPr lang="en-US" altLang="en-IN" sz="1800" b="1" kern="1200" dirty="0">
                <a:solidFill>
                  <a:srgbClr val="FFFF00"/>
                </a:solidFill>
                <a:latin typeface="Calibri" panose="020F0502020204030204" pitchFamily="34" charset="0"/>
                <a:ea typeface="+mj-ea"/>
                <a:cs typeface="Calibri" panose="020F0502020204030204" pitchFamily="34" charset="0"/>
              </a:rPr>
              <a:t>Dr. P Praveen(Dr Arpita)</a:t>
            </a:r>
          </a:p>
          <a:p>
            <a:pPr marL="0" marR="0" lvl="0" indent="0" algn="ctr" defTabSz="914400" rtl="0" eaLnBrk="1" fontAlgn="auto" latinLnBrk="0" hangingPunct="1">
              <a:lnSpc>
                <a:spcPct val="90000"/>
              </a:lnSpc>
              <a:spcBef>
                <a:spcPct val="0"/>
              </a:spcBef>
              <a:spcAft>
                <a:spcPts val="0"/>
              </a:spcAft>
              <a:buClrTx/>
              <a:buSzTx/>
              <a:buFontTx/>
              <a:buNone/>
              <a:defRPr/>
            </a:pPr>
            <a:r>
              <a:rPr kumimoji="0" lang="en-US" alt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Associate </a:t>
            </a:r>
            <a:r>
              <a:rPr kumimoji="0" 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Professor </a:t>
            </a:r>
            <a:r>
              <a:rPr lang="en-IN" sz="1600" b="1" kern="1200" dirty="0">
                <a:solidFill>
                  <a:schemeClr val="tx1"/>
                </a:solidFill>
                <a:latin typeface="Calibri" panose="020F0502020204030204" pitchFamily="34" charset="0"/>
                <a:ea typeface="+mj-ea"/>
                <a:cs typeface="Calibri" panose="020F0502020204030204" pitchFamily="34" charset="0"/>
              </a:rPr>
              <a:t>School of</a:t>
            </a:r>
            <a:r>
              <a:rPr lang="en-IN" sz="1800" b="1" kern="1200" dirty="0">
                <a:solidFill>
                  <a:schemeClr val="tx1"/>
                </a:solidFill>
                <a:latin typeface="Calibri" panose="020F0502020204030204" pitchFamily="34" charset="0"/>
                <a:ea typeface="+mj-ea"/>
                <a:cs typeface="Calibri" panose="020F0502020204030204" pitchFamily="34" charset="0"/>
              </a:rPr>
              <a:t> </a:t>
            </a:r>
            <a:endParaRPr lang="en-IN" sz="1600" b="1" kern="1200" dirty="0">
              <a:solidFill>
                <a:schemeClr val="tx1"/>
              </a:solidFill>
              <a:latin typeface="Calibri" panose="020F0502020204030204" pitchFamily="34" charset="0"/>
              <a:ea typeface="+mj-ea"/>
              <a:cs typeface="Calibri" panose="020F05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defRPr/>
            </a:pPr>
            <a:r>
              <a:rPr lang="en-IN" sz="1600" b="1" kern="1200" dirty="0">
                <a:solidFill>
                  <a:schemeClr val="tx1"/>
                </a:solidFill>
                <a:latin typeface="Calibri" panose="020F0502020204030204" pitchFamily="34" charset="0"/>
                <a:ea typeface="+mj-ea"/>
                <a:cs typeface="Calibri" panose="020F0502020204030204" pitchFamily="34" charset="0"/>
              </a:rPr>
              <a:t>C</a:t>
            </a:r>
            <a:r>
              <a:rPr lang="en-US" altLang="en-IN" sz="1600" b="1" kern="1200" dirty="0">
                <a:solidFill>
                  <a:schemeClr val="tx1"/>
                </a:solidFill>
                <a:latin typeface="Calibri" panose="020F0502020204030204" pitchFamily="34" charset="0"/>
                <a:ea typeface="+mj-ea"/>
                <a:cs typeface="Calibri" panose="020F0502020204030204" pitchFamily="34" charset="0"/>
              </a:rPr>
              <a:t>omputer</a:t>
            </a:r>
            <a:r>
              <a:rPr lang="en-IN" sz="1600" b="1" kern="1200" dirty="0">
                <a:solidFill>
                  <a:schemeClr val="tx1"/>
                </a:solidFill>
                <a:latin typeface="Calibri" panose="020F0502020204030204" pitchFamily="34" charset="0"/>
                <a:ea typeface="+mj-ea"/>
                <a:cs typeface="Calibri" panose="020F0502020204030204" pitchFamily="34" charset="0"/>
              </a:rPr>
              <a:t> S</a:t>
            </a:r>
            <a:r>
              <a:rPr lang="en-US" altLang="en-IN" sz="1600" b="1" kern="1200" dirty="0">
                <a:solidFill>
                  <a:schemeClr val="tx1"/>
                </a:solidFill>
                <a:latin typeface="Calibri" panose="020F0502020204030204" pitchFamily="34" charset="0"/>
                <a:ea typeface="+mj-ea"/>
                <a:cs typeface="Calibri" panose="020F0502020204030204" pitchFamily="34" charset="0"/>
              </a:rPr>
              <a:t>cience</a:t>
            </a:r>
            <a:r>
              <a:rPr lang="en-IN" sz="1600" b="1" kern="1200" dirty="0">
                <a:solidFill>
                  <a:schemeClr val="tx1"/>
                </a:solidFill>
                <a:latin typeface="Calibri" panose="020F0502020204030204" pitchFamily="34" charset="0"/>
                <a:ea typeface="+mj-ea"/>
                <a:cs typeface="Calibri" panose="020F0502020204030204" pitchFamily="34" charset="0"/>
              </a:rPr>
              <a:t> &amp; A</a:t>
            </a:r>
            <a:r>
              <a:rPr lang="en-US" altLang="en-IN" sz="1600" b="1" kern="1200" dirty="0">
                <a:solidFill>
                  <a:schemeClr val="tx1"/>
                </a:solidFill>
                <a:latin typeface="Calibri" panose="020F0502020204030204" pitchFamily="34" charset="0"/>
                <a:ea typeface="+mj-ea"/>
                <a:cs typeface="Calibri" panose="020F0502020204030204" pitchFamily="34" charset="0"/>
              </a:rPr>
              <a:t>rtificial</a:t>
            </a:r>
            <a:r>
              <a:rPr lang="en-IN" sz="1600" b="1" kern="1200" dirty="0">
                <a:solidFill>
                  <a:schemeClr val="tx1"/>
                </a:solidFill>
                <a:latin typeface="Calibri" panose="020F0502020204030204" pitchFamily="34" charset="0"/>
                <a:ea typeface="+mj-ea"/>
                <a:cs typeface="Calibri" panose="020F0502020204030204" pitchFamily="34" charset="0"/>
              </a:rPr>
              <a:t> I</a:t>
            </a:r>
            <a:r>
              <a:rPr lang="en-US" altLang="en-IN" sz="1600" b="1" kern="1200" dirty="0">
                <a:solidFill>
                  <a:schemeClr val="tx1"/>
                </a:solidFill>
                <a:latin typeface="Calibri" panose="020F0502020204030204" pitchFamily="34" charset="0"/>
                <a:ea typeface="+mj-ea"/>
                <a:cs typeface="Calibri" panose="020F0502020204030204" pitchFamily="34" charset="0"/>
              </a:rPr>
              <a:t>ntelligence</a:t>
            </a:r>
            <a:endParaRPr lang="en-IN" sz="1600" b="1" kern="1200" dirty="0">
              <a:solidFill>
                <a:schemeClr val="tx1"/>
              </a:solidFill>
              <a:latin typeface="Calibri" panose="020F0502020204030204" pitchFamily="34" charset="0"/>
              <a:ea typeface="+mj-ea"/>
              <a:cs typeface="Calibri" panose="020F05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defRPr/>
            </a:pPr>
            <a:r>
              <a:rPr kumimoji="0" lang="en-IN" sz="16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rPr>
              <a:t>Presented for</a:t>
            </a:r>
          </a:p>
          <a:p>
            <a:pPr marL="0" marR="0" lvl="0" indent="0" algn="ctr" defTabSz="914400" rtl="0" eaLnBrk="1" fontAlgn="auto" latinLnBrk="0" hangingPunct="1">
              <a:lnSpc>
                <a:spcPct val="90000"/>
              </a:lnSpc>
              <a:spcBef>
                <a:spcPct val="0"/>
              </a:spcBef>
              <a:spcAft>
                <a:spcPts val="0"/>
              </a:spcAft>
              <a:buClrTx/>
              <a:buSzTx/>
              <a:buFontTx/>
              <a:buNone/>
              <a:defRPr/>
            </a:pPr>
            <a:r>
              <a:rPr lang="en-IN" sz="2400" b="1" kern="1200" dirty="0">
                <a:solidFill>
                  <a:schemeClr val="accent5">
                    <a:lumMod val="75000"/>
                  </a:schemeClr>
                </a:solidFill>
                <a:latin typeface="Calibri" panose="020F0502020204030204" pitchFamily="34" charset="0"/>
                <a:ea typeface="+mj-ea"/>
                <a:cs typeface="Calibri" panose="020F0502020204030204" pitchFamily="34" charset="0"/>
              </a:rPr>
              <a:t>Milestone 3-Final Minor Project Review</a:t>
            </a:r>
          </a:p>
          <a:p>
            <a:pPr marL="0" marR="0" lvl="0" indent="0" algn="ctr" defTabSz="914400" rtl="0" eaLnBrk="1" fontAlgn="auto" latinLnBrk="0" hangingPunct="1">
              <a:lnSpc>
                <a:spcPct val="90000"/>
              </a:lnSpc>
              <a:spcBef>
                <a:spcPct val="0"/>
              </a:spcBef>
              <a:spcAft>
                <a:spcPts val="0"/>
              </a:spcAft>
              <a:buClrTx/>
              <a:buSzTx/>
              <a:buFontTx/>
              <a:buNone/>
              <a:defRPr/>
            </a:pPr>
            <a:r>
              <a:rPr kumimoji="0" 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Date:</a:t>
            </a:r>
            <a:r>
              <a:rPr lang="en-US" sz="1600" b="1" kern="1200" dirty="0">
                <a:solidFill>
                  <a:schemeClr val="tx1"/>
                </a:solidFill>
                <a:latin typeface="Calibri" panose="020F0502020204030204" pitchFamily="34" charset="0"/>
                <a:ea typeface="+mj-ea"/>
                <a:cs typeface="Calibri" panose="020F0502020204030204" pitchFamily="34" charset="0"/>
              </a:rPr>
              <a:t>26</a:t>
            </a:r>
            <a:r>
              <a:rPr kumimoji="0" lang="en-US" alt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-04-2024</a:t>
            </a:r>
            <a:endParaRPr kumimoji="0" 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defRPr/>
            </a:pPr>
            <a:endParaRPr kumimoji="0" lang="en-IN" sz="1600" b="1" i="0" u="none" strike="noStrike" kern="1200" cap="none" spc="0" normalizeH="0" baseline="0" noProof="0" dirty="0">
              <a:ln>
                <a:noFill/>
              </a:ln>
              <a:solidFill>
                <a:srgbClr val="FF0000"/>
              </a:solidFill>
              <a:effectLst/>
              <a:uLnTx/>
              <a:uFillTx/>
              <a:latin typeface="Calibri" panose="020F0502020204030204" pitchFamily="34" charset="0"/>
              <a:ea typeface="+mj-ea"/>
              <a:cs typeface="Calibri" panose="020F0502020204030204" pitchFamily="34" charset="0"/>
            </a:endParaRPr>
          </a:p>
        </p:txBody>
      </p:sp>
      <p:graphicFrame>
        <p:nvGraphicFramePr>
          <p:cNvPr id="6" name="Table 6"/>
          <p:cNvGraphicFramePr>
            <a:graphicFrameLocks noGrp="1"/>
          </p:cNvGraphicFramePr>
          <p:nvPr>
            <p:custDataLst>
              <p:tags r:id="rId1"/>
            </p:custDataLst>
            <p:extLst>
              <p:ext uri="{D42A27DB-BD31-4B8C-83A1-F6EECF244321}">
                <p14:modId xmlns="" xmlns:p14="http://schemas.microsoft.com/office/powerpoint/2010/main" val="3671063727"/>
              </p:ext>
            </p:extLst>
          </p:nvPr>
        </p:nvGraphicFramePr>
        <p:xfrm>
          <a:off x="154305" y="683895"/>
          <a:ext cx="5130800" cy="4641495"/>
        </p:xfrm>
        <a:graphic>
          <a:graphicData uri="http://schemas.openxmlformats.org/drawingml/2006/table">
            <a:tbl>
              <a:tblPr firstRow="1" bandRow="1">
                <a:tableStyleId>{5FC15D93-1D96-4B66-8E38-DDACBC01246F}</a:tableStyleId>
              </a:tblPr>
              <a:tblGrid>
                <a:gridCol w="5130800">
                  <a:extLst>
                    <a:ext uri="{9D8B030D-6E8A-4147-A177-3AD203B41FA5}">
                      <a16:colId xmlns="" xmlns:a16="http://schemas.microsoft.com/office/drawing/2014/main" val="20000"/>
                    </a:ext>
                  </a:extLst>
                </a:gridCol>
              </a:tblGrid>
              <a:tr h="740796">
                <a:tc>
                  <a:txBody>
                    <a:bodyPr/>
                    <a:lstStyle/>
                    <a:p>
                      <a:pPr algn="ctr"/>
                      <a:r>
                        <a:rPr lang="en-US" altLang="en-IN" sz="2200" b="1" i="0" u="none" strike="noStrike" cap="none" dirty="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Arial" panose="020B0604020202020204"/>
                        </a:rPr>
                        <a:t>Deciphering the Handwritten Code - A Deep Learning Approach to Digit Recognition</a:t>
                      </a:r>
                    </a:p>
                  </a:txBody>
                  <a:tcPr anchor="ctr">
                    <a:solidFill>
                      <a:schemeClr val="tx1"/>
                    </a:solidFill>
                  </a:tcPr>
                </a:tc>
                <a:extLst>
                  <a:ext uri="{0D108BD9-81ED-4DB2-BD59-A6C34878D82A}">
                    <a16:rowId xmlns="" xmlns:a16="http://schemas.microsoft.com/office/drawing/2014/main" val="10000"/>
                  </a:ext>
                </a:extLst>
              </a:tr>
              <a:tr h="3544215">
                <a:tc>
                  <a:txBody>
                    <a:bodyPr/>
                    <a:lstStyle/>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dirty="0" err="1">
                          <a:latin typeface="Calibri" panose="020F0502020204030204" pitchFamily="34" charset="0"/>
                          <a:cs typeface="Calibri" panose="020F0502020204030204" pitchFamily="34" charset="0"/>
                        </a:rPr>
                        <a:t>su</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10001"/>
                  </a:ext>
                </a:extLst>
              </a:tr>
            </a:tbl>
          </a:graphicData>
        </a:graphic>
      </p:graphicFrame>
      <p:graphicFrame>
        <p:nvGraphicFramePr>
          <p:cNvPr id="7" name="Table 4"/>
          <p:cNvGraphicFramePr>
            <a:graphicFrameLocks noGrp="1"/>
          </p:cNvGraphicFramePr>
          <p:nvPr>
            <p:custDataLst>
              <p:tags r:id="rId2"/>
            </p:custDataLst>
            <p:extLst>
              <p:ext uri="{D42A27DB-BD31-4B8C-83A1-F6EECF244321}">
                <p14:modId xmlns="" xmlns:p14="http://schemas.microsoft.com/office/powerpoint/2010/main" val="3880784931"/>
              </p:ext>
            </p:extLst>
          </p:nvPr>
        </p:nvGraphicFramePr>
        <p:xfrm>
          <a:off x="154305" y="1814683"/>
          <a:ext cx="5130800" cy="1859280"/>
        </p:xfrm>
        <a:graphic>
          <a:graphicData uri="http://schemas.openxmlformats.org/drawingml/2006/table">
            <a:tbl>
              <a:tblPr firstRow="1" bandRow="1">
                <a:tableStyleId>{5A111915-BE36-4E01-A7E5-04B1672EAD32}</a:tableStyleId>
              </a:tblPr>
              <a:tblGrid>
                <a:gridCol w="1520190">
                  <a:extLst>
                    <a:ext uri="{9D8B030D-6E8A-4147-A177-3AD203B41FA5}">
                      <a16:colId xmlns="" xmlns:a16="http://schemas.microsoft.com/office/drawing/2014/main" val="20000"/>
                    </a:ext>
                  </a:extLst>
                </a:gridCol>
                <a:gridCol w="3610610">
                  <a:extLst>
                    <a:ext uri="{9D8B030D-6E8A-4147-A177-3AD203B41FA5}">
                      <a16:colId xmlns="" xmlns:a16="http://schemas.microsoft.com/office/drawing/2014/main" val="20001"/>
                    </a:ext>
                  </a:extLst>
                </a:gridCol>
              </a:tblGrid>
              <a:tr h="396240">
                <a:tc gridSpan="2">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IN" sz="2000" b="1"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sym typeface="Arial" panose="020B0604020202020204"/>
                        </a:rPr>
                        <a:t>Candidate </a:t>
                      </a:r>
                      <a:r>
                        <a:rPr kumimoji="0" lang="en-US" altLang="en-IN" sz="2000" b="1"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sym typeface="Arial" panose="020B0604020202020204"/>
                        </a:rPr>
                        <a:t>No. &amp; N</a:t>
                      </a:r>
                      <a:r>
                        <a:rPr kumimoji="0" lang="en-IN" sz="2000" b="1"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sym typeface="Arial" panose="020B0604020202020204"/>
                        </a:rPr>
                        <a:t>ame</a:t>
                      </a:r>
                      <a:endParaRPr lang="en-IN" sz="2000" b="1" i="0" u="none" strike="noStrike" kern="1200" cap="none" dirty="0">
                        <a:solidFill>
                          <a:schemeClr val="bg1"/>
                        </a:solidFill>
                        <a:latin typeface="Calibri" panose="020F0502020204030204" pitchFamily="34" charset="0"/>
                        <a:ea typeface="Arial" panose="020B0604020202020204"/>
                        <a:cs typeface="Calibri" panose="020F0502020204030204" pitchFamily="34" charset="0"/>
                        <a:sym typeface="Arial" panose="020B0604020202020204"/>
                      </a:endParaRPr>
                    </a:p>
                  </a:txBody>
                  <a:tcPr/>
                </a:tc>
                <a:tc hMerge="1">
                  <a:txBody>
                    <a:bodyPr/>
                    <a:lstStyle/>
                    <a:p>
                      <a:endParaRPr lang="en-US"/>
                    </a:p>
                  </a:txBody>
                  <a:tcPr/>
                </a:tc>
                <a:extLst>
                  <a:ext uri="{0D108BD9-81ED-4DB2-BD59-A6C34878D82A}">
                    <a16:rowId xmlns="" xmlns:a16="http://schemas.microsoft.com/office/drawing/2014/main" val="10000"/>
                  </a:ext>
                </a:extLst>
              </a:tr>
              <a:tr h="365760">
                <a:tc>
                  <a:txBody>
                    <a:bodyPr/>
                    <a:lstStyle/>
                    <a:p>
                      <a:pPr algn="l"/>
                      <a:r>
                        <a:rPr kumimoji="0" lang="en-IN" sz="1800" b="1" u="none" strike="noStrike" kern="1200" cap="none" spc="0" normalizeH="0" noProof="0" dirty="0">
                          <a:ln>
                            <a:noFill/>
                          </a:ln>
                          <a:solidFill>
                            <a:schemeClr val="tx1"/>
                          </a:solidFill>
                          <a:effectLst/>
                          <a:uLnTx/>
                          <a:uFillTx/>
                          <a:latin typeface="Calibri" panose="020F0502020204030204" pitchFamily="34" charset="0"/>
                          <a:cs typeface="Calibri" panose="020F0502020204030204" pitchFamily="34" charset="0"/>
                          <a:sym typeface="Arial" panose="020B0604020202020204"/>
                        </a:rPr>
                        <a:t>HTNO</a:t>
                      </a:r>
                      <a:r>
                        <a:rPr kumimoji="0" lang="en-US" altLang="en-IN" sz="1800" b="1" u="none" strike="noStrike" kern="1200" cap="none" spc="0" normalizeH="0" noProof="0" dirty="0">
                          <a:ln>
                            <a:noFill/>
                          </a:ln>
                          <a:solidFill>
                            <a:schemeClr val="tx1"/>
                          </a:solidFill>
                          <a:effectLst/>
                          <a:uLnTx/>
                          <a:uFillTx/>
                          <a:latin typeface="Calibri" panose="020F0502020204030204" pitchFamily="34" charset="0"/>
                          <a:cs typeface="Calibri" panose="020F0502020204030204" pitchFamily="34" charset="0"/>
                          <a:sym typeface="Arial" panose="020B0604020202020204"/>
                        </a:rPr>
                        <a:t>.</a:t>
                      </a:r>
                      <a:endParaRPr lang="en-US" sz="1800" dirty="0">
                        <a:solidFill>
                          <a:schemeClr val="tx1"/>
                        </a:solidFill>
                        <a:latin typeface="Calibri" panose="020F0502020204030204" pitchFamily="34" charset="0"/>
                        <a:cs typeface="Calibri" panose="020F0502020204030204" pitchFamily="34" charset="0"/>
                      </a:endParaRPr>
                    </a:p>
                  </a:txBody>
                  <a:tcPr/>
                </a:tc>
                <a:tc>
                  <a:txBody>
                    <a:bodyPr/>
                    <a:lstStyle/>
                    <a:p>
                      <a:pPr algn="l"/>
                      <a:r>
                        <a:rPr kumimoji="0" lang="en-IN" sz="1800" b="1" u="none" strike="noStrike" kern="1200" cap="none" spc="0" normalizeH="0" noProof="0" dirty="0">
                          <a:ln>
                            <a:noFill/>
                          </a:ln>
                          <a:solidFill>
                            <a:schemeClr val="tx1"/>
                          </a:solidFill>
                          <a:effectLst/>
                          <a:uLnTx/>
                          <a:uFillTx/>
                          <a:latin typeface="Calibri" panose="020F0502020204030204" pitchFamily="34" charset="0"/>
                          <a:cs typeface="Calibri" panose="020F0502020204030204" pitchFamily="34" charset="0"/>
                          <a:sym typeface="Arial" panose="020B0604020202020204"/>
                        </a:rPr>
                        <a:t>Name</a:t>
                      </a:r>
                      <a:r>
                        <a:rPr kumimoji="0" lang="en-US" altLang="en-IN" sz="1800" b="1" u="none" strike="noStrike" kern="1200" cap="none" spc="0" normalizeH="0" noProof="0" dirty="0">
                          <a:ln>
                            <a:noFill/>
                          </a:ln>
                          <a:solidFill>
                            <a:schemeClr val="tx1"/>
                          </a:solidFill>
                          <a:effectLst/>
                          <a:uLnTx/>
                          <a:uFillTx/>
                          <a:latin typeface="Calibri" panose="020F0502020204030204" pitchFamily="34" charset="0"/>
                          <a:cs typeface="Calibri" panose="020F0502020204030204" pitchFamily="34" charset="0"/>
                          <a:sym typeface="Arial" panose="020B0604020202020204"/>
                        </a:rPr>
                        <a:t> </a:t>
                      </a:r>
                    </a:p>
                  </a:txBody>
                  <a:tcPr/>
                </a:tc>
                <a:extLst>
                  <a:ext uri="{0D108BD9-81ED-4DB2-BD59-A6C34878D82A}">
                    <a16:rowId xmlns="" xmlns:a16="http://schemas.microsoft.com/office/drawing/2014/main" val="10001"/>
                  </a:ext>
                </a:extLst>
              </a:tr>
              <a:tr h="365760">
                <a:tc>
                  <a:txBody>
                    <a:bodyPr/>
                    <a:lstStyle/>
                    <a:p>
                      <a:pPr algn="l"/>
                      <a:r>
                        <a:rPr lang="en-US" sz="1800" dirty="0">
                          <a:latin typeface="Calibri" panose="020F0502020204030204" pitchFamily="34" charset="0"/>
                          <a:cs typeface="Calibri" panose="020F0502020204030204" pitchFamily="34" charset="0"/>
                        </a:rPr>
                        <a:t>2103A52041</a:t>
                      </a:r>
                    </a:p>
                  </a:txBody>
                  <a:tcPr/>
                </a:tc>
                <a:tc>
                  <a:txBody>
                    <a:bodyPr/>
                    <a:lstStyle/>
                    <a:p>
                      <a:pPr algn="l"/>
                      <a:r>
                        <a:rPr lang="en-US" sz="1800" dirty="0">
                          <a:latin typeface="Calibri" panose="020F0502020204030204" pitchFamily="34" charset="0"/>
                          <a:cs typeface="Calibri" panose="020F0502020204030204" pitchFamily="34" charset="0"/>
                        </a:rPr>
                        <a:t>YASHASWINI GAYATHRY</a:t>
                      </a:r>
                    </a:p>
                  </a:txBody>
                  <a:tcPr/>
                </a:tc>
                <a:extLst>
                  <a:ext uri="{0D108BD9-81ED-4DB2-BD59-A6C34878D82A}">
                    <a16:rowId xmlns="" xmlns:a16="http://schemas.microsoft.com/office/drawing/2014/main" val="10002"/>
                  </a:ext>
                </a:extLst>
              </a:tr>
              <a:tr h="365760">
                <a:tc>
                  <a:txBody>
                    <a:bodyPr/>
                    <a:lstStyle/>
                    <a:p>
                      <a:pPr algn="l"/>
                      <a:r>
                        <a:rPr lang="en-US" sz="1800" dirty="0">
                          <a:latin typeface="Calibri" panose="020F0502020204030204" pitchFamily="34" charset="0"/>
                          <a:cs typeface="Calibri" panose="020F0502020204030204" pitchFamily="34" charset="0"/>
                        </a:rPr>
                        <a:t>2103A52043</a:t>
                      </a:r>
                    </a:p>
                  </a:txBody>
                  <a:tcPr/>
                </a:tc>
                <a:tc>
                  <a:txBody>
                    <a:bodyPr/>
                    <a:lstStyle/>
                    <a:p>
                      <a:pPr algn="l"/>
                      <a:r>
                        <a:rPr lang="en-US" sz="1800" dirty="0" smtClean="0">
                          <a:latin typeface="Calibri" panose="020F0502020204030204" pitchFamily="34" charset="0"/>
                          <a:cs typeface="Calibri" panose="020F0502020204030204" pitchFamily="34" charset="0"/>
                        </a:rPr>
                        <a:t>SHRESHTA</a:t>
                      </a:r>
                      <a:endParaRPr lang="en-US" sz="1800" dirty="0">
                        <a:latin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2373514663"/>
                  </a:ext>
                </a:extLst>
              </a:tr>
              <a:tr h="365760">
                <a:tc>
                  <a:txBody>
                    <a:bodyPr/>
                    <a:lstStyle/>
                    <a:p>
                      <a:pPr algn="l"/>
                      <a:r>
                        <a:rPr lang="en-US" sz="1800" dirty="0">
                          <a:latin typeface="Calibri" panose="020F0502020204030204" pitchFamily="34" charset="0"/>
                          <a:cs typeface="Calibri" panose="020F0502020204030204" pitchFamily="34" charset="0"/>
                        </a:rPr>
                        <a:t>2103A52068</a:t>
                      </a:r>
                    </a:p>
                  </a:txBody>
                  <a:tcPr/>
                </a:tc>
                <a:tc>
                  <a:txBody>
                    <a:bodyPr/>
                    <a:lstStyle/>
                    <a:p>
                      <a:pPr algn="l"/>
                      <a:r>
                        <a:rPr lang="en-US" sz="1800" dirty="0">
                          <a:latin typeface="Calibri" panose="020F0502020204030204" pitchFamily="34" charset="0"/>
                          <a:cs typeface="Calibri" panose="020F0502020204030204" pitchFamily="34" charset="0"/>
                        </a:rPr>
                        <a:t>TEJASREE</a:t>
                      </a:r>
                    </a:p>
                  </a:txBody>
                  <a:tcPr/>
                </a:tc>
                <a:extLst>
                  <a:ext uri="{0D108BD9-81ED-4DB2-BD59-A6C34878D82A}">
                    <a16:rowId xmlns="" xmlns:a16="http://schemas.microsoft.com/office/drawing/2014/main" val="2548128661"/>
                  </a:ext>
                </a:extLst>
              </a:tr>
            </a:tbl>
          </a:graphicData>
        </a:graphic>
      </p:graphicFrame>
    </p:spTree>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40"/>
        <p:cNvGrpSpPr/>
        <p:nvPr/>
      </p:nvGrpSpPr>
      <p:grpSpPr>
        <a:xfrm>
          <a:off x="0" y="0"/>
          <a:ext cx="0" cy="0"/>
          <a:chOff x="0" y="0"/>
          <a:chExt cx="0" cy="0"/>
        </a:xfrm>
      </p:grpSpPr>
      <p:sp>
        <p:nvSpPr>
          <p:cNvPr id="141" name="Google Shape;141;p24"/>
          <p:cNvSpPr txBox="1">
            <a:spLocks noGrp="1"/>
          </p:cNvSpPr>
          <p:nvPr>
            <p:ph type="title" idx="4294967295"/>
          </p:nvPr>
        </p:nvSpPr>
        <p:spPr>
          <a:xfrm>
            <a:off x="118188" y="78176"/>
            <a:ext cx="8520600" cy="572700"/>
          </a:xfrm>
          <a:prstGeom prst="rect">
            <a:avLst/>
          </a:prstGeom>
        </p:spPr>
        <p:txBody>
          <a:bodyPr spcFirstLastPara="1" wrap="square" lIns="91425" tIns="91425" rIns="91425" bIns="91425" anchor="t" anchorCtr="0">
            <a:noAutofit/>
          </a:bodyPr>
          <a:lstStyle/>
          <a:p>
            <a:r>
              <a:rPr lang="en-US" sz="2400" b="1"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THE KNOWLEDGE GAP </a:t>
            </a:r>
            <a:endParaRPr lang="en-US" sz="2400" b="1" dirty="0">
              <a:solidFill>
                <a:srgbClr val="FFFF00"/>
              </a:solidFill>
              <a:latin typeface="Calibri" panose="020F0502020204030204" pitchFamily="34" charset="0"/>
              <a:cs typeface="Calibri" panose="020F0502020204030204" pitchFamily="34" charset="0"/>
            </a:endParaRPr>
          </a:p>
        </p:txBody>
      </p:sp>
      <p:sp>
        <p:nvSpPr>
          <p:cNvPr id="142" name="Google Shape;142;p24"/>
          <p:cNvSpPr txBox="1">
            <a:spLocks noGrp="1"/>
          </p:cNvSpPr>
          <p:nvPr>
            <p:ph type="body" idx="4294967295"/>
          </p:nvPr>
        </p:nvSpPr>
        <p:spPr>
          <a:xfrm>
            <a:off x="256211" y="771646"/>
            <a:ext cx="8631578" cy="4188974"/>
          </a:xfrm>
          <a:prstGeom prst="rect">
            <a:avLst/>
          </a:prstGeom>
        </p:spPr>
        <p:txBody>
          <a:bodyPr spcFirstLastPara="1" wrap="square" lIns="91425" tIns="91425" rIns="91425" bIns="91425" anchor="t" anchorCtr="0">
            <a:noAutofit/>
          </a:bodyPr>
          <a:lstStyle/>
          <a:p>
            <a:pPr marL="342900" algn="just">
              <a:spcBef>
                <a:spcPts val="1600"/>
              </a:spcBef>
            </a:pPr>
            <a:r>
              <a:rPr lang="en-US" sz="1900" dirty="0">
                <a:latin typeface="Calibri" panose="020F0502020204030204" pitchFamily="34" charset="0"/>
                <a:cs typeface="Calibri" panose="020F0502020204030204" pitchFamily="34" charset="0"/>
              </a:rPr>
              <a:t>Real-World Generalizability: How well do models trained on MNIST/EMNIST perform on messy, real-world handwriting with variations not present in the datasets?</a:t>
            </a:r>
          </a:p>
          <a:p>
            <a:pPr marL="342900" algn="just">
              <a:spcBef>
                <a:spcPts val="1600"/>
              </a:spcBef>
            </a:pPr>
            <a:r>
              <a:rPr lang="en-US" sz="1900" dirty="0">
                <a:latin typeface="Calibri" panose="020F0502020204030204" pitchFamily="34" charset="0"/>
                <a:cs typeface="Calibri" panose="020F0502020204030204" pitchFamily="34" charset="0"/>
              </a:rPr>
              <a:t>Optimal CNN Complexity: Does the increased complexity of EMNIST's architecture significantly improve digit recognition compared to MNIST's simpler model?</a:t>
            </a:r>
          </a:p>
          <a:p>
            <a:pPr marL="342900" algn="just">
              <a:spcBef>
                <a:spcPts val="1600"/>
              </a:spcBef>
            </a:pPr>
            <a:r>
              <a:rPr lang="en-US" sz="1900" dirty="0">
                <a:latin typeface="Calibri" panose="020F0502020204030204" pitchFamily="34" charset="0"/>
                <a:cs typeface="Calibri" panose="020F0502020204030204" pitchFamily="34" charset="0"/>
              </a:rPr>
              <a:t>Integration with Math Recognition: How can digit recognition models be seamlessly integrated with systems that recognize mathematical symbols and understand expressions?</a:t>
            </a:r>
            <a:endParaRPr sz="1900" dirty="0">
              <a:latin typeface="Calibri" panose="020F0502020204030204" pitchFamily="34" charset="0"/>
              <a:cs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5"/>
          <p:cNvSpPr txBox="1">
            <a:spLocks noGrp="1"/>
          </p:cNvSpPr>
          <p:nvPr>
            <p:ph type="title"/>
          </p:nvPr>
        </p:nvSpPr>
        <p:spPr>
          <a:xfrm>
            <a:off x="198574" y="211467"/>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Calibri" panose="020F0502020204030204" pitchFamily="34" charset="0"/>
                <a:cs typeface="Calibri" panose="020F0502020204030204" pitchFamily="34" charset="0"/>
              </a:rPr>
              <a:t>Objectives </a:t>
            </a:r>
            <a:r>
              <a:rPr lang="en-IN" altLang="en-GB" b="1" dirty="0">
                <a:latin typeface="Calibri" panose="020F0502020204030204" pitchFamily="34" charset="0"/>
                <a:cs typeface="Calibri" panose="020F0502020204030204" pitchFamily="34" charset="0"/>
              </a:rPr>
              <a:t>-</a:t>
            </a:r>
            <a:r>
              <a:rPr lang="en-GB" b="1" dirty="0">
                <a:solidFill>
                  <a:schemeClr val="accent5"/>
                </a:solidFill>
                <a:latin typeface="Calibri" panose="020F0502020204030204" pitchFamily="34" charset="0"/>
                <a:cs typeface="Calibri" panose="020F0502020204030204" pitchFamily="34" charset="0"/>
              </a:rPr>
              <a:t> </a:t>
            </a:r>
            <a:endParaRPr b="1" dirty="0">
              <a:solidFill>
                <a:schemeClr val="accent5"/>
              </a:solidFill>
              <a:latin typeface="Calibri" panose="020F0502020204030204" pitchFamily="34" charset="0"/>
              <a:cs typeface="Calibri" panose="020F0502020204030204" pitchFamily="34" charset="0"/>
            </a:endParaRPr>
          </a:p>
        </p:txBody>
      </p:sp>
      <p:grpSp>
        <p:nvGrpSpPr>
          <p:cNvPr id="176" name="Google Shape;176;p25"/>
          <p:cNvGrpSpPr/>
          <p:nvPr/>
        </p:nvGrpSpPr>
        <p:grpSpPr>
          <a:xfrm>
            <a:off x="424825" y="1253973"/>
            <a:ext cx="8294371" cy="799416"/>
            <a:chOff x="424813" y="1177875"/>
            <a:chExt cx="8294371" cy="849900"/>
          </a:xfrm>
        </p:grpSpPr>
        <p:sp>
          <p:nvSpPr>
            <p:cNvPr id="177" name="Google Shape;177;p25"/>
            <p:cNvSpPr/>
            <p:nvPr/>
          </p:nvSpPr>
          <p:spPr>
            <a:xfrm>
              <a:off x="2297139" y="1177875"/>
              <a:ext cx="6422045"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5"/>
            <p:cNvSpPr/>
            <p:nvPr/>
          </p:nvSpPr>
          <p:spPr>
            <a:xfrm>
              <a:off x="424813" y="1177875"/>
              <a:ext cx="2117653"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5"/>
          <p:cNvSpPr txBox="1">
            <a:spLocks noGrp="1"/>
          </p:cNvSpPr>
          <p:nvPr>
            <p:ph type="body" idx="4294967295"/>
          </p:nvPr>
        </p:nvSpPr>
        <p:spPr>
          <a:xfrm>
            <a:off x="539675" y="1254200"/>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GB" sz="2000" b="1" dirty="0">
                <a:solidFill>
                  <a:schemeClr val="lt1"/>
                </a:solidFill>
                <a:latin typeface="Calibri" panose="020F0502020204030204" pitchFamily="34" charset="0"/>
                <a:cs typeface="Calibri" panose="020F0502020204030204" pitchFamily="34" charset="0"/>
              </a:rPr>
              <a:t>Objective 1</a:t>
            </a:r>
            <a:endParaRPr sz="2000" b="1" dirty="0">
              <a:solidFill>
                <a:schemeClr val="lt1"/>
              </a:solidFill>
              <a:latin typeface="Calibri" panose="020F0502020204030204" pitchFamily="34" charset="0"/>
              <a:cs typeface="Calibri" panose="020F0502020204030204" pitchFamily="34" charset="0"/>
            </a:endParaRPr>
          </a:p>
        </p:txBody>
      </p:sp>
      <p:sp>
        <p:nvSpPr>
          <p:cNvPr id="180" name="Google Shape;180;p25"/>
          <p:cNvSpPr txBox="1">
            <a:spLocks noGrp="1"/>
          </p:cNvSpPr>
          <p:nvPr>
            <p:ph type="body" idx="4294967295"/>
          </p:nvPr>
        </p:nvSpPr>
        <p:spPr>
          <a:xfrm>
            <a:off x="2542468" y="1309598"/>
            <a:ext cx="6280774" cy="701023"/>
          </a:xfrm>
          <a:prstGeom prst="rect">
            <a:avLst/>
          </a:prstGeom>
        </p:spPr>
        <p:txBody>
          <a:bodyPr spcFirstLastPara="1" wrap="square" lIns="91425" tIns="91425" rIns="91425" bIns="91425" anchor="ctr" anchorCtr="0">
            <a:noAutofit/>
          </a:bodyPr>
          <a:lstStyle/>
          <a:p>
            <a:pPr marL="114300" indent="0" algn="l">
              <a:buNone/>
            </a:pPr>
            <a:r>
              <a:rPr lang="en-US" sz="1900" dirty="0">
                <a:solidFill>
                  <a:srgbClr val="000000"/>
                </a:solidFill>
                <a:latin typeface="Calibri" panose="020F0502020204030204" pitchFamily="34" charset="0"/>
                <a:cs typeface="Calibri" panose="020F0502020204030204" pitchFamily="34" charset="0"/>
              </a:rPr>
              <a:t>Develop a Convolutional Neural Network (CNN) model for recognizing handwritten digits.</a:t>
            </a:r>
          </a:p>
        </p:txBody>
      </p:sp>
      <p:grpSp>
        <p:nvGrpSpPr>
          <p:cNvPr id="181" name="Google Shape;181;p25"/>
          <p:cNvGrpSpPr/>
          <p:nvPr/>
        </p:nvGrpSpPr>
        <p:grpSpPr>
          <a:xfrm>
            <a:off x="424820" y="2368264"/>
            <a:ext cx="8294359" cy="918640"/>
            <a:chOff x="424813" y="2075689"/>
            <a:chExt cx="8294359" cy="849900"/>
          </a:xfrm>
        </p:grpSpPr>
        <p:sp>
          <p:nvSpPr>
            <p:cNvPr id="182" name="Google Shape;182;p25"/>
            <p:cNvSpPr/>
            <p:nvPr/>
          </p:nvSpPr>
          <p:spPr>
            <a:xfrm>
              <a:off x="2297127" y="2075689"/>
              <a:ext cx="6422045"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5"/>
            <p:cNvSpPr/>
            <p:nvPr/>
          </p:nvSpPr>
          <p:spPr>
            <a:xfrm>
              <a:off x="424813" y="2075689"/>
              <a:ext cx="2117653"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dirty="0"/>
            </a:p>
          </p:txBody>
        </p:sp>
      </p:grpSp>
      <p:sp>
        <p:nvSpPr>
          <p:cNvPr id="184" name="Google Shape;184;p25"/>
          <p:cNvSpPr txBox="1">
            <a:spLocks noGrp="1"/>
          </p:cNvSpPr>
          <p:nvPr>
            <p:ph type="body" idx="4294967295"/>
          </p:nvPr>
        </p:nvSpPr>
        <p:spPr>
          <a:xfrm>
            <a:off x="539675" y="2431598"/>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GB" sz="2000" b="1" dirty="0">
                <a:solidFill>
                  <a:schemeClr val="lt1"/>
                </a:solidFill>
                <a:latin typeface="Calibri" panose="020F0502020204030204" pitchFamily="34" charset="0"/>
                <a:cs typeface="Calibri" panose="020F0502020204030204" pitchFamily="34" charset="0"/>
              </a:rPr>
              <a:t>Objective 2</a:t>
            </a:r>
            <a:endParaRPr sz="2000" b="1" dirty="0">
              <a:solidFill>
                <a:schemeClr val="lt1"/>
              </a:solidFill>
              <a:latin typeface="Calibri" panose="020F0502020204030204" pitchFamily="34" charset="0"/>
              <a:cs typeface="Calibri" panose="020F0502020204030204" pitchFamily="34" charset="0"/>
            </a:endParaRPr>
          </a:p>
        </p:txBody>
      </p:sp>
      <p:sp>
        <p:nvSpPr>
          <p:cNvPr id="185" name="Google Shape;185;p25"/>
          <p:cNvSpPr txBox="1">
            <a:spLocks noGrp="1"/>
          </p:cNvSpPr>
          <p:nvPr>
            <p:ph type="body" idx="4294967295"/>
          </p:nvPr>
        </p:nvSpPr>
        <p:spPr>
          <a:xfrm>
            <a:off x="2542477" y="2417334"/>
            <a:ext cx="6176697" cy="854420"/>
          </a:xfrm>
          <a:prstGeom prst="rect">
            <a:avLst/>
          </a:prstGeom>
        </p:spPr>
        <p:txBody>
          <a:bodyPr spcFirstLastPara="1" wrap="square" lIns="91425" tIns="91425" rIns="91425" bIns="91425" anchor="ctr" anchorCtr="0">
            <a:noAutofit/>
          </a:bodyPr>
          <a:lstStyle/>
          <a:p>
            <a:pPr marL="114300" lvl="0" indent="0" algn="just" rtl="0">
              <a:lnSpc>
                <a:spcPct val="100000"/>
              </a:lnSpc>
              <a:spcBef>
                <a:spcPts val="0"/>
              </a:spcBef>
              <a:spcAft>
                <a:spcPts val="0"/>
              </a:spcAft>
              <a:buClr>
                <a:schemeClr val="lt1"/>
              </a:buClr>
              <a:buSzPts val="1800"/>
              <a:buNone/>
            </a:pPr>
            <a:r>
              <a:rPr lang="en-US" sz="1900" dirty="0">
                <a:solidFill>
                  <a:srgbClr val="000000"/>
                </a:solidFill>
                <a:latin typeface="Calibri" panose="020F0502020204030204" pitchFamily="34" charset="0"/>
                <a:cs typeface="Calibri" panose="020F0502020204030204" pitchFamily="34" charset="0"/>
              </a:rPr>
              <a:t>Achieve high accuracy in classifying digits from the MNIST and EMNIST datasets.</a:t>
            </a:r>
          </a:p>
        </p:txBody>
      </p:sp>
      <p:grpSp>
        <p:nvGrpSpPr>
          <p:cNvPr id="186" name="Google Shape;186;p25"/>
          <p:cNvGrpSpPr/>
          <p:nvPr/>
        </p:nvGrpSpPr>
        <p:grpSpPr>
          <a:xfrm>
            <a:off x="424815" y="3565701"/>
            <a:ext cx="8294359" cy="918640"/>
            <a:chOff x="424813" y="2974405"/>
            <a:chExt cx="8294359" cy="849933"/>
          </a:xfrm>
        </p:grpSpPr>
        <p:sp>
          <p:nvSpPr>
            <p:cNvPr id="187" name="Google Shape;187;p25"/>
            <p:cNvSpPr/>
            <p:nvPr/>
          </p:nvSpPr>
          <p:spPr>
            <a:xfrm>
              <a:off x="2297127" y="2974438"/>
              <a:ext cx="6422045"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5"/>
            <p:cNvSpPr/>
            <p:nvPr/>
          </p:nvSpPr>
          <p:spPr>
            <a:xfrm>
              <a:off x="424813" y="2974405"/>
              <a:ext cx="2117653"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25"/>
          <p:cNvSpPr txBox="1">
            <a:spLocks noGrp="1"/>
          </p:cNvSpPr>
          <p:nvPr>
            <p:ph type="body" idx="4294967295"/>
          </p:nvPr>
        </p:nvSpPr>
        <p:spPr>
          <a:xfrm>
            <a:off x="539675" y="3661114"/>
            <a:ext cx="2422500" cy="799200"/>
          </a:xfrm>
          <a:prstGeom prst="rect">
            <a:avLst/>
          </a:prstGeom>
        </p:spPr>
        <p:txBody>
          <a:bodyPr spcFirstLastPara="1" wrap="square" lIns="91425" tIns="91425" rIns="91425" bIns="91425" anchor="ctr" anchorCtr="0">
            <a:noAutofit/>
          </a:bodyPr>
          <a:lstStyle/>
          <a:p>
            <a:pPr marL="0" indent="0">
              <a:lnSpc>
                <a:spcPct val="100000"/>
              </a:lnSpc>
              <a:buNone/>
            </a:pPr>
            <a:r>
              <a:rPr lang="en-GB" sz="2000" b="1" dirty="0">
                <a:solidFill>
                  <a:schemeClr val="lt1"/>
                </a:solidFill>
                <a:latin typeface="Calibri" panose="020F0502020204030204" pitchFamily="34" charset="0"/>
                <a:cs typeface="Calibri" panose="020F0502020204030204" pitchFamily="34" charset="0"/>
              </a:rPr>
              <a:t>Objective 3</a:t>
            </a:r>
            <a:endParaRPr sz="2000" b="1" dirty="0">
              <a:solidFill>
                <a:schemeClr val="lt1"/>
              </a:solidFill>
              <a:latin typeface="Calibri" panose="020F0502020204030204" pitchFamily="34" charset="0"/>
              <a:cs typeface="Calibri" panose="020F0502020204030204" pitchFamily="34" charset="0"/>
            </a:endParaRPr>
          </a:p>
        </p:txBody>
      </p:sp>
      <p:sp>
        <p:nvSpPr>
          <p:cNvPr id="190" name="Google Shape;190;p25"/>
          <p:cNvSpPr txBox="1">
            <a:spLocks noGrp="1"/>
          </p:cNvSpPr>
          <p:nvPr>
            <p:ph type="body" idx="4294967295"/>
          </p:nvPr>
        </p:nvSpPr>
        <p:spPr>
          <a:xfrm>
            <a:off x="2542477" y="3612589"/>
            <a:ext cx="6176697" cy="799200"/>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800" dirty="0">
                <a:solidFill>
                  <a:srgbClr val="000000"/>
                </a:solidFill>
                <a:latin typeface="Calibri" panose="020F0502020204030204" pitchFamily="34" charset="0"/>
                <a:cs typeface="Calibri" panose="020F0502020204030204" pitchFamily="34" charset="0"/>
              </a:rPr>
              <a:t>Evaluate the effectiveness of the CNN architecture for digit recognition tasks.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graphicFrame>
        <p:nvGraphicFramePr>
          <p:cNvPr id="200" name="Google Shape;200;p26"/>
          <p:cNvGraphicFramePr/>
          <p:nvPr>
            <p:extLst>
              <p:ext uri="{D42A27DB-BD31-4B8C-83A1-F6EECF244321}">
                <p14:modId xmlns="" xmlns:p14="http://schemas.microsoft.com/office/powerpoint/2010/main" val="2039468607"/>
              </p:ext>
            </p:extLst>
          </p:nvPr>
        </p:nvGraphicFramePr>
        <p:xfrm>
          <a:off x="223024" y="784432"/>
          <a:ext cx="8727688" cy="4526220"/>
        </p:xfrm>
        <a:graphic>
          <a:graphicData uri="http://schemas.openxmlformats.org/drawingml/2006/table">
            <a:tbl>
              <a:tblPr>
                <a:noFill/>
                <a:tableStyleId>{5FC15D93-1D96-4B66-8E38-DDACBC01246F}</a:tableStyleId>
              </a:tblPr>
              <a:tblGrid>
                <a:gridCol w="2181922">
                  <a:extLst>
                    <a:ext uri="{9D8B030D-6E8A-4147-A177-3AD203B41FA5}">
                      <a16:colId xmlns="" xmlns:a16="http://schemas.microsoft.com/office/drawing/2014/main" val="20000"/>
                    </a:ext>
                  </a:extLst>
                </a:gridCol>
                <a:gridCol w="2181922">
                  <a:extLst>
                    <a:ext uri="{9D8B030D-6E8A-4147-A177-3AD203B41FA5}">
                      <a16:colId xmlns="" xmlns:a16="http://schemas.microsoft.com/office/drawing/2014/main" val="20001"/>
                    </a:ext>
                  </a:extLst>
                </a:gridCol>
                <a:gridCol w="2181922">
                  <a:extLst>
                    <a:ext uri="{9D8B030D-6E8A-4147-A177-3AD203B41FA5}">
                      <a16:colId xmlns="" xmlns:a16="http://schemas.microsoft.com/office/drawing/2014/main" val="20002"/>
                    </a:ext>
                  </a:extLst>
                </a:gridCol>
                <a:gridCol w="2181922">
                  <a:extLst>
                    <a:ext uri="{9D8B030D-6E8A-4147-A177-3AD203B41FA5}">
                      <a16:colId xmlns="" xmlns:a16="http://schemas.microsoft.com/office/drawing/2014/main" val="20003"/>
                    </a:ext>
                  </a:extLst>
                </a:gridCol>
              </a:tblGrid>
              <a:tr h="468661">
                <a:tc>
                  <a:txBody>
                    <a:bodyPr/>
                    <a:lstStyle/>
                    <a:p>
                      <a:pPr marL="0" lvl="0" indent="0" algn="ctr" rtl="0">
                        <a:spcBef>
                          <a:spcPts val="0"/>
                        </a:spcBef>
                        <a:spcAft>
                          <a:spcPts val="0"/>
                        </a:spcAft>
                        <a:buNone/>
                      </a:pPr>
                      <a:r>
                        <a:rPr lang="en-IN" sz="2000" dirty="0">
                          <a:solidFill>
                            <a:srgbClr val="000000"/>
                          </a:solidFill>
                          <a:latin typeface="Calibri" panose="020F0502020204030204" pitchFamily="34" charset="0"/>
                          <a:cs typeface="Calibri" panose="020F0502020204030204" pitchFamily="34" charset="0"/>
                        </a:rPr>
                        <a:t>Jan</a:t>
                      </a:r>
                      <a:r>
                        <a:rPr lang="en-GB" sz="2000" dirty="0">
                          <a:solidFill>
                            <a:srgbClr val="000000"/>
                          </a:solidFill>
                          <a:latin typeface="Calibri" panose="020F0502020204030204" pitchFamily="34" charset="0"/>
                          <a:cs typeface="Calibri" panose="020F0502020204030204" pitchFamily="34" charset="0"/>
                        </a:rPr>
                        <a:t>’2</a:t>
                      </a:r>
                      <a:r>
                        <a:rPr lang="en-IN" altLang="en-GB" sz="2000" dirty="0">
                          <a:solidFill>
                            <a:srgbClr val="000000"/>
                          </a:solidFill>
                          <a:latin typeface="Calibri" panose="020F0502020204030204" pitchFamily="34" charset="0"/>
                          <a:cs typeface="Calibri" panose="020F0502020204030204" pitchFamily="34" charset="0"/>
                        </a:rPr>
                        <a:t>4</a:t>
                      </a: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r>
                        <a:rPr lang="en-US" sz="2000" dirty="0">
                          <a:solidFill>
                            <a:srgbClr val="000000"/>
                          </a:solidFill>
                          <a:latin typeface="Calibri" panose="020F0502020204030204" pitchFamily="34" charset="0"/>
                          <a:cs typeface="Calibri" panose="020F0502020204030204" pitchFamily="34" charset="0"/>
                        </a:rPr>
                        <a:t>Feb’2</a:t>
                      </a:r>
                      <a:r>
                        <a:rPr lang="en-IN" altLang="en-US" sz="2000" dirty="0">
                          <a:solidFill>
                            <a:srgbClr val="000000"/>
                          </a:solidFill>
                          <a:latin typeface="Calibri" panose="020F0502020204030204" pitchFamily="34" charset="0"/>
                          <a:cs typeface="Calibri" panose="020F0502020204030204" pitchFamily="34" charset="0"/>
                        </a:rPr>
                        <a:t>4</a:t>
                      </a: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r>
                        <a:rPr lang="en-US" sz="2000" dirty="0">
                          <a:solidFill>
                            <a:srgbClr val="000000"/>
                          </a:solidFill>
                          <a:latin typeface="Calibri" panose="020F0502020204030204" pitchFamily="34" charset="0"/>
                          <a:cs typeface="Calibri" panose="020F0502020204030204" pitchFamily="34" charset="0"/>
                        </a:rPr>
                        <a:t>Mar’2</a:t>
                      </a:r>
                      <a:r>
                        <a:rPr lang="en-IN" altLang="en-US" sz="2000" dirty="0">
                          <a:solidFill>
                            <a:srgbClr val="000000"/>
                          </a:solidFill>
                          <a:latin typeface="Calibri" panose="020F0502020204030204" pitchFamily="34" charset="0"/>
                          <a:cs typeface="Calibri" panose="020F0502020204030204" pitchFamily="34" charset="0"/>
                        </a:rPr>
                        <a:t>4</a:t>
                      </a: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r>
                        <a:rPr lang="en-US" sz="2000" dirty="0">
                          <a:solidFill>
                            <a:srgbClr val="000000"/>
                          </a:solidFill>
                          <a:latin typeface="Calibri" panose="020F0502020204030204" pitchFamily="34" charset="0"/>
                          <a:cs typeface="Calibri" panose="020F0502020204030204" pitchFamily="34" charset="0"/>
                        </a:rPr>
                        <a:t>Apr’2</a:t>
                      </a:r>
                      <a:r>
                        <a:rPr lang="en-IN" altLang="en-US" sz="2000" dirty="0">
                          <a:solidFill>
                            <a:srgbClr val="000000"/>
                          </a:solidFill>
                          <a:latin typeface="Calibri" panose="020F0502020204030204" pitchFamily="34" charset="0"/>
                          <a:cs typeface="Calibri" panose="020F0502020204030204" pitchFamily="34" charset="0"/>
                        </a:rPr>
                        <a:t>4</a:t>
                      </a:r>
                    </a:p>
                  </a:txBody>
                  <a:tcPr marL="91425" marR="91425" marT="91425" marB="91425">
                    <a:lnL w="9525" cap="flat" cmpd="sng" algn="ctr">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extLst>
                  <a:ext uri="{0D108BD9-81ED-4DB2-BD59-A6C34878D82A}">
                    <a16:rowId xmlns="" xmlns:a16="http://schemas.microsoft.com/office/drawing/2014/main" val="10000"/>
                  </a:ext>
                </a:extLst>
              </a:tr>
              <a:tr h="3866659">
                <a:tc>
                  <a:txBody>
                    <a:bodyPr/>
                    <a:lstStyle/>
                    <a:p>
                      <a:pPr marL="0" lvl="0" indent="0" algn="l" rtl="0">
                        <a:spcBef>
                          <a:spcPts val="0"/>
                        </a:spcBef>
                        <a:spcAft>
                          <a:spcPts val="0"/>
                        </a:spcAft>
                        <a:buNone/>
                      </a:pPr>
                      <a:r>
                        <a:rPr lang="en-US" sz="1400" dirty="0"/>
                        <a:t>[</a:t>
                      </a:r>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174625" lvl="0" indent="-174625" algn="l" rtl="0">
                        <a:spcBef>
                          <a:spcPts val="0"/>
                        </a:spcBef>
                        <a:spcAft>
                          <a:spcPts val="0"/>
                        </a:spcAft>
                        <a:buClr>
                          <a:schemeClr val="tx1"/>
                        </a:buClr>
                        <a:buFont typeface="Arial" panose="020B0604020202020204" pitchFamily="34" charset="0"/>
                        <a:buChar char="•"/>
                      </a:pPr>
                      <a:endParaRPr lang="en-US" sz="800" dirty="0">
                        <a:solidFill>
                          <a:schemeClr val="tx1"/>
                        </a:solidFill>
                        <a:latin typeface="Perpetua" panose="02020502060401020303" pitchFamily="18" charset="0"/>
                      </a:endParaRPr>
                    </a:p>
                    <a:p>
                      <a:pPr marL="174625" lvl="0" indent="-174625" algn="l" rtl="0">
                        <a:spcBef>
                          <a:spcPts val="0"/>
                        </a:spcBef>
                        <a:spcAft>
                          <a:spcPts val="1200"/>
                        </a:spcAft>
                        <a:buClr>
                          <a:schemeClr val="tx1"/>
                        </a:buClr>
                        <a:buFont typeface="Arial" panose="020B0604020202020204" pitchFamily="34" charset="0"/>
                        <a:buChar char="•"/>
                      </a:pPr>
                      <a:r>
                        <a:rPr lang="en-US" sz="1400" b="0" i="0" u="none" strike="noStrike" cap="none" dirty="0">
                          <a:solidFill>
                            <a:schemeClr val="tx1"/>
                          </a:solidFill>
                          <a:latin typeface="Calibri" panose="020F0502020204030204" pitchFamily="34" charset="0"/>
                          <a:cs typeface="Calibri" panose="020F0502020204030204" pitchFamily="34" charset="0"/>
                          <a:sym typeface="Arial" panose="020B0604020202020204"/>
                        </a:rPr>
                        <a:t>Collection of  relevant literature</a:t>
                      </a:r>
                    </a:p>
                    <a:p>
                      <a:pPr marL="174625" marR="0" lvl="0" indent="-174625" algn="l" defTabSz="914400" rtl="0" eaLnBrk="1" fontAlgn="auto" latinLnBrk="0" hangingPunct="1">
                        <a:lnSpc>
                          <a:spcPct val="100000"/>
                        </a:lnSpc>
                        <a:spcBef>
                          <a:spcPts val="0"/>
                        </a:spcBef>
                        <a:spcAft>
                          <a:spcPts val="1200"/>
                        </a:spcAft>
                        <a:buClr>
                          <a:schemeClr val="tx1"/>
                        </a:buClr>
                        <a:buSzTx/>
                        <a:buFont typeface="Arial" panose="020B0604020202020204" pitchFamily="34" charset="0"/>
                        <a:buChar char="•"/>
                        <a:defRPr/>
                      </a:pPr>
                      <a:r>
                        <a:rPr lang="en-US" sz="1400" b="0" i="0" u="none" strike="noStrike" cap="none" dirty="0" err="1">
                          <a:solidFill>
                            <a:schemeClr val="tx1"/>
                          </a:solidFill>
                          <a:latin typeface="Calibri" panose="020F0502020204030204" pitchFamily="34" charset="0"/>
                          <a:cs typeface="Calibri" panose="020F0502020204030204" pitchFamily="34" charset="0"/>
                          <a:sym typeface="Arial" panose="020B0604020202020204"/>
                        </a:rPr>
                        <a:t>Scientometric</a:t>
                      </a:r>
                      <a:r>
                        <a:rPr lang="en-US" sz="1400" b="0" i="0" u="none" strike="noStrike" cap="none" dirty="0">
                          <a:solidFill>
                            <a:schemeClr val="tx1"/>
                          </a:solidFill>
                          <a:latin typeface="Calibri" panose="020F0502020204030204" pitchFamily="34" charset="0"/>
                          <a:cs typeface="Calibri" panose="020F0502020204030204" pitchFamily="34" charset="0"/>
                          <a:sym typeface="Arial" panose="020B0604020202020204"/>
                        </a:rPr>
                        <a:t> Analysis of Literature</a:t>
                      </a:r>
                    </a:p>
                    <a:p>
                      <a:pPr marL="174625" lvl="0" indent="-174625" algn="l" rtl="0">
                        <a:spcBef>
                          <a:spcPts val="0"/>
                        </a:spcBef>
                        <a:spcAft>
                          <a:spcPts val="1200"/>
                        </a:spcAft>
                        <a:buClr>
                          <a:schemeClr val="tx1"/>
                        </a:buClr>
                        <a:buFont typeface="Arial" panose="020B0604020202020204" pitchFamily="34" charset="0"/>
                        <a:buChar char="•"/>
                      </a:pPr>
                      <a:r>
                        <a:rPr lang="en-US" sz="1400" dirty="0" err="1">
                          <a:solidFill>
                            <a:schemeClr val="tx1"/>
                          </a:solidFill>
                          <a:latin typeface="Calibri" panose="020F0502020204030204" pitchFamily="34" charset="0"/>
                          <a:cs typeface="Calibri" panose="020F0502020204030204" pitchFamily="34" charset="0"/>
                        </a:rPr>
                        <a:t>Finalisation</a:t>
                      </a:r>
                      <a:r>
                        <a:rPr lang="en-US" sz="1400" dirty="0">
                          <a:solidFill>
                            <a:schemeClr val="tx1"/>
                          </a:solidFill>
                          <a:latin typeface="Calibri" panose="020F0502020204030204" pitchFamily="34" charset="0"/>
                          <a:cs typeface="Calibri" panose="020F0502020204030204" pitchFamily="34" charset="0"/>
                        </a:rPr>
                        <a:t> of the topic </a:t>
                      </a:r>
                    </a:p>
                    <a:p>
                      <a:pPr marL="0" lvl="0" indent="0" algn="l" rtl="0">
                        <a:spcBef>
                          <a:spcPts val="0"/>
                        </a:spcBef>
                        <a:spcAft>
                          <a:spcPts val="0"/>
                        </a:spcAft>
                        <a:buNone/>
                      </a:pPr>
                      <a:endParaRPr lang="en-US" sz="1400" dirty="0">
                        <a:solidFill>
                          <a:schemeClr val="tx1"/>
                        </a:solidFill>
                      </a:endParaRPr>
                    </a:p>
                    <a:p>
                      <a:pPr marL="0" lvl="0" indent="0" algn="l" rtl="0">
                        <a:spcBef>
                          <a:spcPts val="0"/>
                        </a:spcBef>
                        <a:spcAft>
                          <a:spcPts val="0"/>
                        </a:spcAft>
                        <a:buNone/>
                      </a:pPr>
                      <a:r>
                        <a:rPr lang="en-US" sz="1400" dirty="0">
                          <a:solidFill>
                            <a:schemeClr val="tx1"/>
                          </a:solidFill>
                        </a:rPr>
                        <a:t> </a:t>
                      </a:r>
                      <a:endParaRPr sz="1400" dirty="0">
                        <a:solidFill>
                          <a:schemeClr val="tx1"/>
                        </a:solidFill>
                      </a:endParaRPr>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lgn="ctr">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Clr>
                          <a:schemeClr val="tx1"/>
                        </a:buClr>
                        <a:buFont typeface="Arial" panose="020B0604020202020204" pitchFamily="34" charset="0"/>
                        <a:buNone/>
                      </a:pPr>
                      <a:endParaRPr lang="en-US" sz="1100" b="0" i="0" u="none" strike="noStrike" cap="none" dirty="0">
                        <a:solidFill>
                          <a:schemeClr val="tx1"/>
                        </a:solidFill>
                        <a:latin typeface="Perpetua" panose="02020502060401020303" pitchFamily="18" charset="0"/>
                        <a:cs typeface="Arial" panose="020B0604020202020204"/>
                        <a:sym typeface="Arial" panose="020B0604020202020204"/>
                      </a:endParaRPr>
                    </a:p>
                    <a:p>
                      <a:pPr marL="174625" lvl="0" indent="-174625" algn="l" rtl="0">
                        <a:spcBef>
                          <a:spcPts val="0"/>
                        </a:spcBef>
                        <a:spcAft>
                          <a:spcPts val="1200"/>
                        </a:spcAft>
                        <a:buClr>
                          <a:schemeClr val="tx1"/>
                        </a:buClr>
                        <a:buFont typeface="Arial" panose="020B0604020202020204" pitchFamily="34" charset="0"/>
                        <a:buChar char="•"/>
                      </a:pPr>
                      <a:endParaRPr lang="en-US" sz="400" b="0" i="0" u="none" strike="noStrike" cap="none" dirty="0">
                        <a:solidFill>
                          <a:schemeClr val="tx1"/>
                        </a:solidFill>
                        <a:latin typeface="Calibri" panose="020F0502020204030204" pitchFamily="34" charset="0"/>
                        <a:cs typeface="Calibri" panose="020F0502020204030204" pitchFamily="34" charset="0"/>
                        <a:sym typeface="Arial" panose="020B0604020202020204"/>
                      </a:endParaRPr>
                    </a:p>
                    <a:p>
                      <a:pPr marL="174625" lvl="0" indent="-174625" algn="l" rtl="0">
                        <a:spcBef>
                          <a:spcPts val="0"/>
                        </a:spcBef>
                        <a:spcAft>
                          <a:spcPts val="1200"/>
                        </a:spcAft>
                        <a:buClr>
                          <a:schemeClr val="tx1"/>
                        </a:buClr>
                        <a:buFont typeface="Arial" panose="020B0604020202020204" pitchFamily="34" charset="0"/>
                        <a:buChar char="•"/>
                      </a:pPr>
                      <a:r>
                        <a:rPr lang="en-IN" altLang="en-US" sz="1400" b="0" i="0" u="none" strike="noStrike" cap="none" dirty="0">
                          <a:solidFill>
                            <a:schemeClr val="tx1"/>
                          </a:solidFill>
                          <a:latin typeface="Calibri" panose="020F0502020204030204" pitchFamily="34" charset="0"/>
                          <a:cs typeface="Calibri" panose="020F0502020204030204" pitchFamily="34" charset="0"/>
                          <a:sym typeface="Arial" panose="020B0604020202020204"/>
                        </a:rPr>
                        <a:t>learn Python packages</a:t>
                      </a:r>
                      <a:endParaRPr lang="en-US" sz="1400" b="0" i="0" u="none" strike="noStrike" cap="none" dirty="0">
                        <a:solidFill>
                          <a:schemeClr val="tx1"/>
                        </a:solidFill>
                        <a:latin typeface="Calibri" panose="020F0502020204030204" pitchFamily="34" charset="0"/>
                        <a:cs typeface="Calibri" panose="020F0502020204030204" pitchFamily="34" charset="0"/>
                        <a:sym typeface="Arial" panose="020B0604020202020204"/>
                      </a:endParaRPr>
                    </a:p>
                    <a:p>
                      <a:pPr marL="174625" lvl="0" indent="-174625" algn="l" rtl="0">
                        <a:spcBef>
                          <a:spcPts val="0"/>
                        </a:spcBef>
                        <a:spcAft>
                          <a:spcPts val="1200"/>
                        </a:spcAft>
                        <a:buClr>
                          <a:schemeClr val="tx1"/>
                        </a:buClr>
                        <a:buFont typeface="Arial" panose="020B0604020202020204" pitchFamily="34" charset="0"/>
                        <a:buChar char="•"/>
                      </a:pPr>
                      <a:r>
                        <a:rPr lang="en-IN" altLang="en-GB" sz="1400" b="0" i="0" u="none" strike="noStrike" cap="none" dirty="0">
                          <a:solidFill>
                            <a:schemeClr val="tx1"/>
                          </a:solidFill>
                          <a:latin typeface="Calibri" panose="020F0502020204030204" pitchFamily="34" charset="0"/>
                          <a:cs typeface="Calibri" panose="020F0502020204030204" pitchFamily="34" charset="0"/>
                          <a:sym typeface="Arial" panose="020B0604020202020204"/>
                        </a:rPr>
                        <a:t>build simple model</a:t>
                      </a:r>
                    </a:p>
                    <a:p>
                      <a:pPr marL="174625" lvl="0" indent="-174625" algn="l" rtl="0">
                        <a:spcBef>
                          <a:spcPts val="0"/>
                        </a:spcBef>
                        <a:spcAft>
                          <a:spcPts val="1200"/>
                        </a:spcAft>
                        <a:buClr>
                          <a:schemeClr val="tx1"/>
                        </a:buClr>
                        <a:buFont typeface="Arial" panose="020B0604020202020204" pitchFamily="34" charset="0"/>
                        <a:buChar char="•"/>
                      </a:pPr>
                      <a:r>
                        <a:rPr lang="en-IN" altLang="en-GB" sz="1400" b="0" i="0" u="none" strike="noStrike" cap="none" dirty="0">
                          <a:solidFill>
                            <a:schemeClr val="tx1"/>
                          </a:solidFill>
                          <a:latin typeface="Calibri" panose="020F0502020204030204" pitchFamily="34" charset="0"/>
                          <a:cs typeface="Calibri" panose="020F0502020204030204" pitchFamily="34" charset="0"/>
                          <a:sym typeface="Arial" panose="020B0604020202020204"/>
                        </a:rPr>
                        <a:t>search for data sets</a:t>
                      </a:r>
                    </a:p>
                    <a:p>
                      <a:pPr marL="0" lvl="0" indent="0" algn="l" rtl="0">
                        <a:spcBef>
                          <a:spcPts val="0"/>
                        </a:spcBef>
                        <a:spcAft>
                          <a:spcPts val="1200"/>
                        </a:spcAft>
                        <a:buClr>
                          <a:schemeClr val="tx1"/>
                        </a:buClr>
                        <a:buFont typeface="Arial" panose="020B0604020202020204" pitchFamily="34" charset="0"/>
                        <a:buNone/>
                      </a:pPr>
                      <a:endParaRPr lang="en-GB" sz="1400" b="0" i="0" u="none" strike="noStrike" cap="none" dirty="0">
                        <a:solidFill>
                          <a:schemeClr val="tx1"/>
                        </a:solidFill>
                        <a:latin typeface="Calibri" panose="020F0502020204030204" pitchFamily="34" charset="0"/>
                        <a:cs typeface="Calibri" panose="020F0502020204030204" pitchFamily="34" charset="0"/>
                        <a:sym typeface="Arial" panose="020B0604020202020204"/>
                      </a:endParaRPr>
                    </a:p>
                    <a:p>
                      <a:pPr marL="0" lvl="0" indent="0" algn="l" rtl="0">
                        <a:spcBef>
                          <a:spcPts val="0"/>
                        </a:spcBef>
                        <a:spcAft>
                          <a:spcPts val="0"/>
                        </a:spcAft>
                        <a:buNone/>
                      </a:pPr>
                      <a:endParaRPr lang="en-US" sz="1600" b="0" i="0" u="none" strike="noStrike" cap="none" dirty="0">
                        <a:solidFill>
                          <a:schemeClr val="tx1"/>
                        </a:solidFill>
                        <a:latin typeface="Perpetua" panose="02020502060401020303" pitchFamily="18" charset="0"/>
                        <a:cs typeface="Arial" panose="020B0604020202020204"/>
                        <a:sym typeface="Arial" panose="020B0604020202020204"/>
                      </a:endParaRPr>
                    </a:p>
                    <a:p>
                      <a:pPr marL="0" lvl="0" indent="0" algn="l" rtl="0">
                        <a:spcBef>
                          <a:spcPts val="0"/>
                        </a:spcBef>
                        <a:spcAft>
                          <a:spcPts val="0"/>
                        </a:spcAft>
                        <a:buNone/>
                      </a:pPr>
                      <a:endParaRPr lang="en-US" sz="1600" b="0" i="0" u="none" strike="noStrike" cap="none" dirty="0">
                        <a:solidFill>
                          <a:schemeClr val="tx1"/>
                        </a:solidFill>
                        <a:latin typeface="Perpetua" panose="02020502060401020303" pitchFamily="18" charset="0"/>
                        <a:cs typeface="Arial" panose="020B0604020202020204"/>
                        <a:sym typeface="Arial" panose="020B0604020202020204"/>
                      </a:endParaRPr>
                    </a:p>
                    <a:p>
                      <a:pPr marL="0" lvl="0" indent="0" algn="l" rtl="0">
                        <a:spcBef>
                          <a:spcPts val="0"/>
                        </a:spcBef>
                        <a:spcAft>
                          <a:spcPts val="0"/>
                        </a:spcAft>
                        <a:buNone/>
                      </a:pPr>
                      <a:endParaRPr lang="en-US" sz="1600" b="0" i="0" u="none" strike="noStrike" cap="none" dirty="0">
                        <a:solidFill>
                          <a:schemeClr val="tx1"/>
                        </a:solidFill>
                        <a:latin typeface="Perpetua" panose="02020502060401020303" pitchFamily="18" charset="0"/>
                        <a:cs typeface="Arial" panose="020B0604020202020204"/>
                        <a:sym typeface="Arial" panose="020B0604020202020204"/>
                      </a:endParaRPr>
                    </a:p>
                    <a:p>
                      <a:pPr marL="0" lvl="0" indent="0" algn="l" rtl="0">
                        <a:spcBef>
                          <a:spcPts val="0"/>
                        </a:spcBef>
                        <a:spcAft>
                          <a:spcPts val="0"/>
                        </a:spcAft>
                        <a:buNone/>
                      </a:pPr>
                      <a:endParaRPr sz="1400" dirty="0"/>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lgn="ctr">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285750" lvl="0" indent="-285750" algn="l" rtl="0">
                        <a:spcBef>
                          <a:spcPts val="0"/>
                        </a:spcBef>
                        <a:spcAft>
                          <a:spcPts val="0"/>
                        </a:spcAft>
                        <a:buClr>
                          <a:schemeClr val="tx1"/>
                        </a:buClr>
                        <a:buFont typeface="Arial" panose="020B0604020202020204" pitchFamily="34" charset="0"/>
                        <a:buChar char="•"/>
                      </a:pPr>
                      <a:endParaRPr lang="en-GB" sz="1400" b="0" i="0" u="none" strike="noStrike" cap="none" dirty="0">
                        <a:solidFill>
                          <a:schemeClr val="tx1"/>
                        </a:solidFill>
                        <a:latin typeface="Calibri" panose="020F0502020204030204" pitchFamily="34" charset="0"/>
                        <a:cs typeface="Calibri" panose="020F0502020204030204" pitchFamily="34" charset="0"/>
                        <a:sym typeface="Arial" panose="020B0604020202020204"/>
                      </a:endParaRPr>
                    </a:p>
                    <a:p>
                      <a:pPr marL="285750" lvl="0" indent="-285750" algn="l" rtl="0">
                        <a:spcBef>
                          <a:spcPts val="0"/>
                        </a:spcBef>
                        <a:spcAft>
                          <a:spcPts val="0"/>
                        </a:spcAft>
                        <a:buClr>
                          <a:schemeClr val="tx1"/>
                        </a:buClr>
                        <a:buFont typeface="Arial" panose="020B0604020202020204" pitchFamily="34" charset="0"/>
                        <a:buChar char="•"/>
                      </a:pPr>
                      <a:r>
                        <a:rPr lang="en-GB" sz="1400" b="0" i="0" u="none" strike="noStrike" cap="none" dirty="0">
                          <a:solidFill>
                            <a:schemeClr val="tx1"/>
                          </a:solidFill>
                          <a:latin typeface="Calibri" panose="020F0502020204030204" pitchFamily="34" charset="0"/>
                          <a:cs typeface="Calibri" panose="020F0502020204030204" pitchFamily="34" charset="0"/>
                          <a:sym typeface="Arial" panose="020B0604020202020204"/>
                        </a:rPr>
                        <a:t>Testing of </a:t>
                      </a:r>
                      <a:r>
                        <a:rPr lang="en-IN" altLang="en-GB" sz="1400" b="0" i="0" u="none" strike="noStrike" cap="none" dirty="0">
                          <a:solidFill>
                            <a:schemeClr val="tx1"/>
                          </a:solidFill>
                          <a:latin typeface="Calibri" panose="020F0502020204030204" pitchFamily="34" charset="0"/>
                          <a:cs typeface="Calibri" panose="020F0502020204030204" pitchFamily="34" charset="0"/>
                          <a:sym typeface="Arial" panose="020B0604020202020204"/>
                        </a:rPr>
                        <a:t>the Model</a:t>
                      </a:r>
                      <a:endParaRPr lang="en-GB" sz="1400" b="0" i="0" u="none" strike="noStrike" cap="none" dirty="0">
                        <a:solidFill>
                          <a:schemeClr val="tx1"/>
                        </a:solidFill>
                        <a:latin typeface="Calibri" panose="020F0502020204030204" pitchFamily="34" charset="0"/>
                        <a:cs typeface="Calibri" panose="020F0502020204030204" pitchFamily="34" charset="0"/>
                        <a:sym typeface="Arial" panose="020B0604020202020204"/>
                      </a:endParaRPr>
                    </a:p>
                    <a:p>
                      <a:pPr marL="285750" lvl="0" indent="-285750" algn="l" rtl="0">
                        <a:spcBef>
                          <a:spcPts val="0"/>
                        </a:spcBef>
                        <a:spcAft>
                          <a:spcPts val="0"/>
                        </a:spcAft>
                        <a:buClr>
                          <a:schemeClr val="tx1"/>
                        </a:buClr>
                        <a:buFont typeface="Arial" panose="020B0604020202020204" pitchFamily="34" charset="0"/>
                        <a:buChar char="•"/>
                      </a:pPr>
                      <a:r>
                        <a:rPr lang="en-IN" altLang="en-GB" sz="1400" b="0" i="0" u="none" strike="noStrike" cap="none" dirty="0">
                          <a:solidFill>
                            <a:schemeClr val="tx1"/>
                          </a:solidFill>
                          <a:latin typeface="Calibri" panose="020F0502020204030204" pitchFamily="34" charset="0"/>
                          <a:cs typeface="Calibri" panose="020F0502020204030204" pitchFamily="34" charset="0"/>
                          <a:sym typeface="Arial" panose="020B0604020202020204"/>
                        </a:rPr>
                        <a:t>on Context data Saccasam and </a:t>
                      </a:r>
                      <a:r>
                        <a:rPr lang="en-IN" altLang="en-GB" sz="1400" dirty="0">
                          <a:solidFill>
                            <a:schemeClr val="tx1"/>
                          </a:solidFill>
                          <a:latin typeface="Calibri" panose="020F0502020204030204" pitchFamily="34" charset="0"/>
                          <a:cs typeface="Calibri" panose="020F0502020204030204" pitchFamily="34" charset="0"/>
                          <a:sym typeface="Arial" panose="020B0604020202020204"/>
                        </a:rPr>
                        <a:t>Multi domain </a:t>
                      </a:r>
                      <a:r>
                        <a:rPr lang="en-IN" altLang="en-GB" sz="1400" b="0" i="0" u="none" strike="noStrike" cap="none" dirty="0">
                          <a:solidFill>
                            <a:schemeClr val="tx1"/>
                          </a:solidFill>
                          <a:latin typeface="Calibri" panose="020F0502020204030204" pitchFamily="34" charset="0"/>
                          <a:cs typeface="Calibri" panose="020F0502020204030204" pitchFamily="34" charset="0"/>
                          <a:sym typeface="Arial" panose="020B0604020202020204"/>
                        </a:rPr>
                        <a:t> </a:t>
                      </a:r>
                      <a:endParaRPr lang="en-IN" altLang="en-GB" sz="1600" b="0" i="0" u="none" strike="noStrike" cap="none" dirty="0">
                        <a:solidFill>
                          <a:schemeClr val="tx1"/>
                        </a:solidFill>
                        <a:latin typeface="Calibri" panose="020F0502020204030204" pitchFamily="34" charset="0"/>
                        <a:cs typeface="Calibri" panose="020F0502020204030204" pitchFamily="34" charset="0"/>
                        <a:sym typeface="Arial" panose="020B0604020202020204"/>
                      </a:endParaRPr>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lgn="ctr">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lvl="0" indent="0" algn="l" rtl="0">
                        <a:spcBef>
                          <a:spcPts val="0"/>
                        </a:spcBef>
                        <a:spcAft>
                          <a:spcPts val="0"/>
                        </a:spcAft>
                        <a:buNone/>
                      </a:pPr>
                      <a:endParaRPr sz="1400" dirty="0"/>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extLst>
                  <a:ext uri="{0D108BD9-81ED-4DB2-BD59-A6C34878D82A}">
                    <a16:rowId xmlns="" xmlns:a16="http://schemas.microsoft.com/office/drawing/2014/main" val="10001"/>
                  </a:ext>
                </a:extLst>
              </a:tr>
            </a:tbl>
          </a:graphicData>
        </a:graphic>
      </p:graphicFrame>
      <p:sp>
        <p:nvSpPr>
          <p:cNvPr id="201" name="Google Shape;201;p26"/>
          <p:cNvSpPr txBox="1">
            <a:spLocks noGrp="1"/>
          </p:cNvSpPr>
          <p:nvPr>
            <p:ph type="title"/>
          </p:nvPr>
        </p:nvSpPr>
        <p:spPr>
          <a:xfrm>
            <a:off x="118412" y="4552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Calibri" panose="020F0502020204030204" pitchFamily="34" charset="0"/>
                <a:cs typeface="Calibri" panose="020F0502020204030204" pitchFamily="34" charset="0"/>
              </a:rPr>
              <a:t>Timeline &amp; Work Plan/ Progress</a:t>
            </a:r>
            <a:endParaRPr b="1" dirty="0">
              <a:latin typeface="Calibri" panose="020F0502020204030204" pitchFamily="34" charset="0"/>
              <a:cs typeface="Calibri" panose="020F0502020204030204" pitchFamily="34" charset="0"/>
            </a:endParaRPr>
          </a:p>
        </p:txBody>
      </p:sp>
      <p:sp>
        <p:nvSpPr>
          <p:cNvPr id="202" name="Google Shape;202;p26" descr="Timeline background shape"/>
          <p:cNvSpPr/>
          <p:nvPr/>
        </p:nvSpPr>
        <p:spPr>
          <a:xfrm>
            <a:off x="223024" y="1461824"/>
            <a:ext cx="2244220" cy="534309"/>
          </a:xfrm>
          <a:prstGeom prst="homePlate">
            <a:avLst>
              <a:gd name="adj" fmla="val 50000"/>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500">
              <a:latin typeface="Calibri" panose="020F0502020204030204" pitchFamily="34" charset="0"/>
              <a:cs typeface="Calibri" panose="020F0502020204030204" pitchFamily="34" charset="0"/>
            </a:endParaRPr>
          </a:p>
        </p:txBody>
      </p:sp>
      <p:sp>
        <p:nvSpPr>
          <p:cNvPr id="203" name="Google Shape;203;p26"/>
          <p:cNvSpPr txBox="1">
            <a:spLocks noGrp="1"/>
          </p:cNvSpPr>
          <p:nvPr>
            <p:ph type="body" idx="4294967295"/>
          </p:nvPr>
        </p:nvSpPr>
        <p:spPr>
          <a:xfrm>
            <a:off x="303337" y="1500228"/>
            <a:ext cx="1936719" cy="457500"/>
          </a:xfrm>
          <a:prstGeom prst="rect">
            <a:avLst/>
          </a:prstGeom>
        </p:spPr>
        <p:txBody>
          <a:bodyPr spcFirstLastPara="1" wrap="square" lIns="91425" tIns="91425" rIns="91425" bIns="91425" anchor="t" anchorCtr="0">
            <a:noAutofit/>
          </a:bodyPr>
          <a:lstStyle/>
          <a:p>
            <a:pPr marL="0" indent="0" algn="ctr">
              <a:buNone/>
            </a:pPr>
            <a:r>
              <a:rPr lang="en-IN" sz="1500" dirty="0">
                <a:solidFill>
                  <a:srgbClr val="000000"/>
                </a:solidFill>
                <a:latin typeface="Calibri" panose="020F0502020204030204" pitchFamily="34" charset="0"/>
                <a:cs typeface="Calibri" panose="020F0502020204030204" pitchFamily="34" charset="0"/>
              </a:rPr>
              <a:t>Study of Literature</a:t>
            </a:r>
          </a:p>
        </p:txBody>
      </p:sp>
      <p:sp>
        <p:nvSpPr>
          <p:cNvPr id="204" name="Google Shape;204;p26" descr="Timeline background shape"/>
          <p:cNvSpPr/>
          <p:nvPr/>
        </p:nvSpPr>
        <p:spPr>
          <a:xfrm>
            <a:off x="2420271" y="2070758"/>
            <a:ext cx="2166597" cy="534309"/>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500">
              <a:latin typeface="Calibri" panose="020F0502020204030204" pitchFamily="34" charset="0"/>
              <a:cs typeface="Calibri" panose="020F0502020204030204" pitchFamily="34" charset="0"/>
            </a:endParaRPr>
          </a:p>
        </p:txBody>
      </p:sp>
      <p:sp>
        <p:nvSpPr>
          <p:cNvPr id="205" name="Google Shape;205;p26"/>
          <p:cNvSpPr txBox="1">
            <a:spLocks noGrp="1"/>
          </p:cNvSpPr>
          <p:nvPr>
            <p:ph type="body" idx="4294967295"/>
          </p:nvPr>
        </p:nvSpPr>
        <p:spPr>
          <a:xfrm>
            <a:off x="2357500" y="2119740"/>
            <a:ext cx="2214500" cy="457500"/>
          </a:xfrm>
          <a:prstGeom prst="rect">
            <a:avLst/>
          </a:prstGeom>
          <a:noFill/>
          <a:ln>
            <a:noFill/>
          </a:ln>
        </p:spPr>
        <p:txBody>
          <a:bodyPr spcFirstLastPara="1" wrap="square" lIns="91425" tIns="91425" rIns="91425" bIns="91425" anchor="t" anchorCtr="0">
            <a:noAutofit/>
          </a:bodyPr>
          <a:lstStyle/>
          <a:p>
            <a:pPr marL="0" indent="0" algn="ctr">
              <a:buNone/>
            </a:pPr>
            <a:r>
              <a:rPr lang="en-IN" sz="1500" dirty="0">
                <a:solidFill>
                  <a:srgbClr val="000000"/>
                </a:solidFill>
                <a:latin typeface="Calibri" panose="020F0502020204030204" pitchFamily="34" charset="0"/>
                <a:cs typeface="Calibri" panose="020F0502020204030204" pitchFamily="34" charset="0"/>
              </a:rPr>
              <a:t>Building the  Model</a:t>
            </a:r>
          </a:p>
        </p:txBody>
      </p:sp>
      <p:grpSp>
        <p:nvGrpSpPr>
          <p:cNvPr id="207" name="Google Shape;207;p26"/>
          <p:cNvGrpSpPr/>
          <p:nvPr/>
        </p:nvGrpSpPr>
        <p:grpSpPr>
          <a:xfrm>
            <a:off x="6620205" y="4194736"/>
            <a:ext cx="2526067" cy="555689"/>
            <a:chOff x="6489495" y="3733722"/>
            <a:chExt cx="2412730" cy="351303"/>
          </a:xfrm>
        </p:grpSpPr>
        <p:sp>
          <p:nvSpPr>
            <p:cNvPr id="208" name="Google Shape;208;p26"/>
            <p:cNvSpPr/>
            <p:nvPr/>
          </p:nvSpPr>
          <p:spPr>
            <a:xfrm>
              <a:off x="6489495" y="3733722"/>
              <a:ext cx="1727874" cy="351300"/>
            </a:xfrm>
            <a:prstGeom prst="homePlate">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500">
                <a:latin typeface="Calibri" panose="020F0502020204030204" pitchFamily="34" charset="0"/>
                <a:cs typeface="Calibri" panose="020F0502020204030204" pitchFamily="34" charset="0"/>
              </a:endParaRPr>
            </a:p>
          </p:txBody>
        </p:sp>
        <p:sp>
          <p:nvSpPr>
            <p:cNvPr id="209" name="Google Shape;209;p26"/>
            <p:cNvSpPr/>
            <p:nvPr/>
          </p:nvSpPr>
          <p:spPr>
            <a:xfrm>
              <a:off x="8098525" y="3733725"/>
              <a:ext cx="346500" cy="3513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500">
                <a:latin typeface="Calibri" panose="020F0502020204030204" pitchFamily="34" charset="0"/>
                <a:cs typeface="Calibri" panose="020F0502020204030204" pitchFamily="34" charset="0"/>
              </a:endParaRPr>
            </a:p>
          </p:txBody>
        </p:sp>
        <p:sp>
          <p:nvSpPr>
            <p:cNvPr id="210" name="Google Shape;210;p26"/>
            <p:cNvSpPr/>
            <p:nvPr/>
          </p:nvSpPr>
          <p:spPr>
            <a:xfrm>
              <a:off x="8327125" y="3733725"/>
              <a:ext cx="346500" cy="3513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500">
                <a:latin typeface="Calibri" panose="020F0502020204030204" pitchFamily="34" charset="0"/>
                <a:cs typeface="Calibri" panose="020F0502020204030204" pitchFamily="34" charset="0"/>
              </a:endParaRPr>
            </a:p>
          </p:txBody>
        </p:sp>
        <p:sp>
          <p:nvSpPr>
            <p:cNvPr id="211" name="Google Shape;211;p26"/>
            <p:cNvSpPr/>
            <p:nvPr/>
          </p:nvSpPr>
          <p:spPr>
            <a:xfrm>
              <a:off x="8555725" y="3733725"/>
              <a:ext cx="346500" cy="3513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500">
                <a:latin typeface="Calibri" panose="020F0502020204030204" pitchFamily="34" charset="0"/>
                <a:cs typeface="Calibri" panose="020F0502020204030204" pitchFamily="34" charset="0"/>
              </a:endParaRPr>
            </a:p>
          </p:txBody>
        </p:sp>
      </p:grpSp>
      <p:sp>
        <p:nvSpPr>
          <p:cNvPr id="212" name="Google Shape;212;p26"/>
          <p:cNvSpPr txBox="1">
            <a:spLocks noGrp="1"/>
          </p:cNvSpPr>
          <p:nvPr>
            <p:ph type="body" idx="4294967295"/>
          </p:nvPr>
        </p:nvSpPr>
        <p:spPr>
          <a:xfrm>
            <a:off x="6620204" y="4243930"/>
            <a:ext cx="1727147" cy="457500"/>
          </a:xfrm>
          <a:prstGeom prst="rect">
            <a:avLst/>
          </a:prstGeom>
        </p:spPr>
        <p:txBody>
          <a:bodyPr spcFirstLastPara="1" wrap="square" lIns="91425" tIns="91425" rIns="91425" bIns="91425" anchor="t" anchorCtr="0">
            <a:noAutofit/>
          </a:bodyPr>
          <a:lstStyle/>
          <a:p>
            <a:pPr marL="0" lvl="0" indent="0" algn="ctr">
              <a:lnSpc>
                <a:spcPct val="100000"/>
              </a:lnSpc>
              <a:buNone/>
            </a:pPr>
            <a:r>
              <a:rPr lang="en-GB" sz="1500" dirty="0">
                <a:solidFill>
                  <a:srgbClr val="000000"/>
                </a:solidFill>
                <a:latin typeface="Calibri" panose="020F0502020204030204" pitchFamily="34" charset="0"/>
                <a:cs typeface="Calibri" panose="020F0502020204030204" pitchFamily="34" charset="0"/>
              </a:rPr>
              <a:t>Report Preparation</a:t>
            </a:r>
            <a:endParaRPr sz="1500" dirty="0">
              <a:solidFill>
                <a:srgbClr val="000000"/>
              </a:solidFill>
              <a:latin typeface="Calibri" panose="020F0502020204030204" pitchFamily="34" charset="0"/>
              <a:cs typeface="Calibri" panose="020F0502020204030204" pitchFamily="34" charset="0"/>
            </a:endParaRPr>
          </a:p>
        </p:txBody>
      </p:sp>
      <p:sp>
        <p:nvSpPr>
          <p:cNvPr id="2" name="Google Shape;204;p26" descr="Timeline background shape"/>
          <p:cNvSpPr/>
          <p:nvPr/>
        </p:nvSpPr>
        <p:spPr>
          <a:xfrm>
            <a:off x="4557133" y="2830509"/>
            <a:ext cx="2408662" cy="602285"/>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500">
              <a:latin typeface="Calibri" panose="020F0502020204030204" pitchFamily="34" charset="0"/>
              <a:cs typeface="Calibri" panose="020F0502020204030204" pitchFamily="34" charset="0"/>
            </a:endParaRPr>
          </a:p>
        </p:txBody>
      </p:sp>
      <p:sp>
        <p:nvSpPr>
          <p:cNvPr id="3" name="Google Shape;205;p26"/>
          <p:cNvSpPr txBox="1"/>
          <p:nvPr/>
        </p:nvSpPr>
        <p:spPr>
          <a:xfrm>
            <a:off x="4610737" y="2860475"/>
            <a:ext cx="2301454" cy="6022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Oswald" panose="00000500000000000000"/>
              <a:buChar char="●"/>
              <a:defRPr sz="1800" b="0" i="0" u="none" strike="noStrike" cap="none">
                <a:solidFill>
                  <a:schemeClr val="accent3"/>
                </a:solidFill>
                <a:latin typeface="Oswald" panose="00000500000000000000"/>
                <a:ea typeface="Oswald" panose="00000500000000000000"/>
                <a:cs typeface="Oswald" panose="00000500000000000000"/>
                <a:sym typeface="Oswald" panose="00000500000000000000"/>
              </a:defRPr>
            </a:lvl1pPr>
            <a:lvl2pPr marL="914400" marR="0" lvl="1" indent="-317500" algn="l" rtl="0">
              <a:lnSpc>
                <a:spcPct val="115000"/>
              </a:lnSpc>
              <a:spcBef>
                <a:spcPts val="1600"/>
              </a:spcBef>
              <a:spcAft>
                <a:spcPts val="0"/>
              </a:spcAft>
              <a:buClr>
                <a:schemeClr val="accent3"/>
              </a:buClr>
              <a:buSzPts val="1400"/>
              <a:buFont typeface="Oswald" panose="00000500000000000000"/>
              <a:buChar char="○"/>
              <a:defRPr sz="1400" b="0" i="0" u="none" strike="noStrike" cap="none">
                <a:solidFill>
                  <a:schemeClr val="accent3"/>
                </a:solidFill>
                <a:latin typeface="Oswald" panose="00000500000000000000"/>
                <a:ea typeface="Oswald" panose="00000500000000000000"/>
                <a:cs typeface="Oswald" panose="00000500000000000000"/>
                <a:sym typeface="Oswald" panose="00000500000000000000"/>
              </a:defRPr>
            </a:lvl2pPr>
            <a:lvl3pPr marL="1371600" marR="0" lvl="2" indent="-317500" algn="l" rtl="0">
              <a:lnSpc>
                <a:spcPct val="115000"/>
              </a:lnSpc>
              <a:spcBef>
                <a:spcPts val="1600"/>
              </a:spcBef>
              <a:spcAft>
                <a:spcPts val="0"/>
              </a:spcAft>
              <a:buClr>
                <a:schemeClr val="accent3"/>
              </a:buClr>
              <a:buSzPts val="1400"/>
              <a:buFont typeface="Oswald" panose="00000500000000000000"/>
              <a:buChar char="■"/>
              <a:defRPr sz="1400" b="0" i="0" u="none" strike="noStrike" cap="none">
                <a:solidFill>
                  <a:schemeClr val="accent3"/>
                </a:solidFill>
                <a:latin typeface="Oswald" panose="00000500000000000000"/>
                <a:ea typeface="Oswald" panose="00000500000000000000"/>
                <a:cs typeface="Oswald" panose="00000500000000000000"/>
                <a:sym typeface="Oswald" panose="00000500000000000000"/>
              </a:defRPr>
            </a:lvl3pPr>
            <a:lvl4pPr marL="1828800" marR="0" lvl="3" indent="-317500" algn="l" rtl="0">
              <a:lnSpc>
                <a:spcPct val="115000"/>
              </a:lnSpc>
              <a:spcBef>
                <a:spcPts val="1600"/>
              </a:spcBef>
              <a:spcAft>
                <a:spcPts val="0"/>
              </a:spcAft>
              <a:buClr>
                <a:schemeClr val="accent3"/>
              </a:buClr>
              <a:buSzPts val="1400"/>
              <a:buFont typeface="Oswald" panose="00000500000000000000"/>
              <a:buChar char="●"/>
              <a:defRPr sz="1400" b="0" i="0" u="none" strike="noStrike" cap="none">
                <a:solidFill>
                  <a:schemeClr val="accent3"/>
                </a:solidFill>
                <a:latin typeface="Oswald" panose="00000500000000000000"/>
                <a:ea typeface="Oswald" panose="00000500000000000000"/>
                <a:cs typeface="Oswald" panose="00000500000000000000"/>
                <a:sym typeface="Oswald" panose="00000500000000000000"/>
              </a:defRPr>
            </a:lvl4pPr>
            <a:lvl5pPr marL="2286000" marR="0" lvl="4" indent="-317500" algn="l" rtl="0">
              <a:lnSpc>
                <a:spcPct val="115000"/>
              </a:lnSpc>
              <a:spcBef>
                <a:spcPts val="1600"/>
              </a:spcBef>
              <a:spcAft>
                <a:spcPts val="0"/>
              </a:spcAft>
              <a:buClr>
                <a:schemeClr val="accent3"/>
              </a:buClr>
              <a:buSzPts val="1400"/>
              <a:buFont typeface="Oswald" panose="00000500000000000000"/>
              <a:buChar char="○"/>
              <a:defRPr sz="1400" b="0" i="0" u="none" strike="noStrike" cap="none">
                <a:solidFill>
                  <a:schemeClr val="accent3"/>
                </a:solidFill>
                <a:latin typeface="Oswald" panose="00000500000000000000"/>
                <a:ea typeface="Oswald" panose="00000500000000000000"/>
                <a:cs typeface="Oswald" panose="00000500000000000000"/>
                <a:sym typeface="Oswald" panose="00000500000000000000"/>
              </a:defRPr>
            </a:lvl5pPr>
            <a:lvl6pPr marL="2743200" marR="0" lvl="5" indent="-317500" algn="l" rtl="0">
              <a:lnSpc>
                <a:spcPct val="115000"/>
              </a:lnSpc>
              <a:spcBef>
                <a:spcPts val="1600"/>
              </a:spcBef>
              <a:spcAft>
                <a:spcPts val="0"/>
              </a:spcAft>
              <a:buClr>
                <a:schemeClr val="accent3"/>
              </a:buClr>
              <a:buSzPts val="1400"/>
              <a:buFont typeface="Oswald" panose="00000500000000000000"/>
              <a:buChar char="■"/>
              <a:defRPr sz="1400" b="0" i="0" u="none" strike="noStrike" cap="none">
                <a:solidFill>
                  <a:schemeClr val="accent3"/>
                </a:solidFill>
                <a:latin typeface="Oswald" panose="00000500000000000000"/>
                <a:ea typeface="Oswald" panose="00000500000000000000"/>
                <a:cs typeface="Oswald" panose="00000500000000000000"/>
                <a:sym typeface="Oswald" panose="00000500000000000000"/>
              </a:defRPr>
            </a:lvl6pPr>
            <a:lvl7pPr marL="3200400" marR="0" lvl="6" indent="-317500" algn="l" rtl="0">
              <a:lnSpc>
                <a:spcPct val="115000"/>
              </a:lnSpc>
              <a:spcBef>
                <a:spcPts val="1600"/>
              </a:spcBef>
              <a:spcAft>
                <a:spcPts val="0"/>
              </a:spcAft>
              <a:buClr>
                <a:schemeClr val="accent3"/>
              </a:buClr>
              <a:buSzPts val="1400"/>
              <a:buFont typeface="Oswald" panose="00000500000000000000"/>
              <a:buChar char="●"/>
              <a:defRPr sz="1400" b="0" i="0" u="none" strike="noStrike" cap="none">
                <a:solidFill>
                  <a:schemeClr val="accent3"/>
                </a:solidFill>
                <a:latin typeface="Oswald" panose="00000500000000000000"/>
                <a:ea typeface="Oswald" panose="00000500000000000000"/>
                <a:cs typeface="Oswald" panose="00000500000000000000"/>
                <a:sym typeface="Oswald" panose="00000500000000000000"/>
              </a:defRPr>
            </a:lvl7pPr>
            <a:lvl8pPr marL="3657600" marR="0" lvl="7" indent="-317500" algn="l" rtl="0">
              <a:lnSpc>
                <a:spcPct val="115000"/>
              </a:lnSpc>
              <a:spcBef>
                <a:spcPts val="1600"/>
              </a:spcBef>
              <a:spcAft>
                <a:spcPts val="0"/>
              </a:spcAft>
              <a:buClr>
                <a:schemeClr val="accent3"/>
              </a:buClr>
              <a:buSzPts val="1400"/>
              <a:buFont typeface="Oswald" panose="00000500000000000000"/>
              <a:buChar char="○"/>
              <a:defRPr sz="1400" b="0" i="0" u="none" strike="noStrike" cap="none">
                <a:solidFill>
                  <a:schemeClr val="accent3"/>
                </a:solidFill>
                <a:latin typeface="Oswald" panose="00000500000000000000"/>
                <a:ea typeface="Oswald" panose="00000500000000000000"/>
                <a:cs typeface="Oswald" panose="00000500000000000000"/>
                <a:sym typeface="Oswald" panose="00000500000000000000"/>
              </a:defRPr>
            </a:lvl8pPr>
            <a:lvl9pPr marL="4114800" marR="0" lvl="8" indent="-317500" algn="l" rtl="0">
              <a:lnSpc>
                <a:spcPct val="115000"/>
              </a:lnSpc>
              <a:spcBef>
                <a:spcPts val="1600"/>
              </a:spcBef>
              <a:spcAft>
                <a:spcPts val="1600"/>
              </a:spcAft>
              <a:buClr>
                <a:schemeClr val="accent3"/>
              </a:buClr>
              <a:buSzPts val="1400"/>
              <a:buFont typeface="Oswald" panose="00000500000000000000"/>
              <a:buChar char="■"/>
              <a:defRPr sz="1400" b="0" i="0" u="none" strike="noStrike" cap="none">
                <a:solidFill>
                  <a:schemeClr val="accent3"/>
                </a:solidFill>
                <a:latin typeface="Oswald" panose="00000500000000000000"/>
                <a:ea typeface="Oswald" panose="00000500000000000000"/>
                <a:cs typeface="Oswald" panose="00000500000000000000"/>
                <a:sym typeface="Oswald" panose="00000500000000000000"/>
              </a:defRPr>
            </a:lvl9pPr>
          </a:lstStyle>
          <a:p>
            <a:pPr marL="0" indent="0" algn="ctr">
              <a:lnSpc>
                <a:spcPct val="100000"/>
              </a:lnSpc>
              <a:buFont typeface="Oswald" panose="00000500000000000000"/>
              <a:buNone/>
            </a:pPr>
            <a:r>
              <a:rPr lang="en-IN" altLang="en-US" sz="1500" dirty="0">
                <a:solidFill>
                  <a:srgbClr val="000000"/>
                </a:solidFill>
                <a:latin typeface="Calibri" panose="020F0502020204030204" pitchFamily="34" charset="0"/>
                <a:cs typeface="Calibri" panose="020F0502020204030204" pitchFamily="34" charset="0"/>
              </a:rPr>
              <a:t>Training &amp;</a:t>
            </a:r>
            <a:r>
              <a:rPr lang="en-US" sz="1500" dirty="0">
                <a:solidFill>
                  <a:srgbClr val="000000"/>
                </a:solidFill>
                <a:latin typeface="Calibri" panose="020F0502020204030204" pitchFamily="34" charset="0"/>
                <a:cs typeface="Calibri" panose="020F0502020204030204" pitchFamily="34" charset="0"/>
              </a:rPr>
              <a:t>Testing</a:t>
            </a:r>
          </a:p>
        </p:txBody>
      </p:sp>
      <p:sp>
        <p:nvSpPr>
          <p:cNvPr id="4" name="TextBox 3"/>
          <p:cNvSpPr txBox="1"/>
          <p:nvPr/>
        </p:nvSpPr>
        <p:spPr>
          <a:xfrm>
            <a:off x="6605690" y="4740154"/>
            <a:ext cx="2460921" cy="323165"/>
          </a:xfrm>
          <a:prstGeom prst="rect">
            <a:avLst/>
          </a:prstGeom>
          <a:noFill/>
        </p:spPr>
        <p:txBody>
          <a:bodyPr wrap="square" rtlCol="0">
            <a:spAutoFit/>
          </a:bodyPr>
          <a:lstStyle/>
          <a:p>
            <a:r>
              <a:rPr lang="en-US" sz="1500" dirty="0">
                <a:solidFill>
                  <a:schemeClr val="tx1"/>
                </a:solidFill>
                <a:latin typeface="Calibri" panose="020F0502020204030204" pitchFamily="34" charset="0"/>
                <a:cs typeface="Calibri" panose="020F0502020204030204" pitchFamily="34" charset="0"/>
              </a:rPr>
              <a:t>Project report preparation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40"/>
        <p:cNvGrpSpPr/>
        <p:nvPr/>
      </p:nvGrpSpPr>
      <p:grpSpPr>
        <a:xfrm>
          <a:off x="0" y="0"/>
          <a:ext cx="0" cy="0"/>
          <a:chOff x="0" y="0"/>
          <a:chExt cx="0" cy="0"/>
        </a:xfrm>
      </p:grpSpPr>
      <p:sp>
        <p:nvSpPr>
          <p:cNvPr id="141" name="Google Shape;141;p24"/>
          <p:cNvSpPr txBox="1">
            <a:spLocks noGrp="1"/>
          </p:cNvSpPr>
          <p:nvPr>
            <p:ph type="title" idx="4294967295"/>
          </p:nvPr>
        </p:nvSpPr>
        <p:spPr>
          <a:xfrm>
            <a:off x="311700" y="16996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dirty="0">
                <a:solidFill>
                  <a:srgbClr val="FFFF00"/>
                </a:solidFill>
                <a:latin typeface="Calibri" panose="020F0502020204030204" pitchFamily="34" charset="0"/>
                <a:cs typeface="Calibri" panose="020F0502020204030204" pitchFamily="34" charset="0"/>
              </a:rPr>
              <a:t>Conclusions</a:t>
            </a:r>
          </a:p>
        </p:txBody>
      </p:sp>
      <p:sp>
        <p:nvSpPr>
          <p:cNvPr id="142" name="Google Shape;142;p24"/>
          <p:cNvSpPr txBox="1">
            <a:spLocks noGrp="1"/>
          </p:cNvSpPr>
          <p:nvPr>
            <p:ph type="body" idx="4294967295"/>
          </p:nvPr>
        </p:nvSpPr>
        <p:spPr>
          <a:xfrm>
            <a:off x="436391" y="641877"/>
            <a:ext cx="8631578" cy="4131014"/>
          </a:xfrm>
          <a:prstGeom prst="rect">
            <a:avLst/>
          </a:prstGeom>
        </p:spPr>
        <p:txBody>
          <a:bodyPr spcFirstLastPara="1" wrap="square" lIns="91425" tIns="91425" rIns="91425" bIns="91425" anchor="t" anchorCtr="0">
            <a:noAutofit/>
          </a:bodyPr>
          <a:lstStyle/>
          <a:p>
            <a:pPr marL="285750" indent="-285750" algn="just">
              <a:spcBef>
                <a:spcPts val="1600"/>
              </a:spcBef>
            </a:pPr>
            <a:r>
              <a:rPr lang="en-US"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Both models achieve excellent performance </a:t>
            </a:r>
            <a:r>
              <a:rPr lang="en-US" dirty="0">
                <a:solidFill>
                  <a:schemeClr val="tx1"/>
                </a:solidFill>
                <a:latin typeface="Calibri" panose="020F0502020204030204" pitchFamily="34" charset="0"/>
                <a:ea typeface="Times New Roman" panose="02020603050405020304" pitchFamily="18" charset="0"/>
                <a:cs typeface="Calibri" panose="020F0502020204030204" pitchFamily="34" charset="0"/>
              </a:rPr>
              <a:t>of the </a:t>
            </a:r>
            <a:r>
              <a:rPr lang="en-US"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datasets.</a:t>
            </a:r>
          </a:p>
          <a:p>
            <a:pPr marL="285750" indent="-285750" algn="just">
              <a:spcBef>
                <a:spcPts val="1600"/>
              </a:spcBef>
            </a:pPr>
            <a:r>
              <a:rPr lang="en-US"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EMNIST's architecture seems effective for the more complex task.</a:t>
            </a:r>
          </a:p>
          <a:p>
            <a:pPr marL="285750" indent="-285750" algn="just">
              <a:spcBef>
                <a:spcPts val="1600"/>
              </a:spcBef>
            </a:pPr>
            <a:r>
              <a:rPr lang="en-US"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There's a trade-off between model complexity and potential overfitting.</a:t>
            </a:r>
            <a:endParaRPr lang="en-IN"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p:cNvGraphicFramePr>
            <a:graphicFrameLocks noGrp="1"/>
          </p:cNvGraphicFramePr>
          <p:nvPr/>
        </p:nvGraphicFramePr>
        <p:xfrm>
          <a:off x="253758" y="745066"/>
          <a:ext cx="8780175" cy="4261153"/>
        </p:xfrm>
        <a:graphic>
          <a:graphicData uri="http://schemas.openxmlformats.org/drawingml/2006/table">
            <a:tbl>
              <a:tblPr firstRow="1" bandRow="1">
                <a:tableStyleId>{BDBED569-4797-4DF1-A0F4-6AAB3CD982D8}</a:tableStyleId>
              </a:tblPr>
              <a:tblGrid>
                <a:gridCol w="939065">
                  <a:extLst>
                    <a:ext uri="{9D8B030D-6E8A-4147-A177-3AD203B41FA5}">
                      <a16:colId xmlns="" xmlns:a16="http://schemas.microsoft.com/office/drawing/2014/main" val="20000"/>
                    </a:ext>
                  </a:extLst>
                </a:gridCol>
                <a:gridCol w="7841110">
                  <a:extLst>
                    <a:ext uri="{9D8B030D-6E8A-4147-A177-3AD203B41FA5}">
                      <a16:colId xmlns="" xmlns:a16="http://schemas.microsoft.com/office/drawing/2014/main" val="20001"/>
                    </a:ext>
                  </a:extLst>
                </a:gridCol>
              </a:tblGrid>
              <a:tr h="2032000">
                <a:tc>
                  <a:txBody>
                    <a:bodyPr/>
                    <a:lstStyle/>
                    <a:p>
                      <a:r>
                        <a:rPr lang="en-IN" altLang="en-US" sz="1600" b="0" dirty="0">
                          <a:latin typeface="Calibri" panose="020F0502020204030204" pitchFamily="34" charset="0"/>
                          <a:cs typeface="Calibri" panose="020F0502020204030204" pitchFamily="34" charset="0"/>
                        </a:rPr>
                        <a:t>[1]</a:t>
                      </a:r>
                    </a:p>
                  </a:txBody>
                  <a:tcPr anchor="ctr"/>
                </a:tc>
                <a:tc>
                  <a:txBody>
                    <a:bodyPr/>
                    <a:lstStyle/>
                    <a:p>
                      <a:r>
                        <a:rPr lang="en-IN" sz="1200" dirty="0" smtClean="0"/>
                        <a:t>1] </a:t>
                      </a:r>
                      <a:r>
                        <a:rPr lang="en-IN" sz="1800" dirty="0" err="1" smtClean="0">
                          <a:latin typeface="Calibri" pitchFamily="34" charset="0"/>
                          <a:ea typeface="Calibri" pitchFamily="34" charset="0"/>
                          <a:cs typeface="Calibri" pitchFamily="34" charset="0"/>
                        </a:rPr>
                        <a:t>Baldominos</a:t>
                      </a:r>
                      <a:r>
                        <a:rPr lang="en-IN" sz="1800" dirty="0" smtClean="0">
                          <a:latin typeface="Calibri" pitchFamily="34" charset="0"/>
                          <a:ea typeface="Calibri" pitchFamily="34" charset="0"/>
                          <a:cs typeface="Calibri" pitchFamily="34" charset="0"/>
                        </a:rPr>
                        <a:t>, A., </a:t>
                      </a:r>
                      <a:r>
                        <a:rPr lang="en-IN" sz="1800" dirty="0" err="1" smtClean="0">
                          <a:latin typeface="Calibri" pitchFamily="34" charset="0"/>
                          <a:ea typeface="Calibri" pitchFamily="34" charset="0"/>
                          <a:cs typeface="Calibri" pitchFamily="34" charset="0"/>
                        </a:rPr>
                        <a:t>Saez</a:t>
                      </a:r>
                      <a:r>
                        <a:rPr lang="en-IN" sz="1800" dirty="0" smtClean="0">
                          <a:latin typeface="Calibri" pitchFamily="34" charset="0"/>
                          <a:ea typeface="Calibri" pitchFamily="34" charset="0"/>
                          <a:cs typeface="Calibri" pitchFamily="34" charset="0"/>
                        </a:rPr>
                        <a:t>, Y., &amp; </a:t>
                      </a:r>
                      <a:r>
                        <a:rPr lang="en-IN" sz="1800" dirty="0" err="1" smtClean="0">
                          <a:latin typeface="Calibri" pitchFamily="34" charset="0"/>
                          <a:ea typeface="Calibri" pitchFamily="34" charset="0"/>
                          <a:cs typeface="Calibri" pitchFamily="34" charset="0"/>
                        </a:rPr>
                        <a:t>Isasi</a:t>
                      </a:r>
                      <a:r>
                        <a:rPr lang="en-IN" sz="1800" dirty="0" smtClean="0">
                          <a:latin typeface="Calibri" pitchFamily="34" charset="0"/>
                          <a:ea typeface="Calibri" pitchFamily="34" charset="0"/>
                          <a:cs typeface="Calibri" pitchFamily="34" charset="0"/>
                        </a:rPr>
                        <a:t>, P. (2019). A       survey of handwritten character recognition with </a:t>
                      </a:r>
                      <a:r>
                        <a:rPr lang="en-IN" sz="1800" dirty="0" err="1" smtClean="0">
                          <a:latin typeface="Calibri" pitchFamily="34" charset="0"/>
                          <a:ea typeface="Calibri" pitchFamily="34" charset="0"/>
                          <a:cs typeface="Calibri" pitchFamily="34" charset="0"/>
                        </a:rPr>
                        <a:t>mnist</a:t>
                      </a:r>
                      <a:r>
                        <a:rPr lang="en-IN" sz="1800" dirty="0" smtClean="0">
                          <a:latin typeface="Calibri" pitchFamily="34" charset="0"/>
                          <a:ea typeface="Calibri" pitchFamily="34" charset="0"/>
                          <a:cs typeface="Calibri" pitchFamily="34" charset="0"/>
                        </a:rPr>
                        <a:t> and </a:t>
                      </a:r>
                      <a:r>
                        <a:rPr lang="en-IN" sz="1800" dirty="0" err="1" smtClean="0">
                          <a:latin typeface="Calibri" pitchFamily="34" charset="0"/>
                          <a:ea typeface="Calibri" pitchFamily="34" charset="0"/>
                          <a:cs typeface="Calibri" pitchFamily="34" charset="0"/>
                        </a:rPr>
                        <a:t>emnist</a:t>
                      </a:r>
                      <a:r>
                        <a:rPr lang="en-IN" sz="1800" dirty="0" smtClean="0">
                          <a:latin typeface="Calibri" pitchFamily="34" charset="0"/>
                          <a:ea typeface="Calibri" pitchFamily="34" charset="0"/>
                          <a:cs typeface="Calibri" pitchFamily="34" charset="0"/>
                        </a:rPr>
                        <a:t>. Applied Sciences, 9(15), 3169.</a:t>
                      </a:r>
                      <a:endParaRPr lang="en-US" sz="1800" dirty="0" smtClean="0">
                        <a:latin typeface="Calibri" pitchFamily="34" charset="0"/>
                        <a:ea typeface="Calibri" pitchFamily="34" charset="0"/>
                        <a:cs typeface="Calibri" pitchFamily="34" charset="0"/>
                      </a:endParaRPr>
                    </a:p>
                    <a:p>
                      <a:r>
                        <a:rPr lang="en-IN" sz="1800" dirty="0" smtClean="0">
                          <a:latin typeface="Calibri" pitchFamily="34" charset="0"/>
                          <a:ea typeface="Calibri" pitchFamily="34" charset="0"/>
                          <a:cs typeface="Calibri" pitchFamily="34" charset="0"/>
                        </a:rPr>
                        <a:t>[2] Jain, M., </a:t>
                      </a:r>
                      <a:r>
                        <a:rPr lang="en-IN" sz="1800" dirty="0" err="1" smtClean="0">
                          <a:latin typeface="Calibri" pitchFamily="34" charset="0"/>
                          <a:ea typeface="Calibri" pitchFamily="34" charset="0"/>
                          <a:cs typeface="Calibri" pitchFamily="34" charset="0"/>
                        </a:rPr>
                        <a:t>Kaur</a:t>
                      </a:r>
                      <a:r>
                        <a:rPr lang="en-IN" sz="1800" dirty="0" smtClean="0">
                          <a:latin typeface="Calibri" pitchFamily="34" charset="0"/>
                          <a:ea typeface="Calibri" pitchFamily="34" charset="0"/>
                          <a:cs typeface="Calibri" pitchFamily="34" charset="0"/>
                        </a:rPr>
                        <a:t>, G., </a:t>
                      </a:r>
                      <a:r>
                        <a:rPr lang="en-IN" sz="1800" dirty="0" err="1" smtClean="0">
                          <a:latin typeface="Calibri" pitchFamily="34" charset="0"/>
                          <a:ea typeface="Calibri" pitchFamily="34" charset="0"/>
                          <a:cs typeface="Calibri" pitchFamily="34" charset="0"/>
                        </a:rPr>
                        <a:t>Quamar</a:t>
                      </a:r>
                      <a:r>
                        <a:rPr lang="en-IN" sz="1800" dirty="0" smtClean="0">
                          <a:latin typeface="Calibri" pitchFamily="34" charset="0"/>
                          <a:ea typeface="Calibri" pitchFamily="34" charset="0"/>
                          <a:cs typeface="Calibri" pitchFamily="34" charset="0"/>
                        </a:rPr>
                        <a:t>, M. P., &amp; Gupta, H. (2021, February). Handwritten digit recognition using CNN. In 2021 International Conference on Innovative Practices in Technology and Management (ICIPTM) (pp. 211-215). IEEE.</a:t>
                      </a:r>
                      <a:endParaRPr lang="en-US" sz="1800" dirty="0" smtClean="0">
                        <a:latin typeface="Calibri" pitchFamily="34" charset="0"/>
                        <a:ea typeface="Calibri" pitchFamily="34" charset="0"/>
                        <a:cs typeface="Calibri" pitchFamily="34" charset="0"/>
                      </a:endParaRPr>
                    </a:p>
                    <a:p>
                      <a:r>
                        <a:rPr lang="en-IN" dirty="0" smtClean="0"/>
                        <a:t> </a:t>
                      </a:r>
                      <a:r>
                        <a:rPr lang="en-IN" sz="3600" dirty="0" smtClean="0"/>
                        <a:t> </a:t>
                      </a:r>
                      <a:endParaRPr lang="en-US" sz="1600" b="0" dirty="0">
                        <a:latin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10000"/>
                  </a:ext>
                </a:extLst>
              </a:tr>
              <a:tr h="918513">
                <a:tc>
                  <a:txBody>
                    <a:bodyPr/>
                    <a:lstStyle/>
                    <a:p>
                      <a:r>
                        <a:rPr lang="en-IN" altLang="en-US" sz="1600" b="0" dirty="0">
                          <a:latin typeface="Calibri" panose="020F0502020204030204" pitchFamily="34" charset="0"/>
                          <a:cs typeface="Calibri" panose="020F0502020204030204" pitchFamily="34" charset="0"/>
                        </a:rPr>
                        <a:t>[</a:t>
                      </a:r>
                      <a:r>
                        <a:rPr lang="en-US" sz="1600" b="0" dirty="0">
                          <a:latin typeface="Calibri" panose="020F0502020204030204" pitchFamily="34" charset="0"/>
                          <a:cs typeface="Calibri" panose="020F0502020204030204" pitchFamily="34" charset="0"/>
                        </a:rPr>
                        <a:t>2</a:t>
                      </a:r>
                      <a:r>
                        <a:rPr lang="en-IN" altLang="en-US" sz="1600" b="0" dirty="0">
                          <a:latin typeface="Calibri" panose="020F0502020204030204" pitchFamily="34" charset="0"/>
                          <a:cs typeface="Calibri" panose="020F0502020204030204" pitchFamily="34" charset="0"/>
                        </a:rPr>
                        <a:t>]</a:t>
                      </a:r>
                    </a:p>
                  </a:txBody>
                  <a:tcPr anchor="ctr"/>
                </a:tc>
                <a:tc>
                  <a:txBody>
                    <a:bodyPr/>
                    <a:lstStyle/>
                    <a:p>
                      <a:r>
                        <a:rPr lang="en-IN" sz="1600" dirty="0" err="1" smtClean="0"/>
                        <a:t>Ghosh</a:t>
                      </a:r>
                      <a:r>
                        <a:rPr lang="en-IN" sz="1600" dirty="0" smtClean="0"/>
                        <a:t>, M. M. A., &amp; </a:t>
                      </a:r>
                      <a:r>
                        <a:rPr lang="en-IN" sz="1600" dirty="0" err="1" smtClean="0"/>
                        <a:t>Maghari</a:t>
                      </a:r>
                      <a:r>
                        <a:rPr lang="en-IN" sz="1600" dirty="0" smtClean="0"/>
                        <a:t>, A. Y. (2017, October). A comparative study on handwriting digit recognition using neural networks. In 2017 international conference on promising electronic technologies (ICPET) (pp. 77-81). IEEE.</a:t>
                      </a:r>
                      <a:endParaRPr lang="en-US" sz="1600" b="0" dirty="0">
                        <a:latin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10001"/>
                  </a:ext>
                </a:extLst>
              </a:tr>
              <a:tr h="0">
                <a:tc>
                  <a:txBody>
                    <a:bodyPr/>
                    <a:lstStyle/>
                    <a:p>
                      <a:r>
                        <a:rPr lang="en-US" sz="1600" b="0" dirty="0">
                          <a:latin typeface="Calibri" panose="020F0502020204030204" pitchFamily="34" charset="0"/>
                          <a:cs typeface="Calibri" panose="020F0502020204030204" pitchFamily="34" charset="0"/>
                        </a:rPr>
                        <a:t> </a:t>
                      </a:r>
                      <a:r>
                        <a:rPr lang="en-IN" altLang="en-US" sz="1600" b="0" dirty="0">
                          <a:latin typeface="Calibri" panose="020F0502020204030204" pitchFamily="34" charset="0"/>
                          <a:cs typeface="Calibri" panose="020F0502020204030204" pitchFamily="34" charset="0"/>
                        </a:rPr>
                        <a:t>[</a:t>
                      </a:r>
                      <a:r>
                        <a:rPr lang="en-US" sz="1600" b="0" dirty="0">
                          <a:latin typeface="Calibri" panose="020F0502020204030204" pitchFamily="34" charset="0"/>
                          <a:cs typeface="Calibri" panose="020F0502020204030204" pitchFamily="34" charset="0"/>
                        </a:rPr>
                        <a:t>3</a:t>
                      </a:r>
                      <a:r>
                        <a:rPr lang="en-IN" altLang="en-US" sz="1600" b="0" dirty="0">
                          <a:latin typeface="Calibri" panose="020F0502020204030204" pitchFamily="34" charset="0"/>
                          <a:cs typeface="Calibri" panose="020F0502020204030204" pitchFamily="34" charset="0"/>
                        </a:rPr>
                        <a:t>]</a:t>
                      </a:r>
                    </a:p>
                  </a:txBody>
                  <a:tcPr anchor="ct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sz="1600" b="0" dirty="0">
                          <a:latin typeface="Calibri" panose="020F0502020204030204" pitchFamily="34" charset="0"/>
                          <a:cs typeface="Calibri" panose="020F0502020204030204" pitchFamily="34" charset="0"/>
                        </a:rPr>
                        <a:t> </a:t>
                      </a:r>
                      <a:r>
                        <a:rPr lang="en-IN" sz="1600" dirty="0" err="1" smtClean="0"/>
                        <a:t>Siddique</a:t>
                      </a:r>
                      <a:r>
                        <a:rPr lang="en-IN" sz="1600" dirty="0" smtClean="0"/>
                        <a:t>, F., </a:t>
                      </a:r>
                      <a:r>
                        <a:rPr lang="en-IN" sz="1600" dirty="0" err="1" smtClean="0"/>
                        <a:t>Sakib</a:t>
                      </a:r>
                      <a:r>
                        <a:rPr lang="en-IN" sz="1600" dirty="0" smtClean="0"/>
                        <a:t>, S., &amp; </a:t>
                      </a:r>
                      <a:r>
                        <a:rPr lang="en-IN" sz="1600" dirty="0" err="1" smtClean="0"/>
                        <a:t>Siddique</a:t>
                      </a:r>
                      <a:r>
                        <a:rPr lang="en-IN" sz="1600" dirty="0" smtClean="0"/>
                        <a:t>, M. A. B. (2019, September). Recognition of handwritten digit using </a:t>
                      </a:r>
                      <a:r>
                        <a:rPr lang="en-IN" sz="1600" dirty="0" err="1" smtClean="0"/>
                        <a:t>convolutional</a:t>
                      </a:r>
                      <a:r>
                        <a:rPr lang="en-IN" sz="1600" dirty="0" smtClean="0"/>
                        <a:t> neural network in python with </a:t>
                      </a:r>
                      <a:r>
                        <a:rPr lang="en-IN" sz="1600" dirty="0" err="1" smtClean="0"/>
                        <a:t>tensorflow</a:t>
                      </a:r>
                      <a:r>
                        <a:rPr lang="en-IN" sz="1600" dirty="0" smtClean="0"/>
                        <a:t> and comparison of performance for various hidden layers. In 2019 5th international conference on advances in electrical engineering (ICAEE) (pp. 541-546). IEEE.</a:t>
                      </a:r>
                      <a:endParaRPr lang="en-US" sz="1600" dirty="0" smtClean="0"/>
                    </a:p>
                    <a:p>
                      <a:endParaRPr lang="en-US" sz="1600" b="0" dirty="0">
                        <a:latin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10002"/>
                  </a:ext>
                </a:extLst>
              </a:tr>
            </a:tbl>
          </a:graphicData>
        </a:graphic>
      </p:graphicFrame>
      <p:sp>
        <p:nvSpPr>
          <p:cNvPr id="4" name="Title 1"/>
          <p:cNvSpPr>
            <a:spLocks noGrp="1"/>
          </p:cNvSpPr>
          <p:nvPr>
            <p:ph type="title"/>
          </p:nvPr>
        </p:nvSpPr>
        <p:spPr>
          <a:xfrm>
            <a:off x="363429" y="140225"/>
            <a:ext cx="8520600" cy="572700"/>
          </a:xfrm>
        </p:spPr>
        <p:txBody>
          <a:bodyPr/>
          <a:lstStyle/>
          <a:p>
            <a:r>
              <a:rPr lang="en-IN" sz="2600" b="1" dirty="0">
                <a:solidFill>
                  <a:srgbClr val="FFFF00"/>
                </a:solidFill>
                <a:latin typeface="Calibri" panose="020F0502020204030204" pitchFamily="34" charset="0"/>
                <a:cs typeface="Calibri" panose="020F0502020204030204" pitchFamily="34" charset="0"/>
              </a:rPr>
              <a:t>			References</a:t>
            </a:r>
            <a:endParaRPr lang="en-IN" sz="2600" b="1" dirty="0">
              <a:solidFill>
                <a:srgbClr val="FF0000"/>
              </a:solidFill>
              <a:latin typeface="Calibri" panose="020F0502020204030204" pitchFamily="34" charset="0"/>
              <a:cs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graphicFrame>
        <p:nvGraphicFramePr>
          <p:cNvPr id="7" name="Table 4"/>
          <p:cNvGraphicFramePr>
            <a:graphicFrameLocks noGrp="1"/>
          </p:cNvGraphicFramePr>
          <p:nvPr>
            <p:extLst>
              <p:ext uri="{D42A27DB-BD31-4B8C-83A1-F6EECF244321}">
                <p14:modId xmlns="" xmlns:p14="http://schemas.microsoft.com/office/powerpoint/2010/main" val="1583408012"/>
              </p:ext>
            </p:extLst>
          </p:nvPr>
        </p:nvGraphicFramePr>
        <p:xfrm>
          <a:off x="237657" y="663760"/>
          <a:ext cx="7668883" cy="3655486"/>
        </p:xfrm>
        <a:graphic>
          <a:graphicData uri="http://schemas.openxmlformats.org/drawingml/2006/table">
            <a:tbl>
              <a:tblPr firstRow="1" bandRow="1">
                <a:tableStyleId>{5A111915-BE36-4E01-A7E5-04B1672EAD32}</a:tableStyleId>
              </a:tblPr>
              <a:tblGrid>
                <a:gridCol w="1028647">
                  <a:extLst>
                    <a:ext uri="{9D8B030D-6E8A-4147-A177-3AD203B41FA5}">
                      <a16:colId xmlns="" xmlns:a16="http://schemas.microsoft.com/office/drawing/2014/main" val="20000"/>
                    </a:ext>
                  </a:extLst>
                </a:gridCol>
                <a:gridCol w="6640236">
                  <a:extLst>
                    <a:ext uri="{9D8B030D-6E8A-4147-A177-3AD203B41FA5}">
                      <a16:colId xmlns="" xmlns:a16="http://schemas.microsoft.com/office/drawing/2014/main" val="20001"/>
                    </a:ext>
                  </a:extLst>
                </a:gridCol>
              </a:tblGrid>
              <a:tr h="492305">
                <a:tc gridSpan="2">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2800" b="1" u="none" strike="noStrike" kern="1200" cap="none" dirty="0">
                          <a:solidFill>
                            <a:schemeClr val="bg1"/>
                          </a:solidFill>
                          <a:latin typeface="Calibri" panose="020F0502020204030204" pitchFamily="34" charset="0"/>
                          <a:cs typeface="Calibri" panose="020F0502020204030204" pitchFamily="34" charset="0"/>
                          <a:sym typeface="Arial" panose="020B0604020202020204"/>
                        </a:rPr>
                        <a:t>Outline of the Presentation </a:t>
                      </a:r>
                      <a:endParaRPr lang="en-IN" sz="2800" b="1" i="0" u="none" strike="noStrike" kern="1200" cap="none" dirty="0">
                        <a:solidFill>
                          <a:schemeClr val="bg1"/>
                        </a:solidFill>
                        <a:latin typeface="Calibri" panose="020F0502020204030204" pitchFamily="34" charset="0"/>
                        <a:ea typeface="Arial" panose="020B0604020202020204"/>
                        <a:cs typeface="Calibri" panose="020F0502020204030204" pitchFamily="34" charset="0"/>
                        <a:sym typeface="Arial" panose="020B0604020202020204"/>
                      </a:endParaRPr>
                    </a:p>
                  </a:txBody>
                  <a:tcPr/>
                </a:tc>
                <a:tc hMerge="1">
                  <a:txBody>
                    <a:bodyPr/>
                    <a:lstStyle/>
                    <a:p>
                      <a:endParaRPr lang="en-US"/>
                    </a:p>
                  </a:txBody>
                  <a:tcPr/>
                </a:tc>
                <a:extLst>
                  <a:ext uri="{0D108BD9-81ED-4DB2-BD59-A6C34878D82A}">
                    <a16:rowId xmlns="" xmlns:a16="http://schemas.microsoft.com/office/drawing/2014/main" val="10000"/>
                  </a:ext>
                </a:extLst>
              </a:tr>
              <a:tr h="577006">
                <a:tc>
                  <a:txBody>
                    <a:bodyPr/>
                    <a:lstStyle/>
                    <a:p>
                      <a:pPr algn="ctr"/>
                      <a:r>
                        <a:rPr kumimoji="0" lang="en-IN" sz="2200" b="1" u="none" strike="noStrike" kern="1200" cap="none" spc="0" normalizeH="0" noProof="0" dirty="0">
                          <a:ln>
                            <a:noFill/>
                          </a:ln>
                          <a:solidFill>
                            <a:srgbClr val="00B0F0"/>
                          </a:solidFill>
                          <a:effectLst/>
                          <a:uLnTx/>
                          <a:uFillTx/>
                          <a:latin typeface="Calibri" panose="020F0502020204030204" pitchFamily="34" charset="0"/>
                          <a:cs typeface="Calibri" panose="020F0502020204030204" pitchFamily="34" charset="0"/>
                          <a:sym typeface="Arial" panose="020B0604020202020204"/>
                        </a:rPr>
                        <a:t>S. No </a:t>
                      </a:r>
                      <a:endParaRPr lang="en-US" sz="2200" dirty="0">
                        <a:solidFill>
                          <a:srgbClr val="00B0F0"/>
                        </a:solidFill>
                        <a:latin typeface="Calibri" panose="020F0502020204030204" pitchFamily="34" charset="0"/>
                        <a:cs typeface="Calibri" panose="020F0502020204030204" pitchFamily="34" charset="0"/>
                      </a:endParaRPr>
                    </a:p>
                  </a:txBody>
                  <a:tcPr anchor="ctr"/>
                </a:tc>
                <a:tc>
                  <a:txBody>
                    <a:bodyPr/>
                    <a:lstStyle/>
                    <a:p>
                      <a:pPr algn="l"/>
                      <a:r>
                        <a:rPr kumimoji="0" lang="en-IN" sz="2200" b="1" u="none" strike="noStrike" kern="1200" cap="none" spc="0" normalizeH="0" noProof="0" dirty="0">
                          <a:ln>
                            <a:noFill/>
                          </a:ln>
                          <a:solidFill>
                            <a:srgbClr val="00B0F0"/>
                          </a:solidFill>
                          <a:effectLst/>
                          <a:uLnTx/>
                          <a:uFillTx/>
                          <a:latin typeface="Calibri" panose="020F0502020204030204" pitchFamily="34" charset="0"/>
                          <a:cs typeface="Calibri" panose="020F0502020204030204" pitchFamily="34" charset="0"/>
                          <a:sym typeface="Arial" panose="020B0604020202020204"/>
                        </a:rPr>
                        <a:t>Topic </a:t>
                      </a:r>
                      <a:endParaRPr lang="en-US" sz="2200" dirty="0">
                        <a:solidFill>
                          <a:srgbClr val="00B0F0"/>
                        </a:solidFill>
                        <a:latin typeface="Calibri" panose="020F0502020204030204" pitchFamily="34" charset="0"/>
                        <a:cs typeface="Calibri" panose="020F0502020204030204" pitchFamily="34" charset="0"/>
                      </a:endParaRPr>
                    </a:p>
                  </a:txBody>
                  <a:tcPr anchor="ctr"/>
                </a:tc>
                <a:extLst>
                  <a:ext uri="{0D108BD9-81ED-4DB2-BD59-A6C34878D82A}">
                    <a16:rowId xmlns="" xmlns:a16="http://schemas.microsoft.com/office/drawing/2014/main" val="10001"/>
                  </a:ext>
                </a:extLst>
              </a:tr>
              <a:tr h="423009">
                <a:tc>
                  <a:txBody>
                    <a:bodyPr/>
                    <a:lstStyle/>
                    <a:p>
                      <a:pPr algn="ctr"/>
                      <a:r>
                        <a:rPr lang="en-US" sz="2200" dirty="0">
                          <a:latin typeface="Calibri" panose="020F0502020204030204" pitchFamily="34" charset="0"/>
                          <a:cs typeface="Calibri" panose="020F0502020204030204" pitchFamily="34" charset="0"/>
                        </a:rPr>
                        <a:t>1</a:t>
                      </a:r>
                    </a:p>
                  </a:txBody>
                  <a:tcPr anchor="ctr"/>
                </a:tc>
                <a:tc>
                  <a:txBody>
                    <a:bodyPr/>
                    <a:lstStyle/>
                    <a:p>
                      <a:pPr algn="l"/>
                      <a:r>
                        <a:rPr lang="en-US" sz="2200" dirty="0">
                          <a:latin typeface="Calibri" panose="020F0502020204030204" pitchFamily="34" charset="0"/>
                          <a:cs typeface="Calibri" panose="020F0502020204030204" pitchFamily="34" charset="0"/>
                        </a:rPr>
                        <a:t>Abstract </a:t>
                      </a:r>
                    </a:p>
                  </a:txBody>
                  <a:tcPr/>
                </a:tc>
                <a:extLst>
                  <a:ext uri="{0D108BD9-81ED-4DB2-BD59-A6C34878D82A}">
                    <a16:rowId xmlns="" xmlns:a16="http://schemas.microsoft.com/office/drawing/2014/main" val="10002"/>
                  </a:ext>
                </a:extLst>
              </a:tr>
              <a:tr h="423009">
                <a:tc>
                  <a:txBody>
                    <a:bodyPr/>
                    <a:lstStyle/>
                    <a:p>
                      <a:pPr algn="ctr"/>
                      <a:r>
                        <a:rPr lang="en-US" sz="2200" dirty="0">
                          <a:latin typeface="Calibri" panose="020F0502020204030204" pitchFamily="34" charset="0"/>
                          <a:cs typeface="Calibri" panose="020F0502020204030204" pitchFamily="34" charset="0"/>
                        </a:rPr>
                        <a:t>2</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200" dirty="0">
                          <a:latin typeface="Calibri" panose="020F0502020204030204" pitchFamily="34" charset="0"/>
                          <a:cs typeface="Calibri" panose="020F0502020204030204" pitchFamily="34" charset="0"/>
                        </a:rPr>
                        <a:t>Introduction </a:t>
                      </a:r>
                    </a:p>
                  </a:txBody>
                  <a:tcPr/>
                </a:tc>
                <a:extLst>
                  <a:ext uri="{0D108BD9-81ED-4DB2-BD59-A6C34878D82A}">
                    <a16:rowId xmlns="" xmlns:a16="http://schemas.microsoft.com/office/drawing/2014/main" val="10003"/>
                  </a:ext>
                </a:extLst>
              </a:tr>
              <a:tr h="423009">
                <a:tc>
                  <a:txBody>
                    <a:bodyPr/>
                    <a:lstStyle/>
                    <a:p>
                      <a:pPr algn="ctr"/>
                      <a:r>
                        <a:rPr lang="en-US" sz="2200" dirty="0">
                          <a:latin typeface="Calibri" panose="020F0502020204030204" pitchFamily="34" charset="0"/>
                          <a:cs typeface="Calibri" panose="020F0502020204030204" pitchFamily="34" charset="0"/>
                        </a:rPr>
                        <a:t>3</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200" dirty="0">
                          <a:latin typeface="Calibri" panose="020F0502020204030204" pitchFamily="34" charset="0"/>
                          <a:cs typeface="Calibri" panose="020F0502020204030204" pitchFamily="34" charset="0"/>
                        </a:rPr>
                        <a:t>Literature Survey </a:t>
                      </a:r>
                    </a:p>
                  </a:txBody>
                  <a:tcPr/>
                </a:tc>
                <a:extLst>
                  <a:ext uri="{0D108BD9-81ED-4DB2-BD59-A6C34878D82A}">
                    <a16:rowId xmlns="" xmlns:a16="http://schemas.microsoft.com/office/drawing/2014/main" val="10004"/>
                  </a:ext>
                </a:extLst>
              </a:tr>
              <a:tr h="423009">
                <a:tc>
                  <a:txBody>
                    <a:bodyPr/>
                    <a:lstStyle/>
                    <a:p>
                      <a:pPr algn="ctr"/>
                      <a:r>
                        <a:rPr lang="en-US" sz="2200" dirty="0">
                          <a:latin typeface="Calibri" panose="020F0502020204030204" pitchFamily="34" charset="0"/>
                          <a:cs typeface="Calibri" panose="020F0502020204030204" pitchFamily="34" charset="0"/>
                        </a:rPr>
                        <a:t>4</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200" dirty="0">
                          <a:latin typeface="Calibri" panose="020F0502020204030204" pitchFamily="34" charset="0"/>
                          <a:cs typeface="Calibri" panose="020F0502020204030204" pitchFamily="34" charset="0"/>
                        </a:rPr>
                        <a:t>Research gap identified</a:t>
                      </a:r>
                    </a:p>
                  </a:txBody>
                  <a:tcPr/>
                </a:tc>
                <a:extLst>
                  <a:ext uri="{0D108BD9-81ED-4DB2-BD59-A6C34878D82A}">
                    <a16:rowId xmlns="" xmlns:a16="http://schemas.microsoft.com/office/drawing/2014/main" val="10005"/>
                  </a:ext>
                </a:extLst>
              </a:tr>
              <a:tr h="423009">
                <a:tc>
                  <a:txBody>
                    <a:bodyPr/>
                    <a:lstStyle/>
                    <a:p>
                      <a:pPr algn="ctr"/>
                      <a:r>
                        <a:rPr lang="en-US" sz="2200" dirty="0">
                          <a:latin typeface="Calibri" panose="020F0502020204030204" pitchFamily="34" charset="0"/>
                          <a:cs typeface="Calibri" panose="020F0502020204030204" pitchFamily="34" charset="0"/>
                        </a:rPr>
                        <a:t>5</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200" dirty="0">
                          <a:latin typeface="Calibri" panose="020F0502020204030204" pitchFamily="34" charset="0"/>
                          <a:cs typeface="Calibri" panose="020F0502020204030204" pitchFamily="34" charset="0"/>
                        </a:rPr>
                        <a:t>TimeLine &amp; Work Progress </a:t>
                      </a:r>
                    </a:p>
                  </a:txBody>
                  <a:tcPr/>
                </a:tc>
                <a:extLst>
                  <a:ext uri="{0D108BD9-81ED-4DB2-BD59-A6C34878D82A}">
                    <a16:rowId xmlns="" xmlns:a16="http://schemas.microsoft.com/office/drawing/2014/main" val="10006"/>
                  </a:ext>
                </a:extLst>
              </a:tr>
              <a:tr h="423009">
                <a:tc>
                  <a:txBody>
                    <a:bodyPr/>
                    <a:lstStyle/>
                    <a:p>
                      <a:pPr algn="ctr"/>
                      <a:r>
                        <a:rPr lang="en-US" sz="2200" dirty="0">
                          <a:latin typeface="Calibri" panose="020F0502020204030204" pitchFamily="34" charset="0"/>
                          <a:cs typeface="Calibri" panose="020F0502020204030204" pitchFamily="34" charset="0"/>
                        </a:rPr>
                        <a:t>6</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200" dirty="0">
                          <a:latin typeface="Calibri" panose="020F0502020204030204" pitchFamily="34" charset="0"/>
                          <a:cs typeface="Calibri" panose="020F0502020204030204" pitchFamily="34" charset="0"/>
                        </a:rPr>
                        <a:t>Objectives of the Project </a:t>
                      </a:r>
                    </a:p>
                  </a:txBody>
                  <a:tcPr/>
                </a:tc>
                <a:extLst>
                  <a:ext uri="{0D108BD9-81ED-4DB2-BD59-A6C34878D82A}">
                    <a16:rowId xmlns="" xmlns:a16="http://schemas.microsoft.com/office/drawing/2014/main" val="10007"/>
                  </a:ext>
                </a:extLst>
              </a:tr>
            </a:tbl>
          </a:graphicData>
        </a:graphic>
      </p:graphicFrame>
    </p:spTree>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0"/>
            <a:ext cx="5545873" cy="5143500"/>
          </a:xfrm>
          <a:prstGeom prst="rect">
            <a:avLst/>
          </a:prstGeom>
          <a:solidFill>
            <a:schemeClr val="tx1"/>
          </a:solidFill>
        </p:spPr>
        <p:txBody>
          <a:bodyPr wrap="square" rtlCol="0">
            <a:spAutoFit/>
          </a:bodyPr>
          <a:lstStyle/>
          <a:p>
            <a:endParaRPr lang="en-US" dirty="0"/>
          </a:p>
        </p:txBody>
      </p:sp>
      <p:sp>
        <p:nvSpPr>
          <p:cNvPr id="5" name="Google Shape;128;p22"/>
          <p:cNvSpPr txBox="1">
            <a:spLocks noGrp="1"/>
          </p:cNvSpPr>
          <p:nvPr>
            <p:ph type="title"/>
          </p:nvPr>
        </p:nvSpPr>
        <p:spPr>
          <a:xfrm>
            <a:off x="124252" y="1547997"/>
            <a:ext cx="3206246"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600" b="1" dirty="0">
                <a:latin typeface="Calibri" panose="020F0502020204030204" pitchFamily="34" charset="0"/>
                <a:cs typeface="Calibri" panose="020F0502020204030204" pitchFamily="34" charset="0"/>
              </a:rPr>
              <a:t>Abstract</a:t>
            </a:r>
            <a:endParaRPr sz="3600" b="1" dirty="0">
              <a:latin typeface="Calibri" panose="020F0502020204030204" pitchFamily="34" charset="0"/>
              <a:cs typeface="Calibri" panose="020F0502020204030204" pitchFamily="34" charset="0"/>
            </a:endParaRPr>
          </a:p>
        </p:txBody>
      </p:sp>
      <p:sp>
        <p:nvSpPr>
          <p:cNvPr id="6" name="Google Shape;129;p22"/>
          <p:cNvSpPr txBox="1"/>
          <p:nvPr/>
        </p:nvSpPr>
        <p:spPr>
          <a:xfrm>
            <a:off x="3672468" y="178420"/>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2000" dirty="0">
              <a:latin typeface="Perpetua" panose="02020502060401020303" pitchFamily="18" charset="0"/>
            </a:endParaRPr>
          </a:p>
        </p:txBody>
      </p:sp>
      <p:sp>
        <p:nvSpPr>
          <p:cNvPr id="3" name="TextBox 2"/>
          <p:cNvSpPr txBox="1"/>
          <p:nvPr/>
        </p:nvSpPr>
        <p:spPr>
          <a:xfrm>
            <a:off x="3697423" y="816236"/>
            <a:ext cx="5347280" cy="3139321"/>
          </a:xfrm>
          <a:prstGeom prst="rect">
            <a:avLst/>
          </a:prstGeom>
          <a:noFill/>
        </p:spPr>
        <p:txBody>
          <a:bodyPr wrap="square" rtlCol="0">
            <a:spAutoFit/>
          </a:bodyPr>
          <a:lstStyle/>
          <a:p>
            <a:pPr indent="457200" algn="just"/>
            <a:r>
              <a:rPr lang="en-US" sz="1800" b="1" dirty="0">
                <a:solidFill>
                  <a:srgbClr val="0070C0"/>
                </a:solidFill>
                <a:latin typeface="Calibri" panose="020F0502020204030204" pitchFamily="34" charset="0"/>
                <a:cs typeface="Calibri" panose="020F0502020204030204" pitchFamily="34" charset="0"/>
              </a:rPr>
              <a:t>This project investigated using Convolutional Neural Networks (CNNs) for recognizing handwritten digits and letters. CNN models were built with feature extraction layers and classification layers. The model for a wider range of characters (letters and digits) achieved higher training accuracy but showed signs of overfitting in validation. This suggests CNNs are effective for character recognition, but model complexity needs balancing to avoid overfitting. Future work will explore techniques to improve performance and understand the models better.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grpSp>
        <p:nvGrpSpPr>
          <p:cNvPr id="94" name="Google Shape;94;p18"/>
          <p:cNvGrpSpPr/>
          <p:nvPr/>
        </p:nvGrpSpPr>
        <p:grpSpPr>
          <a:xfrm>
            <a:off x="208156" y="791921"/>
            <a:ext cx="8727688" cy="4215704"/>
            <a:chOff x="431925" y="1304875"/>
            <a:chExt cx="2628925" cy="3416400"/>
          </a:xfrm>
        </p:grpSpPr>
        <p:sp>
          <p:nvSpPr>
            <p:cNvPr id="95" name="Google Shape;95;p18"/>
            <p:cNvSpPr txBox="1"/>
            <p:nvPr/>
          </p:nvSpPr>
          <p:spPr>
            <a:xfrm>
              <a:off x="431925" y="1304875"/>
              <a:ext cx="2628900" cy="520476"/>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dirty="0">
                <a:latin typeface="Perpetua" panose="02020502060401020303" pitchFamily="18" charset="0"/>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8"/>
          <p:cNvSpPr txBox="1">
            <a:spLocks noGrp="1"/>
          </p:cNvSpPr>
          <p:nvPr>
            <p:ph type="body" idx="4294967295"/>
          </p:nvPr>
        </p:nvSpPr>
        <p:spPr>
          <a:xfrm>
            <a:off x="311700" y="847561"/>
            <a:ext cx="8520600" cy="461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IN" sz="3000" b="1" dirty="0">
                <a:solidFill>
                  <a:srgbClr val="FF0000"/>
                </a:solidFill>
                <a:latin typeface="Calibri" panose="020F0502020204030204" pitchFamily="34" charset="0"/>
                <a:cs typeface="Calibri" panose="020F0502020204030204" pitchFamily="34" charset="0"/>
              </a:rPr>
              <a:t>Introduction</a:t>
            </a:r>
            <a:endParaRPr sz="3000" dirty="0">
              <a:solidFill>
                <a:schemeClr val="lt1"/>
              </a:solidFill>
              <a:latin typeface="Calibri" panose="020F0502020204030204" pitchFamily="34" charset="0"/>
              <a:cs typeface="Calibri" panose="020F0502020204030204" pitchFamily="34" charset="0"/>
            </a:endParaRPr>
          </a:p>
        </p:txBody>
      </p:sp>
      <p:sp>
        <p:nvSpPr>
          <p:cNvPr id="3" name="TextBox 2"/>
          <p:cNvSpPr txBox="1"/>
          <p:nvPr/>
        </p:nvSpPr>
        <p:spPr>
          <a:xfrm>
            <a:off x="312025" y="1560945"/>
            <a:ext cx="8325965" cy="3170099"/>
          </a:xfrm>
          <a:prstGeom prst="rect">
            <a:avLst/>
          </a:prstGeom>
          <a:noFill/>
        </p:spPr>
        <p:txBody>
          <a:bodyPr wrap="square">
            <a:spAutoFit/>
          </a:bodyPr>
          <a:lstStyle/>
          <a:p>
            <a:pPr algn="just"/>
            <a:r>
              <a:rPr lang="en-US" altLang="en-IN" sz="2000" dirty="0">
                <a:solidFill>
                  <a:schemeClr val="tx1"/>
                </a:solidFill>
                <a:latin typeface="Calibri" panose="020F0502020204030204" pitchFamily="34" charset="0"/>
                <a:cs typeface="Calibri" panose="020F0502020204030204" pitchFamily="34" charset="0"/>
              </a:rPr>
              <a:t>Handwritten digit recognition plays a vital role in various applications like automated mail sorting, processing checks, and extracting data from handwritten forms.  These applications can lead to significant economic benefits and improved efficiency.</a:t>
            </a:r>
          </a:p>
          <a:p>
            <a:pPr algn="just"/>
            <a:r>
              <a:rPr lang="en-US" altLang="en-IN" sz="2000" dirty="0">
                <a:solidFill>
                  <a:schemeClr val="tx1"/>
                </a:solidFill>
                <a:latin typeface="Calibri" panose="020F0502020204030204" pitchFamily="34" charset="0"/>
                <a:cs typeface="Calibri" panose="020F0502020204030204" pitchFamily="34" charset="0"/>
              </a:rPr>
              <a:t>Deep learning techniques, particularly Convolutional Neural Networks (CNNs), have revolutionized the field of image recognition, including handwritten digit recognition. CNNs have achieved remarkable accuracy, surpassing traditional methods. The MNIST dataset serves as the standard benchmark for handwritten digit recognition. It's widely used to train and evaluate machine learning models for this task.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grpSp>
        <p:nvGrpSpPr>
          <p:cNvPr id="94" name="Google Shape;94;p18"/>
          <p:cNvGrpSpPr/>
          <p:nvPr/>
        </p:nvGrpSpPr>
        <p:grpSpPr>
          <a:xfrm>
            <a:off x="208156" y="791921"/>
            <a:ext cx="8727688" cy="4215704"/>
            <a:chOff x="431925" y="1304875"/>
            <a:chExt cx="2628925" cy="3416400"/>
          </a:xfrm>
        </p:grpSpPr>
        <p:sp>
          <p:nvSpPr>
            <p:cNvPr id="95" name="Google Shape;95;p18"/>
            <p:cNvSpPr txBox="1"/>
            <p:nvPr/>
          </p:nvSpPr>
          <p:spPr>
            <a:xfrm>
              <a:off x="431925" y="1304875"/>
              <a:ext cx="2628900" cy="520476"/>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dirty="0">
                <a:latin typeface="Perpetua" panose="02020502060401020303" pitchFamily="18" charset="0"/>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8"/>
          <p:cNvSpPr txBox="1">
            <a:spLocks noGrp="1"/>
          </p:cNvSpPr>
          <p:nvPr>
            <p:ph type="body" idx="4294967295"/>
          </p:nvPr>
        </p:nvSpPr>
        <p:spPr>
          <a:xfrm>
            <a:off x="311700" y="847561"/>
            <a:ext cx="8520600" cy="461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IN" sz="3000" b="1" dirty="0">
                <a:solidFill>
                  <a:srgbClr val="FF0000"/>
                </a:solidFill>
                <a:latin typeface="Calibri" panose="020F0502020204030204" pitchFamily="34" charset="0"/>
                <a:cs typeface="Calibri" panose="020F0502020204030204" pitchFamily="34" charset="0"/>
              </a:rPr>
              <a:t>Introduction</a:t>
            </a:r>
            <a:endParaRPr sz="3000" dirty="0">
              <a:solidFill>
                <a:schemeClr val="lt1"/>
              </a:solidFill>
              <a:latin typeface="Calibri" panose="020F0502020204030204" pitchFamily="34" charset="0"/>
              <a:cs typeface="Calibri" panose="020F0502020204030204" pitchFamily="34" charset="0"/>
            </a:endParaRPr>
          </a:p>
        </p:txBody>
      </p:sp>
      <p:sp>
        <p:nvSpPr>
          <p:cNvPr id="3" name="TextBox 2"/>
          <p:cNvSpPr txBox="1"/>
          <p:nvPr/>
        </p:nvSpPr>
        <p:spPr>
          <a:xfrm>
            <a:off x="312025" y="1560945"/>
            <a:ext cx="8325965" cy="1323439"/>
          </a:xfrm>
          <a:prstGeom prst="rect">
            <a:avLst/>
          </a:prstGeom>
          <a:noFill/>
        </p:spPr>
        <p:txBody>
          <a:bodyPr wrap="square">
            <a:spAutoFit/>
          </a:bodyPr>
          <a:lstStyle/>
          <a:p>
            <a:pPr algn="just"/>
            <a:r>
              <a:rPr lang="en-US" altLang="en-IN" sz="2000" dirty="0">
                <a:solidFill>
                  <a:schemeClr val="tx1"/>
                </a:solidFill>
                <a:latin typeface="Calibri" panose="020F0502020204030204" pitchFamily="34" charset="0"/>
                <a:cs typeface="Calibri" panose="020F0502020204030204" pitchFamily="34" charset="0"/>
              </a:rPr>
              <a:t>This project focuses on developing and evaluating a CNN model for recognizing handwritten digits using the MNIST dataset. This initial step lays the foundation for further exploration into more complex character recognition tasks.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1358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solidFill>
                  <a:srgbClr val="FFFF00"/>
                </a:solidFill>
                <a:latin typeface="Calibri" panose="020F0502020204030204" pitchFamily="34" charset="0"/>
                <a:cs typeface="Calibri" panose="020F0502020204030204" pitchFamily="34" charset="0"/>
              </a:rPr>
              <a:t>Literature Review</a:t>
            </a:r>
            <a:endParaRPr dirty="0">
              <a:solidFill>
                <a:srgbClr val="FFFF00"/>
              </a:solidFill>
              <a:latin typeface="Calibri" panose="020F0502020204030204" pitchFamily="34" charset="0"/>
              <a:cs typeface="Calibri" panose="020F0502020204030204" pitchFamily="34" charset="0"/>
            </a:endParaRPr>
          </a:p>
        </p:txBody>
      </p:sp>
      <p:grpSp>
        <p:nvGrpSpPr>
          <p:cNvPr id="94" name="Google Shape;94;p18"/>
          <p:cNvGrpSpPr/>
          <p:nvPr/>
        </p:nvGrpSpPr>
        <p:grpSpPr>
          <a:xfrm>
            <a:off x="130138" y="708575"/>
            <a:ext cx="8883720" cy="4299050"/>
            <a:chOff x="408763" y="990686"/>
            <a:chExt cx="2628900" cy="3483943"/>
          </a:xfrm>
        </p:grpSpPr>
        <p:sp>
          <p:nvSpPr>
            <p:cNvPr id="95" name="Google Shape;95;p18"/>
            <p:cNvSpPr txBox="1"/>
            <p:nvPr/>
          </p:nvSpPr>
          <p:spPr>
            <a:xfrm>
              <a:off x="447295" y="1082583"/>
              <a:ext cx="2551836" cy="330014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a:off x="408763" y="990686"/>
              <a:ext cx="2628900" cy="348394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8"/>
          <p:cNvSpPr txBox="1">
            <a:spLocks noGrp="1"/>
          </p:cNvSpPr>
          <p:nvPr>
            <p:ph type="body" idx="4294967295"/>
          </p:nvPr>
        </p:nvSpPr>
        <p:spPr>
          <a:xfrm>
            <a:off x="260347" y="821972"/>
            <a:ext cx="8780145" cy="4072255"/>
          </a:xfrm>
          <a:prstGeom prst="rect">
            <a:avLst/>
          </a:prstGeom>
        </p:spPr>
        <p:txBody>
          <a:bodyPr spcFirstLastPara="1" wrap="square" lIns="91425" tIns="91425" rIns="91425" bIns="91425" anchor="t" anchorCtr="0">
            <a:noAutofit/>
          </a:bodyPr>
          <a:lstStyle/>
          <a:p>
            <a:pPr marL="342900" lvl="0" algn="l" rtl="0">
              <a:lnSpc>
                <a:spcPct val="110000"/>
              </a:lnSpc>
              <a:spcBef>
                <a:spcPts val="0"/>
              </a:spcBef>
              <a:spcAft>
                <a:spcPts val="0"/>
              </a:spcAft>
              <a:buFont typeface="Arial" panose="020B0604020202020204" pitchFamily="34" charset="0"/>
              <a:buChar char="•"/>
            </a:pPr>
            <a:r>
              <a:rPr lang="en-US" sz="2000" dirty="0">
                <a:solidFill>
                  <a:schemeClr val="lt1"/>
                </a:solidFill>
                <a:latin typeface="Calibri" panose="020F0502020204030204" pitchFamily="34" charset="0"/>
                <a:cs typeface="Calibri" panose="020F0502020204030204" pitchFamily="34" charset="0"/>
              </a:rPr>
              <a:t>Deep learning architectures, particularly Convolutional Neural Networks (CNNs), have achieved state-of-the-art performance in handwritten digit recognition tasks.</a:t>
            </a:r>
          </a:p>
          <a:p>
            <a:pPr marL="342900" lvl="0" algn="l" rtl="0">
              <a:lnSpc>
                <a:spcPct val="110000"/>
              </a:lnSpc>
              <a:spcBef>
                <a:spcPts val="0"/>
              </a:spcBef>
              <a:spcAft>
                <a:spcPts val="0"/>
              </a:spcAft>
              <a:buFont typeface="Arial" panose="020B0604020202020204" pitchFamily="34" charset="0"/>
              <a:buChar char="•"/>
            </a:pPr>
            <a:r>
              <a:rPr lang="en-US" sz="2000" dirty="0">
                <a:solidFill>
                  <a:schemeClr val="lt1"/>
                </a:solidFill>
                <a:latin typeface="Calibri" panose="020F0502020204030204" pitchFamily="34" charset="0"/>
                <a:cs typeface="Calibri" panose="020F0502020204030204" pitchFamily="34" charset="0"/>
              </a:rPr>
              <a:t>The MNIST dataset serves as a widely used standard for evaluating the performance of handwritten digit recognition models. </a:t>
            </a:r>
          </a:p>
          <a:p>
            <a:pPr marL="342900" lvl="0" algn="l" rtl="0">
              <a:lnSpc>
                <a:spcPct val="110000"/>
              </a:lnSpc>
              <a:spcBef>
                <a:spcPts val="0"/>
              </a:spcBef>
              <a:spcAft>
                <a:spcPts val="0"/>
              </a:spcAft>
              <a:buFont typeface="Arial" panose="020B0604020202020204" pitchFamily="34" charset="0"/>
              <a:buChar char="•"/>
            </a:pPr>
            <a:r>
              <a:rPr lang="en-US" sz="2000" dirty="0">
                <a:solidFill>
                  <a:schemeClr val="lt1"/>
                </a:solidFill>
                <a:latin typeface="Calibri" panose="020F0502020204030204" pitchFamily="34" charset="0"/>
                <a:cs typeface="Calibri" panose="020F0502020204030204" pitchFamily="34" charset="0"/>
              </a:rPr>
              <a:t>Research explores various CNN architectures for MNIST, including hyperparameter tuning and the impact of network complexity on accuracy and efficiency.</a:t>
            </a:r>
          </a:p>
          <a:p>
            <a:pPr marL="342900" lvl="0" algn="l" rtl="0">
              <a:lnSpc>
                <a:spcPct val="110000"/>
              </a:lnSpc>
              <a:spcBef>
                <a:spcPts val="0"/>
              </a:spcBef>
              <a:spcAft>
                <a:spcPts val="0"/>
              </a:spcAft>
              <a:buFont typeface="Arial" panose="020B0604020202020204" pitchFamily="34" charset="0"/>
              <a:buChar char="•"/>
            </a:pPr>
            <a:r>
              <a:rPr lang="en-US" sz="2000" dirty="0">
                <a:solidFill>
                  <a:schemeClr val="lt1"/>
                </a:solidFill>
                <a:latin typeface="Calibri" panose="020F0502020204030204" pitchFamily="34" charset="0"/>
                <a:cs typeface="Calibri" panose="020F0502020204030204" pitchFamily="34" charset="0"/>
              </a:rPr>
              <a:t>Regularization techniques like dropout layers and L1/L2 regularization are employed to prevent overfitting and improve model generalization on unseen data. </a:t>
            </a:r>
            <a:endParaRPr lang="en-IN" sz="2000" dirty="0">
              <a:solidFill>
                <a:schemeClr val="lt1"/>
              </a:solidFill>
              <a:latin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1358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000" b="1" dirty="0">
                <a:solidFill>
                  <a:srgbClr val="FFFF00"/>
                </a:solidFill>
                <a:latin typeface="Calibri" panose="020F0502020204030204" pitchFamily="34" charset="0"/>
                <a:cs typeface="Calibri" panose="020F0502020204030204" pitchFamily="34" charset="0"/>
              </a:rPr>
              <a:t>Major treands</a:t>
            </a:r>
            <a:r>
              <a:rPr lang="en-IN" b="1" dirty="0">
                <a:solidFill>
                  <a:srgbClr val="FFFF00"/>
                </a:solidFill>
                <a:latin typeface="Calibri" panose="020F0502020204030204" pitchFamily="34" charset="0"/>
                <a:cs typeface="Calibri" panose="020F0502020204030204" pitchFamily="34" charset="0"/>
              </a:rPr>
              <a:t> </a:t>
            </a:r>
            <a:endParaRPr dirty="0">
              <a:solidFill>
                <a:srgbClr val="FFFF00"/>
              </a:solidFill>
              <a:latin typeface="Calibri" panose="020F0502020204030204" pitchFamily="34" charset="0"/>
              <a:cs typeface="Calibri" panose="020F0502020204030204" pitchFamily="34" charset="0"/>
            </a:endParaRPr>
          </a:p>
        </p:txBody>
      </p:sp>
      <p:grpSp>
        <p:nvGrpSpPr>
          <p:cNvPr id="94" name="Google Shape;94;p18"/>
          <p:cNvGrpSpPr/>
          <p:nvPr/>
        </p:nvGrpSpPr>
        <p:grpSpPr>
          <a:xfrm>
            <a:off x="208280" y="791845"/>
            <a:ext cx="8883805" cy="4298974"/>
            <a:chOff x="431925" y="1304875"/>
            <a:chExt cx="2628925" cy="3483882"/>
          </a:xfrm>
        </p:grpSpPr>
        <p:sp>
          <p:nvSpPr>
            <p:cNvPr id="95" name="Google Shape;95;p18"/>
            <p:cNvSpPr txBox="1"/>
            <p:nvPr/>
          </p:nvSpPr>
          <p:spPr>
            <a:xfrm>
              <a:off x="431925" y="1304875"/>
              <a:ext cx="2628900" cy="3483882"/>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8"/>
          <p:cNvSpPr txBox="1">
            <a:spLocks noGrp="1"/>
          </p:cNvSpPr>
          <p:nvPr>
            <p:ph type="body" idx="4294967295"/>
          </p:nvPr>
        </p:nvSpPr>
        <p:spPr>
          <a:xfrm>
            <a:off x="311785" y="791845"/>
            <a:ext cx="8780145" cy="4215704"/>
          </a:xfrm>
          <a:prstGeom prst="rect">
            <a:avLst/>
          </a:prstGeom>
        </p:spPr>
        <p:txBody>
          <a:bodyPr spcFirstLastPara="1" wrap="square" lIns="91425" tIns="91425" rIns="91425" bIns="91425" anchor="t" anchorCtr="0">
            <a:noAutofit/>
          </a:bodyPr>
          <a:lstStyle/>
          <a:p>
            <a:pPr marL="342900" lvl="0" algn="l" rtl="0">
              <a:lnSpc>
                <a:spcPct val="150000"/>
              </a:lnSpc>
              <a:spcBef>
                <a:spcPts val="0"/>
              </a:spcBef>
              <a:spcAft>
                <a:spcPts val="0"/>
              </a:spcAft>
              <a:buFont typeface="Wingdings" panose="05000000000000000000" charset="0"/>
              <a:buChar char="Ø"/>
            </a:pPr>
            <a:r>
              <a:rPr lang="en-US" sz="2000" dirty="0">
                <a:solidFill>
                  <a:schemeClr val="lt1"/>
                </a:solidFill>
                <a:latin typeface="Calibri" panose="020F0502020204030204" pitchFamily="34" charset="0"/>
                <a:cs typeface="Calibri" panose="020F0502020204030204" pitchFamily="34" charset="0"/>
              </a:rPr>
              <a:t>Early Approaches (Rule-Based &amp; Lexicon-Based): Limited accuracy due to reliance on handcrafted rules and predefined dictionaries.</a:t>
            </a:r>
          </a:p>
          <a:p>
            <a:pPr marL="342900" lvl="0" algn="l" rtl="0">
              <a:lnSpc>
                <a:spcPct val="150000"/>
              </a:lnSpc>
              <a:spcBef>
                <a:spcPts val="0"/>
              </a:spcBef>
              <a:spcAft>
                <a:spcPts val="0"/>
              </a:spcAft>
              <a:buFont typeface="Wingdings" panose="05000000000000000000" charset="0"/>
              <a:buChar char="Ø"/>
            </a:pPr>
            <a:r>
              <a:rPr lang="en-US" sz="2000" dirty="0">
                <a:solidFill>
                  <a:schemeClr val="lt1"/>
                </a:solidFill>
                <a:latin typeface="Calibri" panose="020F0502020204030204" pitchFamily="34" charset="0"/>
                <a:cs typeface="Calibri" panose="020F0502020204030204" pitchFamily="34" charset="0"/>
              </a:rPr>
              <a:t>Machine Learning (Transitional): Improved accuracy with statistical learning models like SVMs and KNNs.</a:t>
            </a:r>
          </a:p>
          <a:p>
            <a:pPr marL="342900" lvl="0" algn="l" rtl="0">
              <a:lnSpc>
                <a:spcPct val="150000"/>
              </a:lnSpc>
              <a:spcBef>
                <a:spcPts val="0"/>
              </a:spcBef>
              <a:spcAft>
                <a:spcPts val="0"/>
              </a:spcAft>
              <a:buFont typeface="Wingdings" panose="05000000000000000000" charset="0"/>
              <a:buChar char="Ø"/>
            </a:pPr>
            <a:r>
              <a:rPr lang="en-US" sz="2000" dirty="0">
                <a:solidFill>
                  <a:schemeClr val="lt1"/>
                </a:solidFill>
                <a:latin typeface="Calibri" panose="020F0502020204030204" pitchFamily="34" charset="0"/>
                <a:cs typeface="Calibri" panose="020F0502020204030204" pitchFamily="34" charset="0"/>
              </a:rPr>
              <a:t>Deep Learning (Current State-of-the-Art): Achieves near-human-level performance using CNNs for automatic feature extraction.</a:t>
            </a:r>
          </a:p>
          <a:p>
            <a:pPr marL="342900" lvl="0" algn="l" rtl="0">
              <a:lnSpc>
                <a:spcPct val="150000"/>
              </a:lnSpc>
              <a:spcBef>
                <a:spcPts val="0"/>
              </a:spcBef>
              <a:spcAft>
                <a:spcPts val="0"/>
              </a:spcAft>
              <a:buFont typeface="Wingdings" panose="05000000000000000000" charset="0"/>
              <a:buChar char="Ø"/>
            </a:pPr>
            <a:r>
              <a:rPr lang="en-US" sz="2000" dirty="0">
                <a:solidFill>
                  <a:schemeClr val="lt1"/>
                </a:solidFill>
                <a:latin typeface="Calibri" panose="020F0502020204030204" pitchFamily="34" charset="0"/>
                <a:cs typeface="Calibri" panose="020F0502020204030204" pitchFamily="34" charset="0"/>
              </a:rPr>
              <a:t>We want to develop a CNN model for digit recognition using the MNIST and EMNIST-digits datasets, furthering the deep learning approach in handwritten digit recognition (HWR).</a:t>
            </a:r>
            <a:endParaRPr lang="en-IN" sz="2000" dirty="0">
              <a:solidFill>
                <a:schemeClr val="lt1"/>
              </a:solidFill>
              <a:latin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0"/>
            <a:ext cx="5545873" cy="5143500"/>
          </a:xfrm>
          <a:prstGeom prst="rect">
            <a:avLst/>
          </a:prstGeom>
          <a:solidFill>
            <a:schemeClr val="tx1"/>
          </a:solidFill>
        </p:spPr>
        <p:txBody>
          <a:bodyPr wrap="square" rtlCol="0">
            <a:spAutoFit/>
          </a:bodyPr>
          <a:lstStyle/>
          <a:p>
            <a:endParaRPr lang="en-US" dirty="0"/>
          </a:p>
        </p:txBody>
      </p:sp>
      <p:sp>
        <p:nvSpPr>
          <p:cNvPr id="5" name="Google Shape;128;p22"/>
          <p:cNvSpPr txBox="1">
            <a:spLocks noGrp="1"/>
          </p:cNvSpPr>
          <p:nvPr>
            <p:ph type="title"/>
          </p:nvPr>
        </p:nvSpPr>
        <p:spPr>
          <a:xfrm>
            <a:off x="124252" y="1547997"/>
            <a:ext cx="3206246"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600" b="1" dirty="0">
                <a:latin typeface="Calibri" panose="020F0502020204030204" pitchFamily="34" charset="0"/>
                <a:cs typeface="Calibri" panose="020F0502020204030204" pitchFamily="34" charset="0"/>
              </a:rPr>
              <a:t>Important points derived through Literature reivew</a:t>
            </a:r>
            <a:endParaRPr sz="3600" b="1" dirty="0">
              <a:latin typeface="Calibri" panose="020F0502020204030204" pitchFamily="34" charset="0"/>
              <a:cs typeface="Calibri" panose="020F0502020204030204" pitchFamily="34" charset="0"/>
            </a:endParaRPr>
          </a:p>
        </p:txBody>
      </p:sp>
      <p:sp>
        <p:nvSpPr>
          <p:cNvPr id="6" name="Google Shape;129;p22"/>
          <p:cNvSpPr txBox="1"/>
          <p:nvPr/>
        </p:nvSpPr>
        <p:spPr>
          <a:xfrm>
            <a:off x="3672468" y="178420"/>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2000" dirty="0">
              <a:latin typeface="Perpetua" panose="02020502060401020303" pitchFamily="18" charset="0"/>
            </a:endParaRPr>
          </a:p>
        </p:txBody>
      </p:sp>
      <p:sp>
        <p:nvSpPr>
          <p:cNvPr id="3" name="TextBox 2"/>
          <p:cNvSpPr txBox="1"/>
          <p:nvPr/>
        </p:nvSpPr>
        <p:spPr>
          <a:xfrm>
            <a:off x="3684695" y="905136"/>
            <a:ext cx="5372735" cy="3139321"/>
          </a:xfrm>
          <a:prstGeom prst="rect">
            <a:avLst/>
          </a:prstGeom>
          <a:noFill/>
        </p:spPr>
        <p:txBody>
          <a:bodyPr wrap="square" rtlCol="0" anchor="t" anchorCtr="0">
            <a:spAutoFit/>
          </a:bodyPr>
          <a:lstStyle/>
          <a:p>
            <a:pPr marL="285750" indent="-285750" algn="just">
              <a:buFont typeface="Arial" panose="020B0604020202020204" pitchFamily="34" charset="0"/>
              <a:buChar char="•"/>
            </a:pPr>
            <a:r>
              <a:rPr lang="en-US" sz="1800" b="1" dirty="0">
                <a:solidFill>
                  <a:srgbClr val="0070C0"/>
                </a:solidFill>
                <a:latin typeface="Calibri" panose="020F0502020204030204" pitchFamily="34" charset="0"/>
                <a:cs typeface="Calibri" panose="020F0502020204030204" pitchFamily="34" charset="0"/>
              </a:rPr>
              <a:t>Deep Learning for Image Recognition: </a:t>
            </a:r>
            <a:r>
              <a:rPr lang="en-US" sz="1800" dirty="0">
                <a:solidFill>
                  <a:srgbClr val="0070C0"/>
                </a:solidFill>
                <a:latin typeface="Calibri" panose="020F0502020204030204" pitchFamily="34" charset="0"/>
                <a:cs typeface="Calibri" panose="020F0502020204030204" pitchFamily="34" charset="0"/>
              </a:rPr>
              <a:t>The project reinforces the effectiveness of CNNs, a core deep learning technique used for image recognition tasks. This knowledge lays the groundwork for exploring more complex image-based sentiment analysis in the future.</a:t>
            </a:r>
          </a:p>
          <a:p>
            <a:pPr marL="285750" indent="-285750" algn="just">
              <a:buFont typeface="Arial" panose="020B0604020202020204" pitchFamily="34" charset="0"/>
              <a:buChar char="•"/>
            </a:pPr>
            <a:r>
              <a:rPr lang="en-US" sz="1800" b="1" dirty="0">
                <a:solidFill>
                  <a:srgbClr val="0070C0"/>
                </a:solidFill>
                <a:latin typeface="Calibri" panose="020F0502020204030204" pitchFamily="34" charset="0"/>
                <a:cs typeface="Calibri" panose="020F0502020204030204" pitchFamily="34" charset="0"/>
              </a:rPr>
              <a:t>Importance of Clean Data: </a:t>
            </a:r>
            <a:r>
              <a:rPr lang="en-US" sz="1800" dirty="0">
                <a:solidFill>
                  <a:srgbClr val="0070C0"/>
                </a:solidFill>
                <a:latin typeface="Calibri" panose="020F0502020204030204" pitchFamily="34" charset="0"/>
                <a:cs typeface="Calibri" panose="020F0502020204030204" pitchFamily="34" charset="0"/>
              </a:rPr>
              <a:t>Sentiment analysis often requires understanding context and sarcasm, which emphasizes the importance of well-defined datasets like MNIST for training robust machine learning models.</a:t>
            </a:r>
            <a:endParaRPr lang="en-US" sz="1800" dirty="0">
              <a:solidFill>
                <a:srgbClr val="FF0000"/>
              </a:solidFill>
              <a:latin typeface="Calibri" panose="020F0502020204030204" pitchFamily="34" charset="0"/>
              <a:cs typeface="Calibri" panose="020F0502020204030204" pitchFamily="34"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1358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a:solidFill>
                  <a:srgbClr val="00B0F0"/>
                </a:solidFill>
                <a:latin typeface="Calibri" panose="020F0502020204030204" pitchFamily="34" charset="0"/>
                <a:ea typeface="Times New Roman" panose="02020603050405020304" pitchFamily="18" charset="0"/>
                <a:cs typeface="Calibri" panose="020F0502020204030204" pitchFamily="34" charset="0"/>
              </a:rPr>
              <a:t>S</a:t>
            </a:r>
            <a:r>
              <a:rPr lang="en-US" sz="3200" b="1" dirty="0">
                <a:solidFill>
                  <a:srgbClr val="00B0F0"/>
                </a:solidFill>
                <a:effectLst/>
                <a:latin typeface="Calibri" panose="020F0502020204030204" pitchFamily="34" charset="0"/>
                <a:ea typeface="Times New Roman" panose="02020603050405020304" pitchFamily="18" charset="0"/>
                <a:cs typeface="Calibri" panose="020F0502020204030204" pitchFamily="34" charset="0"/>
              </a:rPr>
              <a:t>cientometric/ systematic Analysis</a:t>
            </a:r>
            <a:endParaRPr b="1" dirty="0">
              <a:solidFill>
                <a:srgbClr val="00B0F0"/>
              </a:solidFill>
              <a:latin typeface="Calibri" panose="020F0502020204030204" pitchFamily="34" charset="0"/>
              <a:cs typeface="Calibri" panose="020F0502020204030204" pitchFamily="34" charset="0"/>
            </a:endParaRPr>
          </a:p>
        </p:txBody>
      </p:sp>
      <p:grpSp>
        <p:nvGrpSpPr>
          <p:cNvPr id="94" name="Google Shape;94;p18"/>
          <p:cNvGrpSpPr/>
          <p:nvPr/>
        </p:nvGrpSpPr>
        <p:grpSpPr>
          <a:xfrm>
            <a:off x="208156" y="814223"/>
            <a:ext cx="4311805" cy="4215704"/>
            <a:chOff x="431925" y="1304875"/>
            <a:chExt cx="2628925" cy="3416400"/>
          </a:xfrm>
        </p:grpSpPr>
        <p:sp>
          <p:nvSpPr>
            <p:cNvPr id="95" name="Google Shape;95;p18"/>
            <p:cNvSpPr txBox="1"/>
            <p:nvPr/>
          </p:nvSpPr>
          <p:spPr>
            <a:xfrm>
              <a:off x="431925" y="1304875"/>
              <a:ext cx="2628900" cy="520476"/>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grpSp>
      <p:sp>
        <p:nvSpPr>
          <p:cNvPr id="97" name="Google Shape;97;p18"/>
          <p:cNvSpPr txBox="1">
            <a:spLocks noGrp="1"/>
          </p:cNvSpPr>
          <p:nvPr>
            <p:ph type="body" idx="4294967295"/>
          </p:nvPr>
        </p:nvSpPr>
        <p:spPr>
          <a:xfrm>
            <a:off x="311700" y="847561"/>
            <a:ext cx="4148787" cy="4614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2200" b="1" dirty="0">
                <a:solidFill>
                  <a:srgbClr val="FF0000"/>
                </a:solidFill>
                <a:latin typeface="Calibri" panose="020F0502020204030204" pitchFamily="34" charset="0"/>
                <a:cs typeface="Calibri" panose="020F0502020204030204" pitchFamily="34" charset="0"/>
              </a:rPr>
              <a:t>Inclusion Criteria </a:t>
            </a:r>
            <a:endParaRPr sz="2200" b="1" dirty="0">
              <a:solidFill>
                <a:srgbClr val="FF0000"/>
              </a:solidFill>
              <a:latin typeface="Calibri" panose="020F0502020204030204" pitchFamily="34" charset="0"/>
              <a:cs typeface="Calibri" panose="020F0502020204030204" pitchFamily="34" charset="0"/>
            </a:endParaRPr>
          </a:p>
        </p:txBody>
      </p:sp>
      <p:sp>
        <p:nvSpPr>
          <p:cNvPr id="98" name="Google Shape;98;p18"/>
          <p:cNvSpPr txBox="1">
            <a:spLocks noGrp="1"/>
          </p:cNvSpPr>
          <p:nvPr>
            <p:ph type="body" idx="4294967295"/>
          </p:nvPr>
        </p:nvSpPr>
        <p:spPr>
          <a:xfrm>
            <a:off x="289644" y="1557205"/>
            <a:ext cx="4148787" cy="3327382"/>
          </a:xfrm>
          <a:prstGeom prst="rect">
            <a:avLst/>
          </a:prstGeom>
        </p:spPr>
        <p:txBody>
          <a:bodyPr spcFirstLastPara="1" wrap="square" lIns="91425" tIns="91425" rIns="91425" bIns="91425" anchor="t" anchorCtr="0">
            <a:noAutofit/>
          </a:bodyPr>
          <a:lstStyle/>
          <a:p>
            <a:pPr marL="342900">
              <a:spcAft>
                <a:spcPts val="600"/>
              </a:spcAft>
            </a:pPr>
            <a:r>
              <a:rPr lang="en-US" sz="2000" dirty="0">
                <a:solidFill>
                  <a:schemeClr val="tx1"/>
                </a:solidFill>
                <a:latin typeface="Calibri" panose="020F0502020204030204" pitchFamily="34" charset="0"/>
                <a:cs typeface="Calibri" panose="020F0502020204030204" pitchFamily="34" charset="0"/>
              </a:rPr>
              <a:t>Focused on research papers related to handwritten digit recognition (HWR) using deep learning techniques, particularly CNN, ANN.</a:t>
            </a:r>
          </a:p>
          <a:p>
            <a:pPr marL="342900">
              <a:spcAft>
                <a:spcPts val="600"/>
              </a:spcAft>
            </a:pPr>
            <a:r>
              <a:rPr lang="en-US" sz="2000" dirty="0">
                <a:solidFill>
                  <a:schemeClr val="tx1"/>
                </a:solidFill>
                <a:latin typeface="Calibri" panose="020F0502020204030204" pitchFamily="34" charset="0"/>
                <a:cs typeface="Calibri" panose="020F0502020204030204" pitchFamily="34" charset="0"/>
              </a:rPr>
              <a:t>Focused on mathematics relates papers.</a:t>
            </a:r>
          </a:p>
          <a:p>
            <a:pPr marL="342900">
              <a:spcAft>
                <a:spcPts val="600"/>
              </a:spcAft>
            </a:pPr>
            <a:endParaRPr sz="2000" dirty="0">
              <a:solidFill>
                <a:schemeClr val="tx1"/>
              </a:solidFill>
              <a:latin typeface="Calibri" panose="020F0502020204030204" pitchFamily="34" charset="0"/>
              <a:cs typeface="Calibri" panose="020F0502020204030204" pitchFamily="34" charset="0"/>
            </a:endParaRPr>
          </a:p>
        </p:txBody>
      </p:sp>
      <p:grpSp>
        <p:nvGrpSpPr>
          <p:cNvPr id="99" name="Google Shape;99;p18"/>
          <p:cNvGrpSpPr/>
          <p:nvPr/>
        </p:nvGrpSpPr>
        <p:grpSpPr>
          <a:xfrm>
            <a:off x="4690987" y="791921"/>
            <a:ext cx="4311764" cy="4215704"/>
            <a:chOff x="3320450" y="1304875"/>
            <a:chExt cx="2632500" cy="3416400"/>
          </a:xfrm>
        </p:grpSpPr>
        <p:sp>
          <p:nvSpPr>
            <p:cNvPr id="100" name="Google Shape;100;p18"/>
            <p:cNvSpPr txBox="1"/>
            <p:nvPr/>
          </p:nvSpPr>
          <p:spPr>
            <a:xfrm>
              <a:off x="3324050" y="1304875"/>
              <a:ext cx="2628900" cy="520476"/>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01" name="Google Shape;101;p18"/>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18"/>
          <p:cNvSpPr txBox="1">
            <a:spLocks noGrp="1"/>
          </p:cNvSpPr>
          <p:nvPr>
            <p:ph type="body" idx="4294967295"/>
          </p:nvPr>
        </p:nvSpPr>
        <p:spPr>
          <a:xfrm>
            <a:off x="4691918" y="828196"/>
            <a:ext cx="4304937" cy="4614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2200" b="1" dirty="0">
                <a:solidFill>
                  <a:srgbClr val="FF0000"/>
                </a:solidFill>
                <a:latin typeface="Calibri" panose="020F0502020204030204" pitchFamily="34" charset="0"/>
                <a:cs typeface="Calibri" panose="020F0502020204030204" pitchFamily="34" charset="0"/>
              </a:rPr>
              <a:t>Exclusion Criteria </a:t>
            </a:r>
            <a:endParaRPr sz="2200" b="1" dirty="0">
              <a:solidFill>
                <a:srgbClr val="FF0000"/>
              </a:solidFill>
              <a:latin typeface="Calibri" panose="020F0502020204030204" pitchFamily="34" charset="0"/>
              <a:cs typeface="Calibri" panose="020F0502020204030204" pitchFamily="34" charset="0"/>
            </a:endParaRPr>
          </a:p>
        </p:txBody>
      </p:sp>
      <p:sp>
        <p:nvSpPr>
          <p:cNvPr id="103" name="Google Shape;103;p18"/>
          <p:cNvSpPr txBox="1">
            <a:spLocks noGrp="1"/>
          </p:cNvSpPr>
          <p:nvPr>
            <p:ph type="body" idx="4294967295"/>
          </p:nvPr>
        </p:nvSpPr>
        <p:spPr>
          <a:xfrm>
            <a:off x="4780156" y="1781823"/>
            <a:ext cx="4155647" cy="2878147"/>
          </a:xfrm>
          <a:prstGeom prst="rect">
            <a:avLst/>
          </a:prstGeom>
        </p:spPr>
        <p:txBody>
          <a:bodyPr spcFirstLastPara="1" wrap="square" lIns="91425" tIns="91425" rIns="91425" bIns="91425" anchor="t" anchorCtr="0">
            <a:noAutofit/>
          </a:bodyPr>
          <a:lstStyle/>
          <a:p>
            <a:pPr marL="342900">
              <a:spcAft>
                <a:spcPts val="600"/>
              </a:spcAft>
            </a:pPr>
            <a:r>
              <a:rPr lang="en-US" sz="2000" dirty="0">
                <a:solidFill>
                  <a:schemeClr val="tx1"/>
                </a:solidFill>
                <a:latin typeface="Calibri" panose="020F0502020204030204" pitchFamily="34" charset="0"/>
                <a:cs typeface="Calibri" panose="020F0502020204030204" pitchFamily="34" charset="0"/>
              </a:rPr>
              <a:t>Avoided papers that delve into sentiment analysis or other text-based applications </a:t>
            </a:r>
          </a:p>
          <a:p>
            <a:pPr marL="342900">
              <a:spcAft>
                <a:spcPts val="600"/>
              </a:spcAft>
            </a:pPr>
            <a:endParaRPr lang="en-US" sz="2000" dirty="0">
              <a:solidFill>
                <a:schemeClr val="tx1"/>
              </a:solidFill>
              <a:latin typeface="Calibri" panose="020F0502020204030204" pitchFamily="34" charset="0"/>
              <a:cs typeface="Calibri" panose="020F0502020204030204" pitchFamily="34" charset="0"/>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404*339"/>
  <p:tag name="TABLE_ENDDRAG_RECT" val="12*53*404*339"/>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403*173"/>
  <p:tag name="TABLE_ENDDRAG_RECT" val="12*130*404*173"/>
</p:tagLst>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468</TotalTime>
  <Words>1029</Words>
  <Application>Microsoft Office PowerPoint</Application>
  <PresentationFormat>On-screen Show (16:9)</PresentationFormat>
  <Paragraphs>140</Paragraphs>
  <Slides>15</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Oswald</vt:lpstr>
      <vt:lpstr>Perpetua</vt:lpstr>
      <vt:lpstr>Wingdings</vt:lpstr>
      <vt:lpstr>Times New Roman</vt:lpstr>
      <vt:lpstr>Average</vt:lpstr>
      <vt:lpstr>Slate</vt:lpstr>
      <vt:lpstr>Slide 1</vt:lpstr>
      <vt:lpstr>Slide 2</vt:lpstr>
      <vt:lpstr>Abstract</vt:lpstr>
      <vt:lpstr>Slide 4</vt:lpstr>
      <vt:lpstr>Slide 5</vt:lpstr>
      <vt:lpstr>Literature Review</vt:lpstr>
      <vt:lpstr>Major treands </vt:lpstr>
      <vt:lpstr>Important points derived through Literature reivew</vt:lpstr>
      <vt:lpstr>Scientometric/ systematic Analysis</vt:lpstr>
      <vt:lpstr>THE KNOWLEDGE GAP </vt:lpstr>
      <vt:lpstr>Objectives - </vt:lpstr>
      <vt:lpstr>Timeline &amp; Work Plan/ Progress</vt:lpstr>
      <vt:lpstr>Conclusions</vt:lpstr>
      <vt:lpstr>   References</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welcome</dc:creator>
  <cp:lastModifiedBy>SHRESHTA</cp:lastModifiedBy>
  <cp:revision>192</cp:revision>
  <dcterms:created xsi:type="dcterms:W3CDTF">2024-04-01T09:57:00Z</dcterms:created>
  <dcterms:modified xsi:type="dcterms:W3CDTF">2024-04-25T17:37:56Z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B25F366BCFF1477C9A459E4405C68425_13</vt:lpwstr>
  </property>
  <property fmtid="{D5CDD505-2E9C-101B-9397-08002B2CF9AE}" pid="3" name="KSOProductBuildVer">
    <vt:lpwstr>1033-12.2.0.13538</vt:lpwstr>
  </property>
</Properties>
</file>