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theme/theme4.xml" ContentType="application/vnd.openxmlformats-officedocument.them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5FA"/>
    <a:srgbClr val="CDD2DE"/>
    <a:srgbClr val="E3E9E5"/>
    <a:srgbClr val="EAEAEA"/>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6144" autoAdjust="0"/>
    <p:restoredTop sz="94694" autoAdjust="0"/>
  </p:normalViewPr>
  <p:slideViewPr>
    <p:cSldViewPr snapToGrid="0" snapToObjects="1" showGuides="1">
      <p:cViewPr varScale="1">
        <p:scale>
          <a:sx n="15" d="100"/>
          <a:sy n="15" d="100"/>
        </p:scale>
        <p:origin x="-1396" y="-112"/>
      </p:cViewPr>
      <p:guideLst>
        <p:guide orient="horz" pos="10368"/>
        <p:guide pos="1382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xmlns=""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xmlns=""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xmlns=""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xmlns=""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xmlns=""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xmlns=""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xmlns=""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xmlns=""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xmlns=""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xmlns=""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xmlns=""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xmlns=""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xmlns=""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xmlns=""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xmlns=""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xmlns=""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xmlns=""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xmlns=""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xmlns=""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xmlns="" id="{AF9AA5EE-77AD-9645-B396-F73887C4B6FD}"/>
              </a:ext>
            </a:extLst>
          </p:cNvPr>
          <p:cNvGraphicFramePr>
            <a:graphicFrameLocks noGrp="1"/>
          </p:cNvGraphicFramePr>
          <p:nvPr userDrawn="1">
            <p:extLst>
              <p:ext uri="{D42A27DB-BD31-4B8C-83A1-F6EECF244321}">
                <p14:modId xmlns:p14="http://schemas.microsoft.com/office/powerpoint/2010/main" xmlns=""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xmlns="" val="20000"/>
                    </a:ext>
                  </a:extLst>
                </a:gridCol>
                <a:gridCol w="5584624">
                  <a:extLst>
                    <a:ext uri="{9D8B030D-6E8A-4147-A177-3AD203B41FA5}">
                      <a16:colId xmlns:a16="http://schemas.microsoft.com/office/drawing/2014/main" xmlns=""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xmlns=""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4" name="Table 3">
            <a:extLst>
              <a:ext uri="{FF2B5EF4-FFF2-40B4-BE49-F238E27FC236}">
                <a16:creationId xmlns:a16="http://schemas.microsoft.com/office/drawing/2014/main" xmlns="" id="{6338BD29-2BD7-AB47-B9B8-5033641D7C2D}"/>
              </a:ext>
            </a:extLst>
          </p:cNvPr>
          <p:cNvGraphicFramePr>
            <a:graphicFrameLocks noGrp="1"/>
          </p:cNvGraphicFramePr>
          <p:nvPr userDrawn="1">
            <p:extLst>
              <p:ext uri="{D42A27DB-BD31-4B8C-83A1-F6EECF244321}">
                <p14:modId xmlns:p14="http://schemas.microsoft.com/office/powerpoint/2010/main" xmlns=""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xmlns="" val="20000"/>
                    </a:ext>
                  </a:extLst>
                </a:gridCol>
                <a:gridCol w="1381559">
                  <a:extLst>
                    <a:ext uri="{9D8B030D-6E8A-4147-A177-3AD203B41FA5}">
                      <a16:colId xmlns:a16="http://schemas.microsoft.com/office/drawing/2014/main" xmlns="" val="997673227"/>
                    </a:ext>
                  </a:extLst>
                </a:gridCol>
                <a:gridCol w="4704794">
                  <a:extLst>
                    <a:ext uri="{9D8B030D-6E8A-4147-A177-3AD203B41FA5}">
                      <a16:colId xmlns:a16="http://schemas.microsoft.com/office/drawing/2014/main" xmlns=""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xmlns=""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xmlns=""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xmlns=""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cxnSp>
        <p:nvCxnSpPr>
          <p:cNvPr id="5" name="Straight Connector 4">
            <a:extLst>
              <a:ext uri="{FF2B5EF4-FFF2-40B4-BE49-F238E27FC236}">
                <a16:creationId xmlns:a16="http://schemas.microsoft.com/office/drawing/2014/main" xmlns=""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xmlns=""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xmlns=""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xmlns=""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xmlns=""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xmlns=""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xmlns=""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xmlns=""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xmlns=""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xmlns=""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6CA2AE3-A2B9-A943-B775-C2EAE7BFBB4B}"/>
              </a:ext>
            </a:extLst>
          </p:cNvPr>
          <p:cNvSpPr>
            <a:spLocks noGrp="1"/>
          </p:cNvSpPr>
          <p:nvPr>
            <p:ph type="body" sz="quarter" idx="10"/>
          </p:nvPr>
        </p:nvSpPr>
        <p:spPr/>
        <p:txBody>
          <a:bodyPr/>
          <a:lstStyle/>
          <a:p>
            <a:r>
              <a:rPr lang="en-IN" b="1" dirty="0" smtClean="0"/>
              <a:t>INTRODUCTION</a:t>
            </a:r>
          </a:p>
          <a:p>
            <a:pPr algn="just"/>
            <a:r>
              <a:rPr lang="en-IN" sz="4000" dirty="0" smtClean="0"/>
              <a:t>The task of classifying handwritten digits using a  </a:t>
            </a:r>
            <a:r>
              <a:rPr lang="en-IN" sz="4000" dirty="0" err="1" smtClean="0"/>
              <a:t>Convolutional</a:t>
            </a:r>
            <a:r>
              <a:rPr lang="en-IN" sz="4000" dirty="0" smtClean="0"/>
              <a:t> Neural Network(CNN). A Convolution Network has the advantage of extracting and using feature information, improving the recognition of 2D shapes with a high scaling and distortions. We are using MNIST, EMNIST datasets for handwritten digit recognition. </a:t>
            </a:r>
            <a:endParaRPr lang="en-US" sz="4000" dirty="0"/>
          </a:p>
        </p:txBody>
      </p:sp>
      <p:sp>
        <p:nvSpPr>
          <p:cNvPr id="3" name="Text Placeholder 2">
            <a:extLst>
              <a:ext uri="{FF2B5EF4-FFF2-40B4-BE49-F238E27FC236}">
                <a16:creationId xmlns:a16="http://schemas.microsoft.com/office/drawing/2014/main" xmlns="" id="{1653A7BA-709B-4740-9D17-4AF3870E1700}"/>
              </a:ext>
            </a:extLst>
          </p:cNvPr>
          <p:cNvSpPr>
            <a:spLocks noGrp="1"/>
          </p:cNvSpPr>
          <p:nvPr>
            <p:ph type="body" sz="quarter" idx="20"/>
          </p:nvPr>
        </p:nvSpPr>
        <p:spPr/>
        <p:txBody>
          <a:bodyPr/>
          <a:lstStyle/>
          <a:p>
            <a:r>
              <a:rPr lang="en-IN" dirty="0" smtClean="0"/>
              <a:t>DATASET</a:t>
            </a:r>
            <a:endParaRPr lang="en-US" dirty="0"/>
          </a:p>
        </p:txBody>
      </p:sp>
      <p:sp>
        <p:nvSpPr>
          <p:cNvPr id="4" name="Text Placeholder 3">
            <a:extLst>
              <a:ext uri="{FF2B5EF4-FFF2-40B4-BE49-F238E27FC236}">
                <a16:creationId xmlns:a16="http://schemas.microsoft.com/office/drawing/2014/main" xmlns="" id="{D95D1E09-B796-B04E-9177-E1BD0E84821A}"/>
              </a:ext>
            </a:extLst>
          </p:cNvPr>
          <p:cNvSpPr>
            <a:spLocks noGrp="1"/>
          </p:cNvSpPr>
          <p:nvPr>
            <p:ph type="body" sz="quarter" idx="21"/>
          </p:nvPr>
        </p:nvSpPr>
        <p:spPr>
          <a:xfrm>
            <a:off x="11460163" y="6858000"/>
            <a:ext cx="10048874" cy="6149354"/>
          </a:xfrm>
        </p:spPr>
        <p:txBody>
          <a:bodyPr/>
          <a:lstStyle/>
          <a:p>
            <a:r>
              <a:rPr lang="en-IN" sz="3600" dirty="0" smtClean="0"/>
              <a:t>We used </a:t>
            </a:r>
            <a:r>
              <a:rPr lang="en-IN" sz="3600" dirty="0" err="1" smtClean="0"/>
              <a:t>Convolutional</a:t>
            </a:r>
            <a:r>
              <a:rPr lang="en-IN" sz="3600" dirty="0" smtClean="0"/>
              <a:t> Neural Network  , a type of deep learning network that  is used to classify  images.</a:t>
            </a:r>
          </a:p>
          <a:p>
            <a:r>
              <a:rPr lang="en-IN" sz="3200" b="1" dirty="0" smtClean="0">
                <a:latin typeface="Times New Roman" pitchFamily="18" charset="0"/>
              </a:rPr>
              <a:t>Testing the model:</a:t>
            </a:r>
          </a:p>
          <a:p>
            <a:r>
              <a:rPr lang="en-IN" sz="3600" dirty="0" smtClean="0">
                <a:latin typeface="Times New Roman" pitchFamily="18" charset="0"/>
              </a:rPr>
              <a:t>We have used MNIST and EMNIST dataset to test our model. Because MNIST and EMNIST datasets are those have been utilized extensively for these type of projects. In EMNIST it enables a comparison between various algorithms because it is a database of labelled handwritten digits.</a:t>
            </a:r>
            <a:endParaRPr lang="en-US" sz="3600" dirty="0">
              <a:latin typeface="Times New Roman" pitchFamily="18" charset="0"/>
            </a:endParaRPr>
          </a:p>
        </p:txBody>
      </p:sp>
      <p:sp>
        <p:nvSpPr>
          <p:cNvPr id="5" name="Text Placeholder 4">
            <a:extLst>
              <a:ext uri="{FF2B5EF4-FFF2-40B4-BE49-F238E27FC236}">
                <a16:creationId xmlns:a16="http://schemas.microsoft.com/office/drawing/2014/main" xmlns="" id="{3095477B-1805-4F47-8CCF-4CB6D74A054C}"/>
              </a:ext>
            </a:extLst>
          </p:cNvPr>
          <p:cNvSpPr>
            <a:spLocks noGrp="1"/>
          </p:cNvSpPr>
          <p:nvPr>
            <p:ph type="body" sz="quarter" idx="22"/>
          </p:nvPr>
        </p:nvSpPr>
        <p:spPr/>
        <p:txBody>
          <a:bodyPr/>
          <a:lstStyle/>
          <a:p>
            <a:r>
              <a:rPr lang="en-IN" dirty="0" smtClean="0"/>
              <a:t>METHODOLOGY</a:t>
            </a:r>
            <a:endParaRPr lang="en-US" dirty="0"/>
          </a:p>
        </p:txBody>
      </p:sp>
      <p:sp>
        <p:nvSpPr>
          <p:cNvPr id="6" name="Text Placeholder 5">
            <a:extLst>
              <a:ext uri="{FF2B5EF4-FFF2-40B4-BE49-F238E27FC236}">
                <a16:creationId xmlns:a16="http://schemas.microsoft.com/office/drawing/2014/main" xmlns="" id="{8E4A4F40-81CE-AB43-800B-E8E009473610}"/>
              </a:ext>
            </a:extLst>
          </p:cNvPr>
          <p:cNvSpPr>
            <a:spLocks noGrp="1"/>
          </p:cNvSpPr>
          <p:nvPr>
            <p:ph type="body" sz="quarter" idx="23"/>
          </p:nvPr>
        </p:nvSpPr>
        <p:spPr>
          <a:xfrm>
            <a:off x="22385343" y="6378481"/>
            <a:ext cx="10048874" cy="16933844"/>
          </a:xfrm>
        </p:spPr>
        <p:txBody>
          <a:bodyPr/>
          <a:lstStyle/>
          <a:p>
            <a:r>
              <a:rPr lang="en-IN" sz="3600" dirty="0" smtClean="0"/>
              <a:t>[1] </a:t>
            </a:r>
            <a:r>
              <a:rPr lang="en-IN" sz="3600" dirty="0" err="1" smtClean="0"/>
              <a:t>Baldominos</a:t>
            </a:r>
            <a:r>
              <a:rPr lang="en-IN" sz="3600" dirty="0" smtClean="0"/>
              <a:t>, A., </a:t>
            </a:r>
            <a:r>
              <a:rPr lang="en-IN" sz="3600" dirty="0" err="1" smtClean="0"/>
              <a:t>Saez</a:t>
            </a:r>
            <a:r>
              <a:rPr lang="en-IN" sz="3600" dirty="0" smtClean="0"/>
              <a:t>, Y., &amp; </a:t>
            </a:r>
            <a:r>
              <a:rPr lang="en-IN" sz="3600" dirty="0" err="1" smtClean="0"/>
              <a:t>Isasi</a:t>
            </a:r>
            <a:r>
              <a:rPr lang="en-IN" sz="3600" dirty="0" smtClean="0"/>
              <a:t>, P. (2019). A       survey of handwritten character recognition with </a:t>
            </a:r>
            <a:r>
              <a:rPr lang="en-IN" sz="3600" dirty="0" err="1" smtClean="0"/>
              <a:t>mnist</a:t>
            </a:r>
            <a:r>
              <a:rPr lang="en-IN" sz="3600" dirty="0" smtClean="0"/>
              <a:t> and </a:t>
            </a:r>
            <a:r>
              <a:rPr lang="en-IN" sz="3600" dirty="0" err="1" smtClean="0"/>
              <a:t>emnist</a:t>
            </a:r>
            <a:r>
              <a:rPr lang="en-IN" sz="3600" dirty="0" smtClean="0"/>
              <a:t>. Applied Sciences, 9(15), 3169.</a:t>
            </a:r>
            <a:endParaRPr lang="en-US" sz="3600" dirty="0" smtClean="0"/>
          </a:p>
          <a:p>
            <a:r>
              <a:rPr lang="en-IN" sz="3600" dirty="0" smtClean="0"/>
              <a:t>[2] Jain, M., </a:t>
            </a:r>
            <a:r>
              <a:rPr lang="en-IN" sz="3600" dirty="0" err="1" smtClean="0"/>
              <a:t>Kaur</a:t>
            </a:r>
            <a:r>
              <a:rPr lang="en-IN" sz="3600" dirty="0" smtClean="0"/>
              <a:t>, G., </a:t>
            </a:r>
            <a:r>
              <a:rPr lang="en-IN" sz="3600" dirty="0" err="1" smtClean="0"/>
              <a:t>Quamar</a:t>
            </a:r>
            <a:r>
              <a:rPr lang="en-IN" sz="3600" dirty="0" smtClean="0"/>
              <a:t>, M. P., &amp; Gupta, H. (2021, February). Handwritten digit recognition using CNN. In 2021 International Conference on Innovative Practices in Technology and Management (ICIPTM) (pp. 211-215). IEEE.</a:t>
            </a:r>
            <a:endParaRPr lang="en-US" sz="3600" dirty="0" smtClean="0"/>
          </a:p>
          <a:p>
            <a:r>
              <a:rPr lang="en-IN" dirty="0" smtClean="0"/>
              <a:t> </a:t>
            </a:r>
            <a:endParaRPr lang="en-US" dirty="0" smtClean="0"/>
          </a:p>
          <a:p>
            <a:r>
              <a:rPr lang="en-US" dirty="0" smtClean="0"/>
              <a:t> </a:t>
            </a:r>
            <a:r>
              <a:rPr lang="en-IN" sz="3600" dirty="0" smtClean="0"/>
              <a:t>[3] </a:t>
            </a:r>
            <a:r>
              <a:rPr lang="en-IN" sz="3600" dirty="0" err="1" smtClean="0"/>
              <a:t>Ghosh</a:t>
            </a:r>
            <a:r>
              <a:rPr lang="en-IN" sz="3600" dirty="0" smtClean="0"/>
              <a:t>, M. M. A., &amp; </a:t>
            </a:r>
            <a:r>
              <a:rPr lang="en-IN" sz="3600" dirty="0" err="1" smtClean="0"/>
              <a:t>Maghari</a:t>
            </a:r>
            <a:r>
              <a:rPr lang="en-IN" sz="3600" dirty="0" smtClean="0"/>
              <a:t>, A. Y. (2017, October). A comparative study on handwriting digit recognition using neural networks. In 2017 international conference on promising electronic technologies (ICPET) (pp. 77-81). IEEE.</a:t>
            </a:r>
          </a:p>
          <a:p>
            <a:endParaRPr lang="en-IN" sz="3600" dirty="0" smtClean="0"/>
          </a:p>
          <a:p>
            <a:r>
              <a:rPr lang="en-IN" sz="3600" dirty="0" smtClean="0"/>
              <a:t>[6] </a:t>
            </a:r>
            <a:r>
              <a:rPr lang="en-IN" sz="3600" dirty="0" err="1" smtClean="0"/>
              <a:t>Siddique</a:t>
            </a:r>
            <a:r>
              <a:rPr lang="en-IN" sz="3600" dirty="0" smtClean="0"/>
              <a:t>, F., </a:t>
            </a:r>
            <a:r>
              <a:rPr lang="en-IN" sz="3600" dirty="0" err="1" smtClean="0"/>
              <a:t>Sakib</a:t>
            </a:r>
            <a:r>
              <a:rPr lang="en-IN" sz="3600" dirty="0" smtClean="0"/>
              <a:t>, S., &amp; </a:t>
            </a:r>
            <a:r>
              <a:rPr lang="en-IN" sz="3600" dirty="0" err="1" smtClean="0"/>
              <a:t>Siddique</a:t>
            </a:r>
            <a:r>
              <a:rPr lang="en-IN" sz="3600" dirty="0" smtClean="0"/>
              <a:t>, M. A. B. (2019, September). Recognition of handwritten digit using </a:t>
            </a:r>
            <a:r>
              <a:rPr lang="en-IN" sz="3600" dirty="0" err="1" smtClean="0"/>
              <a:t>convolutional</a:t>
            </a:r>
            <a:r>
              <a:rPr lang="en-IN" sz="3600" dirty="0" smtClean="0"/>
              <a:t> neural network in python with </a:t>
            </a:r>
            <a:r>
              <a:rPr lang="en-IN" sz="3600" dirty="0" err="1" smtClean="0"/>
              <a:t>tensorflow</a:t>
            </a:r>
            <a:r>
              <a:rPr lang="en-IN" sz="3600" dirty="0" smtClean="0"/>
              <a:t> and comparison of performance for various hidden layers. In 2019 5th international conference on advances in electrical engineering (ICAEE) (pp. 541-546). IEEE.</a:t>
            </a:r>
            <a:endParaRPr lang="en-US" sz="3600" dirty="0" smtClean="0"/>
          </a:p>
          <a:p>
            <a:r>
              <a:rPr lang="en-IN" sz="3600" dirty="0" smtClean="0"/>
              <a:t> </a:t>
            </a:r>
            <a:endParaRPr lang="en-US" sz="3600" dirty="0" smtClean="0"/>
          </a:p>
          <a:p>
            <a:endParaRPr lang="en-US" sz="3600" dirty="0" smtClean="0"/>
          </a:p>
          <a:p>
            <a:r>
              <a:rPr lang="en-IN" dirty="0" smtClean="0"/>
              <a:t> </a:t>
            </a:r>
            <a:endParaRPr lang="en-US" dirty="0" smtClean="0"/>
          </a:p>
          <a:p>
            <a:endParaRPr lang="en-US" dirty="0"/>
          </a:p>
        </p:txBody>
      </p:sp>
      <p:sp>
        <p:nvSpPr>
          <p:cNvPr id="7" name="Text Placeholder 6">
            <a:extLst>
              <a:ext uri="{FF2B5EF4-FFF2-40B4-BE49-F238E27FC236}">
                <a16:creationId xmlns:a16="http://schemas.microsoft.com/office/drawing/2014/main" xmlns="" id="{4F0712C1-8AD9-944F-935E-86F61F6BAE67}"/>
              </a:ext>
            </a:extLst>
          </p:cNvPr>
          <p:cNvSpPr>
            <a:spLocks noGrp="1"/>
          </p:cNvSpPr>
          <p:nvPr>
            <p:ph type="body" sz="quarter" idx="24"/>
          </p:nvPr>
        </p:nvSpPr>
        <p:spPr/>
        <p:txBody>
          <a:bodyPr/>
          <a:lstStyle/>
          <a:p>
            <a:r>
              <a:rPr lang="en-IN" dirty="0" smtClean="0"/>
              <a:t>REFERENCES</a:t>
            </a:r>
            <a:endParaRPr lang="en-US" dirty="0"/>
          </a:p>
        </p:txBody>
      </p:sp>
      <p:sp>
        <p:nvSpPr>
          <p:cNvPr id="8" name="Text Placeholder 7">
            <a:extLst>
              <a:ext uri="{FF2B5EF4-FFF2-40B4-BE49-F238E27FC236}">
                <a16:creationId xmlns:a16="http://schemas.microsoft.com/office/drawing/2014/main" xmlns="" id="{8DC7945D-8526-9341-BE86-0A5DA5DA04D7}"/>
              </a:ext>
            </a:extLst>
          </p:cNvPr>
          <p:cNvSpPr>
            <a:spLocks noGrp="1"/>
          </p:cNvSpPr>
          <p:nvPr>
            <p:ph type="body" sz="quarter" idx="25"/>
          </p:nvPr>
        </p:nvSpPr>
        <p:spPr/>
        <p:txBody>
          <a:bodyPr/>
          <a:lstStyle/>
          <a:p>
            <a:r>
              <a:rPr lang="en-IN" dirty="0" smtClean="0"/>
              <a:t>CONCLUSION</a:t>
            </a:r>
            <a:endParaRPr lang="en-US" dirty="0"/>
          </a:p>
        </p:txBody>
      </p:sp>
      <p:sp>
        <p:nvSpPr>
          <p:cNvPr id="9" name="Text Placeholder 8">
            <a:extLst>
              <a:ext uri="{FF2B5EF4-FFF2-40B4-BE49-F238E27FC236}">
                <a16:creationId xmlns:a16="http://schemas.microsoft.com/office/drawing/2014/main" xmlns="" id="{173667CD-4E00-2047-8C4A-BF23F28E04C2}"/>
              </a:ext>
            </a:extLst>
          </p:cNvPr>
          <p:cNvSpPr>
            <a:spLocks noGrp="1"/>
          </p:cNvSpPr>
          <p:nvPr>
            <p:ph type="body" sz="quarter" idx="26"/>
          </p:nvPr>
        </p:nvSpPr>
        <p:spPr>
          <a:xfrm>
            <a:off x="33395324" y="6858000"/>
            <a:ext cx="10047018" cy="4893625"/>
          </a:xfrm>
        </p:spPr>
        <p:txBody>
          <a:bodyPr/>
          <a:lstStyle/>
          <a:p>
            <a:r>
              <a:rPr lang="en-IN" sz="3600" dirty="0" smtClean="0"/>
              <a:t>We are demonstrating a which can recognize handwritten</a:t>
            </a:r>
            <a:r>
              <a:rPr lang="en-IN" dirty="0" smtClean="0"/>
              <a:t> </a:t>
            </a:r>
            <a:r>
              <a:rPr lang="en-IN" sz="3600" dirty="0" smtClean="0"/>
              <a:t>digit. It can also extended for character recognition because we used EMNIST dataset, it consists both digits and characters. From seeing the results of the experiment, CNN proves to be better.  In future  we can do application for maths problem using trained models.</a:t>
            </a:r>
            <a:endParaRPr lang="en-US" sz="3600" dirty="0"/>
          </a:p>
        </p:txBody>
      </p:sp>
      <p:sp>
        <p:nvSpPr>
          <p:cNvPr id="10" name="Text Placeholder 9">
            <a:extLst>
              <a:ext uri="{FF2B5EF4-FFF2-40B4-BE49-F238E27FC236}">
                <a16:creationId xmlns:a16="http://schemas.microsoft.com/office/drawing/2014/main" xmlns="" id="{AA359930-64F2-DB41-97F9-5768B7D2119A}"/>
              </a:ext>
            </a:extLst>
          </p:cNvPr>
          <p:cNvSpPr>
            <a:spLocks noGrp="1"/>
          </p:cNvSpPr>
          <p:nvPr>
            <p:ph type="body" sz="quarter" idx="27"/>
          </p:nvPr>
        </p:nvSpPr>
        <p:spPr/>
        <p:txBody>
          <a:bodyPr/>
          <a:lstStyle/>
          <a:p>
            <a:r>
              <a:rPr lang="en-IN" dirty="0" smtClean="0"/>
              <a:t>RESULT</a:t>
            </a:r>
            <a:endParaRPr lang="en-US" dirty="0"/>
          </a:p>
        </p:txBody>
      </p:sp>
      <p:sp>
        <p:nvSpPr>
          <p:cNvPr id="11" name="Text Placeholder 10">
            <a:extLst>
              <a:ext uri="{FF2B5EF4-FFF2-40B4-BE49-F238E27FC236}">
                <a16:creationId xmlns:a16="http://schemas.microsoft.com/office/drawing/2014/main" xmlns="" id="{D0AF34D3-7949-184E-A501-EAF821E59564}"/>
              </a:ext>
            </a:extLst>
          </p:cNvPr>
          <p:cNvSpPr>
            <a:spLocks noGrp="1"/>
          </p:cNvSpPr>
          <p:nvPr>
            <p:ph type="body" sz="quarter" idx="28"/>
          </p:nvPr>
        </p:nvSpPr>
        <p:spPr>
          <a:xfrm>
            <a:off x="33390292" y="15011402"/>
            <a:ext cx="10052050" cy="1680438"/>
          </a:xfrm>
        </p:spPr>
        <p:txBody>
          <a:bodyPr/>
          <a:lstStyle/>
          <a:p>
            <a:r>
              <a:rPr lang="en-IN" sz="3600" dirty="0" smtClean="0"/>
              <a:t>We got </a:t>
            </a:r>
            <a:r>
              <a:rPr lang="en-IN" sz="3600" dirty="0" smtClean="0"/>
              <a:t>99.4% accuracy using MNIST dataset.</a:t>
            </a:r>
          </a:p>
          <a:p>
            <a:r>
              <a:rPr lang="en-IN" sz="3600" dirty="0" smtClean="0"/>
              <a:t>We got 99.9% accuracy using EMNIST dataset.</a:t>
            </a:r>
            <a:endParaRPr lang="en-US" sz="3600" dirty="0"/>
          </a:p>
        </p:txBody>
      </p:sp>
      <p:sp>
        <p:nvSpPr>
          <p:cNvPr id="12" name="Text Placeholder 11">
            <a:extLst>
              <a:ext uri="{FF2B5EF4-FFF2-40B4-BE49-F238E27FC236}">
                <a16:creationId xmlns:a16="http://schemas.microsoft.com/office/drawing/2014/main" xmlns="" id="{EE088A2E-41FB-B043-AB49-3AFEEAC5AA68}"/>
              </a:ext>
            </a:extLst>
          </p:cNvPr>
          <p:cNvSpPr>
            <a:spLocks noGrp="1"/>
          </p:cNvSpPr>
          <p:nvPr>
            <p:ph type="body" sz="quarter" idx="29"/>
          </p:nvPr>
        </p:nvSpPr>
        <p:spPr/>
        <p:txBody>
          <a:bodyPr/>
          <a:lstStyle/>
          <a:p>
            <a:r>
              <a:rPr lang="en-IN" dirty="0" smtClean="0"/>
              <a:t>OBJECTIVES</a:t>
            </a:r>
            <a:endParaRPr lang="en-US" dirty="0"/>
          </a:p>
        </p:txBody>
      </p:sp>
      <p:sp>
        <p:nvSpPr>
          <p:cNvPr id="13" name="Text Placeholder 12">
            <a:extLst>
              <a:ext uri="{FF2B5EF4-FFF2-40B4-BE49-F238E27FC236}">
                <a16:creationId xmlns:a16="http://schemas.microsoft.com/office/drawing/2014/main" xmlns="" id="{5DD80A20-908B-224A-A0E3-DA11FB50969B}"/>
              </a:ext>
            </a:extLst>
          </p:cNvPr>
          <p:cNvSpPr>
            <a:spLocks noGrp="1"/>
          </p:cNvSpPr>
          <p:nvPr>
            <p:ph type="body" sz="quarter" idx="30"/>
          </p:nvPr>
        </p:nvSpPr>
        <p:spPr>
          <a:xfrm>
            <a:off x="33390292" y="26433446"/>
            <a:ext cx="10052050" cy="4081095"/>
          </a:xfrm>
        </p:spPr>
        <p:txBody>
          <a:bodyPr/>
          <a:lstStyle/>
          <a:p>
            <a:r>
              <a:rPr lang="en-IN" dirty="0" smtClean="0"/>
              <a:t>* Identify diverse styles of handwritten digits with high efficiency and reliability.</a:t>
            </a:r>
          </a:p>
          <a:p>
            <a:r>
              <a:rPr lang="en-IN" dirty="0" smtClean="0"/>
              <a:t>* Investigate the effectiveness of novel CNN  architectures, activation functions, and pre-processing techniques in improving  recognition performance.</a:t>
            </a:r>
          </a:p>
          <a:p>
            <a:r>
              <a:rPr lang="en-IN" dirty="0" smtClean="0"/>
              <a:t>* Evaluate the impact of data augmentation methods and hyper parameter optimization on the performance of CNN models for hand written digits recognition.</a:t>
            </a:r>
            <a:endParaRPr lang="en-US" dirty="0"/>
          </a:p>
        </p:txBody>
      </p:sp>
      <p:sp>
        <p:nvSpPr>
          <p:cNvPr id="14" name="Text Placeholder 13">
            <a:extLst>
              <a:ext uri="{FF2B5EF4-FFF2-40B4-BE49-F238E27FC236}">
                <a16:creationId xmlns:a16="http://schemas.microsoft.com/office/drawing/2014/main" xmlns="" id="{407CC639-96C9-C046-857E-3D4AACC9922D}"/>
              </a:ext>
            </a:extLst>
          </p:cNvPr>
          <p:cNvSpPr>
            <a:spLocks noGrp="1"/>
          </p:cNvSpPr>
          <p:nvPr>
            <p:ph type="body" sz="quarter" idx="96"/>
          </p:nvPr>
        </p:nvSpPr>
        <p:spPr>
          <a:xfrm>
            <a:off x="459674" y="15011402"/>
            <a:ext cx="10056813" cy="2899233"/>
          </a:xfrm>
        </p:spPr>
        <p:txBody>
          <a:bodyPr/>
          <a:lstStyle/>
          <a:p>
            <a:r>
              <a:rPr lang="en-US" sz="3600" dirty="0" smtClean="0"/>
              <a:t>EMNIST Digits: 270,000 characters, 10 balanced classes.</a:t>
            </a:r>
          </a:p>
          <a:p>
            <a:endParaRPr lang="en-IN" sz="3600" dirty="0" smtClean="0"/>
          </a:p>
          <a:p>
            <a:r>
              <a:rPr lang="en-IN" sz="3600" dirty="0" smtClean="0"/>
              <a:t>MNIST: 10 classes, each consists 0 to 9 digits.</a:t>
            </a:r>
            <a:endParaRPr lang="en-US" sz="3600" dirty="0"/>
          </a:p>
        </p:txBody>
      </p:sp>
      <p:sp>
        <p:nvSpPr>
          <p:cNvPr id="15" name="Text Placeholder 14">
            <a:extLst>
              <a:ext uri="{FF2B5EF4-FFF2-40B4-BE49-F238E27FC236}">
                <a16:creationId xmlns:a16="http://schemas.microsoft.com/office/drawing/2014/main" xmlns="" id="{C7A01ABD-16B3-794C-9223-819540E71DFD}"/>
              </a:ext>
            </a:extLst>
          </p:cNvPr>
          <p:cNvSpPr>
            <a:spLocks noGrp="1"/>
          </p:cNvSpPr>
          <p:nvPr>
            <p:ph type="body" sz="quarter" idx="150"/>
          </p:nvPr>
        </p:nvSpPr>
        <p:spPr/>
        <p:txBody>
          <a:bodyPr/>
          <a:lstStyle/>
          <a:p>
            <a:endParaRPr lang="en-US" dirty="0"/>
          </a:p>
        </p:txBody>
      </p:sp>
      <p:sp>
        <p:nvSpPr>
          <p:cNvPr id="16" name="Text Placeholder 15">
            <a:extLst>
              <a:ext uri="{FF2B5EF4-FFF2-40B4-BE49-F238E27FC236}">
                <a16:creationId xmlns:a16="http://schemas.microsoft.com/office/drawing/2014/main" xmlns="" id="{92B7211F-F9BF-2341-8FA4-6BFFF71C3260}"/>
              </a:ext>
            </a:extLst>
          </p:cNvPr>
          <p:cNvSpPr>
            <a:spLocks noGrp="1"/>
          </p:cNvSpPr>
          <p:nvPr>
            <p:ph type="body" sz="quarter" idx="151"/>
          </p:nvPr>
        </p:nvSpPr>
        <p:spPr/>
        <p:txBody>
          <a:bodyPr/>
          <a:lstStyle/>
          <a:p>
            <a:r>
              <a:rPr lang="en-IN" dirty="0" smtClean="0"/>
              <a:t>2103A52041, 2103A52045, 2103A52068-A.YASHASWINI,A.SHRESHTA,S.TEJASREE</a:t>
            </a:r>
            <a:endParaRPr lang="en-US" dirty="0"/>
          </a:p>
        </p:txBody>
      </p:sp>
      <p:sp>
        <p:nvSpPr>
          <p:cNvPr id="17" name="Text Placeholder 16">
            <a:extLst>
              <a:ext uri="{FF2B5EF4-FFF2-40B4-BE49-F238E27FC236}">
                <a16:creationId xmlns:a16="http://schemas.microsoft.com/office/drawing/2014/main" xmlns="" id="{FA414139-9C25-2A4B-AABF-50AFEECB204B}"/>
              </a:ext>
            </a:extLst>
          </p:cNvPr>
          <p:cNvSpPr>
            <a:spLocks noGrp="1"/>
          </p:cNvSpPr>
          <p:nvPr>
            <p:ph type="body" sz="quarter" idx="153"/>
          </p:nvPr>
        </p:nvSpPr>
        <p:spPr/>
        <p:txBody>
          <a:bodyPr>
            <a:normAutofit lnSpcReduction="10000"/>
          </a:bodyPr>
          <a:lstStyle/>
          <a:p>
            <a:r>
              <a:rPr lang="en-IN" dirty="0" smtClean="0"/>
              <a:t>DECIPHERING THE HANDWRITTEN CODE</a:t>
            </a:r>
            <a:endParaRPr lang="en-US" dirty="0"/>
          </a:p>
        </p:txBody>
      </p:sp>
      <p:pic>
        <p:nvPicPr>
          <p:cNvPr id="2050" name="Picture 2" descr="C:\Users\SHRESHTA\OneDrive\Pictures\Screenshots\36181719641_uAeANQIOQPqWZnnuH-VEyw.jpeg"/>
          <p:cNvPicPr>
            <a:picLocks noChangeAspect="1" noChangeArrowheads="1"/>
          </p:cNvPicPr>
          <p:nvPr/>
        </p:nvPicPr>
        <p:blipFill>
          <a:blip r:embed="rId2"/>
          <a:srcRect/>
          <a:stretch>
            <a:fillRect/>
          </a:stretch>
        </p:blipFill>
        <p:spPr bwMode="auto">
          <a:xfrm>
            <a:off x="12042053" y="20693561"/>
            <a:ext cx="8334375" cy="3911600"/>
          </a:xfrm>
          <a:prstGeom prst="rect">
            <a:avLst/>
          </a:prstGeom>
          <a:noFill/>
        </p:spPr>
      </p:pic>
      <p:pic>
        <p:nvPicPr>
          <p:cNvPr id="19" name="Picture 18" descr="EMNIST datasets breakdown"/>
          <p:cNvPicPr/>
          <p:nvPr/>
        </p:nvPicPr>
        <p:blipFill>
          <a:blip r:embed="rId3"/>
          <a:srcRect/>
          <a:stretch>
            <a:fillRect/>
          </a:stretch>
        </p:blipFill>
        <p:spPr bwMode="auto">
          <a:xfrm>
            <a:off x="12594936" y="13340357"/>
            <a:ext cx="6988463" cy="6692804"/>
          </a:xfrm>
          <a:prstGeom prst="rect">
            <a:avLst/>
          </a:prstGeom>
          <a:noFill/>
          <a:ln w="9525">
            <a:noFill/>
            <a:miter lim="800000"/>
            <a:headEnd/>
            <a:tailEnd/>
          </a:ln>
        </p:spPr>
      </p:pic>
      <p:pic>
        <p:nvPicPr>
          <p:cNvPr id="2052" name="Picture 4" descr="Handwritten Digit Recognition MNIST Dataset"/>
          <p:cNvPicPr>
            <a:picLocks noChangeAspect="1" noChangeArrowheads="1"/>
          </p:cNvPicPr>
          <p:nvPr/>
        </p:nvPicPr>
        <p:blipFill>
          <a:blip r:embed="rId4"/>
          <a:srcRect/>
          <a:stretch>
            <a:fillRect/>
          </a:stretch>
        </p:blipFill>
        <p:spPr bwMode="auto">
          <a:xfrm>
            <a:off x="1828800" y="18822426"/>
            <a:ext cx="7564581" cy="7611020"/>
          </a:xfrm>
          <a:prstGeom prst="rect">
            <a:avLst/>
          </a:prstGeom>
          <a:noFill/>
        </p:spPr>
      </p:pic>
    </p:spTree>
    <p:extLst>
      <p:ext uri="{BB962C8B-B14F-4D97-AF65-F5344CB8AC3E}">
        <p14:creationId xmlns:p14="http://schemas.microsoft.com/office/powerpoint/2010/main" xmlns=""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2818</TotalTime>
  <Words>382</Words>
  <Application>Microsoft Macintosh PowerPoint</Application>
  <PresentationFormat>Custom</PresentationFormat>
  <Paragraphs>31</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36x48-Template</vt:lpstr>
      <vt:lpstr>Without guides</vt:lpstr>
      <vt:lpstr>Slide 1</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SHRESHTA</cp:lastModifiedBy>
  <cp:revision>94</cp:revision>
  <dcterms:created xsi:type="dcterms:W3CDTF">2012-02-03T19:11:35Z</dcterms:created>
  <dcterms:modified xsi:type="dcterms:W3CDTF">2024-04-25T12:59:22Z</dcterms:modified>
  <cp:category>Research poster templates</cp:category>
</cp:coreProperties>
</file>