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55D9DF-4C8F-4FDC-89E4-A3528192D6EA}" v="1" dt="2024-04-05T17:21:11.64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ree MS" userId="bd479b49e49d977d" providerId="LiveId" clId="{A555D9DF-4C8F-4FDC-89E4-A3528192D6EA}"/>
    <pc:docChg chg="modSld">
      <pc:chgData name="Tejasree MS" userId="bd479b49e49d977d" providerId="LiveId" clId="{A555D9DF-4C8F-4FDC-89E4-A3528192D6EA}" dt="2024-04-05T17:21:38.105" v="13" actId="1076"/>
      <pc:docMkLst>
        <pc:docMk/>
      </pc:docMkLst>
      <pc:sldChg chg="modSp mod">
        <pc:chgData name="Tejasree MS" userId="bd479b49e49d977d" providerId="LiveId" clId="{A555D9DF-4C8F-4FDC-89E4-A3528192D6EA}" dt="2024-04-05T17:21:38.105" v="13" actId="1076"/>
        <pc:sldMkLst>
          <pc:docMk/>
          <pc:sldMk cId="0" sldId="265"/>
        </pc:sldMkLst>
        <pc:spChg chg="mod">
          <ac:chgData name="Tejasree MS" userId="bd479b49e49d977d" providerId="LiveId" clId="{A555D9DF-4C8F-4FDC-89E4-A3528192D6EA}" dt="2024-04-05T17:21:29.150" v="9" actId="1076"/>
          <ac:spMkLst>
            <pc:docMk/>
            <pc:sldMk cId="0" sldId="265"/>
            <ac:spMk id="8" creationId="{00000000-0000-0000-0000-000000000000}"/>
          </ac:spMkLst>
        </pc:spChg>
        <pc:spChg chg="mod">
          <ac:chgData name="Tejasree MS" userId="bd479b49e49d977d" providerId="LiveId" clId="{A555D9DF-4C8F-4FDC-89E4-A3528192D6EA}" dt="2024-04-05T17:21:36.833" v="12" actId="1076"/>
          <ac:spMkLst>
            <pc:docMk/>
            <pc:sldMk cId="0" sldId="265"/>
            <ac:spMk id="12" creationId="{33B30469-F012-8BAE-1D75-A6BFB6391AF5}"/>
          </ac:spMkLst>
        </pc:spChg>
        <pc:picChg chg="mod">
          <ac:chgData name="Tejasree MS" userId="bd479b49e49d977d" providerId="LiveId" clId="{A555D9DF-4C8F-4FDC-89E4-A3528192D6EA}" dt="2024-04-05T17:21:38.105" v="13" actId="1076"/>
          <ac:picMkLst>
            <pc:docMk/>
            <pc:sldMk cId="0" sldId="265"/>
            <ac:picMk id="11" creationId="{3FC78E1D-E467-B138-C126-720164B7413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rive.google.com/file/d/1pDUAV7hNARBqN2a21_bdk-vNZZbPiC0B/view?usp=drive_link"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362200"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2838691" y="52578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343400" y="3962999"/>
            <a:ext cx="5791200" cy="1577355"/>
          </a:xfrm>
          <a:prstGeom prst="rect">
            <a:avLst/>
          </a:prstGeom>
        </p:spPr>
        <p:txBody>
          <a:bodyPr vert="horz" wrap="square" lIns="0" tIns="12700" rIns="0" bIns="0" rtlCol="0">
            <a:spAutoFit/>
          </a:bodyPr>
          <a:lstStyle/>
          <a:p>
            <a:pPr marL="12700">
              <a:lnSpc>
                <a:spcPct val="100000"/>
              </a:lnSpc>
              <a:spcBef>
                <a:spcPts val="100"/>
              </a:spcBef>
            </a:pPr>
            <a:r>
              <a:rPr lang="en-IN" sz="3000" b="1" spc="10" dirty="0">
                <a:solidFill>
                  <a:srgbClr val="2D936B"/>
                </a:solidFill>
                <a:latin typeface="Trebuchet MS"/>
                <a:cs typeface="Trebuchet MS"/>
              </a:rPr>
              <a:t>Final</a:t>
            </a:r>
            <a:r>
              <a:rPr lang="en-IN" sz="3000" b="1" spc="-165" dirty="0">
                <a:solidFill>
                  <a:srgbClr val="2D936B"/>
                </a:solidFill>
                <a:latin typeface="Trebuchet MS"/>
                <a:cs typeface="Trebuchet MS"/>
              </a:rPr>
              <a:t> </a:t>
            </a:r>
            <a:r>
              <a:rPr lang="en-IN" sz="3000" b="1" spc="-5" dirty="0">
                <a:solidFill>
                  <a:srgbClr val="2D936B"/>
                </a:solidFill>
                <a:latin typeface="Trebuchet MS"/>
                <a:cs typeface="Trebuchet MS"/>
              </a:rPr>
              <a:t>Project</a:t>
            </a:r>
          </a:p>
          <a:p>
            <a:pPr marL="12700">
              <a:lnSpc>
                <a:spcPct val="100000"/>
              </a:lnSpc>
              <a:spcBef>
                <a:spcPts val="100"/>
              </a:spcBef>
            </a:pPr>
            <a:endParaRPr lang="en-IN" sz="1000" b="1" spc="-5" dirty="0">
              <a:solidFill>
                <a:srgbClr val="2D936B"/>
              </a:solidFill>
              <a:latin typeface="Trebuchet MS"/>
              <a:cs typeface="Trebuchet MS"/>
            </a:endParaRPr>
          </a:p>
          <a:p>
            <a:pPr marL="12700">
              <a:lnSpc>
                <a:spcPct val="100000"/>
              </a:lnSpc>
              <a:spcBef>
                <a:spcPts val="100"/>
              </a:spcBef>
            </a:pPr>
            <a:r>
              <a:rPr lang="en-US" sz="3000" b="1" spc="-5" dirty="0">
                <a:solidFill>
                  <a:srgbClr val="2D936B"/>
                </a:solidFill>
                <a:latin typeface="Trebuchet MS"/>
                <a:cs typeface="Trebuchet MS"/>
              </a:rPr>
              <a:t>Traffic Sign Recognition Using Deep Learning - CNN</a:t>
            </a:r>
            <a:endParaRPr lang="en-IN" sz="3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437116B2-4257-81EC-0D4E-7516B40DAC46}"/>
              </a:ext>
            </a:extLst>
          </p:cNvPr>
          <p:cNvSpPr txBox="1"/>
          <p:nvPr/>
        </p:nvSpPr>
        <p:spPr>
          <a:xfrm>
            <a:off x="4191000" y="1330244"/>
            <a:ext cx="6781800" cy="2062103"/>
          </a:xfrm>
          <a:prstGeom prst="rect">
            <a:avLst/>
          </a:prstGeom>
          <a:noFill/>
        </p:spPr>
        <p:txBody>
          <a:bodyPr wrap="square" rtlCol="0">
            <a:spAutoFit/>
          </a:bodyPr>
          <a:lstStyle/>
          <a:p>
            <a:r>
              <a:rPr lang="en-IN" sz="3200" spc="-20" dirty="0">
                <a:latin typeface="Trebuchet MS"/>
              </a:rPr>
              <a:t>TEJASREE M S</a:t>
            </a:r>
          </a:p>
          <a:p>
            <a:endParaRPr lang="en-IN" sz="3200" spc="-20" dirty="0">
              <a:latin typeface="Trebuchet MS"/>
            </a:endParaRPr>
          </a:p>
          <a:p>
            <a:r>
              <a:rPr lang="en-US" sz="3200" spc="-20" dirty="0">
                <a:latin typeface="Trebuchet MS"/>
                <a:cs typeface="Trebuchet MS"/>
              </a:rPr>
              <a:t>Madras Institute of Technology campus, Anna University</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420687" y="205593"/>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33400" y="1130969"/>
            <a:ext cx="10515600" cy="952825"/>
          </a:xfrm>
          <a:prstGeom prst="rect">
            <a:avLst/>
          </a:prstGeom>
        </p:spPr>
        <p:txBody>
          <a:bodyPr vert="horz" wrap="square" lIns="0" tIns="16510" rIns="0" bIns="0" rtlCol="0">
            <a:spAutoFit/>
          </a:bodyPr>
          <a:lstStyle/>
          <a:p>
            <a:pPr marL="12700">
              <a:lnSpc>
                <a:spcPct val="100000"/>
              </a:lnSpc>
              <a:spcBef>
                <a:spcPts val="130"/>
              </a:spcBef>
            </a:pPr>
            <a:r>
              <a:rPr lang="en-IN" sz="2000" b="1" spc="20" dirty="0">
                <a:uFill>
                  <a:solidFill>
                    <a:srgbClr val="006FC0"/>
                  </a:solidFill>
                </a:uFill>
                <a:latin typeface="Trebuchet MS"/>
                <a:cs typeface="Trebuchet MS"/>
              </a:rPr>
              <a:t>Demo Video Link</a:t>
            </a:r>
          </a:p>
          <a:p>
            <a:pPr marL="12700">
              <a:lnSpc>
                <a:spcPct val="100000"/>
              </a:lnSpc>
              <a:spcBef>
                <a:spcPts val="130"/>
              </a:spcBef>
            </a:pPr>
            <a:r>
              <a:rPr lang="en-IN" sz="2000" b="1" spc="20" dirty="0">
                <a:uFill>
                  <a:solidFill>
                    <a:srgbClr val="006FC0"/>
                  </a:solidFill>
                </a:uFill>
                <a:latin typeface="Trebuchet MS"/>
                <a:cs typeface="Trebuchet MS"/>
                <a:hlinkClick r:id="rId2"/>
              </a:rPr>
              <a:t>https://drive.google.com/file/d/1pDUAV7hNARBqN2a21_bdk-vNZZbPiC0B/view?usp=drive_link</a:t>
            </a:r>
            <a:endParaRPr lang="en-IN" sz="2000" b="1" spc="20" dirty="0">
              <a:uFill>
                <a:solidFill>
                  <a:srgbClr val="006FC0"/>
                </a:solidFill>
              </a:uFill>
              <a:latin typeface="Trebuchet MS"/>
              <a:cs typeface="Trebuchet MS"/>
            </a:endParaRPr>
          </a:p>
        </p:txBody>
      </p:sp>
      <p:pic>
        <p:nvPicPr>
          <p:cNvPr id="11" name="Picture 10">
            <a:extLst>
              <a:ext uri="{FF2B5EF4-FFF2-40B4-BE49-F238E27FC236}">
                <a16:creationId xmlns:a16="http://schemas.microsoft.com/office/drawing/2014/main" id="{3FC78E1D-E467-B138-C126-720164B7413A}"/>
              </a:ext>
            </a:extLst>
          </p:cNvPr>
          <p:cNvPicPr>
            <a:picLocks noChangeAspect="1"/>
          </p:cNvPicPr>
          <p:nvPr/>
        </p:nvPicPr>
        <p:blipFill>
          <a:blip r:embed="rId3"/>
          <a:stretch>
            <a:fillRect/>
          </a:stretch>
        </p:blipFill>
        <p:spPr>
          <a:xfrm>
            <a:off x="152400" y="2532983"/>
            <a:ext cx="11887200" cy="2913802"/>
          </a:xfrm>
          <a:prstGeom prst="rect">
            <a:avLst/>
          </a:prstGeom>
        </p:spPr>
      </p:pic>
      <p:sp>
        <p:nvSpPr>
          <p:cNvPr id="12" name="TextBox 11">
            <a:extLst>
              <a:ext uri="{FF2B5EF4-FFF2-40B4-BE49-F238E27FC236}">
                <a16:creationId xmlns:a16="http://schemas.microsoft.com/office/drawing/2014/main" id="{33B30469-F012-8BAE-1D75-A6BFB6391AF5}"/>
              </a:ext>
            </a:extLst>
          </p:cNvPr>
          <p:cNvSpPr txBox="1"/>
          <p:nvPr/>
        </p:nvSpPr>
        <p:spPr>
          <a:xfrm>
            <a:off x="4800600" y="95038"/>
            <a:ext cx="5173436" cy="1077218"/>
          </a:xfrm>
          <a:prstGeom prst="rect">
            <a:avLst/>
          </a:prstGeom>
          <a:noFill/>
        </p:spPr>
        <p:txBody>
          <a:bodyPr wrap="square">
            <a:spAutoFit/>
          </a:bodyPr>
          <a:lstStyle/>
          <a:p>
            <a:pPr algn="l"/>
            <a:r>
              <a:rPr lang="en-US" sz="3200" b="1" dirty="0">
                <a:solidFill>
                  <a:srgbClr val="00B050"/>
                </a:solidFill>
                <a:latin typeface="Söhne"/>
              </a:rPr>
              <a:t>Obtained Model Accuracy: </a:t>
            </a:r>
          </a:p>
          <a:p>
            <a:pPr algn="l"/>
            <a:r>
              <a:rPr lang="en-IN" sz="3200" b="1" dirty="0">
                <a:solidFill>
                  <a:srgbClr val="00B050"/>
                </a:solidFill>
                <a:latin typeface="Söhne"/>
              </a:rPr>
              <a:t>0.9791</a:t>
            </a:r>
            <a:endParaRPr lang="en-US" sz="3200" b="1" dirty="0">
              <a:solidFill>
                <a:srgbClr val="00B050"/>
              </a:solidFill>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420687" y="205593"/>
            <a:ext cx="4490490" cy="752129"/>
          </a:xfrm>
          <a:prstGeom prst="rect">
            <a:avLst/>
          </a:prstGeom>
        </p:spPr>
        <p:txBody>
          <a:bodyPr vert="horz" wrap="square" lIns="0" tIns="13335" rIns="0" bIns="0" rtlCol="0">
            <a:spAutoFit/>
          </a:bodyPr>
          <a:lstStyle/>
          <a:p>
            <a:pPr marL="12700">
              <a:lnSpc>
                <a:spcPct val="100000"/>
              </a:lnSpc>
              <a:spcBef>
                <a:spcPts val="105"/>
              </a:spcBef>
            </a:pPr>
            <a:r>
              <a:rPr lang="en-IN" dirty="0"/>
              <a:t>ACCURACY</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6" name="Picture 5">
            <a:extLst>
              <a:ext uri="{FF2B5EF4-FFF2-40B4-BE49-F238E27FC236}">
                <a16:creationId xmlns:a16="http://schemas.microsoft.com/office/drawing/2014/main" id="{7A217FA7-7607-3833-31A7-D870701E5801}"/>
              </a:ext>
            </a:extLst>
          </p:cNvPr>
          <p:cNvPicPr>
            <a:picLocks noChangeAspect="1"/>
          </p:cNvPicPr>
          <p:nvPr/>
        </p:nvPicPr>
        <p:blipFill>
          <a:blip r:embed="rId2"/>
          <a:stretch>
            <a:fillRect/>
          </a:stretch>
        </p:blipFill>
        <p:spPr>
          <a:xfrm>
            <a:off x="669971" y="2080449"/>
            <a:ext cx="4241206" cy="3505646"/>
          </a:xfrm>
          <a:prstGeom prst="rect">
            <a:avLst/>
          </a:prstGeom>
        </p:spPr>
      </p:pic>
      <p:pic>
        <p:nvPicPr>
          <p:cNvPr id="13" name="Picture 12">
            <a:extLst>
              <a:ext uri="{FF2B5EF4-FFF2-40B4-BE49-F238E27FC236}">
                <a16:creationId xmlns:a16="http://schemas.microsoft.com/office/drawing/2014/main" id="{A41FEC8F-5487-7418-91EF-BCA99EDAC730}"/>
              </a:ext>
            </a:extLst>
          </p:cNvPr>
          <p:cNvPicPr>
            <a:picLocks noChangeAspect="1"/>
          </p:cNvPicPr>
          <p:nvPr/>
        </p:nvPicPr>
        <p:blipFill>
          <a:blip r:embed="rId3"/>
          <a:stretch>
            <a:fillRect/>
          </a:stretch>
        </p:blipFill>
        <p:spPr>
          <a:xfrm>
            <a:off x="5267651" y="2080449"/>
            <a:ext cx="4241206" cy="3507452"/>
          </a:xfrm>
          <a:prstGeom prst="rect">
            <a:avLst/>
          </a:prstGeom>
        </p:spPr>
      </p:pic>
      <p:pic>
        <p:nvPicPr>
          <p:cNvPr id="15" name="Picture 14">
            <a:extLst>
              <a:ext uri="{FF2B5EF4-FFF2-40B4-BE49-F238E27FC236}">
                <a16:creationId xmlns:a16="http://schemas.microsoft.com/office/drawing/2014/main" id="{79DD1A61-94F7-782D-E4BE-1A5029D5062C}"/>
              </a:ext>
            </a:extLst>
          </p:cNvPr>
          <p:cNvPicPr>
            <a:picLocks noChangeAspect="1"/>
          </p:cNvPicPr>
          <p:nvPr/>
        </p:nvPicPr>
        <p:blipFill>
          <a:blip r:embed="rId4"/>
          <a:stretch>
            <a:fillRect/>
          </a:stretch>
        </p:blipFill>
        <p:spPr>
          <a:xfrm>
            <a:off x="533400" y="1226829"/>
            <a:ext cx="7201905" cy="581106"/>
          </a:xfrm>
          <a:prstGeom prst="rect">
            <a:avLst/>
          </a:prstGeom>
        </p:spPr>
      </p:pic>
    </p:spTree>
    <p:extLst>
      <p:ext uri="{BB962C8B-B14F-4D97-AF65-F5344CB8AC3E}">
        <p14:creationId xmlns:p14="http://schemas.microsoft.com/office/powerpoint/2010/main" val="61631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F408B99-5223-C12C-6EFA-1BCA5AA44ECE}"/>
              </a:ext>
            </a:extLst>
          </p:cNvPr>
          <p:cNvSpPr txBox="1"/>
          <p:nvPr/>
        </p:nvSpPr>
        <p:spPr>
          <a:xfrm>
            <a:off x="818002" y="2423627"/>
            <a:ext cx="8155865" cy="1631216"/>
          </a:xfrm>
          <a:prstGeom prst="rect">
            <a:avLst/>
          </a:prstGeom>
          <a:noFill/>
        </p:spPr>
        <p:txBody>
          <a:bodyPr wrap="square" rtlCol="0">
            <a:spAutoFit/>
          </a:bodyPr>
          <a:lstStyle/>
          <a:p>
            <a:pPr marL="12700">
              <a:lnSpc>
                <a:spcPct val="100000"/>
              </a:lnSpc>
              <a:spcBef>
                <a:spcPts val="100"/>
              </a:spcBef>
            </a:pPr>
            <a:r>
              <a:rPr lang="en-US" sz="5000" b="1" spc="-20" dirty="0">
                <a:latin typeface="Trebuchet MS"/>
              </a:rPr>
              <a:t>Traffic Sign Recognition Using Deep Learning - CNN</a:t>
            </a:r>
            <a:endParaRPr lang="en-IN" sz="5000" b="1" spc="-20" dirty="0">
              <a:latin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BC6A444E-8308-9D5A-E08F-630E17CF3022}"/>
              </a:ext>
            </a:extLst>
          </p:cNvPr>
          <p:cNvSpPr txBox="1"/>
          <p:nvPr/>
        </p:nvSpPr>
        <p:spPr>
          <a:xfrm>
            <a:off x="1805122" y="1648966"/>
            <a:ext cx="7512559" cy="3939540"/>
          </a:xfrm>
          <a:prstGeom prst="rect">
            <a:avLst/>
          </a:prstGeom>
          <a:noFill/>
        </p:spPr>
        <p:txBody>
          <a:bodyPr wrap="square" rtlCol="0">
            <a:spAutoFit/>
          </a:bodyPr>
          <a:lstStyle/>
          <a:p>
            <a:pPr marL="342900" indent="-342900" algn="just">
              <a:buFont typeface="Arial" panose="020B0604020202020204" pitchFamily="34" charset="0"/>
              <a:buChar char="•"/>
            </a:pPr>
            <a:r>
              <a:rPr lang="en-US" sz="2500" spc="-20" dirty="0">
                <a:latin typeface="Trebuchet MS"/>
              </a:rPr>
              <a:t>The agenda of the project is to build a Traffic Sign Recognition system using Convolutional Neural Networks (CNNs). This includes preprocessing a dataset of traffic sign images, constructing and training a CNN model, assessing its accuracy and robustness.</a:t>
            </a:r>
          </a:p>
          <a:p>
            <a:pPr marL="342900" indent="-342900" algn="just">
              <a:buFont typeface="Arial" panose="020B0604020202020204" pitchFamily="34" charset="0"/>
              <a:buChar char="•"/>
            </a:pPr>
            <a:endParaRPr lang="en-US" sz="2500" spc="-20" dirty="0">
              <a:latin typeface="Trebuchet MS"/>
            </a:endParaRPr>
          </a:p>
          <a:p>
            <a:pPr marL="342900" indent="-342900" algn="just">
              <a:buFont typeface="Arial" panose="020B0604020202020204" pitchFamily="34" charset="0"/>
              <a:buChar char="•"/>
            </a:pPr>
            <a:r>
              <a:rPr lang="en-US" sz="2500" spc="-20" dirty="0">
                <a:latin typeface="Trebuchet MS"/>
              </a:rPr>
              <a:t>This can further be implemented for real-world applications such as autonomous driving or traffic management 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32099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F0B21E8-4A48-22A2-78DB-ABA4A0E71751}"/>
              </a:ext>
            </a:extLst>
          </p:cNvPr>
          <p:cNvSpPr txBox="1"/>
          <p:nvPr/>
        </p:nvSpPr>
        <p:spPr>
          <a:xfrm>
            <a:off x="739775" y="1533614"/>
            <a:ext cx="8632825" cy="4678204"/>
          </a:xfrm>
          <a:prstGeom prst="rect">
            <a:avLst/>
          </a:prstGeom>
          <a:noFill/>
        </p:spPr>
        <p:txBody>
          <a:bodyPr wrap="square" rtlCol="0">
            <a:spAutoFit/>
          </a:bodyPr>
          <a:lstStyle/>
          <a:p>
            <a:pPr algn="just"/>
            <a:r>
              <a:rPr lang="en-US" sz="2400" spc="-20" dirty="0">
                <a:latin typeface="Trebuchet MS"/>
              </a:rPr>
              <a:t>The project aims to develop a Traffic Sign Recognition system using Convolutional Neural Networks (CNNs) to accurately classify 43 different traffic signs. With the dataset containing various signs like speed limits, warnings, and prohibitions, the challenge lies in building a robust model capable of recognizing and distinguishing between these signs in real-time scenarios.</a:t>
            </a:r>
          </a:p>
          <a:p>
            <a:pPr algn="just"/>
            <a:endParaRPr lang="en-US" sz="1000" spc="-20" dirty="0">
              <a:latin typeface="Trebuchet MS"/>
            </a:endParaRPr>
          </a:p>
          <a:p>
            <a:pPr algn="just"/>
            <a:r>
              <a:rPr lang="en-US" sz="2400" spc="-20" dirty="0">
                <a:latin typeface="Trebuchet MS"/>
              </a:rPr>
              <a:t>The objective is to create a reliable system that enhances road safety by providing accurate and timely recognition of traffic signs, aiding drivers, autonomous vehicles, and traffic management systems in making informed decisions on the road.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76275" y="535598"/>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63D96F4-8B55-834A-CF60-C5F1E9B1393D}"/>
              </a:ext>
            </a:extLst>
          </p:cNvPr>
          <p:cNvSpPr txBox="1"/>
          <p:nvPr/>
        </p:nvSpPr>
        <p:spPr>
          <a:xfrm>
            <a:off x="720725" y="1333405"/>
            <a:ext cx="8632825" cy="5016758"/>
          </a:xfrm>
          <a:prstGeom prst="rect">
            <a:avLst/>
          </a:prstGeom>
          <a:noFill/>
        </p:spPr>
        <p:txBody>
          <a:bodyPr wrap="square" rtlCol="0">
            <a:spAutoFit/>
          </a:bodyPr>
          <a:lstStyle/>
          <a:p>
            <a:pPr marL="342900" indent="-342900" algn="just">
              <a:buFont typeface="Arial" panose="020B0604020202020204" pitchFamily="34" charset="0"/>
              <a:buChar char="•"/>
            </a:pPr>
            <a:r>
              <a:rPr lang="en-US" sz="1900" spc="-20" dirty="0">
                <a:latin typeface="Trebuchet MS"/>
              </a:rPr>
              <a:t>This project focuses on building a Traffic Sign Recognition system using Convolutional Neural Networks (CNNs). It consists of approximately 35,000 images, distributed among 43 different traffic signs. The dataset is preprocessed to enhance image quality and normalize pixel values. </a:t>
            </a:r>
          </a:p>
          <a:p>
            <a:pPr algn="just"/>
            <a:endParaRPr lang="en-US" sz="800" spc="-20" dirty="0">
              <a:latin typeface="Trebuchet MS"/>
            </a:endParaRPr>
          </a:p>
          <a:p>
            <a:pPr marL="342900" indent="-342900" algn="just">
              <a:buFont typeface="Arial" panose="020B0604020202020204" pitchFamily="34" charset="0"/>
              <a:buChar char="•"/>
            </a:pPr>
            <a:r>
              <a:rPr lang="en-US" sz="1900" spc="-20" dirty="0">
                <a:latin typeface="Trebuchet MS"/>
              </a:rPr>
              <a:t>The CNN model architecture includes multiple convolutional and pooling layers, followed by fully connected layers with dropout regularization to prevent overfitting. Adam optimizer is used for model compilation, and categorical cross-entropy loss is employed to measure performance. </a:t>
            </a:r>
          </a:p>
          <a:p>
            <a:pPr algn="just"/>
            <a:endParaRPr lang="en-US" sz="800" spc="-20" dirty="0">
              <a:latin typeface="Trebuchet MS"/>
            </a:endParaRPr>
          </a:p>
          <a:p>
            <a:pPr marL="342900" indent="-342900" algn="just">
              <a:buFont typeface="Arial" panose="020B0604020202020204" pitchFamily="34" charset="0"/>
              <a:buChar char="•"/>
            </a:pPr>
            <a:r>
              <a:rPr lang="en-US" sz="1900" spc="-20" dirty="0">
                <a:latin typeface="Trebuchet MS"/>
              </a:rPr>
              <a:t>The dataset is split into training, validation, and test sets for model evaluation. The model is trained using data augmentation techniques to improve generalization. After training, the model's performance is assessed using validation data, and the final model is evaluated on the test set. </a:t>
            </a:r>
          </a:p>
          <a:p>
            <a:pPr algn="just"/>
            <a:endParaRPr lang="en-US" sz="800" spc="-20" dirty="0">
              <a:latin typeface="Trebuchet MS"/>
            </a:endParaRPr>
          </a:p>
          <a:p>
            <a:pPr marL="342900" indent="-342900" algn="just">
              <a:buFont typeface="Arial" panose="020B0604020202020204" pitchFamily="34" charset="0"/>
              <a:buChar char="•"/>
            </a:pPr>
            <a:r>
              <a:rPr lang="en-US" sz="1900" spc="-20" dirty="0">
                <a:latin typeface="Trebuchet MS"/>
              </a:rPr>
              <a:t>The project culminates in the deployment of the trained model for practical use, facilitating accurate recognition of traffic signs in real-world scenarios.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09600" y="473246"/>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8833445-37C7-7940-E729-A28422DAD41D}"/>
              </a:ext>
            </a:extLst>
          </p:cNvPr>
          <p:cNvSpPr txBox="1"/>
          <p:nvPr/>
        </p:nvSpPr>
        <p:spPr>
          <a:xfrm>
            <a:off x="723900" y="1227312"/>
            <a:ext cx="9185275"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500" b="1" spc="-20" dirty="0">
                <a:latin typeface="Trebuchet MS"/>
              </a:rPr>
              <a:t>Drivers: </a:t>
            </a:r>
            <a:r>
              <a:rPr lang="en-US" sz="2500" spc="-20" dirty="0">
                <a:latin typeface="Trebuchet MS"/>
              </a:rPr>
              <a:t>Individuals benefit from real-time traffic sign recognition for enhanced road safety and compliance.</a:t>
            </a:r>
          </a:p>
          <a:p>
            <a:pPr marL="342900" indent="-342900" algn="just">
              <a:buFont typeface="Arial" panose="020B0604020202020204" pitchFamily="34" charset="0"/>
              <a:buChar char="•"/>
            </a:pPr>
            <a:r>
              <a:rPr lang="en-US" sz="2500" b="1" spc="-20" dirty="0">
                <a:latin typeface="Trebuchet MS"/>
              </a:rPr>
              <a:t>Autonomous Vehicle Systems: </a:t>
            </a:r>
            <a:r>
              <a:rPr lang="en-US" sz="2500" spc="-20" dirty="0">
                <a:latin typeface="Trebuchet MS"/>
              </a:rPr>
              <a:t>Integration enables self-driving vehicles to interpret and respond to traffic signs.</a:t>
            </a:r>
          </a:p>
          <a:p>
            <a:pPr marL="342900" indent="-342900" algn="just">
              <a:buFont typeface="Arial" panose="020B0604020202020204" pitchFamily="34" charset="0"/>
              <a:buChar char="•"/>
            </a:pPr>
            <a:r>
              <a:rPr lang="en-US" sz="2500" b="1" spc="-20" dirty="0">
                <a:latin typeface="Trebuchet MS"/>
              </a:rPr>
              <a:t>Traffic Management Authorities: </a:t>
            </a:r>
            <a:r>
              <a:rPr lang="en-US" sz="2500" spc="-20" dirty="0">
                <a:latin typeface="Trebuchet MS"/>
              </a:rPr>
              <a:t>Utilize systems for monitoring compliance, optimizing traffic flow, and enhancing road safety.</a:t>
            </a:r>
          </a:p>
          <a:p>
            <a:pPr marL="342900" indent="-342900" algn="just">
              <a:buFont typeface="Arial" panose="020B0604020202020204" pitchFamily="34" charset="0"/>
              <a:buChar char="•"/>
            </a:pPr>
            <a:r>
              <a:rPr lang="en-US" sz="2500" b="1" spc="-20" dirty="0">
                <a:latin typeface="Trebuchet MS"/>
              </a:rPr>
              <a:t>Pedestrians and Cyclists: </a:t>
            </a:r>
            <a:r>
              <a:rPr lang="en-US" sz="2500" spc="-20" dirty="0">
                <a:latin typeface="Trebuchet MS"/>
              </a:rPr>
              <a:t>Improved recognition contributes to safer interactions with vehicular traffic.</a:t>
            </a:r>
          </a:p>
          <a:p>
            <a:pPr marL="342900" indent="-342900" algn="just">
              <a:buFont typeface="Arial" panose="020B0604020202020204" pitchFamily="34" charset="0"/>
              <a:buChar char="•"/>
            </a:pPr>
            <a:r>
              <a:rPr lang="en-US" sz="2500" b="1" spc="-20" dirty="0">
                <a:latin typeface="Trebuchet MS"/>
              </a:rPr>
              <a:t>Transportation Researchers: </a:t>
            </a:r>
            <a:r>
              <a:rPr lang="en-US" sz="2500" spc="-20" dirty="0">
                <a:latin typeface="Trebuchet MS"/>
              </a:rPr>
              <a:t>Use system outputs for analysis, modeling, and policy development in transportation studies.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49339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3" name="TextBox 12">
            <a:extLst>
              <a:ext uri="{FF2B5EF4-FFF2-40B4-BE49-F238E27FC236}">
                <a16:creationId xmlns:a16="http://schemas.microsoft.com/office/drawing/2014/main" id="{D28D35C5-0989-D576-1C97-9222225231D8}"/>
              </a:ext>
            </a:extLst>
          </p:cNvPr>
          <p:cNvSpPr txBox="1"/>
          <p:nvPr/>
        </p:nvSpPr>
        <p:spPr>
          <a:xfrm>
            <a:off x="723900" y="1227312"/>
            <a:ext cx="9185275" cy="4939814"/>
          </a:xfrm>
          <a:prstGeom prst="rect">
            <a:avLst/>
          </a:prstGeom>
          <a:noFill/>
        </p:spPr>
        <p:txBody>
          <a:bodyPr wrap="square" rtlCol="0">
            <a:spAutoFit/>
          </a:bodyPr>
          <a:lstStyle/>
          <a:p>
            <a:pPr algn="just"/>
            <a:r>
              <a:rPr lang="en-US" sz="2000" spc="-20" dirty="0">
                <a:latin typeface="Trebuchet MS"/>
              </a:rPr>
              <a:t>The project offers a Traffic Sign Recognition system utilizing Convolutional Neural Networks (CNNs) to accurately identify and interpret traffic signs from images. It involves preprocessing the dataset, training a CNN model, and deploying it for real-time recognition.</a:t>
            </a:r>
          </a:p>
          <a:p>
            <a:pPr algn="just"/>
            <a:endParaRPr lang="en-US" sz="1000" spc="-20" dirty="0">
              <a:latin typeface="Trebuchet MS"/>
            </a:endParaRPr>
          </a:p>
          <a:p>
            <a:pPr algn="just"/>
            <a:r>
              <a:rPr lang="en-US" sz="2000" b="1" spc="-20" dirty="0">
                <a:latin typeface="Trebuchet MS"/>
              </a:rPr>
              <a:t>Value Proposition:</a:t>
            </a:r>
          </a:p>
          <a:p>
            <a:pPr algn="just"/>
            <a:endParaRPr lang="en-US" sz="500" b="1" spc="-20" dirty="0">
              <a:latin typeface="Trebuchet MS"/>
            </a:endParaRPr>
          </a:p>
          <a:p>
            <a:pPr marL="342900" indent="-342900" algn="just">
              <a:buFont typeface="Arial" panose="020B0604020202020204" pitchFamily="34" charset="0"/>
              <a:buChar char="•"/>
            </a:pPr>
            <a:r>
              <a:rPr lang="en-US" sz="2000" b="1" spc="-20" dirty="0">
                <a:latin typeface="Trebuchet MS"/>
              </a:rPr>
              <a:t>Enhanced Road Safety: </a:t>
            </a:r>
            <a:r>
              <a:rPr lang="en-US" sz="2000" spc="-20" dirty="0">
                <a:latin typeface="Trebuchet MS"/>
              </a:rPr>
              <a:t>Real-time recognition promotes adherence to traffic regulations, reducing accidents.</a:t>
            </a:r>
          </a:p>
          <a:p>
            <a:pPr marL="342900" indent="-342900" algn="just">
              <a:buFont typeface="Arial" panose="020B0604020202020204" pitchFamily="34" charset="0"/>
              <a:buChar char="•"/>
            </a:pPr>
            <a:r>
              <a:rPr lang="en-US" sz="2000" b="1" spc="-20" dirty="0">
                <a:latin typeface="Trebuchet MS"/>
              </a:rPr>
              <a:t>Efficient Traffic Management: </a:t>
            </a:r>
            <a:r>
              <a:rPr lang="en-US" sz="2000" spc="-20" dirty="0">
                <a:latin typeface="Trebuchet MS"/>
              </a:rPr>
              <a:t>Optimizes traffic flow and management by monitoring sign compliance.</a:t>
            </a:r>
          </a:p>
          <a:p>
            <a:pPr marL="342900" indent="-342900" algn="just">
              <a:buFont typeface="Arial" panose="020B0604020202020204" pitchFamily="34" charset="0"/>
              <a:buChar char="•"/>
            </a:pPr>
            <a:r>
              <a:rPr lang="en-US" sz="2000" b="1" spc="-20" dirty="0">
                <a:latin typeface="Trebuchet MS"/>
              </a:rPr>
              <a:t>Autonomous Vehicle Integration: </a:t>
            </a:r>
            <a:r>
              <a:rPr lang="en-US" sz="2000" spc="-20" dirty="0">
                <a:latin typeface="Trebuchet MS"/>
              </a:rPr>
              <a:t>Enables effective interpretation and response to signs, advancing autonomous driving.</a:t>
            </a:r>
          </a:p>
          <a:p>
            <a:pPr marL="342900" indent="-342900" algn="just">
              <a:buFont typeface="Arial" panose="020B0604020202020204" pitchFamily="34" charset="0"/>
              <a:buChar char="•"/>
            </a:pPr>
            <a:r>
              <a:rPr lang="en-US" sz="2000" b="1" spc="-20" dirty="0">
                <a:latin typeface="Trebuchet MS"/>
              </a:rPr>
              <a:t>Improved User Experience:</a:t>
            </a:r>
            <a:r>
              <a:rPr lang="en-US" sz="2000" spc="-20" dirty="0">
                <a:latin typeface="Trebuchet MS"/>
              </a:rPr>
              <a:t> Enhances safety for pedestrians, cyclists, and other road users.</a:t>
            </a:r>
          </a:p>
          <a:p>
            <a:pPr marL="342900" indent="-342900" algn="just">
              <a:buFont typeface="Arial" panose="020B0604020202020204" pitchFamily="34" charset="0"/>
              <a:buChar char="•"/>
            </a:pPr>
            <a:r>
              <a:rPr lang="en-US" sz="2000" b="1" spc="-20" dirty="0">
                <a:latin typeface="Trebuchet MS"/>
              </a:rPr>
              <a:t>Research and Analysis: </a:t>
            </a:r>
            <a:r>
              <a:rPr lang="en-US" sz="2000" spc="-20" dirty="0">
                <a:latin typeface="Trebuchet MS"/>
              </a:rPr>
              <a:t>Supports transportation studies with valuable data for analysis and policy development.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429000"/>
            <a:ext cx="2466975" cy="3419475"/>
          </a:xfrm>
          <a:prstGeom prst="rect">
            <a:avLst/>
          </a:prstGeom>
        </p:spPr>
      </p:pic>
      <p:sp>
        <p:nvSpPr>
          <p:cNvPr id="7" name="object 7"/>
          <p:cNvSpPr txBox="1">
            <a:spLocks noGrp="1"/>
          </p:cNvSpPr>
          <p:nvPr>
            <p:ph type="title"/>
          </p:nvPr>
        </p:nvSpPr>
        <p:spPr>
          <a:xfrm>
            <a:off x="609600" y="43459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9EB6ADC6-8482-188D-300A-C28F7C4DB6A6}"/>
              </a:ext>
            </a:extLst>
          </p:cNvPr>
          <p:cNvSpPr txBox="1"/>
          <p:nvPr/>
        </p:nvSpPr>
        <p:spPr>
          <a:xfrm>
            <a:off x="2133601" y="1367968"/>
            <a:ext cx="8077200" cy="4862870"/>
          </a:xfrm>
          <a:prstGeom prst="rect">
            <a:avLst/>
          </a:prstGeom>
          <a:noFill/>
        </p:spPr>
        <p:txBody>
          <a:bodyPr wrap="square" rtlCol="0">
            <a:spAutoFit/>
          </a:bodyPr>
          <a:lstStyle/>
          <a:p>
            <a:pPr marL="342900" indent="-342900" algn="just">
              <a:buFont typeface="Arial" panose="020B0604020202020204" pitchFamily="34" charset="0"/>
              <a:buChar char="•"/>
            </a:pPr>
            <a:r>
              <a:rPr lang="en-US" sz="2000" b="1" spc="-20" dirty="0">
                <a:latin typeface="Trebuchet MS"/>
              </a:rPr>
              <a:t>High Accuracy: </a:t>
            </a:r>
            <a:r>
              <a:rPr lang="en-US" sz="2000" spc="-20" dirty="0">
                <a:latin typeface="Trebuchet MS"/>
              </a:rPr>
              <a:t>Achieving a remarkable model accuracy of 97.91% showcases the effectiveness and reliability of our Traffic Sign Recognition system.</a:t>
            </a:r>
          </a:p>
          <a:p>
            <a:pPr marL="342900" indent="-342900" algn="just">
              <a:buFont typeface="Arial" panose="020B0604020202020204" pitchFamily="34" charset="0"/>
              <a:buChar char="•"/>
            </a:pPr>
            <a:endParaRPr lang="en-US" sz="1000" spc="-20" dirty="0">
              <a:latin typeface="Trebuchet MS"/>
            </a:endParaRPr>
          </a:p>
          <a:p>
            <a:pPr marL="342900" indent="-342900" algn="just">
              <a:buFont typeface="Arial" panose="020B0604020202020204" pitchFamily="34" charset="0"/>
              <a:buChar char="•"/>
            </a:pPr>
            <a:r>
              <a:rPr lang="en-US" sz="2000" b="1" spc="-20" dirty="0">
                <a:latin typeface="Trebuchet MS"/>
              </a:rPr>
              <a:t>Real-Time Recognition: </a:t>
            </a:r>
            <a:r>
              <a:rPr lang="en-US" sz="2000" spc="-20" dirty="0">
                <a:latin typeface="Trebuchet MS"/>
              </a:rPr>
              <a:t>Our system provides instantaneous recognition of traffic signs, ensuring quick and accurate responses to changing road conditions, thereby enhancing road safety.</a:t>
            </a:r>
          </a:p>
          <a:p>
            <a:pPr marL="342900" indent="-342900" algn="just">
              <a:buFont typeface="Arial" panose="020B0604020202020204" pitchFamily="34" charset="0"/>
              <a:buChar char="•"/>
            </a:pPr>
            <a:endParaRPr lang="en-US" sz="1000" spc="-20" dirty="0">
              <a:latin typeface="Trebuchet MS"/>
            </a:endParaRPr>
          </a:p>
          <a:p>
            <a:pPr marL="342900" indent="-342900" algn="just">
              <a:buFont typeface="Arial" panose="020B0604020202020204" pitchFamily="34" charset="0"/>
              <a:buChar char="•"/>
            </a:pPr>
            <a:r>
              <a:rPr lang="en-US" sz="2000" b="1" spc="-20" dirty="0">
                <a:latin typeface="Trebuchet MS"/>
              </a:rPr>
              <a:t>Versatile Application: </a:t>
            </a:r>
            <a:r>
              <a:rPr lang="en-US" sz="2000" spc="-20" dirty="0">
                <a:latin typeface="Trebuchet MS"/>
              </a:rPr>
              <a:t>With seamless integration into autonomous vehicles, efficient traffic management systems, and pedestrian safety initiatives, our solution addresses diverse transportation needs.</a:t>
            </a:r>
          </a:p>
          <a:p>
            <a:pPr marL="342900" indent="-342900" algn="just">
              <a:buFont typeface="Arial" panose="020B0604020202020204" pitchFamily="34" charset="0"/>
              <a:buChar char="•"/>
            </a:pPr>
            <a:endParaRPr lang="en-US" sz="1000" spc="-20" dirty="0">
              <a:latin typeface="Trebuchet MS"/>
            </a:endParaRPr>
          </a:p>
          <a:p>
            <a:pPr marL="342900" indent="-342900" algn="just">
              <a:buFont typeface="Arial" panose="020B0604020202020204" pitchFamily="34" charset="0"/>
              <a:buChar char="•"/>
            </a:pPr>
            <a:r>
              <a:rPr lang="en-US" sz="2000" b="1" spc="-20" dirty="0">
                <a:latin typeface="Trebuchet MS"/>
              </a:rPr>
              <a:t>Future-Ready Technology: </a:t>
            </a:r>
            <a:r>
              <a:rPr lang="en-US" sz="2000" spc="-20" dirty="0">
                <a:latin typeface="Trebuchet MS"/>
              </a:rPr>
              <a:t>By leveraging cutting-edge CNNs and advanced image processing techniques, our project exemplifies innovation in the field of transportation technology, paving the way for safer and smarter urban mobility solutions.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533401" y="5151083"/>
            <a:ext cx="9773036" cy="1397819"/>
          </a:xfrm>
          <a:prstGeom prst="rect">
            <a:avLst/>
          </a:prstGeom>
        </p:spPr>
        <p:txBody>
          <a:bodyPr vert="horz" wrap="square" lIns="0" tIns="12700" rIns="0" bIns="0" rtlCol="0">
            <a:spAutoFit/>
          </a:bodyPr>
          <a:lstStyle/>
          <a:p>
            <a:pPr marL="12700" algn="just">
              <a:lnSpc>
                <a:spcPct val="100000"/>
              </a:lnSpc>
              <a:spcBef>
                <a:spcPts val="100"/>
              </a:spcBef>
            </a:pPr>
            <a:r>
              <a:rPr lang="en-US" spc="-20" dirty="0">
                <a:latin typeface="Trebuchet MS"/>
              </a:rPr>
              <a:t>This code defines a Convolutional Neural Network (CNN) model using TensorFlow's </a:t>
            </a:r>
            <a:r>
              <a:rPr lang="en-US" spc="-20" dirty="0" err="1">
                <a:latin typeface="Trebuchet MS"/>
              </a:rPr>
              <a:t>Keras</a:t>
            </a:r>
            <a:r>
              <a:rPr lang="en-US" spc="-20" dirty="0">
                <a:latin typeface="Trebuchet MS"/>
              </a:rPr>
              <a:t> API. The model architecture consists of several convolutional layers followed by max-pooling layers for feature extraction, dropout layers for regularization, and dense layers for classification. The model is compiled with the </a:t>
            </a:r>
            <a:r>
              <a:rPr lang="en-US" b="1" spc="-20" dirty="0">
                <a:latin typeface="Trebuchet MS"/>
              </a:rPr>
              <a:t>Adam optimizer </a:t>
            </a:r>
            <a:r>
              <a:rPr lang="en-US" spc="-20" dirty="0">
                <a:latin typeface="Trebuchet MS"/>
              </a:rPr>
              <a:t>and categorical cross-entropy loss function. This setup aims to classify traffic sign images efficiently and accurately.</a:t>
            </a:r>
            <a:endParaRPr lang="en-US"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457200" y="22002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a16="http://schemas.microsoft.com/office/drawing/2014/main" id="{EA8CD44A-C246-3650-CDF2-082948123757}"/>
              </a:ext>
            </a:extLst>
          </p:cNvPr>
          <p:cNvPicPr>
            <a:picLocks noChangeAspect="1"/>
          </p:cNvPicPr>
          <p:nvPr/>
        </p:nvPicPr>
        <p:blipFill>
          <a:blip r:embed="rId2"/>
          <a:stretch>
            <a:fillRect/>
          </a:stretch>
        </p:blipFill>
        <p:spPr>
          <a:xfrm>
            <a:off x="533400" y="978216"/>
            <a:ext cx="9773036" cy="402096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TotalTime>
  <Words>834</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ACCURACY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Tejasree MS</cp:lastModifiedBy>
  <cp:revision>1</cp:revision>
  <dcterms:created xsi:type="dcterms:W3CDTF">2024-04-04T14:20:04Z</dcterms:created>
  <dcterms:modified xsi:type="dcterms:W3CDTF">2024-04-05T17:21:39Z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