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91" r:id="rId3"/>
    <p:sldId id="257" r:id="rId4"/>
    <p:sldId id="29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4" r:id="rId18"/>
    <p:sldId id="275" r:id="rId19"/>
    <p:sldId id="276" r:id="rId20"/>
    <p:sldId id="277" r:id="rId21"/>
    <p:sldId id="294" r:id="rId22"/>
    <p:sldId id="295" r:id="rId23"/>
    <p:sldId id="297" r:id="rId24"/>
    <p:sldId id="298" r:id="rId25"/>
    <p:sldId id="299" r:id="rId26"/>
    <p:sldId id="300" r:id="rId27"/>
    <p:sldId id="302" r:id="rId28"/>
  </p:sldIdLst>
  <p:sldSz cx="13004800" cy="10007600"/>
  <p:notesSz cx="13004800" cy="10007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1500" y="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C0C7C-539C-4547-90F7-8F45CD8C6A47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50950"/>
            <a:ext cx="4391025" cy="3378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816475"/>
            <a:ext cx="10404475" cy="39401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05950"/>
            <a:ext cx="563562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505950"/>
            <a:ext cx="563562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38699-8FFF-4917-B52C-40E236A69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725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5bc28b9c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1738" y="685800"/>
            <a:ext cx="4454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5bc28b9c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8e31a0a78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1738" y="685800"/>
            <a:ext cx="4454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8e31a0a78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648c6f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1738" y="685800"/>
            <a:ext cx="4454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648c6fb8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e31a0a78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1738" y="685800"/>
            <a:ext cx="4454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e31a0a78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8e31a0a78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1738" y="685800"/>
            <a:ext cx="4454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8e31a0a78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8e31a0a78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1738" y="685800"/>
            <a:ext cx="4454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8e31a0a78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102356"/>
            <a:ext cx="11054080" cy="21015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604256"/>
            <a:ext cx="9103360" cy="250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06060"/>
                </a:solidFill>
                <a:latin typeface="Arial"/>
                <a:cs typeface="Arial"/>
              </a:defRPr>
            </a:lvl1pPr>
          </a:lstStyle>
          <a:p>
            <a:pPr marL="1038860">
              <a:lnSpc>
                <a:spcPts val="2335"/>
              </a:lnSpc>
            </a:pPr>
            <a:r>
              <a:rPr spc="-130" dirty="0"/>
              <a:t>by </a:t>
            </a:r>
            <a:r>
              <a:rPr spc="-180" dirty="0"/>
              <a:t>Eakapong</a:t>
            </a:r>
            <a:r>
              <a:rPr spc="65" dirty="0"/>
              <a:t> </a:t>
            </a:r>
            <a:r>
              <a:rPr spc="-65" dirty="0"/>
              <a:t>Kattiya</a:t>
            </a: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000000"/>
                </a:solidFill>
              </a:rPr>
              <a:t>Monday, July 15,</a:t>
            </a:r>
            <a:r>
              <a:rPr sz="1200" spc="25" dirty="0">
                <a:solidFill>
                  <a:srgbClr val="000000"/>
                </a:solidFill>
              </a:rPr>
              <a:t> </a:t>
            </a:r>
            <a:r>
              <a:rPr sz="1200" spc="5" dirty="0">
                <a:solidFill>
                  <a:srgbClr val="000000"/>
                </a:solidFill>
              </a:rPr>
              <a:t>13</a:t>
            </a:r>
            <a:endParaRPr sz="12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060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06060"/>
                </a:solidFill>
                <a:latin typeface="Arial"/>
                <a:cs typeface="Arial"/>
              </a:defRPr>
            </a:lvl1pPr>
          </a:lstStyle>
          <a:p>
            <a:pPr marL="1038860">
              <a:lnSpc>
                <a:spcPts val="2335"/>
              </a:lnSpc>
            </a:pPr>
            <a:r>
              <a:rPr spc="-130" dirty="0"/>
              <a:t>by </a:t>
            </a:r>
            <a:r>
              <a:rPr spc="-180" dirty="0"/>
              <a:t>Eakapong</a:t>
            </a:r>
            <a:r>
              <a:rPr spc="65" dirty="0"/>
              <a:t> </a:t>
            </a:r>
            <a:r>
              <a:rPr spc="-65" dirty="0"/>
              <a:t>Kattiya</a:t>
            </a: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000000"/>
                </a:solidFill>
              </a:rPr>
              <a:t>Monday, July 15,</a:t>
            </a:r>
            <a:r>
              <a:rPr sz="1200" spc="25" dirty="0">
                <a:solidFill>
                  <a:srgbClr val="000000"/>
                </a:solidFill>
              </a:rPr>
              <a:t> </a:t>
            </a:r>
            <a:r>
              <a:rPr sz="1200" spc="5" dirty="0">
                <a:solidFill>
                  <a:srgbClr val="000000"/>
                </a:solidFill>
              </a:rPr>
              <a:t>13</a:t>
            </a:r>
            <a:endParaRPr sz="12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060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301748"/>
            <a:ext cx="5657088" cy="6605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301748"/>
            <a:ext cx="5657088" cy="6605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06060"/>
                </a:solidFill>
                <a:latin typeface="Arial"/>
                <a:cs typeface="Arial"/>
              </a:defRPr>
            </a:lvl1pPr>
          </a:lstStyle>
          <a:p>
            <a:pPr marL="1038860">
              <a:lnSpc>
                <a:spcPts val="2335"/>
              </a:lnSpc>
            </a:pPr>
            <a:r>
              <a:rPr spc="-130" dirty="0"/>
              <a:t>by </a:t>
            </a:r>
            <a:r>
              <a:rPr spc="-180" dirty="0"/>
              <a:t>Eakapong</a:t>
            </a:r>
            <a:r>
              <a:rPr spc="65" dirty="0"/>
              <a:t> </a:t>
            </a:r>
            <a:r>
              <a:rPr spc="-65" dirty="0"/>
              <a:t>Kattiya</a:t>
            </a: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000000"/>
                </a:solidFill>
              </a:rPr>
              <a:t>Monday, July 15,</a:t>
            </a:r>
            <a:r>
              <a:rPr sz="1200" spc="25" dirty="0">
                <a:solidFill>
                  <a:srgbClr val="000000"/>
                </a:solidFill>
              </a:rPr>
              <a:t> </a:t>
            </a:r>
            <a:r>
              <a:rPr sz="1200" spc="5" dirty="0">
                <a:solidFill>
                  <a:srgbClr val="000000"/>
                </a:solidFill>
              </a:rPr>
              <a:t>13</a:t>
            </a:r>
            <a:endParaRPr sz="12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060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06060"/>
                </a:solidFill>
                <a:latin typeface="Arial"/>
                <a:cs typeface="Arial"/>
              </a:defRPr>
            </a:lvl1pPr>
          </a:lstStyle>
          <a:p>
            <a:pPr marL="1038860">
              <a:lnSpc>
                <a:spcPts val="2335"/>
              </a:lnSpc>
            </a:pPr>
            <a:r>
              <a:rPr spc="-130" dirty="0"/>
              <a:t>by </a:t>
            </a:r>
            <a:r>
              <a:rPr spc="-180" dirty="0"/>
              <a:t>Eakapong</a:t>
            </a:r>
            <a:r>
              <a:rPr spc="65" dirty="0"/>
              <a:t> </a:t>
            </a:r>
            <a:r>
              <a:rPr spc="-65" dirty="0"/>
              <a:t>Kattiya</a:t>
            </a: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000000"/>
                </a:solidFill>
              </a:rPr>
              <a:t>Monday, July 15,</a:t>
            </a:r>
            <a:r>
              <a:rPr sz="1200" spc="25" dirty="0">
                <a:solidFill>
                  <a:srgbClr val="000000"/>
                </a:solidFill>
              </a:rPr>
              <a:t> </a:t>
            </a:r>
            <a:r>
              <a:rPr sz="1200" spc="5" dirty="0">
                <a:solidFill>
                  <a:srgbClr val="000000"/>
                </a:solidFill>
              </a:rPr>
              <a:t>13</a:t>
            </a:r>
            <a:endParaRPr sz="12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4856" y="8784081"/>
            <a:ext cx="712469" cy="821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00200" y="2044700"/>
            <a:ext cx="2730500" cy="254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06060"/>
                </a:solidFill>
                <a:latin typeface="Arial"/>
                <a:cs typeface="Arial"/>
              </a:defRPr>
            </a:lvl1pPr>
          </a:lstStyle>
          <a:p>
            <a:pPr marL="1038860">
              <a:lnSpc>
                <a:spcPts val="2335"/>
              </a:lnSpc>
            </a:pPr>
            <a:r>
              <a:rPr spc="-130" dirty="0"/>
              <a:t>by </a:t>
            </a:r>
            <a:r>
              <a:rPr spc="-180" dirty="0"/>
              <a:t>Eakapong</a:t>
            </a:r>
            <a:r>
              <a:rPr spc="65" dirty="0"/>
              <a:t> </a:t>
            </a:r>
            <a:r>
              <a:rPr spc="-65" dirty="0"/>
              <a:t>Kattiya</a:t>
            </a: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000000"/>
                </a:solidFill>
              </a:rPr>
              <a:t>Monday, July 15,</a:t>
            </a:r>
            <a:r>
              <a:rPr sz="1200" spc="25" dirty="0">
                <a:solidFill>
                  <a:srgbClr val="000000"/>
                </a:solidFill>
              </a:rPr>
              <a:t> </a:t>
            </a:r>
            <a:r>
              <a:rPr sz="1200" spc="5" dirty="0">
                <a:solidFill>
                  <a:srgbClr val="000000"/>
                </a:solidFill>
              </a:rPr>
              <a:t>13</a:t>
            </a:r>
            <a:endParaRPr sz="12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header and two columns">
  <p:cSld name="Title, header and two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443307" y="3623534"/>
            <a:ext cx="5688747" cy="5339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50230" lvl="0" indent="-54185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300460" lvl="1" indent="-48767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950690" lvl="2" indent="-4334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707"/>
            </a:lvl3pPr>
            <a:lvl4pPr marL="2600919" lvl="3" indent="-4334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707"/>
            </a:lvl4pPr>
            <a:lvl5pPr marL="3251149" lvl="4" indent="-433487" rtl="0">
              <a:lnSpc>
                <a:spcPct val="115000"/>
              </a:lnSpc>
              <a:spcBef>
                <a:spcPts val="2276"/>
              </a:spcBef>
              <a:spcAft>
                <a:spcPts val="0"/>
              </a:spcAft>
              <a:buSzPts val="1200"/>
              <a:buChar char="○"/>
              <a:defRPr sz="1707"/>
            </a:lvl5pPr>
            <a:lvl6pPr marL="3901379" lvl="5" indent="-433487" rtl="0">
              <a:lnSpc>
                <a:spcPct val="115000"/>
              </a:lnSpc>
              <a:spcBef>
                <a:spcPts val="2276"/>
              </a:spcBef>
              <a:spcAft>
                <a:spcPts val="0"/>
              </a:spcAft>
              <a:buSzPts val="1200"/>
              <a:buChar char="■"/>
              <a:defRPr sz="1707"/>
            </a:lvl6pPr>
            <a:lvl7pPr marL="4551609" lvl="6" indent="-433487" rtl="0">
              <a:lnSpc>
                <a:spcPct val="115000"/>
              </a:lnSpc>
              <a:spcBef>
                <a:spcPts val="2276"/>
              </a:spcBef>
              <a:spcAft>
                <a:spcPts val="0"/>
              </a:spcAft>
              <a:buSzPts val="1200"/>
              <a:buChar char="●"/>
              <a:defRPr sz="1707"/>
            </a:lvl7pPr>
            <a:lvl8pPr marL="5201839" lvl="7" indent="-433487" rtl="0">
              <a:lnSpc>
                <a:spcPct val="115000"/>
              </a:lnSpc>
              <a:spcBef>
                <a:spcPts val="2276"/>
              </a:spcBef>
              <a:spcAft>
                <a:spcPts val="0"/>
              </a:spcAft>
              <a:buSzPts val="1200"/>
              <a:buChar char="○"/>
              <a:defRPr sz="1707"/>
            </a:lvl8pPr>
            <a:lvl9pPr marL="5852069" lvl="8" indent="-433487" rtl="0">
              <a:lnSpc>
                <a:spcPct val="115000"/>
              </a:lnSpc>
              <a:spcBef>
                <a:spcPts val="2276"/>
              </a:spcBef>
              <a:spcAft>
                <a:spcPts val="2276"/>
              </a:spcAft>
              <a:buSzPts val="1200"/>
              <a:buChar char="■"/>
              <a:defRPr sz="1707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6872747" y="3623534"/>
            <a:ext cx="5688747" cy="5339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50230" lvl="0" indent="-54185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300460" lvl="1" indent="-48767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950690" lvl="2" indent="-4334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707"/>
            </a:lvl3pPr>
            <a:lvl4pPr marL="2600919" lvl="3" indent="-4334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707"/>
            </a:lvl4pPr>
            <a:lvl5pPr marL="3251149" lvl="4" indent="-433487" rtl="0">
              <a:lnSpc>
                <a:spcPct val="115000"/>
              </a:lnSpc>
              <a:spcBef>
                <a:spcPts val="2276"/>
              </a:spcBef>
              <a:spcAft>
                <a:spcPts val="0"/>
              </a:spcAft>
              <a:buSzPts val="1200"/>
              <a:buChar char="○"/>
              <a:defRPr sz="1707"/>
            </a:lvl5pPr>
            <a:lvl6pPr marL="3901379" lvl="5" indent="-433487" rtl="0">
              <a:lnSpc>
                <a:spcPct val="115000"/>
              </a:lnSpc>
              <a:spcBef>
                <a:spcPts val="2276"/>
              </a:spcBef>
              <a:spcAft>
                <a:spcPts val="0"/>
              </a:spcAft>
              <a:buSzPts val="1200"/>
              <a:buChar char="■"/>
              <a:defRPr sz="1707"/>
            </a:lvl6pPr>
            <a:lvl7pPr marL="4551609" lvl="6" indent="-433487" rtl="0">
              <a:lnSpc>
                <a:spcPct val="115000"/>
              </a:lnSpc>
              <a:spcBef>
                <a:spcPts val="2276"/>
              </a:spcBef>
              <a:spcAft>
                <a:spcPts val="0"/>
              </a:spcAft>
              <a:buSzPts val="1200"/>
              <a:buChar char="●"/>
              <a:defRPr sz="1707"/>
            </a:lvl7pPr>
            <a:lvl8pPr marL="5201839" lvl="7" indent="-433487" rtl="0">
              <a:lnSpc>
                <a:spcPct val="115000"/>
              </a:lnSpc>
              <a:spcBef>
                <a:spcPts val="2276"/>
              </a:spcBef>
              <a:spcAft>
                <a:spcPts val="0"/>
              </a:spcAft>
              <a:buSzPts val="1200"/>
              <a:buChar char="○"/>
              <a:defRPr sz="1707"/>
            </a:lvl8pPr>
            <a:lvl9pPr marL="5852069" lvl="8" indent="-433487" rtl="0">
              <a:lnSpc>
                <a:spcPct val="115000"/>
              </a:lnSpc>
              <a:spcBef>
                <a:spcPts val="2276"/>
              </a:spcBef>
              <a:spcAft>
                <a:spcPts val="2276"/>
              </a:spcAft>
              <a:buSzPts val="1200"/>
              <a:buChar char="■"/>
              <a:defRPr sz="1707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12049718" y="9221384"/>
            <a:ext cx="780373" cy="7658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7" name="Google Shape;37;p6"/>
          <p:cNvSpPr/>
          <p:nvPr/>
        </p:nvSpPr>
        <p:spPr>
          <a:xfrm>
            <a:off x="-15929" y="-73595"/>
            <a:ext cx="13020587" cy="1981674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130027" tIns="130027" rIns="130027" bIns="13002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6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43307" y="332361"/>
            <a:ext cx="12118187" cy="1114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3"/>
          </p:nvPr>
        </p:nvSpPr>
        <p:spPr>
          <a:xfrm>
            <a:off x="443307" y="2358990"/>
            <a:ext cx="12118187" cy="961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07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0"/>
          <p:cNvSpPr/>
          <p:nvPr/>
        </p:nvSpPr>
        <p:spPr>
          <a:xfrm>
            <a:off x="6502400" y="-243"/>
            <a:ext cx="6502400" cy="10007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130027" tIns="130027" rIns="130027" bIns="13002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60"/>
          </a:p>
        </p:txBody>
      </p:sp>
      <p:sp>
        <p:nvSpPr>
          <p:cNvPr id="261" name="Google Shape;261;p50"/>
          <p:cNvSpPr txBox="1">
            <a:spLocks noGrp="1"/>
          </p:cNvSpPr>
          <p:nvPr>
            <p:ph type="title"/>
          </p:nvPr>
        </p:nvSpPr>
        <p:spPr>
          <a:xfrm>
            <a:off x="377600" y="2399363"/>
            <a:ext cx="5753173" cy="28840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97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97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97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97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97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97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97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97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973"/>
            </a:lvl9pPr>
          </a:lstStyle>
          <a:p>
            <a:endParaRPr/>
          </a:p>
        </p:txBody>
      </p:sp>
      <p:sp>
        <p:nvSpPr>
          <p:cNvPr id="262" name="Google Shape;262;p50"/>
          <p:cNvSpPr txBox="1">
            <a:spLocks noGrp="1"/>
          </p:cNvSpPr>
          <p:nvPr>
            <p:ph type="subTitle" idx="1"/>
          </p:nvPr>
        </p:nvSpPr>
        <p:spPr>
          <a:xfrm>
            <a:off x="377600" y="5453884"/>
            <a:ext cx="5753173" cy="2403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8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8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8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8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8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8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8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8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87"/>
            </a:lvl9pPr>
          </a:lstStyle>
          <a:p>
            <a:endParaRPr/>
          </a:p>
        </p:txBody>
      </p:sp>
      <p:sp>
        <p:nvSpPr>
          <p:cNvPr id="263" name="Google Shape;263;p50"/>
          <p:cNvSpPr txBox="1">
            <a:spLocks noGrp="1"/>
          </p:cNvSpPr>
          <p:nvPr>
            <p:ph type="body" idx="2"/>
          </p:nvPr>
        </p:nvSpPr>
        <p:spPr>
          <a:xfrm>
            <a:off x="7025067" y="1408817"/>
            <a:ext cx="5457067" cy="7189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50230" lvl="0" indent="-541858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300460" lvl="1" indent="-487672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950690" lvl="2" indent="-451549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600919" lvl="3" indent="-451549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251149" lvl="4" indent="-451549" rtl="0">
              <a:spcBef>
                <a:spcPts val="2276"/>
              </a:spcBef>
              <a:spcAft>
                <a:spcPts val="0"/>
              </a:spcAft>
              <a:buSzPts val="1400"/>
              <a:buChar char="○"/>
              <a:defRPr/>
            </a:lvl5pPr>
            <a:lvl6pPr marL="3901379" lvl="5" indent="-451549" rtl="0">
              <a:spcBef>
                <a:spcPts val="2276"/>
              </a:spcBef>
              <a:spcAft>
                <a:spcPts val="0"/>
              </a:spcAft>
              <a:buSzPts val="1400"/>
              <a:buChar char="■"/>
              <a:defRPr/>
            </a:lvl6pPr>
            <a:lvl7pPr marL="4551609" lvl="6" indent="-451549" rtl="0">
              <a:spcBef>
                <a:spcPts val="2276"/>
              </a:spcBef>
              <a:spcAft>
                <a:spcPts val="0"/>
              </a:spcAft>
              <a:buSzPts val="1400"/>
              <a:buChar char="●"/>
              <a:defRPr/>
            </a:lvl7pPr>
            <a:lvl8pPr marL="5201839" lvl="7" indent="-451549" rtl="0">
              <a:spcBef>
                <a:spcPts val="2276"/>
              </a:spcBef>
              <a:spcAft>
                <a:spcPts val="0"/>
              </a:spcAft>
              <a:buSzPts val="1400"/>
              <a:buChar char="○"/>
              <a:defRPr/>
            </a:lvl8pPr>
            <a:lvl9pPr marL="5852069" lvl="8" indent="-451549" rtl="0">
              <a:spcBef>
                <a:spcPts val="2276"/>
              </a:spcBef>
              <a:spcAft>
                <a:spcPts val="2276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4" name="Google Shape;264;p50"/>
          <p:cNvSpPr txBox="1">
            <a:spLocks noGrp="1"/>
          </p:cNvSpPr>
          <p:nvPr>
            <p:ph type="sldNum" idx="12"/>
          </p:nvPr>
        </p:nvSpPr>
        <p:spPr>
          <a:xfrm>
            <a:off x="12049718" y="9221384"/>
            <a:ext cx="780373" cy="7658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583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5929" y="-73595"/>
            <a:ext cx="13020587" cy="1981674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130027" tIns="130027" rIns="130027" bIns="13002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60"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43307" y="332361"/>
            <a:ext cx="12118187" cy="1114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43307" y="2094086"/>
            <a:ext cx="12118187" cy="6647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50230" lvl="0" indent="-541858">
              <a:lnSpc>
                <a:spcPct val="115000"/>
              </a:lnSpc>
              <a:spcBef>
                <a:spcPts val="1422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1300460" lvl="1" indent="-505734">
              <a:lnSpc>
                <a:spcPct val="115000"/>
              </a:lnSpc>
              <a:spcBef>
                <a:spcPts val="1422"/>
              </a:spcBef>
              <a:spcAft>
                <a:spcPts val="0"/>
              </a:spcAft>
              <a:buSzPts val="2000"/>
              <a:buAutoNum type="alphaLcPeriod"/>
              <a:defRPr sz="2844"/>
            </a:lvl2pPr>
            <a:lvl3pPr marL="1950690" lvl="2" indent="-451549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2600919" lvl="3" indent="-451549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3251149" lvl="4" indent="-451549">
              <a:spcBef>
                <a:spcPts val="2276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3901379" lvl="5" indent="-451549">
              <a:spcBef>
                <a:spcPts val="2276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4551609" lvl="6" indent="-451549">
              <a:spcBef>
                <a:spcPts val="2276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5201839" lvl="7" indent="-451549">
              <a:spcBef>
                <a:spcPts val="2276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5852069" lvl="8" indent="-451549">
              <a:spcBef>
                <a:spcPts val="2276"/>
              </a:spcBef>
              <a:spcAft>
                <a:spcPts val="2276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2049718" y="9221384"/>
            <a:ext cx="780373" cy="7658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293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4856" y="8784081"/>
            <a:ext cx="712469" cy="8214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70448" y="5943600"/>
            <a:ext cx="206390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060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7894" y="3020060"/>
            <a:ext cx="11049010" cy="5842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6200" y="9342635"/>
            <a:ext cx="3114040" cy="624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606060"/>
                </a:solidFill>
                <a:latin typeface="Arial"/>
                <a:cs typeface="Arial"/>
              </a:defRPr>
            </a:lvl1pPr>
          </a:lstStyle>
          <a:p>
            <a:pPr marL="1038860">
              <a:lnSpc>
                <a:spcPts val="2335"/>
              </a:lnSpc>
            </a:pPr>
            <a:r>
              <a:rPr spc="-130" dirty="0"/>
              <a:t>by </a:t>
            </a:r>
            <a:r>
              <a:rPr spc="-180" dirty="0"/>
              <a:t>Eakapong</a:t>
            </a:r>
            <a:r>
              <a:rPr spc="65" dirty="0"/>
              <a:t> </a:t>
            </a:r>
            <a:r>
              <a:rPr spc="-65" dirty="0"/>
              <a:t>Kattiya</a:t>
            </a: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000000"/>
                </a:solidFill>
              </a:rPr>
              <a:t>Monday, July 15,</a:t>
            </a:r>
            <a:r>
              <a:rPr sz="1200" spc="25" dirty="0">
                <a:solidFill>
                  <a:srgbClr val="000000"/>
                </a:solidFill>
              </a:rPr>
              <a:t> </a:t>
            </a:r>
            <a:r>
              <a:rPr sz="1200" spc="5" dirty="0">
                <a:solidFill>
                  <a:srgbClr val="000000"/>
                </a:solidFill>
              </a:rPr>
              <a:t>13</a:t>
            </a:r>
            <a:endParaRPr sz="12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307068"/>
            <a:ext cx="2991104" cy="500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307068"/>
            <a:ext cx="2991104" cy="500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papers.com/android/android-notifications/#statusnotification" TargetMode="External"/><Relationship Id="rId2" Type="http://schemas.openxmlformats.org/officeDocument/2006/relationships/hyperlink" Target="https://javapapers.com/android/android-notifications/#toastnotification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javapapers.com/android/android-notifications/#dialognotificatio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4/app/NotificationCompat.Builder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eveloper.android.com/reference/android/support/v4/app/NotificationManagerCompat.html" TargetMode="External"/><Relationship Id="rId4" Type="http://schemas.openxmlformats.org/officeDocument/2006/relationships/hyperlink" Target="https://developer.android.com/reference/android/app/NotificationManager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0528" y="5029200"/>
            <a:ext cx="35369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-300" dirty="0">
                <a:solidFill>
                  <a:srgbClr val="606060"/>
                </a:solidFill>
                <a:latin typeface="Arial"/>
                <a:cs typeface="Arial"/>
              </a:rPr>
              <a:t>Notifications</a:t>
            </a:r>
            <a:endParaRPr sz="36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5168900" y="2654300"/>
              <a:ext cx="7645400" cy="4445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1700" y="1117600"/>
            <a:ext cx="82677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241300"/>
            <a:ext cx="3833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Text </a:t>
            </a:r>
            <a:r>
              <a:rPr spc="-235" dirty="0"/>
              <a:t>Fields </a:t>
            </a:r>
            <a:r>
              <a:rPr spc="-215" dirty="0"/>
              <a:t>:</a:t>
            </a:r>
            <a:r>
              <a:rPr spc="-35" dirty="0"/>
              <a:t> </a:t>
            </a:r>
            <a:r>
              <a:rPr spc="-155" dirty="0"/>
              <a:t>EditText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416300" y="2184400"/>
            <a:ext cx="8077200" cy="6985000"/>
            <a:chOff x="3416300" y="2184400"/>
            <a:chExt cx="8077200" cy="6985000"/>
          </a:xfrm>
        </p:grpSpPr>
        <p:sp>
          <p:nvSpPr>
            <p:cNvPr id="5" name="object 5"/>
            <p:cNvSpPr/>
            <p:nvPr/>
          </p:nvSpPr>
          <p:spPr>
            <a:xfrm>
              <a:off x="3416300" y="2184400"/>
              <a:ext cx="8077200" cy="2806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67100" y="5537200"/>
              <a:ext cx="6451600" cy="3632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01700" y="1181100"/>
            <a:ext cx="1768475" cy="8585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340"/>
              </a:spcBef>
            </a:pPr>
            <a:r>
              <a:rPr sz="2800" spc="-225" dirty="0">
                <a:solidFill>
                  <a:srgbClr val="606060"/>
                </a:solidFill>
                <a:latin typeface="Arial"/>
                <a:cs typeface="Arial"/>
              </a:rPr>
              <a:t>Single </a:t>
            </a:r>
            <a:r>
              <a:rPr sz="2800" spc="-100" dirty="0">
                <a:solidFill>
                  <a:srgbClr val="606060"/>
                </a:solidFill>
                <a:latin typeface="Arial"/>
                <a:cs typeface="Arial"/>
              </a:rPr>
              <a:t>line </a:t>
            </a:r>
            <a:r>
              <a:rPr sz="2800" spc="-120" dirty="0">
                <a:solidFill>
                  <a:srgbClr val="606060"/>
                </a:solidFill>
                <a:latin typeface="Arial"/>
                <a:cs typeface="Arial"/>
              </a:rPr>
              <a:t>&amp;  </a:t>
            </a:r>
            <a:r>
              <a:rPr sz="2800" spc="-35" dirty="0">
                <a:solidFill>
                  <a:srgbClr val="606060"/>
                </a:solidFill>
                <a:latin typeface="Arial"/>
                <a:cs typeface="Arial"/>
              </a:rPr>
              <a:t>Multi</a:t>
            </a:r>
            <a:r>
              <a:rPr sz="2800" spc="-2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606060"/>
                </a:solidFill>
                <a:latin typeface="Arial"/>
                <a:cs typeface="Arial"/>
              </a:rPr>
              <a:t>line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3492500"/>
            <a:ext cx="22180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30" dirty="0">
                <a:solidFill>
                  <a:srgbClr val="606060"/>
                </a:solidFill>
                <a:latin typeface="Arial"/>
                <a:cs typeface="Arial"/>
              </a:rPr>
              <a:t>Text </a:t>
            </a:r>
            <a:r>
              <a:rPr sz="2800" spc="-75" dirty="0">
                <a:solidFill>
                  <a:srgbClr val="606060"/>
                </a:solidFill>
                <a:latin typeface="Arial"/>
                <a:cs typeface="Arial"/>
              </a:rPr>
              <a:t>field</a:t>
            </a:r>
            <a:r>
              <a:rPr sz="2800" spc="7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606060"/>
                </a:solidFill>
                <a:latin typeface="Arial"/>
                <a:cs typeface="Arial"/>
              </a:rPr>
              <a:t>types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6959600"/>
            <a:ext cx="203453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30" dirty="0">
                <a:solidFill>
                  <a:srgbClr val="606060"/>
                </a:solidFill>
                <a:latin typeface="Arial"/>
                <a:cs typeface="Arial"/>
              </a:rPr>
              <a:t>Text</a:t>
            </a:r>
            <a:r>
              <a:rPr sz="2800" spc="-5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606060"/>
                </a:solidFill>
                <a:latin typeface="Arial"/>
                <a:cs typeface="Arial"/>
              </a:rPr>
              <a:t>selection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9900" y="1079500"/>
            <a:ext cx="12052300" cy="7734300"/>
          </a:xfrm>
          <a:custGeom>
            <a:avLst/>
            <a:gdLst/>
            <a:ahLst/>
            <a:cxnLst/>
            <a:rect l="l" t="t" r="r" b="b"/>
            <a:pathLst>
              <a:path w="12052300" h="7734300">
                <a:moveTo>
                  <a:pt x="0" y="0"/>
                </a:moveTo>
                <a:lnTo>
                  <a:pt x="12052300" y="0"/>
                </a:lnTo>
                <a:lnTo>
                  <a:pt x="12052300" y="7734300"/>
                </a:lnTo>
                <a:lnTo>
                  <a:pt x="0" y="773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0700" y="1384300"/>
            <a:ext cx="8484870" cy="676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AlertDialog.Builder builder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dirty="0">
                <a:solidFill>
                  <a:srgbClr val="931A68"/>
                </a:solidFill>
                <a:latin typeface="Courier New"/>
                <a:cs typeface="Courier New"/>
              </a:rPr>
              <a:t>new</a:t>
            </a:r>
            <a:r>
              <a:rPr sz="1400" spc="5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AlertDialog.Builder(</a:t>
            </a:r>
            <a:r>
              <a:rPr sz="1400" spc="-5" dirty="0">
                <a:solidFill>
                  <a:srgbClr val="931A68"/>
                </a:solidFill>
                <a:latin typeface="Courier New"/>
                <a:cs typeface="Courier New"/>
              </a:rPr>
              <a:t>this</a:t>
            </a:r>
            <a:r>
              <a:rPr sz="1400" spc="-5" dirty="0">
                <a:latin typeface="Courier New"/>
                <a:cs typeface="Courier New"/>
              </a:rPr>
              <a:t>);</a:t>
            </a:r>
            <a:endParaRPr sz="1400" dirty="0">
              <a:latin typeface="Courier New"/>
              <a:cs typeface="Courier New"/>
            </a:endParaRPr>
          </a:p>
          <a:p>
            <a:pPr marL="469900" marR="3204845">
              <a:lnSpc>
                <a:spcPct val="226200"/>
              </a:lnSpc>
            </a:pPr>
            <a:r>
              <a:rPr sz="1400" spc="-5" dirty="0">
                <a:latin typeface="Courier New"/>
                <a:cs typeface="Courier New"/>
              </a:rPr>
              <a:t>builder.setIcon(R.drawable.</a:t>
            </a:r>
            <a:r>
              <a:rPr sz="1400" spc="-5" dirty="0">
                <a:solidFill>
                  <a:srgbClr val="0326CC"/>
                </a:solidFill>
                <a:latin typeface="Courier New"/>
                <a:cs typeface="Courier New"/>
              </a:rPr>
              <a:t>ic_layer</a:t>
            </a:r>
            <a:r>
              <a:rPr sz="1400" spc="-5" dirty="0">
                <a:latin typeface="Courier New"/>
                <a:cs typeface="Courier New"/>
              </a:rPr>
              <a:t>);  builder.setTitle(</a:t>
            </a:r>
            <a:r>
              <a:rPr sz="1400" spc="-5" dirty="0">
                <a:solidFill>
                  <a:srgbClr val="3933FF"/>
                </a:solidFill>
                <a:latin typeface="Courier New"/>
                <a:cs typeface="Courier New"/>
              </a:rPr>
              <a:t>"Prompt user </a:t>
            </a:r>
            <a:r>
              <a:rPr sz="1400" dirty="0">
                <a:solidFill>
                  <a:srgbClr val="3933FF"/>
                </a:solidFill>
                <a:latin typeface="Courier New"/>
                <a:cs typeface="Courier New"/>
              </a:rPr>
              <a:t>input"</a:t>
            </a:r>
            <a:r>
              <a:rPr sz="1400" dirty="0">
                <a:latin typeface="Courier New"/>
                <a:cs typeface="Courier New"/>
              </a:rPr>
              <a:t>);  </a:t>
            </a:r>
            <a:r>
              <a:rPr sz="1400" spc="-5" dirty="0">
                <a:latin typeface="Courier New"/>
                <a:cs typeface="Courier New"/>
              </a:rPr>
              <a:t>builder.setMessage(</a:t>
            </a:r>
            <a:r>
              <a:rPr sz="1400" spc="-5" dirty="0">
                <a:solidFill>
                  <a:srgbClr val="3933FF"/>
                </a:solidFill>
                <a:latin typeface="Courier New"/>
                <a:cs typeface="Courier New"/>
              </a:rPr>
              <a:t>"Please type </a:t>
            </a:r>
            <a:r>
              <a:rPr sz="1400" dirty="0">
                <a:solidFill>
                  <a:srgbClr val="3933FF"/>
                </a:solidFill>
                <a:latin typeface="Courier New"/>
                <a:cs typeface="Courier New"/>
              </a:rPr>
              <a:t>a</a:t>
            </a:r>
            <a:r>
              <a:rPr sz="1400" spc="-5" dirty="0">
                <a:solidFill>
                  <a:srgbClr val="3933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933FF"/>
                </a:solidFill>
                <a:latin typeface="Courier New"/>
                <a:cs typeface="Courier New"/>
              </a:rPr>
              <a:t>message."</a:t>
            </a:r>
            <a:r>
              <a:rPr sz="14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 dirty="0">
              <a:latin typeface="Courier New"/>
              <a:cs typeface="Courier New"/>
            </a:endParaRPr>
          </a:p>
          <a:p>
            <a:pPr marL="469900" marR="3525520" indent="-30480">
              <a:lnSpc>
                <a:spcPct val="113100"/>
              </a:lnSpc>
            </a:pPr>
            <a:r>
              <a:rPr sz="1400" spc="-5" dirty="0">
                <a:solidFill>
                  <a:srgbClr val="4E9072"/>
                </a:solidFill>
                <a:latin typeface="Courier New"/>
                <a:cs typeface="Courier New"/>
              </a:rPr>
              <a:t>// Set an EditText view to get user input  </a:t>
            </a:r>
            <a:r>
              <a:rPr sz="1400" dirty="0">
                <a:solidFill>
                  <a:srgbClr val="931A68"/>
                </a:solidFill>
                <a:latin typeface="Courier New"/>
                <a:cs typeface="Courier New"/>
              </a:rPr>
              <a:t>final </a:t>
            </a:r>
            <a:r>
              <a:rPr sz="1400" spc="-5" dirty="0">
                <a:latin typeface="Courier New"/>
                <a:cs typeface="Courier New"/>
              </a:rPr>
              <a:t>EditText input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dirty="0">
                <a:solidFill>
                  <a:srgbClr val="931A68"/>
                </a:solidFill>
                <a:latin typeface="Courier New"/>
                <a:cs typeface="Courier New"/>
              </a:rPr>
              <a:t>new</a:t>
            </a:r>
            <a:r>
              <a:rPr sz="1400" spc="-90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EditText(</a:t>
            </a:r>
            <a:r>
              <a:rPr sz="1400" dirty="0">
                <a:solidFill>
                  <a:srgbClr val="931A68"/>
                </a:solidFill>
                <a:latin typeface="Courier New"/>
                <a:cs typeface="Courier New"/>
              </a:rPr>
              <a:t>this</a:t>
            </a:r>
            <a:r>
              <a:rPr sz="1400" dirty="0">
                <a:latin typeface="Courier New"/>
                <a:cs typeface="Courier New"/>
              </a:rPr>
              <a:t>);  builder.setView(input);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 dirty="0">
              <a:latin typeface="Courier New"/>
              <a:cs typeface="Courier New"/>
            </a:endParaRPr>
          </a:p>
          <a:p>
            <a:pPr marL="469900" marR="431800">
              <a:lnSpc>
                <a:spcPct val="107100"/>
              </a:lnSpc>
            </a:pPr>
            <a:r>
              <a:rPr sz="1400" spc="-5" dirty="0">
                <a:latin typeface="Courier New"/>
                <a:cs typeface="Courier New"/>
              </a:rPr>
              <a:t>builder.setPositiveButton(</a:t>
            </a:r>
            <a:r>
              <a:rPr sz="1400" spc="-5" dirty="0">
                <a:solidFill>
                  <a:srgbClr val="3933FF"/>
                </a:solidFill>
                <a:latin typeface="Courier New"/>
                <a:cs typeface="Courier New"/>
              </a:rPr>
              <a:t>"OK"</a:t>
            </a:r>
            <a:r>
              <a:rPr sz="1400" spc="-5" dirty="0">
                <a:latin typeface="Courier New"/>
                <a:cs typeface="Courier New"/>
              </a:rPr>
              <a:t>, </a:t>
            </a:r>
            <a:r>
              <a:rPr sz="1400" dirty="0">
                <a:solidFill>
                  <a:srgbClr val="931A68"/>
                </a:solidFill>
                <a:latin typeface="Courier New"/>
                <a:cs typeface="Courier New"/>
              </a:rPr>
              <a:t>new </a:t>
            </a:r>
            <a:r>
              <a:rPr sz="1400" spc="-5" dirty="0">
                <a:latin typeface="Courier New"/>
                <a:cs typeface="Courier New"/>
              </a:rPr>
              <a:t>DialogInterface.OnClickListener() </a:t>
            </a:r>
            <a:r>
              <a:rPr sz="1400" dirty="0">
                <a:latin typeface="Courier New"/>
                <a:cs typeface="Courier New"/>
              </a:rPr>
              <a:t>{  </a:t>
            </a:r>
            <a:r>
              <a:rPr sz="1400" dirty="0">
                <a:solidFill>
                  <a:srgbClr val="777777"/>
                </a:solidFill>
                <a:latin typeface="Courier New"/>
                <a:cs typeface="Courier New"/>
              </a:rPr>
              <a:t>@Override</a:t>
            </a:r>
            <a:endParaRPr sz="1400" dirty="0">
              <a:latin typeface="Courier New"/>
              <a:cs typeface="Courier New"/>
            </a:endParaRPr>
          </a:p>
          <a:p>
            <a:pPr marL="926465" marR="614045" indent="-457200">
              <a:lnSpc>
                <a:spcPct val="107100"/>
              </a:lnSpc>
              <a:spcBef>
                <a:spcPts val="204"/>
              </a:spcBef>
            </a:pPr>
            <a:r>
              <a:rPr sz="1400" dirty="0">
                <a:solidFill>
                  <a:srgbClr val="931A68"/>
                </a:solidFill>
                <a:latin typeface="Courier New"/>
                <a:cs typeface="Courier New"/>
              </a:rPr>
              <a:t>public void </a:t>
            </a:r>
            <a:r>
              <a:rPr sz="1400" spc="-5" dirty="0">
                <a:latin typeface="Courier New"/>
                <a:cs typeface="Courier New"/>
              </a:rPr>
              <a:t>onClick(DialogInterface dialog, </a:t>
            </a:r>
            <a:r>
              <a:rPr sz="1400" dirty="0">
                <a:solidFill>
                  <a:srgbClr val="931A68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which) </a:t>
            </a:r>
            <a:r>
              <a:rPr sz="1400" dirty="0">
                <a:latin typeface="Courier New"/>
                <a:cs typeface="Courier New"/>
              </a:rPr>
              <a:t>{  </a:t>
            </a:r>
            <a:r>
              <a:rPr sz="1400" spc="-5" dirty="0">
                <a:latin typeface="Courier New"/>
                <a:cs typeface="Courier New"/>
              </a:rPr>
              <a:t>Log.i(</a:t>
            </a:r>
            <a:r>
              <a:rPr sz="1400" spc="-5" dirty="0">
                <a:solidFill>
                  <a:srgbClr val="3933FF"/>
                </a:solidFill>
                <a:latin typeface="Courier New"/>
                <a:cs typeface="Courier New"/>
              </a:rPr>
              <a:t>"AlertDialog"</a:t>
            </a:r>
            <a:r>
              <a:rPr sz="1400" spc="-5" dirty="0">
                <a:latin typeface="Courier New"/>
                <a:cs typeface="Courier New"/>
              </a:rPr>
              <a:t>,</a:t>
            </a:r>
            <a:r>
              <a:rPr sz="1400" spc="-5" dirty="0">
                <a:solidFill>
                  <a:srgbClr val="3933FF"/>
                </a:solidFill>
                <a:latin typeface="Courier New"/>
                <a:cs typeface="Courier New"/>
              </a:rPr>
              <a:t>"input text </a:t>
            </a:r>
            <a:r>
              <a:rPr sz="1400" dirty="0">
                <a:solidFill>
                  <a:srgbClr val="3933FF"/>
                </a:solidFill>
                <a:latin typeface="Courier New"/>
                <a:cs typeface="Courier New"/>
              </a:rPr>
              <a:t>=" </a:t>
            </a:r>
            <a:r>
              <a:rPr sz="1400" dirty="0">
                <a:latin typeface="Courier New"/>
                <a:cs typeface="Courier New"/>
              </a:rPr>
              <a:t>+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input.getText().toString());</a:t>
            </a:r>
          </a:p>
          <a:p>
            <a:pPr marL="926465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});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Courier New"/>
              <a:cs typeface="Courier New"/>
            </a:endParaRPr>
          </a:p>
          <a:p>
            <a:pPr marL="469900" marR="5080">
              <a:lnSpc>
                <a:spcPct val="107100"/>
              </a:lnSpc>
            </a:pPr>
            <a:r>
              <a:rPr sz="1400" spc="-5" dirty="0">
                <a:latin typeface="Courier New"/>
                <a:cs typeface="Courier New"/>
              </a:rPr>
              <a:t>builder.setNegativeButton(</a:t>
            </a:r>
            <a:r>
              <a:rPr sz="1400" spc="-5" dirty="0">
                <a:solidFill>
                  <a:srgbClr val="3933FF"/>
                </a:solidFill>
                <a:latin typeface="Courier New"/>
                <a:cs typeface="Courier New"/>
              </a:rPr>
              <a:t>"Cancel"</a:t>
            </a:r>
            <a:r>
              <a:rPr sz="1400" spc="-5" dirty="0">
                <a:latin typeface="Courier New"/>
                <a:cs typeface="Courier New"/>
              </a:rPr>
              <a:t>, </a:t>
            </a:r>
            <a:r>
              <a:rPr sz="1400" dirty="0">
                <a:solidFill>
                  <a:srgbClr val="931A68"/>
                </a:solidFill>
                <a:latin typeface="Courier New"/>
                <a:cs typeface="Courier New"/>
              </a:rPr>
              <a:t>new </a:t>
            </a:r>
            <a:r>
              <a:rPr sz="1400" spc="-5" dirty="0">
                <a:latin typeface="Courier New"/>
                <a:cs typeface="Courier New"/>
              </a:rPr>
              <a:t>DialogInterface.OnClickListener() </a:t>
            </a:r>
            <a:r>
              <a:rPr sz="1400" dirty="0">
                <a:latin typeface="Courier New"/>
                <a:cs typeface="Courier New"/>
              </a:rPr>
              <a:t>{  </a:t>
            </a:r>
            <a:r>
              <a:rPr sz="1400" dirty="0">
                <a:solidFill>
                  <a:srgbClr val="777777"/>
                </a:solidFill>
                <a:latin typeface="Courier New"/>
                <a:cs typeface="Courier New"/>
              </a:rPr>
              <a:t>@Override</a:t>
            </a:r>
            <a:endParaRPr sz="14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931A68"/>
                </a:solidFill>
                <a:latin typeface="Courier New"/>
                <a:cs typeface="Courier New"/>
              </a:rPr>
              <a:t>public void </a:t>
            </a:r>
            <a:r>
              <a:rPr sz="1400" spc="-5" dirty="0">
                <a:latin typeface="Courier New"/>
                <a:cs typeface="Courier New"/>
              </a:rPr>
              <a:t>onClick(DialogInterface dialog, </a:t>
            </a:r>
            <a:r>
              <a:rPr sz="1400" dirty="0">
                <a:solidFill>
                  <a:srgbClr val="931A68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which)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926465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});</a:t>
            </a:r>
          </a:p>
          <a:p>
            <a:pPr marL="469900">
              <a:lnSpc>
                <a:spcPct val="100000"/>
              </a:lnSpc>
              <a:spcBef>
                <a:spcPts val="220"/>
              </a:spcBef>
            </a:pPr>
            <a:r>
              <a:rPr sz="1500" dirty="0">
                <a:latin typeface="Courier New"/>
                <a:cs typeface="Courier New"/>
              </a:rPr>
              <a:t>builder.create().show();</a:t>
            </a: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77800" y="1092200"/>
            <a:ext cx="12344400" cy="8521700"/>
            <a:chOff x="177800" y="1092200"/>
            <a:chExt cx="12344400" cy="8521700"/>
          </a:xfrm>
        </p:grpSpPr>
        <p:sp>
          <p:nvSpPr>
            <p:cNvPr id="5" name="object 5"/>
            <p:cNvSpPr/>
            <p:nvPr/>
          </p:nvSpPr>
          <p:spPr>
            <a:xfrm>
              <a:off x="177800" y="8775700"/>
              <a:ext cx="838200" cy="83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56700" y="1092200"/>
              <a:ext cx="3365500" cy="5549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241300"/>
            <a:ext cx="5871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AlertDialog </a:t>
            </a:r>
            <a:r>
              <a:rPr spc="-215" dirty="0"/>
              <a:t>: </a:t>
            </a:r>
            <a:r>
              <a:rPr spc="-114" dirty="0"/>
              <a:t>Prompt </a:t>
            </a:r>
            <a:r>
              <a:rPr spc="-170" dirty="0"/>
              <a:t>user</a:t>
            </a:r>
            <a:r>
              <a:rPr spc="5" dirty="0"/>
              <a:t> </a:t>
            </a:r>
            <a:r>
              <a:rPr spc="-85" dirty="0"/>
              <a:t>input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8860">
              <a:lnSpc>
                <a:spcPts val="2335"/>
              </a:lnSpc>
            </a:pPr>
            <a:r>
              <a:rPr spc="-130" dirty="0"/>
              <a:t>by </a:t>
            </a:r>
            <a:r>
              <a:rPr spc="-180" dirty="0"/>
              <a:t>Eakapong</a:t>
            </a:r>
            <a:r>
              <a:rPr spc="65" dirty="0"/>
              <a:t> </a:t>
            </a:r>
            <a:r>
              <a:rPr spc="-65" dirty="0"/>
              <a:t>Kattiya</a:t>
            </a: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000000"/>
                </a:solidFill>
              </a:rPr>
              <a:t>Monday, July 15,</a:t>
            </a:r>
            <a:r>
              <a:rPr sz="1200" spc="25" dirty="0">
                <a:solidFill>
                  <a:srgbClr val="000000"/>
                </a:solidFill>
              </a:rPr>
              <a:t> </a:t>
            </a:r>
            <a:r>
              <a:rPr sz="1200" spc="5" dirty="0">
                <a:solidFill>
                  <a:srgbClr val="000000"/>
                </a:solidFill>
              </a:rPr>
              <a:t>13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41300"/>
            <a:ext cx="1640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5" dirty="0"/>
              <a:t>Sw</a:t>
            </a:r>
            <a:r>
              <a:rPr spc="-20" dirty="0"/>
              <a:t>i</a:t>
            </a:r>
            <a:r>
              <a:rPr spc="-185" dirty="0"/>
              <a:t>tches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9000" y="4914900"/>
            <a:ext cx="20720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75" dirty="0">
                <a:solidFill>
                  <a:srgbClr val="606060"/>
                </a:solidFill>
                <a:latin typeface="Arial"/>
                <a:cs typeface="Arial"/>
              </a:rPr>
              <a:t>Radio</a:t>
            </a:r>
            <a:r>
              <a:rPr sz="2800" spc="-4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606060"/>
                </a:solidFill>
                <a:latin typeface="Arial"/>
                <a:cs typeface="Arial"/>
              </a:rPr>
              <a:t>Buttons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9000" y="7924800"/>
            <a:ext cx="2421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606060"/>
                </a:solidFill>
                <a:latin typeface="Arial"/>
                <a:cs typeface="Arial"/>
              </a:rPr>
              <a:t>On/Off</a:t>
            </a:r>
            <a:r>
              <a:rPr sz="2800" spc="-4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800" spc="-170" dirty="0">
                <a:solidFill>
                  <a:srgbClr val="606060"/>
                </a:solidFill>
                <a:latin typeface="Arial"/>
                <a:cs typeface="Arial"/>
              </a:rPr>
              <a:t>Switches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21100" y="1308100"/>
            <a:ext cx="7493000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9000" y="1854200"/>
            <a:ext cx="17945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>
                <a:solidFill>
                  <a:srgbClr val="606060"/>
                </a:solidFill>
                <a:latin typeface="Arial"/>
                <a:cs typeface="Arial"/>
              </a:rPr>
              <a:t>Checkb</a:t>
            </a:r>
            <a:r>
              <a:rPr sz="2800" spc="-160" dirty="0">
                <a:solidFill>
                  <a:srgbClr val="606060"/>
                </a:solidFill>
                <a:latin typeface="Arial"/>
                <a:cs typeface="Arial"/>
              </a:rPr>
              <a:t>o</a:t>
            </a:r>
            <a:r>
              <a:rPr sz="2800" spc="-85" dirty="0">
                <a:solidFill>
                  <a:srgbClr val="606060"/>
                </a:solidFill>
                <a:latin typeface="Arial"/>
                <a:cs typeface="Arial"/>
              </a:rPr>
              <a:t>x</a:t>
            </a:r>
            <a:r>
              <a:rPr sz="2800" spc="-270" dirty="0">
                <a:solidFill>
                  <a:srgbClr val="606060"/>
                </a:solidFill>
                <a:latin typeface="Arial"/>
                <a:cs typeface="Arial"/>
              </a:rPr>
              <a:t>es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8" name="object 8"/>
            <p:cNvSpPr/>
            <p:nvPr/>
          </p:nvSpPr>
          <p:spPr>
            <a:xfrm>
              <a:off x="3721100" y="4432300"/>
              <a:ext cx="7493000" cy="2806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21100" y="7670800"/>
              <a:ext cx="7188200" cy="143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8860">
              <a:lnSpc>
                <a:spcPts val="2335"/>
              </a:lnSpc>
            </a:pPr>
            <a:r>
              <a:rPr spc="-130" dirty="0"/>
              <a:t>by </a:t>
            </a:r>
            <a:r>
              <a:rPr spc="-180" dirty="0"/>
              <a:t>Eakapong</a:t>
            </a:r>
            <a:r>
              <a:rPr spc="65" dirty="0"/>
              <a:t> </a:t>
            </a:r>
            <a:r>
              <a:rPr spc="-65" dirty="0"/>
              <a:t>Kattiya</a:t>
            </a: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000000"/>
                </a:solidFill>
              </a:rPr>
              <a:t>Monday, July 15,</a:t>
            </a:r>
            <a:r>
              <a:rPr sz="1200" spc="25" dirty="0">
                <a:solidFill>
                  <a:srgbClr val="000000"/>
                </a:solidFill>
              </a:rPr>
              <a:t> </a:t>
            </a:r>
            <a:r>
              <a:rPr sz="1200" spc="5" dirty="0">
                <a:solidFill>
                  <a:srgbClr val="000000"/>
                </a:solidFill>
              </a:rPr>
              <a:t>13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9900" y="1079500"/>
            <a:ext cx="12052300" cy="7797800"/>
          </a:xfrm>
          <a:custGeom>
            <a:avLst/>
            <a:gdLst/>
            <a:ahLst/>
            <a:cxnLst/>
            <a:rect l="l" t="t" r="r" b="b"/>
            <a:pathLst>
              <a:path w="12052300" h="7797800">
                <a:moveTo>
                  <a:pt x="0" y="0"/>
                </a:moveTo>
                <a:lnTo>
                  <a:pt x="12052300" y="0"/>
                </a:lnTo>
                <a:lnTo>
                  <a:pt x="12052300" y="7797800"/>
                </a:lnTo>
                <a:lnTo>
                  <a:pt x="0" y="7797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0700" y="1104900"/>
            <a:ext cx="7341870" cy="764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33144">
              <a:lnSpc>
                <a:spcPct val="111100"/>
              </a:lnSpc>
              <a:spcBef>
                <a:spcPts val="100"/>
              </a:spcBef>
            </a:pPr>
            <a:r>
              <a:rPr sz="1500" spc="-5" dirty="0">
                <a:latin typeface="Courier New"/>
                <a:cs typeface="Courier New"/>
              </a:rPr>
              <a:t>String[] </a:t>
            </a:r>
            <a:r>
              <a:rPr sz="1500" dirty="0">
                <a:solidFill>
                  <a:srgbClr val="0326CC"/>
                </a:solidFill>
                <a:latin typeface="Courier New"/>
                <a:cs typeface="Courier New"/>
              </a:rPr>
              <a:t>items </a:t>
            </a:r>
            <a:r>
              <a:rPr sz="1500" dirty="0">
                <a:latin typeface="Courier New"/>
                <a:cs typeface="Courier New"/>
              </a:rPr>
              <a:t>= {</a:t>
            </a:r>
            <a:r>
              <a:rPr sz="1500" dirty="0">
                <a:solidFill>
                  <a:srgbClr val="3933FF"/>
                </a:solidFill>
                <a:latin typeface="Courier New"/>
                <a:cs typeface="Courier New"/>
              </a:rPr>
              <a:t>"Notification"</a:t>
            </a:r>
            <a:r>
              <a:rPr sz="1500" dirty="0"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3933FF"/>
                </a:solidFill>
                <a:latin typeface="Courier New"/>
                <a:cs typeface="Courier New"/>
              </a:rPr>
              <a:t>"Music"</a:t>
            </a:r>
            <a:r>
              <a:rPr sz="1500" dirty="0">
                <a:latin typeface="Courier New"/>
                <a:cs typeface="Courier New"/>
              </a:rPr>
              <a:t>,</a:t>
            </a:r>
            <a:r>
              <a:rPr sz="1500" spc="-95" dirty="0"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933FF"/>
                </a:solidFill>
                <a:latin typeface="Courier New"/>
                <a:cs typeface="Courier New"/>
              </a:rPr>
              <a:t>"Location"</a:t>
            </a:r>
            <a:r>
              <a:rPr sz="1500" dirty="0">
                <a:latin typeface="Courier New"/>
                <a:cs typeface="Courier New"/>
              </a:rPr>
              <a:t>};  </a:t>
            </a:r>
            <a:r>
              <a:rPr sz="1500" spc="-5" dirty="0">
                <a:solidFill>
                  <a:srgbClr val="931A68"/>
                </a:solidFill>
                <a:latin typeface="Courier New"/>
                <a:cs typeface="Courier New"/>
              </a:rPr>
              <a:t>boolean</a:t>
            </a:r>
            <a:r>
              <a:rPr sz="1500" spc="-5" dirty="0">
                <a:latin typeface="Courier New"/>
                <a:cs typeface="Courier New"/>
              </a:rPr>
              <a:t>[] </a:t>
            </a:r>
            <a:r>
              <a:rPr sz="1500" dirty="0">
                <a:solidFill>
                  <a:srgbClr val="0326CC"/>
                </a:solidFill>
                <a:latin typeface="Courier New"/>
                <a:cs typeface="Courier New"/>
              </a:rPr>
              <a:t>itemsChecked </a:t>
            </a:r>
            <a:r>
              <a:rPr sz="1500" dirty="0">
                <a:latin typeface="Courier New"/>
                <a:cs typeface="Courier New"/>
              </a:rPr>
              <a:t>= </a:t>
            </a:r>
            <a:r>
              <a:rPr sz="1500" dirty="0">
                <a:solidFill>
                  <a:srgbClr val="931A68"/>
                </a:solidFill>
                <a:latin typeface="Courier New"/>
                <a:cs typeface="Courier New"/>
              </a:rPr>
              <a:t>new</a:t>
            </a:r>
            <a:r>
              <a:rPr sz="1500" spc="-25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931A68"/>
                </a:solidFill>
                <a:latin typeface="Courier New"/>
                <a:cs typeface="Courier New"/>
              </a:rPr>
              <a:t>boolean</a:t>
            </a:r>
            <a:r>
              <a:rPr sz="1500" dirty="0">
                <a:latin typeface="Courier New"/>
                <a:cs typeface="Courier New"/>
              </a:rPr>
              <a:t>[</a:t>
            </a:r>
            <a:r>
              <a:rPr sz="1500" dirty="0">
                <a:solidFill>
                  <a:srgbClr val="0326CC"/>
                </a:solidFill>
                <a:latin typeface="Courier New"/>
                <a:cs typeface="Courier New"/>
              </a:rPr>
              <a:t>items</a:t>
            </a:r>
            <a:r>
              <a:rPr sz="1500" dirty="0">
                <a:latin typeface="Courier New"/>
                <a:cs typeface="Courier New"/>
              </a:rPr>
              <a:t>.</a:t>
            </a:r>
            <a:r>
              <a:rPr sz="1500" dirty="0">
                <a:solidFill>
                  <a:srgbClr val="0326CC"/>
                </a:solidFill>
                <a:latin typeface="Courier New"/>
                <a:cs typeface="Courier New"/>
              </a:rPr>
              <a:t>length</a:t>
            </a:r>
            <a:r>
              <a:rPr sz="1500" dirty="0">
                <a:latin typeface="Courier New"/>
                <a:cs typeface="Courier New"/>
              </a:rPr>
              <a:t>];</a:t>
            </a:r>
          </a:p>
          <a:p>
            <a:pPr marL="469900" marR="461645" indent="-457200">
              <a:lnSpc>
                <a:spcPct val="222200"/>
              </a:lnSpc>
            </a:pPr>
            <a:r>
              <a:rPr sz="1500" spc="-5" dirty="0">
                <a:latin typeface="Courier New"/>
                <a:cs typeface="Courier New"/>
              </a:rPr>
              <a:t>AlertDialog.Builder builder </a:t>
            </a:r>
            <a:r>
              <a:rPr sz="1500" dirty="0">
                <a:latin typeface="Courier New"/>
                <a:cs typeface="Courier New"/>
              </a:rPr>
              <a:t>= </a:t>
            </a:r>
            <a:r>
              <a:rPr sz="1500" dirty="0">
                <a:solidFill>
                  <a:srgbClr val="931A68"/>
                </a:solidFill>
                <a:latin typeface="Courier New"/>
                <a:cs typeface="Courier New"/>
              </a:rPr>
              <a:t>new </a:t>
            </a:r>
            <a:r>
              <a:rPr sz="1500" dirty="0">
                <a:latin typeface="Courier New"/>
                <a:cs typeface="Courier New"/>
              </a:rPr>
              <a:t>AlertDialog.Builder(</a:t>
            </a:r>
            <a:r>
              <a:rPr sz="1500" dirty="0">
                <a:solidFill>
                  <a:srgbClr val="931A68"/>
                </a:solidFill>
                <a:latin typeface="Courier New"/>
                <a:cs typeface="Courier New"/>
              </a:rPr>
              <a:t>this</a:t>
            </a:r>
            <a:r>
              <a:rPr sz="1500" dirty="0">
                <a:latin typeface="Courier New"/>
                <a:cs typeface="Courier New"/>
              </a:rPr>
              <a:t>);  </a:t>
            </a:r>
            <a:r>
              <a:rPr sz="1500" spc="-5" dirty="0">
                <a:latin typeface="Courier New"/>
                <a:cs typeface="Courier New"/>
              </a:rPr>
              <a:t>builder.setIcon(R.drawable.</a:t>
            </a:r>
            <a:r>
              <a:rPr sz="1500" spc="-5" dirty="0">
                <a:solidFill>
                  <a:srgbClr val="0326CC"/>
                </a:solidFill>
                <a:latin typeface="Courier New"/>
                <a:cs typeface="Courier New"/>
              </a:rPr>
              <a:t>ic_layer</a:t>
            </a:r>
            <a:r>
              <a:rPr sz="1500" spc="-5" dirty="0">
                <a:latin typeface="Courier New"/>
                <a:cs typeface="Courier New"/>
              </a:rPr>
              <a:t>);  builder.setTitle(</a:t>
            </a:r>
            <a:r>
              <a:rPr sz="1500" spc="-5" dirty="0">
                <a:solidFill>
                  <a:srgbClr val="3933FF"/>
                </a:solidFill>
                <a:latin typeface="Courier New"/>
                <a:cs typeface="Courier New"/>
              </a:rPr>
              <a:t>"Multi Choice </a:t>
            </a:r>
            <a:r>
              <a:rPr sz="1500" dirty="0">
                <a:solidFill>
                  <a:srgbClr val="3933FF"/>
                </a:solidFill>
                <a:latin typeface="Courier New"/>
                <a:cs typeface="Courier New"/>
              </a:rPr>
              <a:t>Items"</a:t>
            </a:r>
            <a:r>
              <a:rPr sz="1500" dirty="0">
                <a:latin typeface="Courier New"/>
                <a:cs typeface="Courier New"/>
              </a:rPr>
              <a:t>);  </a:t>
            </a:r>
            <a:r>
              <a:rPr sz="1500" spc="-5" dirty="0">
                <a:latin typeface="Courier New"/>
                <a:cs typeface="Courier New"/>
              </a:rPr>
              <a:t>builder.setPositiveButton(</a:t>
            </a:r>
            <a:r>
              <a:rPr sz="1500" spc="-5" dirty="0">
                <a:solidFill>
                  <a:srgbClr val="3933FF"/>
                </a:solidFill>
                <a:latin typeface="Courier New"/>
                <a:cs typeface="Courier New"/>
              </a:rPr>
              <a:t>"OK"</a:t>
            </a:r>
            <a:r>
              <a:rPr sz="1500" spc="-5" dirty="0">
                <a:latin typeface="Courier New"/>
                <a:cs typeface="Courier New"/>
              </a:rPr>
              <a:t>,</a:t>
            </a:r>
            <a:endParaRPr sz="1500" dirty="0">
              <a:latin typeface="Courier New"/>
              <a:cs typeface="Courier New"/>
            </a:endParaRPr>
          </a:p>
          <a:p>
            <a:pPr marL="469900" marR="1490980" indent="914400">
              <a:lnSpc>
                <a:spcPct val="111100"/>
              </a:lnSpc>
            </a:pPr>
            <a:r>
              <a:rPr sz="1500" dirty="0">
                <a:solidFill>
                  <a:srgbClr val="931A68"/>
                </a:solidFill>
                <a:latin typeface="Courier New"/>
                <a:cs typeface="Courier New"/>
              </a:rPr>
              <a:t>new </a:t>
            </a:r>
            <a:r>
              <a:rPr sz="1500" spc="-5" dirty="0">
                <a:latin typeface="Courier New"/>
                <a:cs typeface="Courier New"/>
              </a:rPr>
              <a:t>DialogInterface.OnClickListener() </a:t>
            </a:r>
            <a:r>
              <a:rPr sz="1500" dirty="0">
                <a:latin typeface="Courier New"/>
                <a:cs typeface="Courier New"/>
              </a:rPr>
              <a:t>{  </a:t>
            </a:r>
            <a:r>
              <a:rPr sz="1500" dirty="0">
                <a:solidFill>
                  <a:srgbClr val="777777"/>
                </a:solidFill>
                <a:latin typeface="Courier New"/>
                <a:cs typeface="Courier New"/>
              </a:rPr>
              <a:t>@Override</a:t>
            </a:r>
            <a:endParaRPr sz="15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solidFill>
                  <a:srgbClr val="931A68"/>
                </a:solidFill>
                <a:latin typeface="Courier New"/>
                <a:cs typeface="Courier New"/>
              </a:rPr>
              <a:t>public void </a:t>
            </a:r>
            <a:r>
              <a:rPr sz="1500" spc="-5" dirty="0">
                <a:latin typeface="Courier New"/>
                <a:cs typeface="Courier New"/>
              </a:rPr>
              <a:t>onClick(DialogInterface dialog, </a:t>
            </a:r>
            <a:r>
              <a:rPr sz="1500" dirty="0">
                <a:solidFill>
                  <a:srgbClr val="931A68"/>
                </a:solidFill>
                <a:latin typeface="Courier New"/>
                <a:cs typeface="Courier New"/>
              </a:rPr>
              <a:t>int </a:t>
            </a:r>
            <a:r>
              <a:rPr sz="1500" spc="-5" dirty="0">
                <a:latin typeface="Courier New"/>
                <a:cs typeface="Courier New"/>
              </a:rPr>
              <a:t>which)</a:t>
            </a:r>
            <a:r>
              <a:rPr sz="1500" spc="-8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{</a:t>
            </a: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latin typeface="Courier New"/>
                <a:cs typeface="Courier New"/>
              </a:rPr>
              <a:t>}</a:t>
            </a: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1500" spc="-5" dirty="0">
                <a:latin typeface="Courier New"/>
                <a:cs typeface="Courier New"/>
              </a:rPr>
              <a:t>});</a:t>
            </a:r>
            <a:endParaRPr sz="15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1500" spc="-5" dirty="0">
                <a:latin typeface="Courier New"/>
                <a:cs typeface="Courier New"/>
              </a:rPr>
              <a:t>builder.setNegativeButton(</a:t>
            </a:r>
            <a:r>
              <a:rPr sz="1500" spc="-5" dirty="0">
                <a:solidFill>
                  <a:srgbClr val="3933FF"/>
                </a:solidFill>
                <a:latin typeface="Courier New"/>
                <a:cs typeface="Courier New"/>
              </a:rPr>
              <a:t>"Cancel"</a:t>
            </a:r>
            <a:r>
              <a:rPr sz="1500" spc="-5" dirty="0">
                <a:latin typeface="Courier New"/>
                <a:cs typeface="Courier New"/>
              </a:rPr>
              <a:t>,</a:t>
            </a:r>
            <a:endParaRPr sz="1500" dirty="0">
              <a:latin typeface="Courier New"/>
              <a:cs typeface="Courier New"/>
            </a:endParaRPr>
          </a:p>
          <a:p>
            <a:pPr marL="469900" marR="1490980" indent="914400">
              <a:lnSpc>
                <a:spcPct val="111100"/>
              </a:lnSpc>
            </a:pPr>
            <a:r>
              <a:rPr sz="1500" dirty="0">
                <a:solidFill>
                  <a:srgbClr val="931A68"/>
                </a:solidFill>
                <a:latin typeface="Courier New"/>
                <a:cs typeface="Courier New"/>
              </a:rPr>
              <a:t>new </a:t>
            </a:r>
            <a:r>
              <a:rPr sz="1500" spc="-5" dirty="0">
                <a:latin typeface="Courier New"/>
                <a:cs typeface="Courier New"/>
              </a:rPr>
              <a:t>DialogInterface.OnClickListener() </a:t>
            </a:r>
            <a:r>
              <a:rPr sz="1500" dirty="0">
                <a:latin typeface="Courier New"/>
                <a:cs typeface="Courier New"/>
              </a:rPr>
              <a:t>{  </a:t>
            </a:r>
            <a:r>
              <a:rPr sz="1500" dirty="0">
                <a:solidFill>
                  <a:srgbClr val="777777"/>
                </a:solidFill>
                <a:latin typeface="Courier New"/>
                <a:cs typeface="Courier New"/>
              </a:rPr>
              <a:t>@Override</a:t>
            </a:r>
            <a:endParaRPr sz="15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solidFill>
                  <a:srgbClr val="931A68"/>
                </a:solidFill>
                <a:latin typeface="Courier New"/>
                <a:cs typeface="Courier New"/>
              </a:rPr>
              <a:t>public void </a:t>
            </a:r>
            <a:r>
              <a:rPr sz="1500" spc="-5" dirty="0">
                <a:latin typeface="Courier New"/>
                <a:cs typeface="Courier New"/>
              </a:rPr>
              <a:t>onClick(DialogInterface dialog, </a:t>
            </a:r>
            <a:r>
              <a:rPr sz="1500" dirty="0">
                <a:solidFill>
                  <a:srgbClr val="931A68"/>
                </a:solidFill>
                <a:latin typeface="Courier New"/>
                <a:cs typeface="Courier New"/>
              </a:rPr>
              <a:t>int </a:t>
            </a:r>
            <a:r>
              <a:rPr sz="1500" spc="-5" dirty="0">
                <a:latin typeface="Courier New"/>
                <a:cs typeface="Courier New"/>
              </a:rPr>
              <a:t>which)</a:t>
            </a:r>
            <a:r>
              <a:rPr sz="1500" spc="-8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{</a:t>
            </a: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latin typeface="Courier New"/>
                <a:cs typeface="Courier New"/>
              </a:rPr>
              <a:t>}</a:t>
            </a: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1500" spc="-5" dirty="0">
                <a:latin typeface="Courier New"/>
                <a:cs typeface="Courier New"/>
              </a:rPr>
              <a:t>});</a:t>
            </a:r>
            <a:endParaRPr sz="15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1500" spc="-5" dirty="0">
                <a:latin typeface="Courier New"/>
                <a:cs typeface="Courier New"/>
              </a:rPr>
              <a:t>builder.setSingleChoiceItems(</a:t>
            </a:r>
            <a:r>
              <a:rPr sz="1500" spc="-5" dirty="0">
                <a:solidFill>
                  <a:srgbClr val="0326CC"/>
                </a:solidFill>
                <a:latin typeface="Courier New"/>
                <a:cs typeface="Courier New"/>
              </a:rPr>
              <a:t>items</a:t>
            </a:r>
            <a:r>
              <a:rPr sz="1500" spc="-5" dirty="0">
                <a:latin typeface="Courier New"/>
                <a:cs typeface="Courier New"/>
              </a:rPr>
              <a:t>,-1,</a:t>
            </a:r>
            <a:endParaRPr sz="1500" dirty="0">
              <a:latin typeface="Courier New"/>
              <a:cs typeface="Courier New"/>
            </a:endParaRPr>
          </a:p>
          <a:p>
            <a:pPr marL="469900" marR="1491615" indent="914400">
              <a:lnSpc>
                <a:spcPct val="111100"/>
              </a:lnSpc>
            </a:pPr>
            <a:r>
              <a:rPr sz="1500" dirty="0">
                <a:solidFill>
                  <a:srgbClr val="931A68"/>
                </a:solidFill>
                <a:latin typeface="Courier New"/>
                <a:cs typeface="Courier New"/>
              </a:rPr>
              <a:t>new </a:t>
            </a:r>
            <a:r>
              <a:rPr sz="1500" spc="-5" dirty="0">
                <a:latin typeface="Courier New"/>
                <a:cs typeface="Courier New"/>
              </a:rPr>
              <a:t>DialogInterface.OnClickListener() </a:t>
            </a:r>
            <a:r>
              <a:rPr sz="1500" dirty="0">
                <a:latin typeface="Courier New"/>
                <a:cs typeface="Courier New"/>
              </a:rPr>
              <a:t>{  </a:t>
            </a:r>
            <a:r>
              <a:rPr sz="1500" dirty="0">
                <a:solidFill>
                  <a:srgbClr val="777777"/>
                </a:solidFill>
                <a:latin typeface="Courier New"/>
                <a:cs typeface="Courier New"/>
              </a:rPr>
              <a:t>@Override</a:t>
            </a:r>
            <a:endParaRPr sz="15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solidFill>
                  <a:srgbClr val="931A68"/>
                </a:solidFill>
                <a:latin typeface="Courier New"/>
                <a:cs typeface="Courier New"/>
              </a:rPr>
              <a:t>public void </a:t>
            </a:r>
            <a:r>
              <a:rPr sz="1500" spc="-5" dirty="0">
                <a:latin typeface="Courier New"/>
                <a:cs typeface="Courier New"/>
              </a:rPr>
              <a:t>onClick(DialogInterface dialog, </a:t>
            </a:r>
            <a:r>
              <a:rPr sz="1500" dirty="0">
                <a:solidFill>
                  <a:srgbClr val="931A68"/>
                </a:solidFill>
                <a:latin typeface="Courier New"/>
                <a:cs typeface="Courier New"/>
              </a:rPr>
              <a:t>int </a:t>
            </a:r>
            <a:r>
              <a:rPr sz="1500" spc="-5" dirty="0">
                <a:latin typeface="Courier New"/>
                <a:cs typeface="Courier New"/>
              </a:rPr>
              <a:t>item)</a:t>
            </a:r>
            <a:r>
              <a:rPr sz="1500" spc="-7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{</a:t>
            </a: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latin typeface="Courier New"/>
                <a:cs typeface="Courier New"/>
              </a:rPr>
              <a:t>}</a:t>
            </a: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1500" spc="-5" dirty="0">
                <a:latin typeface="Courier New"/>
                <a:cs typeface="Courier New"/>
              </a:rPr>
              <a:t>});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500" spc="-5" dirty="0">
                <a:latin typeface="Courier New"/>
                <a:cs typeface="Courier New"/>
              </a:rPr>
              <a:t>builder.create().show();</a:t>
            </a:r>
            <a:endParaRPr sz="15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77800" y="1092200"/>
            <a:ext cx="12344400" cy="8521700"/>
            <a:chOff x="177800" y="1092200"/>
            <a:chExt cx="12344400" cy="8521700"/>
          </a:xfrm>
        </p:grpSpPr>
        <p:sp>
          <p:nvSpPr>
            <p:cNvPr id="5" name="object 5"/>
            <p:cNvSpPr/>
            <p:nvPr/>
          </p:nvSpPr>
          <p:spPr>
            <a:xfrm>
              <a:off x="177800" y="8775700"/>
              <a:ext cx="838200" cy="83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56700" y="1092200"/>
              <a:ext cx="3365500" cy="5613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241300"/>
            <a:ext cx="6069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AlertDialog </a:t>
            </a:r>
            <a:r>
              <a:rPr spc="-215" dirty="0"/>
              <a:t>: </a:t>
            </a:r>
            <a:r>
              <a:rPr spc="-290" dirty="0"/>
              <a:t>Single </a:t>
            </a:r>
            <a:r>
              <a:rPr spc="-165" dirty="0"/>
              <a:t>choice</a:t>
            </a:r>
            <a:r>
              <a:rPr spc="-500" dirty="0"/>
              <a:t> </a:t>
            </a:r>
            <a:r>
              <a:rPr spc="-195" dirty="0"/>
              <a:t>dialog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8860">
              <a:lnSpc>
                <a:spcPts val="2335"/>
              </a:lnSpc>
            </a:pPr>
            <a:r>
              <a:rPr spc="-130" dirty="0"/>
              <a:t>by </a:t>
            </a:r>
            <a:r>
              <a:rPr spc="-180" dirty="0"/>
              <a:t>Eakapong</a:t>
            </a:r>
            <a:r>
              <a:rPr spc="65" dirty="0"/>
              <a:t> </a:t>
            </a:r>
            <a:r>
              <a:rPr spc="-65" dirty="0"/>
              <a:t>Kattiya</a:t>
            </a: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000000"/>
                </a:solidFill>
              </a:rPr>
              <a:t>Monday, July 15,</a:t>
            </a:r>
            <a:r>
              <a:rPr sz="1200" spc="25" dirty="0">
                <a:solidFill>
                  <a:srgbClr val="000000"/>
                </a:solidFill>
              </a:rPr>
              <a:t> </a:t>
            </a:r>
            <a:r>
              <a:rPr sz="1200" spc="5" dirty="0">
                <a:solidFill>
                  <a:srgbClr val="000000"/>
                </a:solidFill>
              </a:rPr>
              <a:t>13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9900" y="1079500"/>
            <a:ext cx="12052300" cy="8051800"/>
          </a:xfrm>
          <a:custGeom>
            <a:avLst/>
            <a:gdLst/>
            <a:ahLst/>
            <a:cxnLst/>
            <a:rect l="l" t="t" r="r" b="b"/>
            <a:pathLst>
              <a:path w="12052300" h="8051800">
                <a:moveTo>
                  <a:pt x="0" y="0"/>
                </a:moveTo>
                <a:lnTo>
                  <a:pt x="12052300" y="0"/>
                </a:lnTo>
                <a:lnTo>
                  <a:pt x="12052300" y="8051800"/>
                </a:lnTo>
                <a:lnTo>
                  <a:pt x="0" y="8051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0700" y="1104900"/>
            <a:ext cx="9513570" cy="764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05480">
              <a:lnSpc>
                <a:spcPct val="111100"/>
              </a:lnSpc>
              <a:spcBef>
                <a:spcPts val="100"/>
              </a:spcBef>
            </a:pPr>
            <a:r>
              <a:rPr sz="1500" spc="-5" dirty="0">
                <a:latin typeface="Courier New"/>
                <a:cs typeface="Courier New"/>
              </a:rPr>
              <a:t>String[] </a:t>
            </a:r>
            <a:r>
              <a:rPr sz="1500" dirty="0">
                <a:solidFill>
                  <a:srgbClr val="0326CC"/>
                </a:solidFill>
                <a:latin typeface="Courier New"/>
                <a:cs typeface="Courier New"/>
              </a:rPr>
              <a:t>items </a:t>
            </a:r>
            <a:r>
              <a:rPr sz="1500" dirty="0">
                <a:latin typeface="Courier New"/>
                <a:cs typeface="Courier New"/>
              </a:rPr>
              <a:t>= {</a:t>
            </a:r>
            <a:r>
              <a:rPr sz="1500" dirty="0">
                <a:solidFill>
                  <a:srgbClr val="3933FF"/>
                </a:solidFill>
                <a:latin typeface="Courier New"/>
                <a:cs typeface="Courier New"/>
              </a:rPr>
              <a:t>"Notification"</a:t>
            </a:r>
            <a:r>
              <a:rPr sz="1500" dirty="0"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3933FF"/>
                </a:solidFill>
                <a:latin typeface="Courier New"/>
                <a:cs typeface="Courier New"/>
              </a:rPr>
              <a:t>"Music"</a:t>
            </a:r>
            <a:r>
              <a:rPr sz="1500" dirty="0">
                <a:latin typeface="Courier New"/>
                <a:cs typeface="Courier New"/>
              </a:rPr>
              <a:t>,</a:t>
            </a:r>
            <a:r>
              <a:rPr sz="1500" spc="-95" dirty="0"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933FF"/>
                </a:solidFill>
                <a:latin typeface="Courier New"/>
                <a:cs typeface="Courier New"/>
              </a:rPr>
              <a:t>"Location"</a:t>
            </a:r>
            <a:r>
              <a:rPr sz="1500" dirty="0">
                <a:latin typeface="Courier New"/>
                <a:cs typeface="Courier New"/>
              </a:rPr>
              <a:t>};  </a:t>
            </a:r>
            <a:r>
              <a:rPr sz="1500" spc="-5" dirty="0">
                <a:solidFill>
                  <a:srgbClr val="931A68"/>
                </a:solidFill>
                <a:latin typeface="Courier New"/>
                <a:cs typeface="Courier New"/>
              </a:rPr>
              <a:t>boolean</a:t>
            </a:r>
            <a:r>
              <a:rPr sz="1500" spc="-5" dirty="0">
                <a:latin typeface="Courier New"/>
                <a:cs typeface="Courier New"/>
              </a:rPr>
              <a:t>[] </a:t>
            </a:r>
            <a:r>
              <a:rPr sz="1500" dirty="0">
                <a:solidFill>
                  <a:srgbClr val="0326CC"/>
                </a:solidFill>
                <a:latin typeface="Courier New"/>
                <a:cs typeface="Courier New"/>
              </a:rPr>
              <a:t>itemsChecked </a:t>
            </a:r>
            <a:r>
              <a:rPr sz="1500" dirty="0">
                <a:latin typeface="Courier New"/>
                <a:cs typeface="Courier New"/>
              </a:rPr>
              <a:t>= </a:t>
            </a:r>
            <a:r>
              <a:rPr sz="1500" dirty="0">
                <a:solidFill>
                  <a:srgbClr val="931A68"/>
                </a:solidFill>
                <a:latin typeface="Courier New"/>
                <a:cs typeface="Courier New"/>
              </a:rPr>
              <a:t>new</a:t>
            </a:r>
            <a:r>
              <a:rPr sz="1500" spc="-25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931A68"/>
                </a:solidFill>
                <a:latin typeface="Courier New"/>
                <a:cs typeface="Courier New"/>
              </a:rPr>
              <a:t>boolean</a:t>
            </a:r>
            <a:r>
              <a:rPr sz="1500" dirty="0">
                <a:latin typeface="Courier New"/>
                <a:cs typeface="Courier New"/>
              </a:rPr>
              <a:t>[</a:t>
            </a:r>
            <a:r>
              <a:rPr sz="1500" dirty="0">
                <a:solidFill>
                  <a:srgbClr val="0326CC"/>
                </a:solidFill>
                <a:latin typeface="Courier New"/>
                <a:cs typeface="Courier New"/>
              </a:rPr>
              <a:t>items</a:t>
            </a:r>
            <a:r>
              <a:rPr sz="1500" dirty="0">
                <a:latin typeface="Courier New"/>
                <a:cs typeface="Courier New"/>
              </a:rPr>
              <a:t>.</a:t>
            </a:r>
            <a:r>
              <a:rPr sz="1500" dirty="0">
                <a:solidFill>
                  <a:srgbClr val="0326CC"/>
                </a:solidFill>
                <a:latin typeface="Courier New"/>
                <a:cs typeface="Courier New"/>
              </a:rPr>
              <a:t>length</a:t>
            </a:r>
            <a:r>
              <a:rPr sz="1500" dirty="0">
                <a:latin typeface="Courier New"/>
                <a:cs typeface="Courier New"/>
              </a:rPr>
              <a:t>];</a:t>
            </a:r>
          </a:p>
          <a:p>
            <a:pPr marL="469900" marR="2633980" indent="-457200">
              <a:lnSpc>
                <a:spcPct val="222200"/>
              </a:lnSpc>
            </a:pPr>
            <a:r>
              <a:rPr sz="1500" spc="-5" dirty="0">
                <a:latin typeface="Courier New"/>
                <a:cs typeface="Courier New"/>
              </a:rPr>
              <a:t>AlertDialog.Builder builder </a:t>
            </a:r>
            <a:r>
              <a:rPr sz="1500" dirty="0">
                <a:latin typeface="Courier New"/>
                <a:cs typeface="Courier New"/>
              </a:rPr>
              <a:t>= </a:t>
            </a:r>
            <a:r>
              <a:rPr sz="1500" dirty="0">
                <a:solidFill>
                  <a:srgbClr val="931A68"/>
                </a:solidFill>
                <a:latin typeface="Courier New"/>
                <a:cs typeface="Courier New"/>
              </a:rPr>
              <a:t>new </a:t>
            </a:r>
            <a:r>
              <a:rPr sz="1500" dirty="0">
                <a:latin typeface="Courier New"/>
                <a:cs typeface="Courier New"/>
              </a:rPr>
              <a:t>AlertDialog.Builder(</a:t>
            </a:r>
            <a:r>
              <a:rPr sz="1500" dirty="0">
                <a:solidFill>
                  <a:srgbClr val="931A68"/>
                </a:solidFill>
                <a:latin typeface="Courier New"/>
                <a:cs typeface="Courier New"/>
              </a:rPr>
              <a:t>this</a:t>
            </a:r>
            <a:r>
              <a:rPr sz="1500" dirty="0">
                <a:latin typeface="Courier New"/>
                <a:cs typeface="Courier New"/>
              </a:rPr>
              <a:t>);  </a:t>
            </a:r>
            <a:r>
              <a:rPr sz="1500" spc="-5" dirty="0">
                <a:latin typeface="Courier New"/>
                <a:cs typeface="Courier New"/>
              </a:rPr>
              <a:t>builder.setIcon(R.drawable.</a:t>
            </a:r>
            <a:r>
              <a:rPr sz="1500" spc="-5" dirty="0">
                <a:solidFill>
                  <a:srgbClr val="0326CC"/>
                </a:solidFill>
                <a:latin typeface="Courier New"/>
                <a:cs typeface="Courier New"/>
              </a:rPr>
              <a:t>ic_layer</a:t>
            </a:r>
            <a:r>
              <a:rPr sz="1500" spc="-5" dirty="0">
                <a:latin typeface="Courier New"/>
                <a:cs typeface="Courier New"/>
              </a:rPr>
              <a:t>);  builder.setTitle(</a:t>
            </a:r>
            <a:r>
              <a:rPr sz="1500" spc="-5" dirty="0">
                <a:solidFill>
                  <a:srgbClr val="3933FF"/>
                </a:solidFill>
                <a:latin typeface="Courier New"/>
                <a:cs typeface="Courier New"/>
              </a:rPr>
              <a:t>"Multi Choices </a:t>
            </a:r>
            <a:r>
              <a:rPr sz="1500" dirty="0">
                <a:solidFill>
                  <a:srgbClr val="3933FF"/>
                </a:solidFill>
                <a:latin typeface="Courier New"/>
                <a:cs typeface="Courier New"/>
              </a:rPr>
              <a:t>Dialog"</a:t>
            </a:r>
            <a:r>
              <a:rPr sz="1500" dirty="0">
                <a:latin typeface="Courier New"/>
                <a:cs typeface="Courier New"/>
              </a:rPr>
              <a:t>);  </a:t>
            </a:r>
            <a:r>
              <a:rPr sz="1500" spc="-5" dirty="0">
                <a:latin typeface="Courier New"/>
                <a:cs typeface="Courier New"/>
              </a:rPr>
              <a:t>builder.setPositiveButton(</a:t>
            </a:r>
            <a:r>
              <a:rPr sz="1500" spc="-5" dirty="0">
                <a:solidFill>
                  <a:srgbClr val="3933FF"/>
                </a:solidFill>
                <a:latin typeface="Courier New"/>
                <a:cs typeface="Courier New"/>
              </a:rPr>
              <a:t>"OK"</a:t>
            </a:r>
            <a:r>
              <a:rPr sz="1500" spc="-5" dirty="0">
                <a:latin typeface="Courier New"/>
                <a:cs typeface="Courier New"/>
              </a:rPr>
              <a:t>,</a:t>
            </a:r>
            <a:endParaRPr sz="1500" dirty="0">
              <a:latin typeface="Courier New"/>
              <a:cs typeface="Courier New"/>
            </a:endParaRPr>
          </a:p>
          <a:p>
            <a:pPr marL="469900" marR="3663315" indent="914400">
              <a:lnSpc>
                <a:spcPct val="111100"/>
              </a:lnSpc>
            </a:pPr>
            <a:r>
              <a:rPr sz="1500" dirty="0">
                <a:solidFill>
                  <a:srgbClr val="931A68"/>
                </a:solidFill>
                <a:latin typeface="Courier New"/>
                <a:cs typeface="Courier New"/>
              </a:rPr>
              <a:t>new </a:t>
            </a:r>
            <a:r>
              <a:rPr sz="1500" spc="-5" dirty="0">
                <a:latin typeface="Courier New"/>
                <a:cs typeface="Courier New"/>
              </a:rPr>
              <a:t>DialogInterface.OnClickListener() </a:t>
            </a:r>
            <a:r>
              <a:rPr sz="1500" dirty="0">
                <a:latin typeface="Courier New"/>
                <a:cs typeface="Courier New"/>
              </a:rPr>
              <a:t>{  </a:t>
            </a:r>
            <a:r>
              <a:rPr sz="1500" dirty="0">
                <a:solidFill>
                  <a:srgbClr val="777777"/>
                </a:solidFill>
                <a:latin typeface="Courier New"/>
                <a:cs typeface="Courier New"/>
              </a:rPr>
              <a:t>@Override</a:t>
            </a:r>
            <a:endParaRPr sz="15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solidFill>
                  <a:srgbClr val="931A68"/>
                </a:solidFill>
                <a:latin typeface="Courier New"/>
                <a:cs typeface="Courier New"/>
              </a:rPr>
              <a:t>public void </a:t>
            </a:r>
            <a:r>
              <a:rPr sz="1500" spc="-5" dirty="0">
                <a:latin typeface="Courier New"/>
                <a:cs typeface="Courier New"/>
              </a:rPr>
              <a:t>onClick(DialogInterface dialog, </a:t>
            </a:r>
            <a:r>
              <a:rPr sz="1500" dirty="0">
                <a:solidFill>
                  <a:srgbClr val="931A68"/>
                </a:solidFill>
                <a:latin typeface="Courier New"/>
                <a:cs typeface="Courier New"/>
              </a:rPr>
              <a:t>int </a:t>
            </a:r>
            <a:r>
              <a:rPr sz="1500" spc="-5" dirty="0">
                <a:latin typeface="Courier New"/>
                <a:cs typeface="Courier New"/>
              </a:rPr>
              <a:t>which)</a:t>
            </a:r>
            <a:r>
              <a:rPr sz="1500" spc="-2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{</a:t>
            </a: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latin typeface="Courier New"/>
                <a:cs typeface="Courier New"/>
              </a:rPr>
              <a:t>}</a:t>
            </a: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1500" spc="-5" dirty="0">
                <a:latin typeface="Courier New"/>
                <a:cs typeface="Courier New"/>
              </a:rPr>
              <a:t>});</a:t>
            </a:r>
            <a:endParaRPr sz="15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1500" spc="-5" dirty="0">
                <a:latin typeface="Courier New"/>
                <a:cs typeface="Courier New"/>
              </a:rPr>
              <a:t>builder.setNegativeButton(</a:t>
            </a:r>
            <a:r>
              <a:rPr sz="1500" spc="-5" dirty="0">
                <a:solidFill>
                  <a:srgbClr val="3933FF"/>
                </a:solidFill>
                <a:latin typeface="Courier New"/>
                <a:cs typeface="Courier New"/>
              </a:rPr>
              <a:t>"Cancel"</a:t>
            </a:r>
            <a:r>
              <a:rPr sz="1500" spc="-5" dirty="0">
                <a:latin typeface="Courier New"/>
                <a:cs typeface="Courier New"/>
              </a:rPr>
              <a:t>,</a:t>
            </a:r>
            <a:endParaRPr sz="1500" dirty="0">
              <a:latin typeface="Courier New"/>
              <a:cs typeface="Courier New"/>
            </a:endParaRPr>
          </a:p>
          <a:p>
            <a:pPr marL="469900" marR="3663315" indent="914400">
              <a:lnSpc>
                <a:spcPct val="111100"/>
              </a:lnSpc>
            </a:pPr>
            <a:r>
              <a:rPr sz="1500" dirty="0">
                <a:solidFill>
                  <a:srgbClr val="931A68"/>
                </a:solidFill>
                <a:latin typeface="Courier New"/>
                <a:cs typeface="Courier New"/>
              </a:rPr>
              <a:t>new </a:t>
            </a:r>
            <a:r>
              <a:rPr sz="1500" spc="-5" dirty="0">
                <a:latin typeface="Courier New"/>
                <a:cs typeface="Courier New"/>
              </a:rPr>
              <a:t>DialogInterface.OnClickListener() </a:t>
            </a:r>
            <a:r>
              <a:rPr sz="1500" dirty="0">
                <a:latin typeface="Courier New"/>
                <a:cs typeface="Courier New"/>
              </a:rPr>
              <a:t>{  </a:t>
            </a:r>
            <a:r>
              <a:rPr sz="1500" dirty="0">
                <a:solidFill>
                  <a:srgbClr val="777777"/>
                </a:solidFill>
                <a:latin typeface="Courier New"/>
                <a:cs typeface="Courier New"/>
              </a:rPr>
              <a:t>@Override</a:t>
            </a:r>
            <a:endParaRPr sz="15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solidFill>
                  <a:srgbClr val="931A68"/>
                </a:solidFill>
                <a:latin typeface="Courier New"/>
                <a:cs typeface="Courier New"/>
              </a:rPr>
              <a:t>public void </a:t>
            </a:r>
            <a:r>
              <a:rPr sz="1500" spc="-5" dirty="0">
                <a:latin typeface="Courier New"/>
                <a:cs typeface="Courier New"/>
              </a:rPr>
              <a:t>onClick(DialogInterface dialog, </a:t>
            </a:r>
            <a:r>
              <a:rPr sz="1500" dirty="0">
                <a:solidFill>
                  <a:srgbClr val="931A68"/>
                </a:solidFill>
                <a:latin typeface="Courier New"/>
                <a:cs typeface="Courier New"/>
              </a:rPr>
              <a:t>int </a:t>
            </a:r>
            <a:r>
              <a:rPr sz="1500" spc="-5" dirty="0">
                <a:latin typeface="Courier New"/>
                <a:cs typeface="Courier New"/>
              </a:rPr>
              <a:t>which)</a:t>
            </a:r>
            <a:r>
              <a:rPr sz="1500" spc="-2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{</a:t>
            </a: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latin typeface="Courier New"/>
                <a:cs typeface="Courier New"/>
              </a:rPr>
              <a:t>}</a:t>
            </a: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1500" spc="-5" dirty="0">
                <a:latin typeface="Courier New"/>
                <a:cs typeface="Courier New"/>
              </a:rPr>
              <a:t>});</a:t>
            </a:r>
            <a:endParaRPr sz="15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1500" spc="-5" dirty="0">
                <a:latin typeface="Courier New"/>
                <a:cs typeface="Courier New"/>
              </a:rPr>
              <a:t>builder.setMultiChoiceItems(</a:t>
            </a:r>
            <a:r>
              <a:rPr sz="1500" spc="-5" dirty="0">
                <a:solidFill>
                  <a:srgbClr val="0326CC"/>
                </a:solidFill>
                <a:latin typeface="Courier New"/>
                <a:cs typeface="Courier New"/>
              </a:rPr>
              <a:t>items</a:t>
            </a:r>
            <a:r>
              <a:rPr sz="1500" spc="-5" dirty="0"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0326CC"/>
                </a:solidFill>
                <a:latin typeface="Courier New"/>
                <a:cs typeface="Courier New"/>
              </a:rPr>
              <a:t>itemsChecked</a:t>
            </a:r>
            <a:r>
              <a:rPr sz="1500" dirty="0">
                <a:latin typeface="Courier New"/>
                <a:cs typeface="Courier New"/>
              </a:rPr>
              <a:t>,</a:t>
            </a:r>
          </a:p>
          <a:p>
            <a:pPr marL="469900" marR="2406015" indent="914400">
              <a:lnSpc>
                <a:spcPct val="111100"/>
              </a:lnSpc>
            </a:pPr>
            <a:r>
              <a:rPr sz="1500" dirty="0">
                <a:solidFill>
                  <a:srgbClr val="931A68"/>
                </a:solidFill>
                <a:latin typeface="Courier New"/>
                <a:cs typeface="Courier New"/>
              </a:rPr>
              <a:t>new </a:t>
            </a:r>
            <a:r>
              <a:rPr sz="1500" spc="-5" dirty="0">
                <a:latin typeface="Courier New"/>
                <a:cs typeface="Courier New"/>
              </a:rPr>
              <a:t>DialogInterface.OnMultiChoiceClickListener() </a:t>
            </a:r>
            <a:r>
              <a:rPr sz="1500" dirty="0">
                <a:latin typeface="Courier New"/>
                <a:cs typeface="Courier New"/>
              </a:rPr>
              <a:t>{  </a:t>
            </a:r>
            <a:r>
              <a:rPr sz="1500" dirty="0">
                <a:solidFill>
                  <a:srgbClr val="777777"/>
                </a:solidFill>
                <a:latin typeface="Courier New"/>
                <a:cs typeface="Courier New"/>
              </a:rPr>
              <a:t>@Override</a:t>
            </a:r>
            <a:endParaRPr sz="15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solidFill>
                  <a:srgbClr val="931A68"/>
                </a:solidFill>
                <a:latin typeface="Courier New"/>
                <a:cs typeface="Courier New"/>
              </a:rPr>
              <a:t>public void </a:t>
            </a:r>
            <a:r>
              <a:rPr sz="1500" spc="-5" dirty="0">
                <a:latin typeface="Courier New"/>
                <a:cs typeface="Courier New"/>
              </a:rPr>
              <a:t>onClick(DialogInterface dialog, </a:t>
            </a:r>
            <a:r>
              <a:rPr sz="1500" dirty="0">
                <a:solidFill>
                  <a:srgbClr val="931A68"/>
                </a:solidFill>
                <a:latin typeface="Courier New"/>
                <a:cs typeface="Courier New"/>
              </a:rPr>
              <a:t>int </a:t>
            </a:r>
            <a:r>
              <a:rPr sz="1500" spc="-5" dirty="0">
                <a:latin typeface="Courier New"/>
                <a:cs typeface="Courier New"/>
              </a:rPr>
              <a:t>which, </a:t>
            </a:r>
            <a:r>
              <a:rPr sz="1500" dirty="0">
                <a:solidFill>
                  <a:srgbClr val="931A68"/>
                </a:solidFill>
                <a:latin typeface="Courier New"/>
                <a:cs typeface="Courier New"/>
              </a:rPr>
              <a:t>boolean </a:t>
            </a:r>
            <a:r>
              <a:rPr sz="1500" spc="-5" dirty="0">
                <a:latin typeface="Courier New"/>
                <a:cs typeface="Courier New"/>
              </a:rPr>
              <a:t>isChecked)</a:t>
            </a:r>
            <a:r>
              <a:rPr sz="1500" spc="-7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{</a:t>
            </a: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latin typeface="Courier New"/>
                <a:cs typeface="Courier New"/>
              </a:rPr>
              <a:t>}</a:t>
            </a: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1500" spc="-5" dirty="0">
                <a:latin typeface="Courier New"/>
                <a:cs typeface="Courier New"/>
              </a:rPr>
              <a:t>});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500" spc="-5" dirty="0">
                <a:latin typeface="Courier New"/>
                <a:cs typeface="Courier New"/>
              </a:rPr>
              <a:t>builder.create().show();</a:t>
            </a:r>
            <a:endParaRPr sz="15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77800" y="1092200"/>
            <a:ext cx="12357100" cy="8521700"/>
            <a:chOff x="177800" y="1092200"/>
            <a:chExt cx="12357100" cy="8521700"/>
          </a:xfrm>
        </p:grpSpPr>
        <p:sp>
          <p:nvSpPr>
            <p:cNvPr id="5" name="object 5"/>
            <p:cNvSpPr/>
            <p:nvPr/>
          </p:nvSpPr>
          <p:spPr>
            <a:xfrm>
              <a:off x="177800" y="8775700"/>
              <a:ext cx="838200" cy="83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69400" y="1092200"/>
              <a:ext cx="3365500" cy="5626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241300"/>
            <a:ext cx="6131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AlertDialog </a:t>
            </a:r>
            <a:r>
              <a:rPr spc="-215" dirty="0"/>
              <a:t>: </a:t>
            </a:r>
            <a:r>
              <a:rPr spc="-45" dirty="0"/>
              <a:t>Multi </a:t>
            </a:r>
            <a:r>
              <a:rPr spc="-200" dirty="0"/>
              <a:t>choices</a:t>
            </a:r>
            <a:r>
              <a:rPr spc="-35" dirty="0"/>
              <a:t> </a:t>
            </a:r>
            <a:r>
              <a:rPr spc="-195" dirty="0"/>
              <a:t>dialog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8860">
              <a:lnSpc>
                <a:spcPts val="2335"/>
              </a:lnSpc>
            </a:pPr>
            <a:r>
              <a:rPr spc="-130" dirty="0"/>
              <a:t>by </a:t>
            </a:r>
            <a:r>
              <a:rPr spc="-180" dirty="0"/>
              <a:t>Eakapong</a:t>
            </a:r>
            <a:r>
              <a:rPr spc="65" dirty="0"/>
              <a:t> </a:t>
            </a:r>
            <a:r>
              <a:rPr spc="-65" dirty="0"/>
              <a:t>Kattiya</a:t>
            </a: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000000"/>
                </a:solidFill>
              </a:rPr>
              <a:t>Monday, July 15,</a:t>
            </a:r>
            <a:r>
              <a:rPr sz="1200" spc="25" dirty="0">
                <a:solidFill>
                  <a:srgbClr val="000000"/>
                </a:solidFill>
              </a:rPr>
              <a:t> </a:t>
            </a:r>
            <a:r>
              <a:rPr sz="1200" spc="5" dirty="0">
                <a:solidFill>
                  <a:srgbClr val="000000"/>
                </a:solidFill>
              </a:rPr>
              <a:t>13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7000" y="825500"/>
            <a:ext cx="7531100" cy="811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32800" y="6311900"/>
            <a:ext cx="2732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5" dirty="0">
                <a:solidFill>
                  <a:srgbClr val="606060"/>
                </a:solidFill>
                <a:latin typeface="Arial"/>
                <a:cs typeface="Arial"/>
              </a:rPr>
              <a:t>Index</a:t>
            </a:r>
            <a:r>
              <a:rPr sz="3600" spc="-7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600" spc="-175" dirty="0">
                <a:solidFill>
                  <a:srgbClr val="606060"/>
                </a:solidFill>
                <a:latin typeface="Arial"/>
                <a:cs typeface="Arial"/>
              </a:rPr>
              <a:t>Scrolling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8000" y="2527300"/>
            <a:ext cx="2841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0" dirty="0">
                <a:solidFill>
                  <a:srgbClr val="606060"/>
                </a:solidFill>
                <a:latin typeface="Arial"/>
                <a:cs typeface="Arial"/>
              </a:rPr>
              <a:t>Scroll</a:t>
            </a:r>
            <a:r>
              <a:rPr sz="3600" spc="-5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600" spc="-90" dirty="0">
                <a:solidFill>
                  <a:srgbClr val="606060"/>
                </a:solidFill>
                <a:latin typeface="Arial"/>
                <a:cs typeface="Arial"/>
              </a:rPr>
              <a:t>Indicator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800" y="241300"/>
            <a:ext cx="1233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Scrolls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8860">
              <a:lnSpc>
                <a:spcPts val="2335"/>
              </a:lnSpc>
            </a:pPr>
            <a:r>
              <a:rPr spc="-130" dirty="0"/>
              <a:t>by </a:t>
            </a:r>
            <a:r>
              <a:rPr spc="-180" dirty="0"/>
              <a:t>Eakapong</a:t>
            </a:r>
            <a:r>
              <a:rPr spc="65" dirty="0"/>
              <a:t> </a:t>
            </a:r>
            <a:r>
              <a:rPr spc="-65" dirty="0"/>
              <a:t>Kattiya</a:t>
            </a: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000000"/>
                </a:solidFill>
              </a:rPr>
              <a:t>Monday, July 15,</a:t>
            </a:r>
            <a:r>
              <a:rPr sz="1200" spc="25" dirty="0">
                <a:solidFill>
                  <a:srgbClr val="000000"/>
                </a:solidFill>
              </a:rPr>
              <a:t> </a:t>
            </a:r>
            <a:r>
              <a:rPr sz="1200" spc="5" dirty="0">
                <a:solidFill>
                  <a:srgbClr val="000000"/>
                </a:solidFill>
              </a:rPr>
              <a:t>13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41300"/>
            <a:ext cx="1340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70" dirty="0"/>
              <a:t>P</a:t>
            </a:r>
            <a:r>
              <a:rPr spc="-20" dirty="0"/>
              <a:t>i</a:t>
            </a:r>
            <a:r>
              <a:rPr spc="-225" dirty="0"/>
              <a:t>c</a:t>
            </a:r>
            <a:r>
              <a:rPr spc="-190" dirty="0"/>
              <a:t>k</a:t>
            </a:r>
            <a:r>
              <a:rPr spc="-160" dirty="0"/>
              <a:t>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2641600"/>
            <a:ext cx="30384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0" dirty="0">
                <a:solidFill>
                  <a:srgbClr val="606060"/>
                </a:solidFill>
                <a:latin typeface="Arial"/>
                <a:cs typeface="Arial"/>
              </a:rPr>
              <a:t>Space</a:t>
            </a:r>
            <a:r>
              <a:rPr sz="2800" spc="-5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606060"/>
                </a:solidFill>
                <a:latin typeface="Arial"/>
                <a:cs typeface="Arial"/>
              </a:rPr>
              <a:t>considerations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41800" y="889000"/>
            <a:ext cx="8343900" cy="8737600"/>
            <a:chOff x="4241800" y="889000"/>
            <a:chExt cx="8343900" cy="8737600"/>
          </a:xfrm>
        </p:grpSpPr>
        <p:sp>
          <p:nvSpPr>
            <p:cNvPr id="5" name="object 5"/>
            <p:cNvSpPr/>
            <p:nvPr/>
          </p:nvSpPr>
          <p:spPr>
            <a:xfrm>
              <a:off x="4241800" y="889000"/>
              <a:ext cx="4089400" cy="3886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41800" y="5740400"/>
              <a:ext cx="8343900" cy="388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38200" y="7035800"/>
            <a:ext cx="29635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0" dirty="0">
                <a:solidFill>
                  <a:srgbClr val="606060"/>
                </a:solidFill>
                <a:latin typeface="Arial"/>
                <a:cs typeface="Arial"/>
              </a:rPr>
              <a:t>Date </a:t>
            </a:r>
            <a:r>
              <a:rPr sz="2800" spc="-120" dirty="0">
                <a:solidFill>
                  <a:srgbClr val="606060"/>
                </a:solidFill>
                <a:latin typeface="Arial"/>
                <a:cs typeface="Arial"/>
              </a:rPr>
              <a:t>&amp; </a:t>
            </a:r>
            <a:r>
              <a:rPr sz="2800" spc="-105" dirty="0">
                <a:solidFill>
                  <a:srgbClr val="606060"/>
                </a:solidFill>
                <a:latin typeface="Arial"/>
                <a:cs typeface="Arial"/>
              </a:rPr>
              <a:t>Time</a:t>
            </a:r>
            <a:r>
              <a:rPr sz="2800" spc="-204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606060"/>
                </a:solidFill>
                <a:latin typeface="Arial"/>
                <a:cs typeface="Arial"/>
              </a:rPr>
              <a:t>pickers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8860">
              <a:lnSpc>
                <a:spcPts val="2335"/>
              </a:lnSpc>
            </a:pPr>
            <a:r>
              <a:rPr spc="-130" dirty="0"/>
              <a:t>by </a:t>
            </a:r>
            <a:r>
              <a:rPr spc="-180" dirty="0"/>
              <a:t>Eakapong</a:t>
            </a:r>
            <a:r>
              <a:rPr spc="65" dirty="0"/>
              <a:t> </a:t>
            </a:r>
            <a:r>
              <a:rPr spc="-65" dirty="0"/>
              <a:t>Kattiya</a:t>
            </a: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000000"/>
                </a:solidFill>
              </a:rPr>
              <a:t>Monday, July 15,</a:t>
            </a:r>
            <a:r>
              <a:rPr sz="1200" spc="25" dirty="0">
                <a:solidFill>
                  <a:srgbClr val="000000"/>
                </a:solidFill>
              </a:rPr>
              <a:t> </a:t>
            </a:r>
            <a:r>
              <a:rPr sz="1200" spc="5" dirty="0">
                <a:solidFill>
                  <a:srgbClr val="000000"/>
                </a:solidFill>
              </a:rPr>
              <a:t>13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41300"/>
            <a:ext cx="3287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Popups </a:t>
            </a:r>
            <a:r>
              <a:rPr spc="-145" dirty="0"/>
              <a:t>(&gt;API</a:t>
            </a:r>
            <a:r>
              <a:rPr spc="-500" dirty="0"/>
              <a:t> </a:t>
            </a:r>
            <a:r>
              <a:rPr spc="-150" dirty="0"/>
              <a:t>11)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1752600" y="2108200"/>
              <a:ext cx="9499600" cy="5524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8860">
              <a:lnSpc>
                <a:spcPts val="2335"/>
              </a:lnSpc>
            </a:pPr>
            <a:r>
              <a:rPr spc="-130" dirty="0"/>
              <a:t>by </a:t>
            </a:r>
            <a:r>
              <a:rPr spc="-180" dirty="0"/>
              <a:t>Eakapong</a:t>
            </a:r>
            <a:r>
              <a:rPr spc="65" dirty="0"/>
              <a:t> </a:t>
            </a:r>
            <a:r>
              <a:rPr spc="-65" dirty="0"/>
              <a:t>Kattiya</a:t>
            </a: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000000"/>
                </a:solidFill>
              </a:rPr>
              <a:t>Monday, July 15,</a:t>
            </a:r>
            <a:r>
              <a:rPr sz="1200" spc="25" dirty="0">
                <a:solidFill>
                  <a:srgbClr val="000000"/>
                </a:solidFill>
              </a:rPr>
              <a:t> </a:t>
            </a:r>
            <a:r>
              <a:rPr sz="1200" spc="5" dirty="0">
                <a:solidFill>
                  <a:srgbClr val="000000"/>
                </a:solidFill>
              </a:rPr>
              <a:t>13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4856" y="1485900"/>
            <a:ext cx="12531725" cy="8119745"/>
            <a:chOff x="244856" y="1485900"/>
            <a:chExt cx="12531725" cy="8119745"/>
          </a:xfrm>
        </p:grpSpPr>
        <p:sp>
          <p:nvSpPr>
            <p:cNvPr id="3" name="object 3"/>
            <p:cNvSpPr/>
            <p:nvPr/>
          </p:nvSpPr>
          <p:spPr>
            <a:xfrm>
              <a:off x="4559300" y="1587500"/>
              <a:ext cx="3454400" cy="307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05799" y="1485900"/>
              <a:ext cx="4470400" cy="3327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30800" y="5270500"/>
              <a:ext cx="5651500" cy="3632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241300"/>
            <a:ext cx="1597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5" dirty="0"/>
              <a:t>Spi</a:t>
            </a:r>
            <a:r>
              <a:rPr spc="-175" dirty="0"/>
              <a:t>nners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36600" y="6350000"/>
            <a:ext cx="3251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606060"/>
                </a:solidFill>
                <a:latin typeface="Arial"/>
                <a:cs typeface="Arial"/>
              </a:rPr>
              <a:t>Spinners </a:t>
            </a:r>
            <a:r>
              <a:rPr sz="3600" spc="-110" dirty="0">
                <a:solidFill>
                  <a:srgbClr val="606060"/>
                </a:solidFill>
                <a:latin typeface="Arial"/>
                <a:cs typeface="Arial"/>
              </a:rPr>
              <a:t>in</a:t>
            </a:r>
            <a:r>
              <a:rPr sz="3600" spc="13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600" spc="-114" dirty="0">
                <a:solidFill>
                  <a:srgbClr val="606060"/>
                </a:solidFill>
                <a:latin typeface="Arial"/>
                <a:cs typeface="Arial"/>
              </a:rPr>
              <a:t>forms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6600" y="2997200"/>
            <a:ext cx="421640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260"/>
              </a:lnSpc>
              <a:spcBef>
                <a:spcPts val="100"/>
              </a:spcBef>
            </a:pPr>
            <a:r>
              <a:rPr sz="3600" spc="-229" dirty="0">
                <a:solidFill>
                  <a:srgbClr val="606060"/>
                </a:solidFill>
                <a:latin typeface="Arial"/>
                <a:cs typeface="Arial"/>
              </a:rPr>
              <a:t>Spinners </a:t>
            </a:r>
            <a:r>
              <a:rPr sz="3600" spc="-110" dirty="0">
                <a:solidFill>
                  <a:srgbClr val="606060"/>
                </a:solidFill>
                <a:latin typeface="Arial"/>
                <a:cs typeface="Arial"/>
              </a:rPr>
              <a:t>in </a:t>
            </a:r>
            <a:r>
              <a:rPr sz="3600" spc="-120" dirty="0">
                <a:solidFill>
                  <a:srgbClr val="606060"/>
                </a:solidFill>
                <a:latin typeface="Arial"/>
                <a:cs typeface="Arial"/>
              </a:rPr>
              <a:t>action</a:t>
            </a:r>
            <a:r>
              <a:rPr sz="3600" spc="254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600" spc="-220" dirty="0">
                <a:solidFill>
                  <a:srgbClr val="606060"/>
                </a:solidFill>
                <a:latin typeface="Arial"/>
                <a:cs typeface="Arial"/>
              </a:rPr>
              <a:t>bars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2820"/>
              </a:lnSpc>
            </a:pPr>
            <a:r>
              <a:rPr sz="2400" spc="-100" dirty="0">
                <a:solidFill>
                  <a:srgbClr val="606060"/>
                </a:solidFill>
                <a:latin typeface="Arial"/>
                <a:cs typeface="Arial"/>
              </a:rPr>
              <a:t>(&gt;API</a:t>
            </a:r>
            <a:r>
              <a:rPr sz="2400" spc="-1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06060"/>
                </a:solidFill>
                <a:latin typeface="Arial"/>
                <a:cs typeface="Arial"/>
              </a:rPr>
              <a:t>11)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8860">
              <a:lnSpc>
                <a:spcPts val="2335"/>
              </a:lnSpc>
            </a:pPr>
            <a:r>
              <a:rPr spc="-130" dirty="0"/>
              <a:t>by </a:t>
            </a:r>
            <a:r>
              <a:rPr spc="-180" dirty="0"/>
              <a:t>Eakapong</a:t>
            </a:r>
            <a:r>
              <a:rPr spc="65" dirty="0"/>
              <a:t> </a:t>
            </a:r>
            <a:r>
              <a:rPr spc="-65" dirty="0"/>
              <a:t>Kattiya</a:t>
            </a: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000000"/>
                </a:solidFill>
              </a:rPr>
              <a:t>Monday, July 15,</a:t>
            </a:r>
            <a:r>
              <a:rPr sz="1200" spc="25" dirty="0">
                <a:solidFill>
                  <a:srgbClr val="000000"/>
                </a:solidFill>
              </a:rPr>
              <a:t> </a:t>
            </a:r>
            <a:r>
              <a:rPr sz="1200" spc="5" dirty="0">
                <a:solidFill>
                  <a:srgbClr val="000000"/>
                </a:solidFill>
              </a:rPr>
              <a:t>13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9900" y="1079500"/>
            <a:ext cx="12052300" cy="7429500"/>
          </a:xfrm>
          <a:custGeom>
            <a:avLst/>
            <a:gdLst/>
            <a:ahLst/>
            <a:cxnLst/>
            <a:rect l="l" t="t" r="r" b="b"/>
            <a:pathLst>
              <a:path w="12052300" h="7429500">
                <a:moveTo>
                  <a:pt x="0" y="0"/>
                </a:moveTo>
                <a:lnTo>
                  <a:pt x="12052300" y="0"/>
                </a:lnTo>
                <a:lnTo>
                  <a:pt x="12052300" y="7429500"/>
                </a:lnTo>
                <a:lnTo>
                  <a:pt x="0" y="7429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0700" y="1089660"/>
            <a:ext cx="8455025" cy="55880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400" dirty="0">
                <a:solidFill>
                  <a:srgbClr val="931A68"/>
                </a:solidFill>
                <a:latin typeface="Courier New"/>
                <a:cs typeface="Courier New"/>
              </a:rPr>
              <a:t>public void</a:t>
            </a:r>
            <a:r>
              <a:rPr sz="1400" spc="-5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showPopupMenuWithIcon(){</a:t>
            </a:r>
            <a:endParaRPr sz="1400">
              <a:latin typeface="Courier New"/>
              <a:cs typeface="Courier New"/>
            </a:endParaRPr>
          </a:p>
          <a:p>
            <a:pPr marL="469900" marR="81280">
              <a:lnSpc>
                <a:spcPct val="107100"/>
              </a:lnSpc>
              <a:spcBef>
                <a:spcPts val="200"/>
              </a:spcBef>
            </a:pPr>
            <a:r>
              <a:rPr sz="1400" dirty="0">
                <a:solidFill>
                  <a:srgbClr val="931A68"/>
                </a:solidFill>
                <a:latin typeface="Courier New"/>
                <a:cs typeface="Courier New"/>
              </a:rPr>
              <a:t>final </a:t>
            </a:r>
            <a:r>
              <a:rPr sz="1400" spc="-5" dirty="0">
                <a:latin typeface="Courier New"/>
                <a:cs typeface="Courier New"/>
              </a:rPr>
              <a:t>String [] items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dirty="0">
                <a:solidFill>
                  <a:srgbClr val="931A68"/>
                </a:solidFill>
                <a:latin typeface="Courier New"/>
                <a:cs typeface="Courier New"/>
              </a:rPr>
              <a:t>new </a:t>
            </a:r>
            <a:r>
              <a:rPr sz="1400" spc="-5" dirty="0">
                <a:latin typeface="Courier New"/>
                <a:cs typeface="Courier New"/>
              </a:rPr>
              <a:t>String[] {</a:t>
            </a:r>
            <a:r>
              <a:rPr sz="1400" spc="-5" dirty="0">
                <a:solidFill>
                  <a:srgbClr val="3933FF"/>
                </a:solidFill>
                <a:latin typeface="Courier New"/>
                <a:cs typeface="Courier New"/>
              </a:rPr>
              <a:t>"From </a:t>
            </a:r>
            <a:r>
              <a:rPr sz="1400" dirty="0">
                <a:solidFill>
                  <a:srgbClr val="3933FF"/>
                </a:solidFill>
                <a:latin typeface="Courier New"/>
                <a:cs typeface="Courier New"/>
              </a:rPr>
              <a:t>Gallery"</a:t>
            </a:r>
            <a:r>
              <a:rPr sz="1400" dirty="0"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3933FF"/>
                </a:solidFill>
                <a:latin typeface="Courier New"/>
                <a:cs typeface="Courier New"/>
              </a:rPr>
              <a:t>"From </a:t>
            </a:r>
            <a:r>
              <a:rPr sz="1400" dirty="0">
                <a:solidFill>
                  <a:srgbClr val="3933FF"/>
                </a:solidFill>
                <a:latin typeface="Courier New"/>
                <a:cs typeface="Courier New"/>
              </a:rPr>
              <a:t>Camera"</a:t>
            </a:r>
            <a:r>
              <a:rPr sz="1400" dirty="0">
                <a:latin typeface="Courier New"/>
                <a:cs typeface="Courier New"/>
              </a:rPr>
              <a:t>};  </a:t>
            </a:r>
            <a:r>
              <a:rPr sz="1400" dirty="0">
                <a:solidFill>
                  <a:srgbClr val="931A68"/>
                </a:solidFill>
                <a:latin typeface="Courier New"/>
                <a:cs typeface="Courier New"/>
              </a:rPr>
              <a:t>final </a:t>
            </a:r>
            <a:r>
              <a:rPr sz="1400" spc="-5" dirty="0">
                <a:latin typeface="Courier New"/>
                <a:cs typeface="Courier New"/>
              </a:rPr>
              <a:t>Integer[] icons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dirty="0">
                <a:solidFill>
                  <a:srgbClr val="931A68"/>
                </a:solidFill>
                <a:latin typeface="Courier New"/>
                <a:cs typeface="Courier New"/>
              </a:rPr>
              <a:t>new </a:t>
            </a:r>
            <a:r>
              <a:rPr sz="1400" spc="-5" dirty="0">
                <a:latin typeface="Courier New"/>
                <a:cs typeface="Courier New"/>
              </a:rPr>
              <a:t>Integer[]</a:t>
            </a:r>
            <a:r>
              <a:rPr sz="1400" spc="-9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{android.R.drawable.</a:t>
            </a:r>
            <a:r>
              <a:rPr sz="1400" dirty="0">
                <a:solidFill>
                  <a:srgbClr val="0326CC"/>
                </a:solidFill>
                <a:latin typeface="Courier New"/>
                <a:cs typeface="Courier New"/>
              </a:rPr>
              <a:t>ic_menu_gallery</a:t>
            </a:r>
            <a:r>
              <a:rPr sz="1400" dirty="0"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4599940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latin typeface="Courier New"/>
                <a:cs typeface="Courier New"/>
              </a:rPr>
              <a:t>android.R.drawable.</a:t>
            </a:r>
            <a:r>
              <a:rPr sz="1400" spc="-5" dirty="0">
                <a:solidFill>
                  <a:srgbClr val="0326CC"/>
                </a:solidFill>
                <a:latin typeface="Courier New"/>
                <a:cs typeface="Courier New"/>
              </a:rPr>
              <a:t>ic_menu_camera</a:t>
            </a:r>
            <a:r>
              <a:rPr sz="1400" spc="-5" dirty="0">
                <a:latin typeface="Courier New"/>
                <a:cs typeface="Courier New"/>
              </a:rPr>
              <a:t>};</a:t>
            </a:r>
            <a:endParaRPr sz="1400">
              <a:latin typeface="Courier New"/>
              <a:cs typeface="Courier New"/>
            </a:endParaRPr>
          </a:p>
          <a:p>
            <a:pPr marL="469265" marR="828040">
              <a:lnSpc>
                <a:spcPct val="226200"/>
              </a:lnSpc>
            </a:pPr>
            <a:r>
              <a:rPr sz="1400" spc="-5" dirty="0">
                <a:latin typeface="Courier New"/>
                <a:cs typeface="Courier New"/>
              </a:rPr>
              <a:t>ListAdapter adapter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dirty="0">
                <a:solidFill>
                  <a:srgbClr val="931A68"/>
                </a:solidFill>
                <a:latin typeface="Courier New"/>
                <a:cs typeface="Courier New"/>
              </a:rPr>
              <a:t>new </a:t>
            </a:r>
            <a:r>
              <a:rPr sz="1400" spc="-5" dirty="0">
                <a:latin typeface="Courier New"/>
                <a:cs typeface="Courier New"/>
              </a:rPr>
              <a:t>ArrayAdapterWithIcon(</a:t>
            </a:r>
            <a:r>
              <a:rPr sz="1400" spc="-5" dirty="0">
                <a:solidFill>
                  <a:srgbClr val="931A68"/>
                </a:solidFill>
                <a:latin typeface="Courier New"/>
                <a:cs typeface="Courier New"/>
              </a:rPr>
              <a:t>this</a:t>
            </a:r>
            <a:r>
              <a:rPr sz="1400" spc="-5" dirty="0">
                <a:latin typeface="Courier New"/>
                <a:cs typeface="Courier New"/>
              </a:rPr>
              <a:t>, items, </a:t>
            </a:r>
            <a:r>
              <a:rPr sz="1400" dirty="0">
                <a:latin typeface="Courier New"/>
                <a:cs typeface="Courier New"/>
              </a:rPr>
              <a:t>icons);  ContextThemeWrapper wrapper = </a:t>
            </a:r>
            <a:r>
              <a:rPr sz="1400" dirty="0">
                <a:solidFill>
                  <a:srgbClr val="931A68"/>
                </a:solidFill>
                <a:latin typeface="Courier New"/>
                <a:cs typeface="Courier New"/>
              </a:rPr>
              <a:t>new</a:t>
            </a:r>
            <a:r>
              <a:rPr sz="1400" spc="-10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ContextThemeWrapper(</a:t>
            </a:r>
            <a:r>
              <a:rPr sz="1400" spc="-5" dirty="0">
                <a:solidFill>
                  <a:srgbClr val="931A68"/>
                </a:solidFill>
                <a:latin typeface="Courier New"/>
                <a:cs typeface="Courier New"/>
              </a:rPr>
              <a:t>this</a:t>
            </a:r>
            <a:r>
              <a:rPr sz="1400" spc="-5" dirty="0"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4067175">
              <a:lnSpc>
                <a:spcPct val="100000"/>
              </a:lnSpc>
              <a:spcBef>
                <a:spcPts val="120"/>
              </a:spcBef>
            </a:pPr>
            <a:r>
              <a:rPr sz="1400" spc="-5" dirty="0">
                <a:latin typeface="Courier New"/>
                <a:cs typeface="Courier New"/>
              </a:rPr>
              <a:t>android.R.style.</a:t>
            </a:r>
            <a:r>
              <a:rPr sz="1400" spc="-5" dirty="0">
                <a:solidFill>
                  <a:srgbClr val="0326CC"/>
                </a:solidFill>
                <a:latin typeface="Courier New"/>
                <a:cs typeface="Courier New"/>
              </a:rPr>
              <a:t>Theme_Holo_Light_Dialog</a:t>
            </a:r>
            <a:r>
              <a:rPr sz="1400" spc="-5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Courier New"/>
              <a:cs typeface="Courier New"/>
            </a:endParaRPr>
          </a:p>
          <a:p>
            <a:pPr marL="469265" marR="1254760">
              <a:lnSpc>
                <a:spcPct val="113100"/>
              </a:lnSpc>
            </a:pPr>
            <a:r>
              <a:rPr sz="1400" spc="-5" dirty="0">
                <a:latin typeface="Courier New"/>
                <a:cs typeface="Courier New"/>
              </a:rPr>
              <a:t>AlertDialog.Builder builder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dirty="0">
                <a:solidFill>
                  <a:srgbClr val="931A68"/>
                </a:solidFill>
                <a:latin typeface="Courier New"/>
                <a:cs typeface="Courier New"/>
              </a:rPr>
              <a:t>new </a:t>
            </a:r>
            <a:r>
              <a:rPr sz="1400" dirty="0">
                <a:latin typeface="Courier New"/>
                <a:cs typeface="Courier New"/>
              </a:rPr>
              <a:t>AlertDialog.Builder(wrapper);  </a:t>
            </a:r>
            <a:r>
              <a:rPr sz="1400" spc="-5" dirty="0">
                <a:latin typeface="Courier New"/>
                <a:cs typeface="Courier New"/>
              </a:rPr>
              <a:t>builder.setIcon(android.R.drawable.</a:t>
            </a:r>
            <a:r>
              <a:rPr sz="1400" spc="-5" dirty="0">
                <a:solidFill>
                  <a:srgbClr val="0326CC"/>
                </a:solidFill>
                <a:latin typeface="Courier New"/>
                <a:cs typeface="Courier New"/>
              </a:rPr>
              <a:t>ic_menu_share</a:t>
            </a:r>
            <a:r>
              <a:rPr sz="1400" spc="-5" dirty="0">
                <a:latin typeface="Courier New"/>
                <a:cs typeface="Courier New"/>
              </a:rPr>
              <a:t>);  builder.setTitle(</a:t>
            </a:r>
            <a:r>
              <a:rPr sz="1400" spc="-5" dirty="0">
                <a:solidFill>
                  <a:srgbClr val="3933FF"/>
                </a:solidFill>
                <a:latin typeface="Courier New"/>
                <a:cs typeface="Courier New"/>
              </a:rPr>
              <a:t>"Share</a:t>
            </a:r>
            <a:r>
              <a:rPr sz="1400" spc="-10" dirty="0">
                <a:solidFill>
                  <a:srgbClr val="3933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933FF"/>
                </a:solidFill>
                <a:latin typeface="Courier New"/>
                <a:cs typeface="Courier New"/>
              </a:rPr>
              <a:t>Photo"</a:t>
            </a:r>
            <a:r>
              <a:rPr sz="1400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latin typeface="Courier New"/>
                <a:cs typeface="Courier New"/>
              </a:rPr>
              <a:t>builder.setAdapter(adapter, </a:t>
            </a:r>
            <a:r>
              <a:rPr sz="1400" dirty="0">
                <a:solidFill>
                  <a:srgbClr val="931A68"/>
                </a:solidFill>
                <a:latin typeface="Courier New"/>
                <a:cs typeface="Courier New"/>
              </a:rPr>
              <a:t>new </a:t>
            </a:r>
            <a:r>
              <a:rPr sz="1400" spc="-5" dirty="0">
                <a:latin typeface="Courier New"/>
                <a:cs typeface="Courier New"/>
              </a:rPr>
              <a:t>DialogInterface.OnClickListener()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400" dirty="0">
                <a:solidFill>
                  <a:srgbClr val="931A68"/>
                </a:solidFill>
                <a:latin typeface="Courier New"/>
                <a:cs typeface="Courier New"/>
              </a:rPr>
              <a:t>public void </a:t>
            </a:r>
            <a:r>
              <a:rPr sz="1400" spc="-5" dirty="0">
                <a:latin typeface="Courier New"/>
                <a:cs typeface="Courier New"/>
              </a:rPr>
              <a:t>onClick(DialogInterface dialog, </a:t>
            </a:r>
            <a:r>
              <a:rPr sz="1400" dirty="0">
                <a:solidFill>
                  <a:srgbClr val="931A68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item)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4E9072"/>
                </a:solidFill>
                <a:latin typeface="Courier New"/>
                <a:cs typeface="Courier New"/>
              </a:rPr>
              <a:t>//...</a:t>
            </a:r>
            <a:endParaRPr sz="14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latin typeface="Courier New"/>
                <a:cs typeface="Courier New"/>
              </a:rPr>
              <a:t>});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builder.create().show();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241300"/>
            <a:ext cx="6751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AlertDialog </a:t>
            </a:r>
            <a:r>
              <a:rPr spc="-215" dirty="0"/>
              <a:t>: </a:t>
            </a:r>
            <a:r>
              <a:rPr spc="-260" dirty="0"/>
              <a:t>Popup </a:t>
            </a:r>
            <a:r>
              <a:rPr spc="-229" dirty="0"/>
              <a:t>Menu </a:t>
            </a:r>
            <a:r>
              <a:rPr spc="80" dirty="0"/>
              <a:t>With</a:t>
            </a:r>
            <a:r>
              <a:rPr spc="-50" dirty="0"/>
              <a:t> </a:t>
            </a:r>
            <a:r>
              <a:rPr spc="-140" dirty="0"/>
              <a:t>Icon</a:t>
            </a:r>
          </a:p>
        </p:txBody>
      </p:sp>
      <p:sp>
        <p:nvSpPr>
          <p:cNvPr id="5" name="object 5"/>
          <p:cNvSpPr/>
          <p:nvPr/>
        </p:nvSpPr>
        <p:spPr>
          <a:xfrm>
            <a:off x="9105900" y="1079500"/>
            <a:ext cx="3429000" cy="575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8860">
              <a:lnSpc>
                <a:spcPts val="2335"/>
              </a:lnSpc>
            </a:pPr>
            <a:r>
              <a:rPr spc="-130" dirty="0"/>
              <a:t>by </a:t>
            </a:r>
            <a:r>
              <a:rPr spc="-180" dirty="0"/>
              <a:t>Eakapong</a:t>
            </a:r>
            <a:r>
              <a:rPr spc="65" dirty="0"/>
              <a:t> </a:t>
            </a:r>
            <a:r>
              <a:rPr spc="-65" dirty="0"/>
              <a:t>Kattiya</a:t>
            </a: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000000"/>
                </a:solidFill>
              </a:rPr>
              <a:t>Monday, July 15,</a:t>
            </a:r>
            <a:r>
              <a:rPr sz="1200" spc="25" dirty="0">
                <a:solidFill>
                  <a:srgbClr val="000000"/>
                </a:solidFill>
              </a:rPr>
              <a:t> </a:t>
            </a:r>
            <a:r>
              <a:rPr sz="1200" spc="5" dirty="0">
                <a:solidFill>
                  <a:srgbClr val="000000"/>
                </a:solidFill>
              </a:rPr>
              <a:t>13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E0802A-7C84-4CC5-9FB0-586EADC39843}"/>
              </a:ext>
            </a:extLst>
          </p:cNvPr>
          <p:cNvSpPr txBox="1"/>
          <p:nvPr/>
        </p:nvSpPr>
        <p:spPr>
          <a:xfrm>
            <a:off x="4978401" y="4265822"/>
            <a:ext cx="67818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0000EE"/>
                </a:solidFill>
                <a:effectLst/>
                <a:latin typeface="Georgia" panose="02040502050405020303" pitchFamily="18" charset="0"/>
                <a:hlinkClick r:id="rId2" tooltip="Android Toast Notification"/>
              </a:rPr>
              <a:t>Toast Notification</a:t>
            </a:r>
            <a:r>
              <a:rPr lang="en-US" sz="2800" b="0" i="0" dirty="0">
                <a:solidFill>
                  <a:srgbClr val="2F2F2F"/>
                </a:solidFill>
                <a:effectLst/>
                <a:latin typeface="Georgia" panose="02040502050405020303" pitchFamily="18" charset="0"/>
              </a:rPr>
              <a:t> – Shows message that fades away after a few seconds. (Background type also)</a:t>
            </a:r>
          </a:p>
          <a:p>
            <a:pPr algn="l">
              <a:buFont typeface="+mj-lt"/>
              <a:buAutoNum type="arabicPeriod"/>
            </a:pPr>
            <a:endParaRPr lang="en-US" sz="2800" b="0" i="0" dirty="0">
              <a:solidFill>
                <a:srgbClr val="2F2F2F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0000EE"/>
                </a:solidFill>
                <a:effectLst/>
                <a:latin typeface="Georgia" panose="02040502050405020303" pitchFamily="18" charset="0"/>
                <a:hlinkClick r:id="rId3" tooltip="Android Status Notification"/>
              </a:rPr>
              <a:t>Alert/Dialog Notification</a:t>
            </a:r>
            <a:r>
              <a:rPr lang="en-US" sz="2800" b="0" i="0" dirty="0">
                <a:solidFill>
                  <a:srgbClr val="2F2F2F"/>
                </a:solidFill>
                <a:effectLst/>
                <a:latin typeface="Georgia" panose="02040502050405020303" pitchFamily="18" charset="0"/>
              </a:rPr>
              <a:t> – Shows dialog notification message and displayed till user action is performed. </a:t>
            </a:r>
          </a:p>
          <a:p>
            <a:pPr algn="l">
              <a:buFont typeface="+mj-lt"/>
              <a:buAutoNum type="arabicPeriod"/>
            </a:pPr>
            <a:endParaRPr lang="en-US" sz="2800" b="0" i="0" dirty="0">
              <a:solidFill>
                <a:srgbClr val="2F2F2F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000EE"/>
                </a:solidFill>
                <a:latin typeface="Georgia" panose="02040502050405020303" pitchFamily="18" charset="0"/>
                <a:hlinkClick r:id="rId4" tooltip="Android Dialog Notification"/>
              </a:rPr>
              <a:t>Status</a:t>
            </a:r>
            <a:r>
              <a:rPr lang="en-US" sz="2800" b="0" i="0" u="none" strike="noStrike" dirty="0">
                <a:solidFill>
                  <a:srgbClr val="0000EE"/>
                </a:solidFill>
                <a:effectLst/>
                <a:latin typeface="Georgia" panose="02040502050405020303" pitchFamily="18" charset="0"/>
                <a:hlinkClick r:id="rId4" tooltip="Android Dialog Notification"/>
              </a:rPr>
              <a:t> Notification</a:t>
            </a:r>
            <a:r>
              <a:rPr lang="en-US" sz="2800" b="0" i="0" dirty="0">
                <a:solidFill>
                  <a:srgbClr val="2F2F2F"/>
                </a:solidFill>
                <a:effectLst/>
                <a:latin typeface="Georgia" panose="02040502050405020303" pitchFamily="18" charset="0"/>
              </a:rPr>
              <a:t> – Comes out of an active Activity.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9A13C-53F1-4065-86CC-32558F8E1701}"/>
              </a:ext>
            </a:extLst>
          </p:cNvPr>
          <p:cNvSpPr txBox="1"/>
          <p:nvPr/>
        </p:nvSpPr>
        <p:spPr>
          <a:xfrm flipH="1">
            <a:off x="5252719" y="2946400"/>
            <a:ext cx="5166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Types of Notifications </a:t>
            </a:r>
          </a:p>
        </p:txBody>
      </p:sp>
    </p:spTree>
    <p:extLst>
      <p:ext uri="{BB962C8B-B14F-4D97-AF65-F5344CB8AC3E}">
        <p14:creationId xmlns:p14="http://schemas.microsoft.com/office/powerpoint/2010/main" val="1485658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9900" y="1079500"/>
            <a:ext cx="12052300" cy="7429500"/>
          </a:xfrm>
          <a:custGeom>
            <a:avLst/>
            <a:gdLst/>
            <a:ahLst/>
            <a:cxnLst/>
            <a:rect l="l" t="t" r="r" b="b"/>
            <a:pathLst>
              <a:path w="12052300" h="7429500">
                <a:moveTo>
                  <a:pt x="0" y="0"/>
                </a:moveTo>
                <a:lnTo>
                  <a:pt x="12052300" y="0"/>
                </a:lnTo>
                <a:lnTo>
                  <a:pt x="12052300" y="7429500"/>
                </a:lnTo>
                <a:lnTo>
                  <a:pt x="0" y="7429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0700" y="1130300"/>
            <a:ext cx="11212195" cy="693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931A68"/>
                </a:solidFill>
                <a:latin typeface="Courier New"/>
                <a:cs typeface="Courier New"/>
              </a:rPr>
              <a:t>public class </a:t>
            </a:r>
            <a:r>
              <a:rPr sz="1600" spc="-5" dirty="0">
                <a:latin typeface="Courier New"/>
                <a:cs typeface="Courier New"/>
              </a:rPr>
              <a:t>ArrayAdapterWithIcon </a:t>
            </a:r>
            <a:r>
              <a:rPr sz="1600" dirty="0">
                <a:solidFill>
                  <a:srgbClr val="931A68"/>
                </a:solidFill>
                <a:latin typeface="Courier New"/>
                <a:cs typeface="Courier New"/>
              </a:rPr>
              <a:t>extends </a:t>
            </a:r>
            <a:r>
              <a:rPr sz="1600" spc="-5" dirty="0">
                <a:latin typeface="Courier New"/>
                <a:cs typeface="Courier New"/>
              </a:rPr>
              <a:t>ArrayAdapter&lt;String&gt;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931A68"/>
                </a:solidFill>
                <a:latin typeface="Courier New"/>
                <a:cs typeface="Courier New"/>
              </a:rPr>
              <a:t>private </a:t>
            </a:r>
            <a:r>
              <a:rPr sz="1600" spc="-5" dirty="0">
                <a:latin typeface="Courier New"/>
                <a:cs typeface="Courier New"/>
              </a:rPr>
              <a:t>List&lt;Integer&gt; </a:t>
            </a:r>
            <a:r>
              <a:rPr sz="1600" dirty="0">
                <a:solidFill>
                  <a:srgbClr val="0326CC"/>
                </a:solidFill>
                <a:latin typeface="Courier New"/>
                <a:cs typeface="Courier New"/>
              </a:rPr>
              <a:t>images</a:t>
            </a:r>
            <a:r>
              <a:rPr sz="1600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50">
              <a:latin typeface="Courier New"/>
              <a:cs typeface="Courier New"/>
            </a:endParaRPr>
          </a:p>
          <a:p>
            <a:pPr marL="927100" marR="5080" indent="-457200">
              <a:lnSpc>
                <a:spcPct val="109400"/>
              </a:lnSpc>
            </a:pPr>
            <a:r>
              <a:rPr sz="1600" dirty="0">
                <a:solidFill>
                  <a:srgbClr val="931A68"/>
                </a:solidFill>
                <a:latin typeface="Courier New"/>
                <a:cs typeface="Courier New"/>
              </a:rPr>
              <a:t>public </a:t>
            </a:r>
            <a:r>
              <a:rPr sz="1600" spc="-5" dirty="0">
                <a:latin typeface="Courier New"/>
                <a:cs typeface="Courier New"/>
              </a:rPr>
              <a:t>ArrayAdapterWithIcon(Context context, List&lt;String&gt; items, List&lt;Integer&gt; images) </a:t>
            </a:r>
            <a:r>
              <a:rPr sz="1600" dirty="0">
                <a:latin typeface="Courier New"/>
                <a:cs typeface="Courier New"/>
              </a:rPr>
              <a:t>{  </a:t>
            </a:r>
            <a:r>
              <a:rPr sz="1600" spc="-5" dirty="0">
                <a:solidFill>
                  <a:srgbClr val="931A68"/>
                </a:solidFill>
                <a:latin typeface="Courier New"/>
                <a:cs typeface="Courier New"/>
              </a:rPr>
              <a:t>super</a:t>
            </a:r>
            <a:r>
              <a:rPr sz="1600" spc="-5" dirty="0">
                <a:latin typeface="Courier New"/>
                <a:cs typeface="Courier New"/>
              </a:rPr>
              <a:t>(context, android.R.layout.</a:t>
            </a:r>
            <a:r>
              <a:rPr sz="1600" spc="-5" dirty="0">
                <a:solidFill>
                  <a:srgbClr val="0326CC"/>
                </a:solidFill>
                <a:latin typeface="Courier New"/>
                <a:cs typeface="Courier New"/>
              </a:rPr>
              <a:t>select_dialog_item</a:t>
            </a:r>
            <a:r>
              <a:rPr sz="1600" spc="-5" dirty="0">
                <a:latin typeface="Courier New"/>
                <a:cs typeface="Courier New"/>
              </a:rPr>
              <a:t>,</a:t>
            </a:r>
            <a:r>
              <a:rPr sz="1600" dirty="0">
                <a:latin typeface="Courier New"/>
                <a:cs typeface="Courier New"/>
              </a:rPr>
              <a:t> items);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80"/>
              </a:spcBef>
            </a:pPr>
            <a:r>
              <a:rPr sz="1600" dirty="0">
                <a:solidFill>
                  <a:srgbClr val="931A68"/>
                </a:solidFill>
                <a:latin typeface="Courier New"/>
                <a:cs typeface="Courier New"/>
              </a:rPr>
              <a:t>this</a:t>
            </a:r>
            <a:r>
              <a:rPr sz="1600" dirty="0">
                <a:latin typeface="Courier New"/>
                <a:cs typeface="Courier New"/>
              </a:rPr>
              <a:t>.</a:t>
            </a:r>
            <a:r>
              <a:rPr sz="1600" dirty="0">
                <a:solidFill>
                  <a:srgbClr val="0326CC"/>
                </a:solidFill>
                <a:latin typeface="Courier New"/>
                <a:cs typeface="Courier New"/>
              </a:rPr>
              <a:t>images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images;</a:t>
            </a:r>
            <a:endParaRPr sz="16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80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Courier New"/>
              <a:cs typeface="Courier New"/>
            </a:endParaRPr>
          </a:p>
          <a:p>
            <a:pPr marL="927100" marR="980440" indent="-457200">
              <a:lnSpc>
                <a:spcPct val="109400"/>
              </a:lnSpc>
            </a:pPr>
            <a:r>
              <a:rPr sz="1600" dirty="0">
                <a:solidFill>
                  <a:srgbClr val="931A68"/>
                </a:solidFill>
                <a:latin typeface="Courier New"/>
                <a:cs typeface="Courier New"/>
              </a:rPr>
              <a:t>public </a:t>
            </a:r>
            <a:r>
              <a:rPr sz="1600" spc="-5" dirty="0">
                <a:latin typeface="Courier New"/>
                <a:cs typeface="Courier New"/>
              </a:rPr>
              <a:t>ArrayAdapterWithIcon(Context context, String[] items, Integer[] images) </a:t>
            </a:r>
            <a:r>
              <a:rPr sz="1600" dirty="0">
                <a:latin typeface="Courier New"/>
                <a:cs typeface="Courier New"/>
              </a:rPr>
              <a:t>{  </a:t>
            </a:r>
            <a:r>
              <a:rPr sz="1600" spc="-5" dirty="0">
                <a:solidFill>
                  <a:srgbClr val="931A68"/>
                </a:solidFill>
                <a:latin typeface="Courier New"/>
                <a:cs typeface="Courier New"/>
              </a:rPr>
              <a:t>super</a:t>
            </a:r>
            <a:r>
              <a:rPr sz="1600" spc="-5" dirty="0">
                <a:latin typeface="Courier New"/>
                <a:cs typeface="Courier New"/>
              </a:rPr>
              <a:t>(context, android.R.layout.</a:t>
            </a:r>
            <a:r>
              <a:rPr sz="1600" spc="-5" dirty="0">
                <a:solidFill>
                  <a:srgbClr val="0326CC"/>
                </a:solidFill>
                <a:latin typeface="Courier New"/>
                <a:cs typeface="Courier New"/>
              </a:rPr>
              <a:t>select_dialog_item</a:t>
            </a:r>
            <a:r>
              <a:rPr sz="1600" spc="-5" dirty="0">
                <a:latin typeface="Courier New"/>
                <a:cs typeface="Courier New"/>
              </a:rPr>
              <a:t>,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items);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80"/>
              </a:spcBef>
            </a:pPr>
            <a:r>
              <a:rPr sz="1600" dirty="0">
                <a:solidFill>
                  <a:srgbClr val="931A68"/>
                </a:solidFill>
                <a:latin typeface="Courier New"/>
                <a:cs typeface="Courier New"/>
              </a:rPr>
              <a:t>this</a:t>
            </a:r>
            <a:r>
              <a:rPr sz="1600" dirty="0">
                <a:latin typeface="Courier New"/>
                <a:cs typeface="Courier New"/>
              </a:rPr>
              <a:t>.</a:t>
            </a:r>
            <a:r>
              <a:rPr sz="1600" dirty="0">
                <a:solidFill>
                  <a:srgbClr val="0326CC"/>
                </a:solidFill>
                <a:latin typeface="Courier New"/>
                <a:cs typeface="Courier New"/>
              </a:rPr>
              <a:t>images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Arrays.asList(images);</a:t>
            </a:r>
            <a:endParaRPr sz="16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80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600" dirty="0">
                <a:solidFill>
                  <a:srgbClr val="777777"/>
                </a:solidFill>
                <a:latin typeface="Courier New"/>
                <a:cs typeface="Courier New"/>
              </a:rPr>
              <a:t>@Override</a:t>
            </a:r>
            <a:endParaRPr sz="1600">
              <a:latin typeface="Courier New"/>
              <a:cs typeface="Courier New"/>
            </a:endParaRPr>
          </a:p>
          <a:p>
            <a:pPr marL="927100" marR="2077085" indent="-457200">
              <a:lnSpc>
                <a:spcPct val="109400"/>
              </a:lnSpc>
            </a:pPr>
            <a:r>
              <a:rPr sz="1600" dirty="0">
                <a:solidFill>
                  <a:srgbClr val="931A68"/>
                </a:solidFill>
                <a:latin typeface="Courier New"/>
                <a:cs typeface="Courier New"/>
              </a:rPr>
              <a:t>public </a:t>
            </a:r>
            <a:r>
              <a:rPr sz="1600" spc="-5" dirty="0">
                <a:latin typeface="Courier New"/>
                <a:cs typeface="Courier New"/>
              </a:rPr>
              <a:t>View </a:t>
            </a:r>
            <a:r>
              <a:rPr sz="1600" dirty="0">
                <a:latin typeface="Courier New"/>
                <a:cs typeface="Courier New"/>
              </a:rPr>
              <a:t>getView(</a:t>
            </a:r>
            <a:r>
              <a:rPr sz="1600" dirty="0">
                <a:solidFill>
                  <a:srgbClr val="931A68"/>
                </a:solidFill>
                <a:latin typeface="Courier New"/>
                <a:cs typeface="Courier New"/>
              </a:rPr>
              <a:t>int </a:t>
            </a:r>
            <a:r>
              <a:rPr sz="1600" spc="-5" dirty="0">
                <a:latin typeface="Courier New"/>
                <a:cs typeface="Courier New"/>
              </a:rPr>
              <a:t>position, View convertView, ViewGroup parent) </a:t>
            </a:r>
            <a:r>
              <a:rPr sz="1600" dirty="0">
                <a:latin typeface="Courier New"/>
                <a:cs typeface="Courier New"/>
              </a:rPr>
              <a:t>{  </a:t>
            </a:r>
            <a:r>
              <a:rPr sz="1600" spc="-5" dirty="0">
                <a:latin typeface="Courier New"/>
                <a:cs typeface="Courier New"/>
              </a:rPr>
              <a:t>View view 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spc="-5" dirty="0">
                <a:solidFill>
                  <a:srgbClr val="931A68"/>
                </a:solidFill>
                <a:latin typeface="Courier New"/>
                <a:cs typeface="Courier New"/>
              </a:rPr>
              <a:t>super</a:t>
            </a:r>
            <a:r>
              <a:rPr sz="1600" spc="-5" dirty="0">
                <a:latin typeface="Courier New"/>
                <a:cs typeface="Courier New"/>
              </a:rPr>
              <a:t>.getView(position, convertView,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parent);</a:t>
            </a:r>
            <a:endParaRPr sz="1600">
              <a:latin typeface="Courier New"/>
              <a:cs typeface="Courier New"/>
            </a:endParaRPr>
          </a:p>
          <a:p>
            <a:pPr marL="927100" marR="521970">
              <a:lnSpc>
                <a:spcPct val="109400"/>
              </a:lnSpc>
            </a:pPr>
            <a:r>
              <a:rPr sz="1600" spc="-5" dirty="0">
                <a:latin typeface="Courier New"/>
                <a:cs typeface="Courier New"/>
              </a:rPr>
              <a:t>TextView textView 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(TextView) view.findViewById(android.R.id.</a:t>
            </a:r>
            <a:r>
              <a:rPr sz="1600" spc="-5" dirty="0">
                <a:solidFill>
                  <a:srgbClr val="0326CC"/>
                </a:solidFill>
                <a:latin typeface="Courier New"/>
                <a:cs typeface="Courier New"/>
              </a:rPr>
              <a:t>text1</a:t>
            </a:r>
            <a:r>
              <a:rPr sz="1600" spc="-5" dirty="0">
                <a:latin typeface="Courier New"/>
                <a:cs typeface="Courier New"/>
              </a:rPr>
              <a:t>);  textView.setCompoundDrawablesWithIntrinsicBounds(</a:t>
            </a:r>
            <a:r>
              <a:rPr sz="1600" spc="-5" dirty="0">
                <a:solidFill>
                  <a:srgbClr val="0326CC"/>
                </a:solidFill>
                <a:latin typeface="Courier New"/>
                <a:cs typeface="Courier New"/>
              </a:rPr>
              <a:t>images</a:t>
            </a:r>
            <a:r>
              <a:rPr sz="1600" spc="-5" dirty="0">
                <a:latin typeface="Courier New"/>
                <a:cs typeface="Courier New"/>
              </a:rPr>
              <a:t>.get(position), 0, 0, </a:t>
            </a:r>
            <a:r>
              <a:rPr sz="1600" dirty="0">
                <a:latin typeface="Courier New"/>
                <a:cs typeface="Courier New"/>
              </a:rPr>
              <a:t>0);  </a:t>
            </a:r>
            <a:r>
              <a:rPr sz="1600" spc="-5" dirty="0">
                <a:latin typeface="Courier New"/>
                <a:cs typeface="Courier New"/>
              </a:rPr>
              <a:t>textView.setCompoundDrawablePadding(</a:t>
            </a:r>
            <a:endParaRPr sz="1600">
              <a:latin typeface="Courier New"/>
              <a:cs typeface="Courier New"/>
            </a:endParaRPr>
          </a:p>
          <a:p>
            <a:pPr marL="274955" algn="ctr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931A68"/>
                </a:solidFill>
                <a:latin typeface="Courier New"/>
                <a:cs typeface="Courier New"/>
              </a:rPr>
              <a:t>int</a:t>
            </a:r>
            <a:r>
              <a:rPr sz="1600" spc="-5" dirty="0">
                <a:latin typeface="Courier New"/>
                <a:cs typeface="Courier New"/>
              </a:rPr>
              <a:t>) TypedValue.applyDimension(TypedValue.</a:t>
            </a:r>
            <a:r>
              <a:rPr sz="1600" spc="-5" dirty="0">
                <a:solidFill>
                  <a:srgbClr val="0326CC"/>
                </a:solidFill>
                <a:latin typeface="Courier New"/>
                <a:cs typeface="Courier New"/>
              </a:rPr>
              <a:t>COMPLEX_UNIT_DIP</a:t>
            </a:r>
            <a:r>
              <a:rPr sz="1600" spc="-5" dirty="0">
                <a:latin typeface="Courier New"/>
                <a:cs typeface="Courier New"/>
              </a:rPr>
              <a:t>,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12,</a:t>
            </a:r>
            <a:endParaRPr sz="1600">
              <a:latin typeface="Courier New"/>
              <a:cs typeface="Courier New"/>
            </a:endParaRPr>
          </a:p>
          <a:p>
            <a:pPr marL="4646295">
              <a:lnSpc>
                <a:spcPct val="100000"/>
              </a:lnSpc>
              <a:spcBef>
                <a:spcPts val="180"/>
              </a:spcBef>
            </a:pPr>
            <a:r>
              <a:rPr sz="1600" dirty="0">
                <a:latin typeface="Courier New"/>
                <a:cs typeface="Courier New"/>
              </a:rPr>
              <a:t>getContext().getResources().getDisplayMetrics()));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80"/>
              </a:spcBef>
            </a:pPr>
            <a:r>
              <a:rPr sz="1600" dirty="0">
                <a:solidFill>
                  <a:srgbClr val="931A68"/>
                </a:solidFill>
                <a:latin typeface="Courier New"/>
                <a:cs typeface="Courier New"/>
              </a:rPr>
              <a:t>return</a:t>
            </a:r>
            <a:r>
              <a:rPr sz="1600" spc="-5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view;</a:t>
            </a:r>
            <a:endParaRPr sz="16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80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279400"/>
            <a:ext cx="4598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Courier New"/>
                <a:cs typeface="Courier New"/>
              </a:rPr>
              <a:t>ArrayAdapterWithIcon.</a:t>
            </a:r>
            <a:r>
              <a:rPr sz="2400" spc="-5" dirty="0">
                <a:solidFill>
                  <a:srgbClr val="931A68"/>
                </a:solidFill>
                <a:latin typeface="Courier New"/>
                <a:cs typeface="Courier New"/>
              </a:rPr>
              <a:t>java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8860">
              <a:lnSpc>
                <a:spcPts val="2335"/>
              </a:lnSpc>
            </a:pPr>
            <a:r>
              <a:rPr spc="-130" dirty="0"/>
              <a:t>by </a:t>
            </a:r>
            <a:r>
              <a:rPr spc="-180" dirty="0"/>
              <a:t>Eakapong</a:t>
            </a:r>
            <a:r>
              <a:rPr spc="65" dirty="0"/>
              <a:t> </a:t>
            </a:r>
            <a:r>
              <a:rPr spc="-65" dirty="0"/>
              <a:t>Kattiya</a:t>
            </a: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000000"/>
                </a:solidFill>
              </a:rPr>
              <a:t>Monday, July 15,</a:t>
            </a:r>
            <a:r>
              <a:rPr sz="1200" spc="25" dirty="0">
                <a:solidFill>
                  <a:srgbClr val="000000"/>
                </a:solidFill>
              </a:rPr>
              <a:t> </a:t>
            </a:r>
            <a:r>
              <a:rPr sz="1200" spc="5" dirty="0">
                <a:solidFill>
                  <a:srgbClr val="000000"/>
                </a:solidFill>
              </a:rPr>
              <a:t>13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spcFirstLastPara="1" wrap="square" lIns="130027" tIns="130027" rIns="130027" bIns="130027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sp>
        <p:nvSpPr>
          <p:cNvPr id="321" name="Google Shape;321;p59"/>
          <p:cNvSpPr txBox="1">
            <a:spLocks noGrp="1"/>
          </p:cNvSpPr>
          <p:nvPr>
            <p:ph type="title" idx="4294967295"/>
          </p:nvPr>
        </p:nvSpPr>
        <p:spPr>
          <a:xfrm>
            <a:off x="0" y="954088"/>
            <a:ext cx="12118975" cy="814387"/>
          </a:xfrm>
          <a:prstGeom prst="rect">
            <a:avLst/>
          </a:prstGeom>
        </p:spPr>
        <p:txBody>
          <a:bodyPr spcFirstLastPara="1" wrap="square" lIns="130027" tIns="130027" rIns="130027" bIns="130027" anchor="t" anchorCtr="0">
            <a:noAutofit/>
          </a:bodyPr>
          <a:lstStyle/>
          <a:p>
            <a:pPr algn="l"/>
            <a:r>
              <a:rPr lang="en" dirty="0"/>
              <a:t>What is a status bar notification?</a:t>
            </a:r>
            <a:endParaRPr dirty="0"/>
          </a:p>
        </p:txBody>
      </p:sp>
      <p:sp>
        <p:nvSpPr>
          <p:cNvPr id="322" name="Google Shape;322;p59"/>
          <p:cNvSpPr txBox="1">
            <a:spLocks noGrp="1"/>
          </p:cNvSpPr>
          <p:nvPr>
            <p:ph type="subTitle" idx="4294967295"/>
          </p:nvPr>
        </p:nvSpPr>
        <p:spPr>
          <a:xfrm>
            <a:off x="442913" y="1626170"/>
            <a:ext cx="11911648" cy="8635429"/>
          </a:xfrm>
          <a:prstGeom prst="rect">
            <a:avLst/>
          </a:prstGeom>
        </p:spPr>
        <p:txBody>
          <a:bodyPr spcFirstLastPara="1" wrap="square" lIns="130027" tIns="130027" rIns="130027" bIns="130027" anchor="t" anchorCtr="0">
            <a:noAutofit/>
          </a:bodyPr>
          <a:lstStyle/>
          <a:p>
            <a:pPr algn="l" rtl="0"/>
            <a:r>
              <a:rPr lang="en" dirty="0"/>
              <a:t>Message displayed to user outside regular app UI</a:t>
            </a:r>
            <a:endParaRPr dirty="0"/>
          </a:p>
          <a:p>
            <a:pPr algn="l" rtl="0"/>
            <a:endParaRPr dirty="0"/>
          </a:p>
          <a:p>
            <a:pPr marL="5852069" lvl="8" indent="-541858" algn="l" rtl="0">
              <a:lnSpc>
                <a:spcPct val="115000"/>
              </a:lnSpc>
              <a:spcBef>
                <a:spcPts val="1422"/>
              </a:spcBef>
              <a:buSzPts val="2400"/>
              <a:buChar char="■"/>
            </a:pPr>
            <a:r>
              <a:rPr lang="en" sz="3413" dirty="0"/>
              <a:t>Small icon</a:t>
            </a:r>
            <a:endParaRPr sz="3413" dirty="0"/>
          </a:p>
          <a:p>
            <a:pPr marL="5852069" lvl="8" indent="-541858" algn="l" rtl="0">
              <a:lnSpc>
                <a:spcPct val="115000"/>
              </a:lnSpc>
              <a:buSzPts val="2400"/>
              <a:buChar char="■"/>
            </a:pPr>
            <a:r>
              <a:rPr lang="en" sz="3413" dirty="0"/>
              <a:t>Title</a:t>
            </a:r>
            <a:endParaRPr sz="3413" dirty="0"/>
          </a:p>
          <a:p>
            <a:pPr marL="5852069" lvl="8" indent="-541858" algn="l" rtl="0">
              <a:lnSpc>
                <a:spcPct val="115000"/>
              </a:lnSpc>
              <a:buSzPts val="2400"/>
              <a:buChar char="■"/>
            </a:pPr>
            <a:r>
              <a:rPr lang="en" sz="3413" dirty="0"/>
              <a:t>Detail text</a:t>
            </a:r>
            <a:endParaRPr sz="3413" dirty="0"/>
          </a:p>
          <a:p>
            <a:pPr algn="l" rtl="0"/>
            <a:endParaRPr dirty="0"/>
          </a:p>
        </p:txBody>
      </p:sp>
      <p:pic>
        <p:nvPicPr>
          <p:cNvPr id="323" name="Google Shape;32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800" y="4995617"/>
            <a:ext cx="4714240" cy="1896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0"/>
          <p:cNvSpPr txBox="1">
            <a:spLocks noGrp="1"/>
          </p:cNvSpPr>
          <p:nvPr>
            <p:ph type="title" idx="4294967295"/>
          </p:nvPr>
        </p:nvSpPr>
        <p:spPr>
          <a:xfrm>
            <a:off x="442912" y="180930"/>
            <a:ext cx="12118975" cy="814387"/>
          </a:xfrm>
          <a:prstGeom prst="rect">
            <a:avLst/>
          </a:prstGeom>
        </p:spPr>
        <p:txBody>
          <a:bodyPr spcFirstLastPara="1" wrap="square" lIns="130027" tIns="130027" rIns="130027" bIns="130027" anchor="t" anchorCtr="0">
            <a:noAutofit/>
          </a:bodyPr>
          <a:lstStyle/>
          <a:p>
            <a:pPr algn="l"/>
            <a:r>
              <a:rPr lang="en" sz="2800" dirty="0"/>
              <a:t>How are notifications used?</a:t>
            </a:r>
            <a:endParaRPr sz="2800" dirty="0"/>
          </a:p>
        </p:txBody>
      </p:sp>
      <p:sp>
        <p:nvSpPr>
          <p:cNvPr id="330" name="Google Shape;330;p60"/>
          <p:cNvSpPr txBox="1">
            <a:spLocks noGrp="1"/>
          </p:cNvSpPr>
          <p:nvPr>
            <p:ph type="subTitle" idx="4294967295"/>
          </p:nvPr>
        </p:nvSpPr>
        <p:spPr>
          <a:xfrm>
            <a:off x="4368800" y="2946400"/>
            <a:ext cx="5147056" cy="5197936"/>
          </a:xfrm>
          <a:prstGeom prst="rect">
            <a:avLst/>
          </a:prstGeom>
        </p:spPr>
        <p:txBody>
          <a:bodyPr spcFirstLastPara="1" wrap="square" lIns="130027" tIns="130027" rIns="130027" bIns="130027" anchor="t" anchorCtr="0">
            <a:noAutofit/>
          </a:bodyPr>
          <a:lstStyle/>
          <a:p>
            <a:pPr marL="650230" indent="-541858" algn="l" rtl="0">
              <a:buSzPts val="2400"/>
              <a:buChar char="●"/>
            </a:pPr>
            <a:r>
              <a:rPr lang="en" sz="2800" dirty="0"/>
              <a:t>Android issues a notification that appears as icon </a:t>
            </a:r>
            <a:endParaRPr sz="2800" dirty="0"/>
          </a:p>
          <a:p>
            <a:pPr marL="650230" indent="-541858" algn="l" rtl="0">
              <a:spcBef>
                <a:spcPts val="1422"/>
              </a:spcBef>
              <a:buSzPts val="2400"/>
              <a:buChar char="●"/>
            </a:pPr>
            <a:r>
              <a:rPr lang="en" sz="2800" dirty="0"/>
              <a:t>To see details, user opens the notification drawer</a:t>
            </a:r>
            <a:endParaRPr sz="2800" dirty="0"/>
          </a:p>
          <a:p>
            <a:pPr marL="650230" indent="-541858" algn="l" rtl="0">
              <a:spcBef>
                <a:spcPts val="1422"/>
              </a:spcBef>
              <a:buSzPts val="2400"/>
              <a:buChar char="●"/>
            </a:pPr>
            <a:r>
              <a:rPr lang="en" sz="2800" dirty="0"/>
              <a:t>User can view notifications any time in the notification drawer</a:t>
            </a:r>
            <a:endParaRPr sz="2800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algn="l" rtl="0"/>
            <a:endParaRPr sz="2800" dirty="0"/>
          </a:p>
          <a:p>
            <a:pPr algn="l" rtl="0"/>
            <a:endParaRPr sz="2800" dirty="0"/>
          </a:p>
        </p:txBody>
      </p:sp>
      <p:pic>
        <p:nvPicPr>
          <p:cNvPr id="331" name="Google Shape;33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4214" y="2728772"/>
            <a:ext cx="2923840" cy="5197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spcFirstLastPara="1" wrap="square" lIns="130027" tIns="130027" rIns="130027" bIns="130027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  <p:sp>
        <p:nvSpPr>
          <p:cNvPr id="342" name="Google Shape;342;p62"/>
          <p:cNvSpPr txBox="1">
            <a:spLocks noGrp="1"/>
          </p:cNvSpPr>
          <p:nvPr>
            <p:ph type="title" idx="4294967295"/>
          </p:nvPr>
        </p:nvSpPr>
        <p:spPr>
          <a:xfrm>
            <a:off x="235585" y="32767"/>
            <a:ext cx="12118975" cy="814387"/>
          </a:xfrm>
          <a:prstGeom prst="rect">
            <a:avLst/>
          </a:prstGeom>
        </p:spPr>
        <p:txBody>
          <a:bodyPr spcFirstLastPara="1" wrap="square" lIns="130027" tIns="130027" rIns="130027" bIns="130027" anchor="t" anchorCtr="0">
            <a:noAutofit/>
          </a:bodyPr>
          <a:lstStyle/>
          <a:p>
            <a:pPr algn="l" rtl="0"/>
            <a:r>
              <a:rPr lang="en" dirty="0"/>
              <a:t>Building a Notification</a:t>
            </a:r>
            <a:endParaRPr dirty="0"/>
          </a:p>
        </p:txBody>
      </p:sp>
      <p:sp>
        <p:nvSpPr>
          <p:cNvPr id="343" name="Google Shape;343;p62"/>
          <p:cNvSpPr txBox="1">
            <a:spLocks noGrp="1"/>
          </p:cNvSpPr>
          <p:nvPr>
            <p:ph type="body" idx="4294967295"/>
          </p:nvPr>
        </p:nvSpPr>
        <p:spPr>
          <a:xfrm>
            <a:off x="4824921" y="2388372"/>
            <a:ext cx="6630480" cy="5434828"/>
          </a:xfrm>
          <a:prstGeom prst="rect">
            <a:avLst/>
          </a:prstGeom>
        </p:spPr>
        <p:txBody>
          <a:bodyPr spcFirstLastPara="1" wrap="square" lIns="130027" tIns="130027" rIns="130027" bIns="130027" anchor="t" anchorCtr="0">
            <a:noAutofit/>
          </a:bodyPr>
          <a:lstStyle/>
          <a:p>
            <a:pPr marL="0" indent="0" algn="l">
              <a:buNone/>
            </a:pPr>
            <a:r>
              <a:rPr lang="en" sz="2800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NotificationCompat.Builder</a:t>
            </a:r>
            <a:endParaRPr sz="2800" dirty="0">
              <a:latin typeface="Consolas"/>
              <a:ea typeface="Consolas"/>
              <a:cs typeface="Consolas"/>
              <a:sym typeface="Consolas"/>
            </a:endParaRPr>
          </a:p>
          <a:p>
            <a:pPr algn="l"/>
            <a:r>
              <a:rPr lang="en" sz="2800" dirty="0"/>
              <a:t>Specifies UI and actions </a:t>
            </a:r>
            <a:endParaRPr sz="2800" dirty="0"/>
          </a:p>
          <a:p>
            <a:pPr algn="l"/>
            <a:r>
              <a:rPr lang="en" sz="2800" dirty="0"/>
              <a:t>NotificationCompat.Builder.build() creates the Notification </a:t>
            </a:r>
            <a:endParaRPr sz="2800" dirty="0"/>
          </a:p>
          <a:p>
            <a:pPr marL="0" indent="0" algn="l">
              <a:buNone/>
            </a:pPr>
            <a:endParaRPr sz="2800" dirty="0"/>
          </a:p>
          <a:p>
            <a:pPr marL="0" indent="0" algn="l">
              <a:buNone/>
            </a:pPr>
            <a:r>
              <a:rPr lang="en" sz="2800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NotificationManager</a:t>
            </a:r>
            <a:r>
              <a:rPr lang="en" sz="2800" dirty="0">
                <a:latin typeface="Consolas"/>
                <a:ea typeface="Consolas"/>
                <a:cs typeface="Consolas"/>
                <a:sym typeface="Consolas"/>
              </a:rPr>
              <a:t> / </a:t>
            </a:r>
            <a:r>
              <a:rPr lang="en" sz="2800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NotificationManagerCompat</a:t>
            </a:r>
            <a:endParaRPr sz="2800" dirty="0">
              <a:latin typeface="Consolas"/>
              <a:ea typeface="Consolas"/>
              <a:cs typeface="Consolas"/>
              <a:sym typeface="Consolas"/>
            </a:endParaRPr>
          </a:p>
          <a:p>
            <a:pPr algn="l"/>
            <a:r>
              <a:rPr lang="en" sz="2800" dirty="0"/>
              <a:t>NotificationManager.notify() issues the notification</a:t>
            </a:r>
            <a:endParaRPr sz="2800" dirty="0"/>
          </a:p>
        </p:txBody>
      </p:sp>
      <p:sp>
        <p:nvSpPr>
          <p:cNvPr id="345" name="Google Shape;345;p62"/>
          <p:cNvSpPr txBox="1">
            <a:spLocks noGrp="1"/>
          </p:cNvSpPr>
          <p:nvPr>
            <p:ph type="title" idx="4294967295"/>
          </p:nvPr>
        </p:nvSpPr>
        <p:spPr>
          <a:xfrm>
            <a:off x="235584" y="1255034"/>
            <a:ext cx="12118975" cy="814387"/>
          </a:xfrm>
          <a:prstGeom prst="rect">
            <a:avLst/>
          </a:prstGeom>
        </p:spPr>
        <p:txBody>
          <a:bodyPr spcFirstLastPara="1" wrap="square" lIns="130027" tIns="130027" rIns="130027" bIns="130027" anchor="t" anchorCtr="0">
            <a:noAutofit/>
          </a:bodyPr>
          <a:lstStyle/>
          <a:p>
            <a:pPr algn="l"/>
            <a:r>
              <a:rPr lang="en" dirty="0"/>
              <a:t>Two classes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spcFirstLastPara="1" wrap="square" lIns="130027" tIns="130027" rIns="130027" bIns="130027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sp>
        <p:nvSpPr>
          <p:cNvPr id="350" name="Google Shape;350;p63"/>
          <p:cNvSpPr txBox="1">
            <a:spLocks noGrp="1"/>
          </p:cNvSpPr>
          <p:nvPr>
            <p:ph type="title" idx="4294967295"/>
          </p:nvPr>
        </p:nvSpPr>
        <p:spPr>
          <a:xfrm>
            <a:off x="10984" y="427038"/>
            <a:ext cx="12118975" cy="814387"/>
          </a:xfrm>
          <a:prstGeom prst="rect">
            <a:avLst/>
          </a:prstGeom>
        </p:spPr>
        <p:txBody>
          <a:bodyPr spcFirstLastPara="1" wrap="square" lIns="130027" tIns="130027" rIns="130027" bIns="130027" anchor="t" anchorCtr="0">
            <a:noAutofit/>
          </a:bodyPr>
          <a:lstStyle/>
          <a:p>
            <a:pPr algn="l" rtl="0"/>
            <a:r>
              <a:rPr lang="en" dirty="0"/>
              <a:t>Building a Notification</a:t>
            </a:r>
            <a:endParaRPr dirty="0"/>
          </a:p>
        </p:txBody>
      </p:sp>
      <p:sp>
        <p:nvSpPr>
          <p:cNvPr id="351" name="Google Shape;351;p63"/>
          <p:cNvSpPr txBox="1">
            <a:spLocks noGrp="1"/>
          </p:cNvSpPr>
          <p:nvPr>
            <p:ph type="body" idx="4294967295"/>
          </p:nvPr>
        </p:nvSpPr>
        <p:spPr>
          <a:xfrm>
            <a:off x="4064000" y="3175000"/>
            <a:ext cx="8483600" cy="5046217"/>
          </a:xfrm>
          <a:prstGeom prst="rect">
            <a:avLst/>
          </a:prstGeom>
        </p:spPr>
        <p:txBody>
          <a:bodyPr spcFirstLastPara="1" wrap="square" lIns="130027" tIns="130027" rIns="130027" bIns="130027" anchor="t" anchorCtr="0">
            <a:noAutofit/>
          </a:bodyPr>
          <a:lstStyle/>
          <a:p>
            <a:pPr marL="0" indent="0" algn="l">
              <a:buNone/>
            </a:pPr>
            <a:r>
              <a:rPr lang="en" sz="2800" dirty="0">
                <a:latin typeface="Consolas"/>
                <a:ea typeface="Consolas"/>
                <a:cs typeface="Consolas"/>
                <a:sym typeface="Consolas"/>
              </a:rPr>
              <a:t>private NotificationCompat.Builder mNotifyBuilder;</a:t>
            </a:r>
            <a:endParaRPr sz="2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l">
              <a:buNone/>
            </a:pPr>
            <a:endParaRPr sz="2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l">
              <a:buNone/>
            </a:pPr>
            <a:r>
              <a:rPr lang="en" sz="2800" dirty="0">
                <a:latin typeface="Consolas"/>
                <a:ea typeface="Consolas"/>
                <a:cs typeface="Consolas"/>
                <a:sym typeface="Consolas"/>
              </a:rPr>
              <a:t>private NotificationManager mNotifyManager;</a:t>
            </a:r>
            <a:endParaRPr sz="2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l">
              <a:buNone/>
            </a:pPr>
            <a:endParaRPr sz="2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l">
              <a:buNone/>
            </a:pPr>
            <a:r>
              <a:rPr lang="en" sz="2800" dirty="0">
                <a:latin typeface="Consolas"/>
                <a:ea typeface="Consolas"/>
                <a:cs typeface="Consolas"/>
                <a:sym typeface="Consolas"/>
              </a:rPr>
              <a:t>private static final int NOTIFICATION_ID = 0</a:t>
            </a:r>
            <a:endParaRPr sz="2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63"/>
          <p:cNvSpPr txBox="1">
            <a:spLocks noGrp="1"/>
          </p:cNvSpPr>
          <p:nvPr>
            <p:ph type="title" idx="4294967295"/>
          </p:nvPr>
        </p:nvSpPr>
        <p:spPr>
          <a:xfrm>
            <a:off x="4799520" y="1670273"/>
            <a:ext cx="12118975" cy="814387"/>
          </a:xfrm>
          <a:prstGeom prst="rect">
            <a:avLst/>
          </a:prstGeom>
        </p:spPr>
        <p:txBody>
          <a:bodyPr spcFirstLastPara="1" wrap="square" lIns="130027" tIns="130027" rIns="130027" bIns="130027" anchor="t" anchorCtr="0">
            <a:noAutofit/>
          </a:bodyPr>
          <a:lstStyle/>
          <a:p>
            <a:pPr algn="l"/>
            <a:r>
              <a:rPr lang="en" dirty="0"/>
              <a:t>Define variables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spcFirstLastPara="1" wrap="square" lIns="130027" tIns="130027" rIns="130027" bIns="130027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358" name="Google Shape;358;p64"/>
          <p:cNvSpPr txBox="1">
            <a:spLocks noGrp="1"/>
          </p:cNvSpPr>
          <p:nvPr>
            <p:ph type="title" idx="4294967295"/>
          </p:nvPr>
        </p:nvSpPr>
        <p:spPr>
          <a:xfrm>
            <a:off x="0" y="72597"/>
            <a:ext cx="12118975" cy="814387"/>
          </a:xfrm>
          <a:prstGeom prst="rect">
            <a:avLst/>
          </a:prstGeom>
        </p:spPr>
        <p:txBody>
          <a:bodyPr spcFirstLastPara="1" wrap="square" lIns="130027" tIns="130027" rIns="130027" bIns="130027" anchor="t" anchorCtr="0">
            <a:noAutofit/>
          </a:bodyPr>
          <a:lstStyle/>
          <a:p>
            <a:pPr algn="l" rtl="0"/>
            <a:r>
              <a:rPr lang="en" dirty="0"/>
              <a:t>Building a Notification</a:t>
            </a:r>
            <a:endParaRPr dirty="0"/>
          </a:p>
        </p:txBody>
      </p:sp>
      <p:sp>
        <p:nvSpPr>
          <p:cNvPr id="359" name="Google Shape;359;p64"/>
          <p:cNvSpPr txBox="1">
            <a:spLocks noGrp="1"/>
          </p:cNvSpPr>
          <p:nvPr>
            <p:ph type="body" idx="4294967295"/>
          </p:nvPr>
        </p:nvSpPr>
        <p:spPr>
          <a:xfrm>
            <a:off x="1092200" y="5156200"/>
            <a:ext cx="13106400" cy="5257800"/>
          </a:xfrm>
          <a:prstGeom prst="rect">
            <a:avLst/>
          </a:prstGeom>
        </p:spPr>
        <p:txBody>
          <a:bodyPr spcFirstLastPara="1" wrap="square" lIns="130027" tIns="130027" rIns="130027" bIns="130027" anchor="t" anchorCtr="0">
            <a:noAutofit/>
          </a:bodyPr>
          <a:lstStyle/>
          <a:p>
            <a:pPr algn="l">
              <a:spcBef>
                <a:spcPts val="711"/>
              </a:spcBef>
            </a:pPr>
            <a:r>
              <a:rPr lang="en" dirty="0"/>
              <a:t>In onCreate() of activity</a:t>
            </a:r>
            <a:endParaRPr dirty="0"/>
          </a:p>
          <a:p>
            <a:pPr marL="0" indent="0" algn="l">
              <a:spcBef>
                <a:spcPts val="711"/>
              </a:spcBef>
              <a:buNone/>
            </a:pPr>
            <a:endParaRPr dirty="0"/>
          </a:p>
          <a:p>
            <a:pPr indent="0" algn="l">
              <a:spcBef>
                <a:spcPts val="711"/>
              </a:spcBef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mNotifyManager = (NotificationManager)getSystemService(NOTIFICATION_SERVICE);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l">
              <a:spcBef>
                <a:spcPts val="711"/>
              </a:spcBef>
              <a:buNone/>
            </a:pPr>
            <a:endParaRPr sz="1564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l">
              <a:spcBef>
                <a:spcPts val="711"/>
              </a:spcBef>
              <a:buNone/>
            </a:pPr>
            <a:endParaRPr sz="1564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l">
              <a:spcBef>
                <a:spcPts val="711"/>
              </a:spcBef>
              <a:spcAft>
                <a:spcPts val="284"/>
              </a:spcAft>
              <a:buNone/>
            </a:pPr>
            <a:endParaRPr sz="1564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64"/>
          <p:cNvSpPr txBox="1">
            <a:spLocks noGrp="1"/>
          </p:cNvSpPr>
          <p:nvPr>
            <p:ph type="title" idx="4294967295"/>
          </p:nvPr>
        </p:nvSpPr>
        <p:spPr>
          <a:xfrm>
            <a:off x="235585" y="886984"/>
            <a:ext cx="12118975" cy="814387"/>
          </a:xfrm>
          <a:prstGeom prst="rect">
            <a:avLst/>
          </a:prstGeom>
        </p:spPr>
        <p:txBody>
          <a:bodyPr spcFirstLastPara="1" wrap="square" lIns="130027" tIns="130027" rIns="130027" bIns="130027" anchor="t" anchorCtr="0">
            <a:noAutofit/>
          </a:bodyPr>
          <a:lstStyle/>
          <a:p>
            <a:pPr algn="l"/>
            <a:r>
              <a:rPr lang="en" dirty="0"/>
              <a:t>Instantiate NotificationManager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spcFirstLastPara="1" wrap="square" lIns="130027" tIns="130027" rIns="130027" bIns="130027" anchor="ctr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366" name="Google Shape;366;p65"/>
          <p:cNvSpPr txBox="1">
            <a:spLocks noGrp="1"/>
          </p:cNvSpPr>
          <p:nvPr>
            <p:ph type="title" idx="4294967295"/>
          </p:nvPr>
        </p:nvSpPr>
        <p:spPr>
          <a:xfrm>
            <a:off x="29519" y="17849"/>
            <a:ext cx="12118975" cy="814387"/>
          </a:xfrm>
          <a:prstGeom prst="rect">
            <a:avLst/>
          </a:prstGeom>
        </p:spPr>
        <p:txBody>
          <a:bodyPr spcFirstLastPara="1" wrap="square" lIns="130027" tIns="130027" rIns="130027" bIns="130027" anchor="t" anchorCtr="0">
            <a:noAutofit/>
          </a:bodyPr>
          <a:lstStyle/>
          <a:p>
            <a:pPr algn="l" rtl="0"/>
            <a:r>
              <a:rPr lang="en" dirty="0"/>
              <a:t>Building a Notification</a:t>
            </a:r>
            <a:endParaRPr dirty="0"/>
          </a:p>
        </p:txBody>
      </p:sp>
      <p:sp>
        <p:nvSpPr>
          <p:cNvPr id="367" name="Google Shape;367;p65"/>
          <p:cNvSpPr txBox="1">
            <a:spLocks noGrp="1"/>
          </p:cNvSpPr>
          <p:nvPr>
            <p:ph type="body" idx="4294967295"/>
          </p:nvPr>
        </p:nvSpPr>
        <p:spPr>
          <a:xfrm>
            <a:off x="939800" y="4905482"/>
            <a:ext cx="12419012" cy="4881563"/>
          </a:xfrm>
          <a:prstGeom prst="rect">
            <a:avLst/>
          </a:prstGeom>
        </p:spPr>
        <p:txBody>
          <a:bodyPr spcFirstLastPara="1" wrap="square" lIns="130027" tIns="130027" rIns="130027" bIns="130027" anchor="t" anchorCtr="0">
            <a:noAutofit/>
          </a:bodyPr>
          <a:lstStyle/>
          <a:p>
            <a:pPr algn="l"/>
            <a:r>
              <a:rPr lang="en" sz="2800" dirty="0"/>
              <a:t>Define notification and set required attributes</a:t>
            </a:r>
            <a:endParaRPr sz="2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l">
              <a:buNone/>
            </a:pPr>
            <a:endParaRPr sz="2560" dirty="0">
              <a:latin typeface="Consolas"/>
              <a:ea typeface="Consolas"/>
              <a:cs typeface="Consolas"/>
              <a:sym typeface="Consolas"/>
            </a:endParaRPr>
          </a:p>
          <a:p>
            <a:pPr indent="0" algn="l">
              <a:buNone/>
            </a:pPr>
            <a:r>
              <a:rPr lang="en" sz="2560" dirty="0">
                <a:latin typeface="Consolas"/>
                <a:ea typeface="Consolas"/>
                <a:cs typeface="Consolas"/>
                <a:sym typeface="Consolas"/>
              </a:rPr>
              <a:t>mNotifyBuilder = new NotificationCompat.Builder(this,</a:t>
            </a:r>
            <a:r>
              <a:rPr lang="en-GB" sz="2560" dirty="0" err="1">
                <a:latin typeface="Consolas"/>
                <a:ea typeface="Consolas"/>
                <a:cs typeface="Consolas"/>
                <a:sym typeface="Consolas"/>
              </a:rPr>
              <a:t>channel_id</a:t>
            </a:r>
            <a:r>
              <a:rPr lang="en" sz="256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560" dirty="0">
              <a:latin typeface="Consolas"/>
              <a:ea typeface="Consolas"/>
              <a:cs typeface="Consolas"/>
              <a:sym typeface="Consolas"/>
            </a:endParaRPr>
          </a:p>
          <a:p>
            <a:pPr indent="0" algn="l">
              <a:buNone/>
            </a:pPr>
            <a:r>
              <a:rPr lang="en" sz="2560" dirty="0">
                <a:latin typeface="Consolas"/>
                <a:ea typeface="Consolas"/>
                <a:cs typeface="Consolas"/>
                <a:sym typeface="Consolas"/>
              </a:rPr>
              <a:t>       .</a:t>
            </a:r>
            <a:r>
              <a:rPr lang="en" sz="2560" b="1" dirty="0">
                <a:latin typeface="Consolas"/>
                <a:ea typeface="Consolas"/>
                <a:cs typeface="Consolas"/>
                <a:sym typeface="Consolas"/>
              </a:rPr>
              <a:t>setContentTitle</a:t>
            </a:r>
            <a:r>
              <a:rPr lang="en" sz="2560" dirty="0">
                <a:latin typeface="Consolas"/>
                <a:ea typeface="Consolas"/>
                <a:cs typeface="Consolas"/>
                <a:sym typeface="Consolas"/>
              </a:rPr>
              <a:t>("You've been notified!")</a:t>
            </a:r>
            <a:endParaRPr sz="2560" dirty="0">
              <a:latin typeface="Consolas"/>
              <a:ea typeface="Consolas"/>
              <a:cs typeface="Consolas"/>
              <a:sym typeface="Consolas"/>
            </a:endParaRPr>
          </a:p>
          <a:p>
            <a:pPr indent="0" algn="l">
              <a:buNone/>
            </a:pPr>
            <a:r>
              <a:rPr lang="en" sz="2560" dirty="0">
                <a:latin typeface="Consolas"/>
                <a:ea typeface="Consolas"/>
                <a:cs typeface="Consolas"/>
                <a:sym typeface="Consolas"/>
              </a:rPr>
              <a:t>       .</a:t>
            </a:r>
            <a:r>
              <a:rPr lang="en" sz="2560" b="1" dirty="0">
                <a:latin typeface="Consolas"/>
                <a:ea typeface="Consolas"/>
                <a:cs typeface="Consolas"/>
                <a:sym typeface="Consolas"/>
              </a:rPr>
              <a:t>setContentText</a:t>
            </a:r>
            <a:r>
              <a:rPr lang="en" sz="2560" dirty="0">
                <a:latin typeface="Consolas"/>
                <a:ea typeface="Consolas"/>
                <a:cs typeface="Consolas"/>
                <a:sym typeface="Consolas"/>
              </a:rPr>
              <a:t>("This is your notification text.")</a:t>
            </a:r>
            <a:endParaRPr sz="2560" dirty="0">
              <a:latin typeface="Consolas"/>
              <a:ea typeface="Consolas"/>
              <a:cs typeface="Consolas"/>
              <a:sym typeface="Consolas"/>
            </a:endParaRPr>
          </a:p>
          <a:p>
            <a:pPr indent="0" algn="l">
              <a:buNone/>
            </a:pPr>
            <a:r>
              <a:rPr lang="en" sz="2560" dirty="0">
                <a:latin typeface="Consolas"/>
                <a:ea typeface="Consolas"/>
                <a:cs typeface="Consolas"/>
                <a:sym typeface="Consolas"/>
              </a:rPr>
              <a:t>       .</a:t>
            </a:r>
            <a:r>
              <a:rPr lang="en" sz="2560" b="1" dirty="0">
                <a:latin typeface="Consolas"/>
                <a:ea typeface="Consolas"/>
                <a:cs typeface="Consolas"/>
                <a:sym typeface="Consolas"/>
              </a:rPr>
              <a:t>setSmallIcon</a:t>
            </a:r>
            <a:r>
              <a:rPr lang="en" sz="2560" dirty="0">
                <a:latin typeface="Consolas"/>
                <a:ea typeface="Consolas"/>
                <a:cs typeface="Consolas"/>
                <a:sym typeface="Consolas"/>
              </a:rPr>
              <a:t>(R.drawable.ic_android_black_24dp);</a:t>
            </a:r>
            <a:endParaRPr sz="2560" dirty="0">
              <a:latin typeface="Consolas"/>
              <a:ea typeface="Consolas"/>
              <a:cs typeface="Consolas"/>
              <a:sym typeface="Consolas"/>
            </a:endParaRPr>
          </a:p>
          <a:p>
            <a:pPr indent="0" algn="l">
              <a:spcBef>
                <a:spcPts val="1422"/>
              </a:spcBef>
              <a:buNone/>
            </a:pPr>
            <a:r>
              <a:rPr lang="en" sz="2560" dirty="0">
                <a:latin typeface="Consolas"/>
                <a:ea typeface="Consolas"/>
                <a:cs typeface="Consolas"/>
                <a:sym typeface="Consolas"/>
              </a:rPr>
              <a:t>Notification myNotification = mNotifyBuilder.build();</a:t>
            </a:r>
            <a:endParaRPr sz="2560" dirty="0">
              <a:latin typeface="Consolas"/>
              <a:ea typeface="Consolas"/>
              <a:cs typeface="Consolas"/>
              <a:sym typeface="Consolas"/>
            </a:endParaRPr>
          </a:p>
          <a:p>
            <a:pPr indent="0" algn="l">
              <a:spcBef>
                <a:spcPts val="1422"/>
              </a:spcBef>
              <a:buNone/>
            </a:pPr>
            <a:r>
              <a:rPr lang="en" sz="2560" dirty="0">
                <a:latin typeface="Consolas"/>
                <a:ea typeface="Consolas"/>
                <a:cs typeface="Consolas"/>
                <a:sym typeface="Consolas"/>
              </a:rPr>
              <a:t>mNotifyManager.notify(NOTIFICATION_ID,  myNotification);</a:t>
            </a:r>
            <a:endParaRPr sz="256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l">
              <a:spcBef>
                <a:spcPts val="711"/>
              </a:spcBef>
              <a:buNone/>
            </a:pPr>
            <a:endParaRPr sz="1564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l">
              <a:spcBef>
                <a:spcPts val="711"/>
              </a:spcBef>
              <a:buNone/>
            </a:pPr>
            <a:endParaRPr sz="1564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l">
              <a:spcBef>
                <a:spcPts val="711"/>
              </a:spcBef>
              <a:spcAft>
                <a:spcPts val="284"/>
              </a:spcAft>
              <a:buClr>
                <a:schemeClr val="dk1"/>
              </a:buClr>
              <a:buSzPts val="1100"/>
              <a:buNone/>
            </a:pPr>
            <a:endParaRPr sz="1564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9" name="Google Shape;369;p65"/>
          <p:cNvSpPr txBox="1">
            <a:spLocks noGrp="1"/>
          </p:cNvSpPr>
          <p:nvPr>
            <p:ph type="title" idx="4294967295"/>
          </p:nvPr>
        </p:nvSpPr>
        <p:spPr>
          <a:xfrm>
            <a:off x="0" y="1180470"/>
            <a:ext cx="12118975" cy="814387"/>
          </a:xfrm>
          <a:prstGeom prst="rect">
            <a:avLst/>
          </a:prstGeom>
        </p:spPr>
        <p:txBody>
          <a:bodyPr spcFirstLastPara="1" wrap="square" lIns="130027" tIns="130027" rIns="130027" bIns="130027" anchor="t" anchorCtr="0">
            <a:noAutofit/>
          </a:bodyPr>
          <a:lstStyle/>
          <a:p>
            <a:pPr algn="l"/>
            <a:r>
              <a:rPr lang="en" dirty="0"/>
              <a:t>Build and send notification  basic model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C28DB3-11BB-42EE-85F7-0898F503F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B6C587-E2E2-4955-8352-4FCD03D9F3EA}"/>
              </a:ext>
            </a:extLst>
          </p:cNvPr>
          <p:cNvSpPr txBox="1"/>
          <p:nvPr/>
        </p:nvSpPr>
        <p:spPr>
          <a:xfrm>
            <a:off x="406400" y="203200"/>
            <a:ext cx="12393534" cy="8125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SDK_INT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VERSION_CODES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     //for version control greater than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oreo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NotificationChannel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notificationChannel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NotificationChannel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"anu"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"Anupama"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NotificationManager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IMPORTANCE_DEFAULT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NotificationManager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notificationManager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NotificationManager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getSystemService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getApplicationContext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NOTIFICATION_SERVICE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notificationManager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.createNotificationChannel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notificationChannel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notificationManagerCompat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NotificationManagerCompat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MainActivity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b1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.setOnClickListener(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OnClickListener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NotificationCompat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.Builder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MainActivity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"anu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.setSmallIcon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.setContentTitle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whatsapp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notifications"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.setContentText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"You got a notification from anu"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Notification notification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.build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notificationManagerCompat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.notify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NOTIFICATION_ID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notification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3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41300"/>
            <a:ext cx="1184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65" dirty="0"/>
              <a:t>T</a:t>
            </a:r>
            <a:r>
              <a:rPr spc="-20" dirty="0"/>
              <a:t>o</a:t>
            </a:r>
            <a:r>
              <a:rPr spc="-470" dirty="0"/>
              <a:t>a</a:t>
            </a:r>
            <a:r>
              <a:rPr spc="-415" dirty="0"/>
              <a:t>s</a:t>
            </a:r>
            <a:r>
              <a:rPr spc="-110" dirty="0"/>
              <a:t>ts</a:t>
            </a:r>
          </a:p>
        </p:txBody>
      </p:sp>
      <p:sp>
        <p:nvSpPr>
          <p:cNvPr id="3" name="object 3"/>
          <p:cNvSpPr/>
          <p:nvPr/>
        </p:nvSpPr>
        <p:spPr>
          <a:xfrm>
            <a:off x="4178300" y="571500"/>
            <a:ext cx="4584700" cy="438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24200" y="5067300"/>
            <a:ext cx="6555740" cy="1264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060" indent="-213995">
              <a:lnSpc>
                <a:spcPts val="3279"/>
              </a:lnSpc>
              <a:spcBef>
                <a:spcPts val="100"/>
              </a:spcBef>
              <a:buChar char="-"/>
              <a:tabLst>
                <a:tab pos="226695" algn="l"/>
              </a:tabLst>
            </a:pPr>
            <a:r>
              <a:rPr sz="2800" spc="-229" dirty="0">
                <a:solidFill>
                  <a:srgbClr val="606060"/>
                </a:solidFill>
                <a:latin typeface="Arial"/>
                <a:cs typeface="Arial"/>
              </a:rPr>
              <a:t>Small</a:t>
            </a:r>
            <a:r>
              <a:rPr sz="2800" spc="-1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606060"/>
                </a:solidFill>
                <a:latin typeface="Arial"/>
                <a:cs typeface="Arial"/>
              </a:rPr>
              <a:t>popup</a:t>
            </a:r>
            <a:endParaRPr sz="2800">
              <a:latin typeface="Arial"/>
              <a:cs typeface="Arial"/>
            </a:endParaRPr>
          </a:p>
          <a:p>
            <a:pPr marL="190500" indent="-178435">
              <a:lnSpc>
                <a:spcPts val="3200"/>
              </a:lnSpc>
              <a:buChar char="-"/>
              <a:tabLst>
                <a:tab pos="191135" algn="l"/>
              </a:tabLst>
            </a:pPr>
            <a:r>
              <a:rPr sz="2800" spc="-95" dirty="0">
                <a:solidFill>
                  <a:srgbClr val="606060"/>
                </a:solidFill>
                <a:latin typeface="Arial"/>
                <a:cs typeface="Arial"/>
              </a:rPr>
              <a:t>Automatically</a:t>
            </a:r>
            <a:r>
              <a:rPr sz="2800" spc="-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800" spc="-180" dirty="0">
                <a:solidFill>
                  <a:srgbClr val="606060"/>
                </a:solidFill>
                <a:latin typeface="Arial"/>
                <a:cs typeface="Arial"/>
              </a:rPr>
              <a:t>disappear</a:t>
            </a:r>
            <a:endParaRPr sz="2800">
              <a:latin typeface="Arial"/>
              <a:cs typeface="Arial"/>
            </a:endParaRPr>
          </a:p>
          <a:p>
            <a:pPr marL="181610" indent="-169545">
              <a:lnSpc>
                <a:spcPts val="3279"/>
              </a:lnSpc>
              <a:buChar char="-"/>
              <a:tabLst>
                <a:tab pos="182245" algn="l"/>
              </a:tabLst>
            </a:pPr>
            <a:r>
              <a:rPr sz="2800" spc="-65" dirty="0">
                <a:solidFill>
                  <a:srgbClr val="606060"/>
                </a:solidFill>
                <a:latin typeface="Arial"/>
                <a:cs typeface="Arial"/>
              </a:rPr>
              <a:t>Timeout </a:t>
            </a:r>
            <a:r>
              <a:rPr sz="2800" spc="-80" dirty="0">
                <a:solidFill>
                  <a:srgbClr val="606060"/>
                </a:solidFill>
                <a:latin typeface="Arial"/>
                <a:cs typeface="Arial"/>
              </a:rPr>
              <a:t>:TOAST_LONG </a:t>
            </a:r>
            <a:r>
              <a:rPr sz="2800" spc="5" dirty="0">
                <a:solidFill>
                  <a:srgbClr val="606060"/>
                </a:solidFill>
                <a:latin typeface="Arial"/>
                <a:cs typeface="Arial"/>
              </a:rPr>
              <a:t>/</a:t>
            </a:r>
            <a:r>
              <a:rPr sz="2800" spc="-24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800" spc="-170" dirty="0">
                <a:solidFill>
                  <a:srgbClr val="606060"/>
                </a:solidFill>
                <a:latin typeface="Arial"/>
                <a:cs typeface="Arial"/>
              </a:rPr>
              <a:t>TOAST_SHORT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0" y="6934200"/>
            <a:ext cx="11417300" cy="13081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Courier New"/>
                <a:cs typeface="Courier New"/>
              </a:rPr>
              <a:t>Toast.makeText(getApplicationContext(),</a:t>
            </a:r>
            <a:endParaRPr sz="2000">
              <a:latin typeface="Courier New"/>
              <a:cs typeface="Courier New"/>
            </a:endParaRPr>
          </a:p>
          <a:p>
            <a:pPr marL="3721100" marR="3725545" indent="-914400">
              <a:lnSpc>
                <a:spcPct val="112500"/>
              </a:lnSpc>
            </a:pPr>
            <a:r>
              <a:rPr sz="2000" spc="-5" dirty="0">
                <a:solidFill>
                  <a:srgbClr val="3933FF"/>
                </a:solidFill>
                <a:latin typeface="Courier New"/>
                <a:cs typeface="Courier New"/>
              </a:rPr>
              <a:t>"Message saved as </a:t>
            </a:r>
            <a:r>
              <a:rPr sz="2000" dirty="0">
                <a:solidFill>
                  <a:srgbClr val="3933FF"/>
                </a:solidFill>
                <a:latin typeface="Courier New"/>
                <a:cs typeface="Courier New"/>
              </a:rPr>
              <a:t>draft,  </a:t>
            </a:r>
            <a:r>
              <a:rPr sz="2000" spc="-5" dirty="0">
                <a:latin typeface="Courier New"/>
                <a:cs typeface="Courier New"/>
              </a:rPr>
              <a:t>Toast.LENGTH_LONG).show()</a:t>
            </a:r>
            <a:r>
              <a:rPr sz="2000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06660F-5B92-4181-94E6-6DE96E54AA62}"/>
              </a:ext>
            </a:extLst>
          </p:cNvPr>
          <p:cNvSpPr txBox="1"/>
          <p:nvPr/>
        </p:nvSpPr>
        <p:spPr>
          <a:xfrm>
            <a:off x="4597400" y="3057369"/>
            <a:ext cx="7543800" cy="3892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AlertDialog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can be used to display the dialog message with OK and Cancel buttons.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can be used to interrupt and ask the user about his/her choice to continue or discontinue.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AlertDialog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composed of three regions: title, content area and action buttons.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506C9-4742-47B4-A2E8-3BB02285579B}"/>
              </a:ext>
            </a:extLst>
          </p:cNvPr>
          <p:cNvSpPr txBox="1"/>
          <p:nvPr/>
        </p:nvSpPr>
        <p:spPr>
          <a:xfrm>
            <a:off x="558800" y="2032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Alert Dialog</a:t>
            </a:r>
          </a:p>
        </p:txBody>
      </p:sp>
    </p:spTree>
    <p:extLst>
      <p:ext uri="{BB962C8B-B14F-4D97-AF65-F5344CB8AC3E}">
        <p14:creationId xmlns:p14="http://schemas.microsoft.com/office/powerpoint/2010/main" val="25273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41300"/>
            <a:ext cx="1168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Al</a:t>
            </a:r>
            <a:r>
              <a:rPr spc="-35" dirty="0"/>
              <a:t>e</a:t>
            </a:r>
            <a:r>
              <a:rPr spc="50" dirty="0"/>
              <a:t>r</a:t>
            </a:r>
            <a:r>
              <a:rPr spc="-110" dirty="0"/>
              <a:t>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46700" y="1016000"/>
            <a:ext cx="5664200" cy="5422900"/>
            <a:chOff x="5346700" y="1016000"/>
            <a:chExt cx="5664200" cy="5422900"/>
          </a:xfrm>
        </p:grpSpPr>
        <p:sp>
          <p:nvSpPr>
            <p:cNvPr id="4" name="object 4"/>
            <p:cNvSpPr/>
            <p:nvPr/>
          </p:nvSpPr>
          <p:spPr>
            <a:xfrm>
              <a:off x="5346700" y="1016000"/>
              <a:ext cx="5664200" cy="2184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46700" y="3289300"/>
              <a:ext cx="5664200" cy="3149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89000" y="1854200"/>
            <a:ext cx="33667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solidFill>
                  <a:srgbClr val="606060"/>
                </a:solidFill>
                <a:latin typeface="Arial"/>
                <a:cs typeface="Arial"/>
              </a:rPr>
              <a:t>Alerts </a:t>
            </a:r>
            <a:r>
              <a:rPr sz="2800" spc="-10" dirty="0">
                <a:solidFill>
                  <a:srgbClr val="606060"/>
                </a:solidFill>
                <a:latin typeface="Arial"/>
                <a:cs typeface="Arial"/>
              </a:rPr>
              <a:t>without </a:t>
            </a:r>
            <a:r>
              <a:rPr sz="2800" spc="15" dirty="0">
                <a:solidFill>
                  <a:srgbClr val="606060"/>
                </a:solidFill>
                <a:latin typeface="Arial"/>
                <a:cs typeface="Arial"/>
              </a:rPr>
              <a:t>title</a:t>
            </a:r>
            <a:r>
              <a:rPr sz="2800" spc="-2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606060"/>
                </a:solidFill>
                <a:latin typeface="Arial"/>
                <a:cs typeface="Arial"/>
              </a:rPr>
              <a:t>bar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9000" y="4495800"/>
            <a:ext cx="28740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solidFill>
                  <a:srgbClr val="606060"/>
                </a:solidFill>
                <a:latin typeface="Arial"/>
                <a:cs typeface="Arial"/>
              </a:rPr>
              <a:t>Alerts </a:t>
            </a:r>
            <a:r>
              <a:rPr sz="2800" spc="-10" dirty="0">
                <a:solidFill>
                  <a:srgbClr val="606060"/>
                </a:solidFill>
                <a:latin typeface="Arial"/>
                <a:cs typeface="Arial"/>
              </a:rPr>
              <a:t>with </a:t>
            </a:r>
            <a:r>
              <a:rPr sz="2800" spc="15" dirty="0">
                <a:solidFill>
                  <a:srgbClr val="606060"/>
                </a:solidFill>
                <a:latin typeface="Arial"/>
                <a:cs typeface="Arial"/>
              </a:rPr>
              <a:t>title</a:t>
            </a:r>
            <a:r>
              <a:rPr sz="2800" spc="-3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606060"/>
                </a:solidFill>
                <a:latin typeface="Arial"/>
                <a:cs typeface="Arial"/>
              </a:rPr>
              <a:t>bar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9" name="object 9"/>
            <p:cNvSpPr/>
            <p:nvPr/>
          </p:nvSpPr>
          <p:spPr>
            <a:xfrm>
              <a:off x="762000" y="7137400"/>
              <a:ext cx="10236200" cy="990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4856" y="1676400"/>
            <a:ext cx="11947525" cy="7929245"/>
            <a:chOff x="244856" y="1676400"/>
            <a:chExt cx="11947525" cy="7929245"/>
          </a:xfrm>
        </p:grpSpPr>
        <p:sp>
          <p:nvSpPr>
            <p:cNvPr id="3" name="object 3"/>
            <p:cNvSpPr/>
            <p:nvPr/>
          </p:nvSpPr>
          <p:spPr>
            <a:xfrm>
              <a:off x="4597400" y="1676400"/>
              <a:ext cx="5943600" cy="673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97400" y="3289300"/>
              <a:ext cx="7022918" cy="1130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0200" y="5130800"/>
              <a:ext cx="8051800" cy="41084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27100" y="3759200"/>
            <a:ext cx="21113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4" dirty="0">
                <a:solidFill>
                  <a:srgbClr val="606060"/>
                </a:solidFill>
                <a:latin typeface="Arial"/>
                <a:cs typeface="Arial"/>
              </a:rPr>
              <a:t>Basic</a:t>
            </a:r>
            <a:r>
              <a:rPr sz="3000" spc="-5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"/>
                <a:cs typeface="Arial"/>
              </a:rPr>
              <a:t>Buttons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7100" y="1689100"/>
            <a:ext cx="12319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5" dirty="0">
                <a:solidFill>
                  <a:srgbClr val="606060"/>
                </a:solidFill>
                <a:latin typeface="Arial"/>
                <a:cs typeface="Arial"/>
              </a:rPr>
              <a:t>Butt</a:t>
            </a:r>
            <a:r>
              <a:rPr sz="3000" spc="-45" dirty="0">
                <a:solidFill>
                  <a:srgbClr val="606060"/>
                </a:solidFill>
                <a:latin typeface="Arial"/>
                <a:cs typeface="Arial"/>
              </a:rPr>
              <a:t>o</a:t>
            </a:r>
            <a:r>
              <a:rPr sz="3000" spc="-260" dirty="0">
                <a:solidFill>
                  <a:srgbClr val="606060"/>
                </a:solidFill>
                <a:latin typeface="Arial"/>
                <a:cs typeface="Arial"/>
              </a:rPr>
              <a:t>ns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7100" y="5867400"/>
            <a:ext cx="2994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35" dirty="0">
                <a:solidFill>
                  <a:srgbClr val="606060"/>
                </a:solidFill>
                <a:latin typeface="Arial"/>
                <a:cs typeface="Arial"/>
              </a:rPr>
              <a:t>Borderless</a:t>
            </a:r>
            <a:r>
              <a:rPr sz="3000" spc="-4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"/>
                <a:cs typeface="Arial"/>
              </a:rPr>
              <a:t>Buttons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04800" y="241300"/>
            <a:ext cx="1473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Butt</a:t>
            </a:r>
            <a:r>
              <a:rPr spc="-55" dirty="0"/>
              <a:t>o</a:t>
            </a:r>
            <a:r>
              <a:rPr spc="-310" dirty="0"/>
              <a:t>ns</a:t>
            </a: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9900" y="1079500"/>
            <a:ext cx="12052300" cy="7734300"/>
          </a:xfrm>
          <a:custGeom>
            <a:avLst/>
            <a:gdLst/>
            <a:ahLst/>
            <a:cxnLst/>
            <a:rect l="l" t="t" r="r" b="b"/>
            <a:pathLst>
              <a:path w="12052300" h="7734300">
                <a:moveTo>
                  <a:pt x="0" y="0"/>
                </a:moveTo>
                <a:lnTo>
                  <a:pt x="12052300" y="0"/>
                </a:lnTo>
                <a:lnTo>
                  <a:pt x="12052300" y="7734300"/>
                </a:lnTo>
                <a:lnTo>
                  <a:pt x="0" y="773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0700" y="1104900"/>
            <a:ext cx="10542905" cy="362560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500" dirty="0">
                <a:solidFill>
                  <a:srgbClr val="931A68"/>
                </a:solidFill>
                <a:latin typeface="Courier New"/>
                <a:cs typeface="Courier New"/>
              </a:rPr>
              <a:t>public void</a:t>
            </a:r>
            <a:r>
              <a:rPr sz="1500" spc="-5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showAlert(){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500" spc="-5" dirty="0">
                <a:latin typeface="Courier New"/>
                <a:cs typeface="Courier New"/>
              </a:rPr>
              <a:t>AlertDialog.Builder builder </a:t>
            </a:r>
            <a:r>
              <a:rPr sz="1500" dirty="0">
                <a:latin typeface="Courier New"/>
                <a:cs typeface="Courier New"/>
              </a:rPr>
              <a:t>= </a:t>
            </a:r>
            <a:r>
              <a:rPr sz="1500" dirty="0">
                <a:solidFill>
                  <a:srgbClr val="931A68"/>
                </a:solidFill>
                <a:latin typeface="Courier New"/>
                <a:cs typeface="Courier New"/>
              </a:rPr>
              <a:t>new</a:t>
            </a:r>
            <a:r>
              <a:rPr sz="1500" spc="-15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AlertDialog.Builder(wrapper);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Courier New"/>
              <a:cs typeface="Courier New"/>
            </a:endParaRPr>
          </a:p>
          <a:p>
            <a:pPr marL="469900" marR="1148080">
              <a:lnSpc>
                <a:spcPct val="111100"/>
              </a:lnSpc>
            </a:pPr>
            <a:r>
              <a:rPr sz="1500" spc="-5" dirty="0">
                <a:latin typeface="Courier New"/>
                <a:cs typeface="Courier New"/>
              </a:rPr>
              <a:t>builder.setMessage(</a:t>
            </a:r>
            <a:r>
              <a:rPr sz="1500" spc="-5" dirty="0">
                <a:solidFill>
                  <a:srgbClr val="3933FF"/>
                </a:solidFill>
                <a:latin typeface="Courier New"/>
                <a:cs typeface="Courier New"/>
              </a:rPr>
              <a:t>"Unfortunately,the process com.android.phone has </a:t>
            </a:r>
            <a:r>
              <a:rPr sz="1500" dirty="0">
                <a:solidFill>
                  <a:srgbClr val="3933FF"/>
                </a:solidFill>
                <a:latin typeface="Courier New"/>
                <a:cs typeface="Courier New"/>
              </a:rPr>
              <a:t>stopped"</a:t>
            </a:r>
            <a:r>
              <a:rPr sz="1500" dirty="0">
                <a:latin typeface="Courier New"/>
                <a:cs typeface="Courier New"/>
              </a:rPr>
              <a:t>);  </a:t>
            </a:r>
            <a:r>
              <a:rPr sz="1500" spc="-5" dirty="0">
                <a:latin typeface="Courier New"/>
                <a:cs typeface="Courier New"/>
              </a:rPr>
              <a:t>builder.setPositiveButton(</a:t>
            </a:r>
            <a:r>
              <a:rPr sz="1500" spc="-5" dirty="0">
                <a:solidFill>
                  <a:srgbClr val="3933FF"/>
                </a:solidFill>
                <a:latin typeface="Courier New"/>
                <a:cs typeface="Courier New"/>
              </a:rPr>
              <a:t>"OK"</a:t>
            </a:r>
            <a:r>
              <a:rPr sz="1500" spc="-5" dirty="0">
                <a:latin typeface="Courier New"/>
                <a:cs typeface="Courier New"/>
              </a:rPr>
              <a:t>,</a:t>
            </a:r>
            <a:r>
              <a:rPr sz="1500" spc="-5" dirty="0">
                <a:solidFill>
                  <a:srgbClr val="931A68"/>
                </a:solidFill>
                <a:latin typeface="Courier New"/>
                <a:cs typeface="Courier New"/>
              </a:rPr>
              <a:t>null</a:t>
            </a:r>
            <a:r>
              <a:rPr sz="1500" spc="-5" dirty="0">
                <a:latin typeface="Courier New"/>
                <a:cs typeface="Courier New"/>
              </a:rPr>
              <a:t>);</a:t>
            </a:r>
            <a:endParaRPr sz="1500" dirty="0">
              <a:latin typeface="Courier New"/>
              <a:cs typeface="Courier New"/>
            </a:endParaRPr>
          </a:p>
          <a:p>
            <a:pPr marL="469900" marR="1491615">
              <a:lnSpc>
                <a:spcPct val="111100"/>
              </a:lnSpc>
            </a:pPr>
            <a:r>
              <a:rPr sz="1500" spc="-5" dirty="0">
                <a:latin typeface="Courier New"/>
                <a:cs typeface="Courier New"/>
              </a:rPr>
              <a:t>builder.setNegativeButton(</a:t>
            </a:r>
            <a:r>
              <a:rPr sz="1500" spc="-5" dirty="0">
                <a:solidFill>
                  <a:srgbClr val="3933FF"/>
                </a:solidFill>
                <a:latin typeface="Courier New"/>
                <a:cs typeface="Courier New"/>
              </a:rPr>
              <a:t>"Report"</a:t>
            </a:r>
            <a:r>
              <a:rPr sz="1500" spc="-5" dirty="0"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931A68"/>
                </a:solidFill>
                <a:latin typeface="Courier New"/>
                <a:cs typeface="Courier New"/>
              </a:rPr>
              <a:t>new </a:t>
            </a:r>
            <a:r>
              <a:rPr sz="1500" spc="-5" dirty="0">
                <a:latin typeface="Courier New"/>
                <a:cs typeface="Courier New"/>
              </a:rPr>
              <a:t>DialogInterface.OnClickListener() </a:t>
            </a:r>
            <a:r>
              <a:rPr sz="1500" dirty="0">
                <a:latin typeface="Courier New"/>
                <a:cs typeface="Courier New"/>
              </a:rPr>
              <a:t>{  </a:t>
            </a:r>
            <a:r>
              <a:rPr sz="1500" dirty="0">
                <a:solidFill>
                  <a:srgbClr val="777777"/>
                </a:solidFill>
                <a:latin typeface="Courier New"/>
                <a:cs typeface="Courier New"/>
              </a:rPr>
              <a:t>@Override</a:t>
            </a:r>
            <a:endParaRPr sz="15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solidFill>
                  <a:srgbClr val="931A68"/>
                </a:solidFill>
                <a:latin typeface="Courier New"/>
                <a:cs typeface="Courier New"/>
              </a:rPr>
              <a:t>public void </a:t>
            </a:r>
            <a:r>
              <a:rPr sz="1500" spc="-5" dirty="0">
                <a:latin typeface="Courier New"/>
                <a:cs typeface="Courier New"/>
              </a:rPr>
              <a:t>onClick(DialogInterface dialog, </a:t>
            </a:r>
            <a:r>
              <a:rPr sz="1500" dirty="0">
                <a:solidFill>
                  <a:srgbClr val="931A68"/>
                </a:solidFill>
                <a:latin typeface="Courier New"/>
                <a:cs typeface="Courier New"/>
              </a:rPr>
              <a:t>int </a:t>
            </a:r>
            <a:r>
              <a:rPr sz="1500" spc="-5" dirty="0">
                <a:latin typeface="Courier New"/>
                <a:cs typeface="Courier New"/>
              </a:rPr>
              <a:t>which)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{</a:t>
            </a: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1500" spc="-5" dirty="0">
                <a:solidFill>
                  <a:srgbClr val="4E9072"/>
                </a:solidFill>
                <a:latin typeface="Courier New"/>
                <a:cs typeface="Courier New"/>
              </a:rPr>
              <a:t>//show Report</a:t>
            </a:r>
            <a:r>
              <a:rPr sz="1500" spc="-10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E9072"/>
                </a:solidFill>
                <a:latin typeface="Courier New"/>
                <a:cs typeface="Courier New"/>
              </a:rPr>
              <a:t>Activity</a:t>
            </a:r>
            <a:endParaRPr sz="15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latin typeface="Courier New"/>
                <a:cs typeface="Courier New"/>
              </a:rPr>
              <a:t>}</a:t>
            </a: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1500" spc="-5" dirty="0">
                <a:latin typeface="Courier New"/>
                <a:cs typeface="Courier New"/>
              </a:rPr>
              <a:t>});</a:t>
            </a:r>
            <a:endParaRPr sz="15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1500" spc="-5" dirty="0">
                <a:latin typeface="Courier New"/>
                <a:cs typeface="Courier New"/>
              </a:rPr>
              <a:t>builder.create().show();</a:t>
            </a:r>
            <a:endParaRPr sz="15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77800" y="3263900"/>
            <a:ext cx="12344400" cy="6350000"/>
            <a:chOff x="177800" y="3263900"/>
            <a:chExt cx="12344400" cy="6350000"/>
          </a:xfrm>
        </p:grpSpPr>
        <p:sp>
          <p:nvSpPr>
            <p:cNvPr id="5" name="object 5"/>
            <p:cNvSpPr/>
            <p:nvPr/>
          </p:nvSpPr>
          <p:spPr>
            <a:xfrm>
              <a:off x="177800" y="8775700"/>
              <a:ext cx="838200" cy="83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07500" y="3263900"/>
              <a:ext cx="3314700" cy="5549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191873"/>
            <a:ext cx="6736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AlertDialog </a:t>
            </a:r>
            <a:r>
              <a:rPr spc="-215" dirty="0"/>
              <a:t>: </a:t>
            </a:r>
            <a:r>
              <a:rPr spc="-35" dirty="0"/>
              <a:t>Alerts </a:t>
            </a:r>
            <a:r>
              <a:rPr spc="-10" dirty="0"/>
              <a:t>without </a:t>
            </a:r>
            <a:r>
              <a:rPr spc="15" dirty="0"/>
              <a:t>title</a:t>
            </a:r>
            <a:r>
              <a:rPr spc="-425" dirty="0"/>
              <a:t> </a:t>
            </a:r>
            <a:r>
              <a:rPr spc="-150" dirty="0"/>
              <a:t>bar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9900" y="1079500"/>
            <a:ext cx="12052300" cy="7734300"/>
          </a:xfrm>
          <a:custGeom>
            <a:avLst/>
            <a:gdLst/>
            <a:ahLst/>
            <a:cxnLst/>
            <a:rect l="l" t="t" r="r" b="b"/>
            <a:pathLst>
              <a:path w="12052300" h="7734300">
                <a:moveTo>
                  <a:pt x="0" y="0"/>
                </a:moveTo>
                <a:lnTo>
                  <a:pt x="12052300" y="0"/>
                </a:lnTo>
                <a:lnTo>
                  <a:pt x="12052300" y="7734300"/>
                </a:lnTo>
                <a:lnTo>
                  <a:pt x="0" y="773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0701" y="1104900"/>
            <a:ext cx="10401300" cy="4396332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500" dirty="0">
                <a:solidFill>
                  <a:srgbClr val="931A68"/>
                </a:solidFill>
                <a:latin typeface="Courier New"/>
                <a:cs typeface="Courier New"/>
              </a:rPr>
              <a:t>public void</a:t>
            </a:r>
            <a:r>
              <a:rPr sz="1500" spc="-5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showAlertWithTitleBar(){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 dirty="0">
              <a:latin typeface="Courier New"/>
              <a:cs typeface="Courier New"/>
            </a:endParaRPr>
          </a:p>
          <a:p>
            <a:pPr marL="469900" marR="2862580">
              <a:lnSpc>
                <a:spcPct val="111100"/>
              </a:lnSpc>
            </a:pPr>
            <a:r>
              <a:rPr sz="1500" spc="-5" dirty="0">
                <a:latin typeface="Courier New"/>
                <a:cs typeface="Courier New"/>
              </a:rPr>
              <a:t>AlertDialog.Builder builder </a:t>
            </a:r>
            <a:r>
              <a:rPr sz="1500" dirty="0">
                <a:latin typeface="Courier New"/>
                <a:cs typeface="Courier New"/>
              </a:rPr>
              <a:t>= </a:t>
            </a:r>
            <a:r>
              <a:rPr sz="1500" dirty="0">
                <a:solidFill>
                  <a:srgbClr val="931A68"/>
                </a:solidFill>
                <a:latin typeface="Courier New"/>
                <a:cs typeface="Courier New"/>
              </a:rPr>
              <a:t>new </a:t>
            </a:r>
            <a:r>
              <a:rPr sz="1500" dirty="0">
                <a:latin typeface="Courier New"/>
                <a:cs typeface="Courier New"/>
              </a:rPr>
              <a:t>AlertDialog.Builder(wrapper);  </a:t>
            </a:r>
            <a:r>
              <a:rPr sz="1500" spc="-5" dirty="0">
                <a:latin typeface="Courier New"/>
                <a:cs typeface="Courier New"/>
              </a:rPr>
              <a:t>builder.setIcon(android.R.drawable.</a:t>
            </a:r>
            <a:r>
              <a:rPr sz="1500" spc="-5" dirty="0">
                <a:solidFill>
                  <a:srgbClr val="0326CC"/>
                </a:solidFill>
                <a:latin typeface="Courier New"/>
                <a:cs typeface="Courier New"/>
              </a:rPr>
              <a:t>ic_dialog_alert</a:t>
            </a:r>
            <a:r>
              <a:rPr sz="1500" spc="-5" dirty="0">
                <a:latin typeface="Courier New"/>
                <a:cs typeface="Courier New"/>
              </a:rPr>
              <a:t>);  builder.setTitle(</a:t>
            </a:r>
            <a:r>
              <a:rPr sz="1500" spc="-5" dirty="0">
                <a:solidFill>
                  <a:srgbClr val="3933FF"/>
                </a:solidFill>
                <a:latin typeface="Courier New"/>
                <a:cs typeface="Courier New"/>
              </a:rPr>
              <a:t>"Erase USB Storage </a:t>
            </a:r>
            <a:r>
              <a:rPr sz="1500" dirty="0">
                <a:solidFill>
                  <a:srgbClr val="3933FF"/>
                </a:solidFill>
                <a:latin typeface="Courier New"/>
                <a:cs typeface="Courier New"/>
              </a:rPr>
              <a:t>?"</a:t>
            </a:r>
            <a:r>
              <a:rPr sz="1500" dirty="0">
                <a:latin typeface="Courier New"/>
                <a:cs typeface="Courier New"/>
              </a:rPr>
              <a:t>);  </a:t>
            </a:r>
            <a:r>
              <a:rPr sz="1500" spc="-5" dirty="0">
                <a:latin typeface="Courier New"/>
                <a:cs typeface="Courier New"/>
              </a:rPr>
              <a:t>builder.setMessage(</a:t>
            </a:r>
            <a:r>
              <a:rPr sz="1500" spc="-5" dirty="0">
                <a:solidFill>
                  <a:srgbClr val="3933FF"/>
                </a:solidFill>
                <a:latin typeface="Courier New"/>
                <a:cs typeface="Courier New"/>
              </a:rPr>
              <a:t>"You’ll lose all photos and</a:t>
            </a:r>
            <a:r>
              <a:rPr sz="1500" spc="-35" dirty="0">
                <a:solidFill>
                  <a:srgbClr val="3933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933FF"/>
                </a:solidFill>
                <a:latin typeface="Courier New"/>
                <a:cs typeface="Courier New"/>
              </a:rPr>
              <a:t>media!"</a:t>
            </a:r>
            <a:r>
              <a:rPr sz="1500" dirty="0">
                <a:latin typeface="Courier New"/>
                <a:cs typeface="Courier New"/>
              </a:rPr>
              <a:t>);</a:t>
            </a:r>
          </a:p>
          <a:p>
            <a:pPr marL="469900" marR="1605915">
              <a:lnSpc>
                <a:spcPct val="111100"/>
              </a:lnSpc>
            </a:pPr>
            <a:r>
              <a:rPr sz="1500" spc="-5" dirty="0">
                <a:latin typeface="Courier New"/>
                <a:cs typeface="Courier New"/>
              </a:rPr>
              <a:t>builder.setPositiveButton(</a:t>
            </a:r>
            <a:r>
              <a:rPr sz="1500" spc="-5" dirty="0">
                <a:solidFill>
                  <a:srgbClr val="3933FF"/>
                </a:solidFill>
                <a:latin typeface="Courier New"/>
                <a:cs typeface="Courier New"/>
              </a:rPr>
              <a:t>"Erase"</a:t>
            </a:r>
            <a:r>
              <a:rPr sz="1500" spc="-5" dirty="0"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931A68"/>
                </a:solidFill>
                <a:latin typeface="Courier New"/>
                <a:cs typeface="Courier New"/>
              </a:rPr>
              <a:t>new </a:t>
            </a:r>
            <a:r>
              <a:rPr sz="1500" spc="-5" dirty="0">
                <a:latin typeface="Courier New"/>
                <a:cs typeface="Courier New"/>
              </a:rPr>
              <a:t>DialogInterface.OnClickListener() </a:t>
            </a:r>
            <a:r>
              <a:rPr sz="1500" dirty="0">
                <a:latin typeface="Courier New"/>
                <a:cs typeface="Courier New"/>
              </a:rPr>
              <a:t>{  </a:t>
            </a:r>
            <a:r>
              <a:rPr sz="1500" dirty="0">
                <a:solidFill>
                  <a:srgbClr val="777777"/>
                </a:solidFill>
                <a:latin typeface="Courier New"/>
                <a:cs typeface="Courier New"/>
              </a:rPr>
              <a:t>@Override</a:t>
            </a:r>
            <a:endParaRPr sz="15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solidFill>
                  <a:srgbClr val="931A68"/>
                </a:solidFill>
                <a:latin typeface="Courier New"/>
                <a:cs typeface="Courier New"/>
              </a:rPr>
              <a:t>public void </a:t>
            </a:r>
            <a:r>
              <a:rPr sz="1500" spc="-5" dirty="0">
                <a:latin typeface="Courier New"/>
                <a:cs typeface="Courier New"/>
              </a:rPr>
              <a:t>onClick(DialogInterface dialog, </a:t>
            </a:r>
            <a:r>
              <a:rPr sz="1500" dirty="0">
                <a:solidFill>
                  <a:srgbClr val="931A68"/>
                </a:solidFill>
                <a:latin typeface="Courier New"/>
                <a:cs typeface="Courier New"/>
              </a:rPr>
              <a:t>int </a:t>
            </a:r>
            <a:r>
              <a:rPr sz="1500" spc="-5" dirty="0">
                <a:latin typeface="Courier New"/>
                <a:cs typeface="Courier New"/>
              </a:rPr>
              <a:t>which)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{</a:t>
            </a: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1500" spc="-5" dirty="0">
                <a:solidFill>
                  <a:srgbClr val="4E9072"/>
                </a:solidFill>
                <a:latin typeface="Courier New"/>
                <a:cs typeface="Courier New"/>
              </a:rPr>
              <a:t>//do Report</a:t>
            </a:r>
            <a:r>
              <a:rPr sz="1500" spc="-10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E9072"/>
                </a:solidFill>
                <a:latin typeface="Courier New"/>
                <a:cs typeface="Courier New"/>
              </a:rPr>
              <a:t>Activity</a:t>
            </a:r>
            <a:endParaRPr sz="15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latin typeface="Courier New"/>
                <a:cs typeface="Courier New"/>
              </a:rPr>
              <a:t>}</a:t>
            </a: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1500" spc="-5" dirty="0">
                <a:latin typeface="Courier New"/>
                <a:cs typeface="Courier New"/>
              </a:rPr>
              <a:t>});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Courier New"/>
              <a:cs typeface="Courier New"/>
            </a:endParaRPr>
          </a:p>
          <a:p>
            <a:pPr marL="469900" marR="5263515">
              <a:lnSpc>
                <a:spcPct val="111100"/>
              </a:lnSpc>
            </a:pPr>
            <a:r>
              <a:rPr sz="1500" spc="-5" dirty="0">
                <a:latin typeface="Courier New"/>
                <a:cs typeface="Courier New"/>
              </a:rPr>
              <a:t>builder.setNegativeButton(</a:t>
            </a:r>
            <a:r>
              <a:rPr sz="1500" spc="-5" dirty="0">
                <a:solidFill>
                  <a:srgbClr val="3933FF"/>
                </a:solidFill>
                <a:latin typeface="Courier New"/>
                <a:cs typeface="Courier New"/>
              </a:rPr>
              <a:t>"Cancel"</a:t>
            </a:r>
            <a:r>
              <a:rPr sz="1500" spc="-5" dirty="0"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931A68"/>
                </a:solidFill>
                <a:latin typeface="Courier New"/>
                <a:cs typeface="Courier New"/>
              </a:rPr>
              <a:t>null</a:t>
            </a:r>
            <a:r>
              <a:rPr sz="1500" dirty="0">
                <a:latin typeface="Courier New"/>
                <a:cs typeface="Courier New"/>
              </a:rPr>
              <a:t>);  </a:t>
            </a:r>
            <a:r>
              <a:rPr sz="1500" spc="-5" dirty="0">
                <a:latin typeface="Courier New"/>
                <a:cs typeface="Courier New"/>
              </a:rPr>
              <a:t>builder.create().show();</a:t>
            </a:r>
            <a:endParaRPr sz="15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77800" y="3289300"/>
            <a:ext cx="12344400" cy="6324600"/>
            <a:chOff x="177800" y="3289300"/>
            <a:chExt cx="12344400" cy="6324600"/>
          </a:xfrm>
        </p:grpSpPr>
        <p:sp>
          <p:nvSpPr>
            <p:cNvPr id="5" name="object 5"/>
            <p:cNvSpPr/>
            <p:nvPr/>
          </p:nvSpPr>
          <p:spPr>
            <a:xfrm>
              <a:off x="177800" y="8775700"/>
              <a:ext cx="838200" cy="83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20200" y="3289300"/>
              <a:ext cx="3302000" cy="5524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241300"/>
            <a:ext cx="6103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AlertDialog </a:t>
            </a:r>
            <a:r>
              <a:rPr spc="-215" dirty="0"/>
              <a:t>: </a:t>
            </a:r>
            <a:r>
              <a:rPr spc="-35" dirty="0"/>
              <a:t>Alerts </a:t>
            </a:r>
            <a:r>
              <a:rPr spc="-10" dirty="0"/>
              <a:t>with </a:t>
            </a:r>
            <a:r>
              <a:rPr spc="15" dirty="0"/>
              <a:t>title</a:t>
            </a:r>
            <a:r>
              <a:rPr spc="-434" dirty="0"/>
              <a:t> </a:t>
            </a:r>
            <a:r>
              <a:rPr spc="-150" dirty="0"/>
              <a:t>bar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41300"/>
            <a:ext cx="1387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Di</a:t>
            </a:r>
            <a:r>
              <a:rPr spc="-470" dirty="0"/>
              <a:t>a</a:t>
            </a:r>
            <a:r>
              <a:rPr spc="-20" dirty="0"/>
              <a:t>lo</a:t>
            </a:r>
            <a:r>
              <a:rPr spc="-470" dirty="0"/>
              <a:t>g</a:t>
            </a:r>
            <a:r>
              <a:rPr spc="-41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600" y="6311900"/>
            <a:ext cx="2337435" cy="207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1470" indent="-31940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32105" algn="l"/>
              </a:tabLst>
            </a:pPr>
            <a:r>
              <a:rPr sz="2800" spc="-55" dirty="0">
                <a:solidFill>
                  <a:srgbClr val="606060"/>
                </a:solidFill>
                <a:latin typeface="Arial"/>
                <a:cs typeface="Arial"/>
              </a:rPr>
              <a:t>Optional</a:t>
            </a:r>
            <a:r>
              <a:rPr sz="2800" spc="-42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606060"/>
                </a:solidFill>
                <a:latin typeface="Arial"/>
                <a:cs typeface="Arial"/>
              </a:rPr>
              <a:t>Title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606060"/>
              </a:buClr>
              <a:buFont typeface="Arial"/>
              <a:buAutoNum type="arabicPeriod"/>
            </a:pPr>
            <a:endParaRPr sz="2600">
              <a:latin typeface="Arial"/>
              <a:cs typeface="Arial"/>
            </a:endParaRPr>
          </a:p>
          <a:p>
            <a:pPr marL="331470" indent="-319405">
              <a:lnSpc>
                <a:spcPct val="100000"/>
              </a:lnSpc>
              <a:buAutoNum type="arabicPeriod"/>
              <a:tabLst>
                <a:tab pos="332105" algn="l"/>
              </a:tabLst>
            </a:pPr>
            <a:r>
              <a:rPr sz="2800" spc="-40" dirty="0">
                <a:solidFill>
                  <a:srgbClr val="606060"/>
                </a:solidFill>
                <a:latin typeface="Arial"/>
                <a:cs typeface="Arial"/>
              </a:rPr>
              <a:t>Content</a:t>
            </a:r>
            <a:r>
              <a:rPr sz="2800" spc="-5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800" spc="-210" dirty="0">
                <a:solidFill>
                  <a:srgbClr val="606060"/>
                </a:solidFill>
                <a:latin typeface="Arial"/>
                <a:cs typeface="Arial"/>
              </a:rPr>
              <a:t>area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606060"/>
              </a:buClr>
              <a:buFont typeface="Arial"/>
              <a:buAutoNum type="arabicPeriod"/>
            </a:pPr>
            <a:endParaRPr sz="26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buAutoNum type="arabicPeriod"/>
              <a:tabLst>
                <a:tab pos="296545" algn="l"/>
              </a:tabLst>
            </a:pPr>
            <a:r>
              <a:rPr sz="2800" spc="-35" dirty="0">
                <a:solidFill>
                  <a:srgbClr val="606060"/>
                </a:solidFill>
                <a:latin typeface="Arial"/>
                <a:cs typeface="Arial"/>
              </a:rPr>
              <a:t>Action</a:t>
            </a:r>
            <a:r>
              <a:rPr sz="2800" spc="-8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606060"/>
                </a:solidFill>
                <a:latin typeface="Arial"/>
                <a:cs typeface="Arial"/>
              </a:rPr>
              <a:t>button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5" name="object 5"/>
            <p:cNvSpPr/>
            <p:nvPr/>
          </p:nvSpPr>
          <p:spPr>
            <a:xfrm>
              <a:off x="4244257" y="4714345"/>
              <a:ext cx="8724490" cy="41502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70000" y="889000"/>
              <a:ext cx="9652000" cy="5080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8860">
              <a:lnSpc>
                <a:spcPts val="2335"/>
              </a:lnSpc>
            </a:pPr>
            <a:r>
              <a:rPr spc="-130" dirty="0"/>
              <a:t>by </a:t>
            </a:r>
            <a:r>
              <a:rPr spc="-180" dirty="0"/>
              <a:t>Eakapong</a:t>
            </a:r>
            <a:r>
              <a:rPr spc="65" dirty="0"/>
              <a:t> </a:t>
            </a:r>
            <a:r>
              <a:rPr spc="-65" dirty="0"/>
              <a:t>Kattiya</a:t>
            </a: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000000"/>
                </a:solidFill>
              </a:rPr>
              <a:t>Monday, July 15,</a:t>
            </a:r>
            <a:r>
              <a:rPr sz="1200" spc="25" dirty="0">
                <a:solidFill>
                  <a:srgbClr val="000000"/>
                </a:solidFill>
              </a:rPr>
              <a:t> </a:t>
            </a:r>
            <a:r>
              <a:rPr sz="1200" spc="5" dirty="0">
                <a:solidFill>
                  <a:srgbClr val="000000"/>
                </a:solidFill>
              </a:rPr>
              <a:t>13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933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C9C58F52C93548845CCCB59578AD2C" ma:contentTypeVersion="5" ma:contentTypeDescription="Create a new document." ma:contentTypeScope="" ma:versionID="6a2de4cf85a287c9bd0e52ee864702ad">
  <xsd:schema xmlns:xsd="http://www.w3.org/2001/XMLSchema" xmlns:xs="http://www.w3.org/2001/XMLSchema" xmlns:p="http://schemas.microsoft.com/office/2006/metadata/properties" xmlns:ns2="9fcdf280-26ce-4ded-ac66-85ca9a77751c" targetNamespace="http://schemas.microsoft.com/office/2006/metadata/properties" ma:root="true" ma:fieldsID="377a4325e3562790572f01848d82a3cc" ns2:_="">
    <xsd:import namespace="9fcdf280-26ce-4ded-ac66-85ca9a7775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cdf280-26ce-4ded-ac66-85ca9a7775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BAFD39-2AF0-409C-A334-50D4DDEBE215}"/>
</file>

<file path=customXml/itemProps2.xml><?xml version="1.0" encoding="utf-8"?>
<ds:datastoreItem xmlns:ds="http://schemas.openxmlformats.org/officeDocument/2006/customXml" ds:itemID="{46FD1960-09BA-4762-93FE-7C41AB15D3B5}"/>
</file>

<file path=customXml/itemProps3.xml><?xml version="1.0" encoding="utf-8"?>
<ds:datastoreItem xmlns:ds="http://schemas.openxmlformats.org/officeDocument/2006/customXml" ds:itemID="{D1B16670-DF6E-46C5-B1D4-6B72AA0DF9A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6884</TotalTime>
  <Words>1706</Words>
  <Application>Microsoft Office PowerPoint</Application>
  <PresentationFormat>Custom</PresentationFormat>
  <Paragraphs>251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Courier New</vt:lpstr>
      <vt:lpstr>Georgia</vt:lpstr>
      <vt:lpstr>Times New Roman</vt:lpstr>
      <vt:lpstr>Office Theme</vt:lpstr>
      <vt:lpstr>PowerPoint Presentation</vt:lpstr>
      <vt:lpstr>PowerPoint Presentation</vt:lpstr>
      <vt:lpstr>Toasts</vt:lpstr>
      <vt:lpstr>PowerPoint Presentation</vt:lpstr>
      <vt:lpstr>Alerts</vt:lpstr>
      <vt:lpstr>Buttons</vt:lpstr>
      <vt:lpstr>AlertDialog : Alerts without title bar</vt:lpstr>
      <vt:lpstr>AlertDialog : Alerts with title bar</vt:lpstr>
      <vt:lpstr>Dialogs</vt:lpstr>
      <vt:lpstr>Text Fields : EditText</vt:lpstr>
      <vt:lpstr>AlertDialog : Prompt user input</vt:lpstr>
      <vt:lpstr>Switches</vt:lpstr>
      <vt:lpstr>AlertDialog : Single choice dialog</vt:lpstr>
      <vt:lpstr>AlertDialog : Multi choices dialog</vt:lpstr>
      <vt:lpstr>Scrolls</vt:lpstr>
      <vt:lpstr>Pickers</vt:lpstr>
      <vt:lpstr>Popups (&gt;API 11)</vt:lpstr>
      <vt:lpstr>Spinners</vt:lpstr>
      <vt:lpstr>AlertDialog : Popup Menu With Icon</vt:lpstr>
      <vt:lpstr>ArrayAdapterWithIcon.java</vt:lpstr>
      <vt:lpstr>What is a status bar notification?</vt:lpstr>
      <vt:lpstr>How are notifications used?</vt:lpstr>
      <vt:lpstr>Building a Notification</vt:lpstr>
      <vt:lpstr>Building a Notification</vt:lpstr>
      <vt:lpstr>Building a Notification</vt:lpstr>
      <vt:lpstr>Building a Notification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</dc:creator>
  <cp:lastModifiedBy>anupama namburi</cp:lastModifiedBy>
  <cp:revision>8</cp:revision>
  <dcterms:created xsi:type="dcterms:W3CDTF">2021-04-08T06:40:31Z</dcterms:created>
  <dcterms:modified xsi:type="dcterms:W3CDTF">2022-04-26T05:20:01Z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2021-04-08T00:00:00Z</vt:filetime>
  </property>
  <property fmtid="{D5CDD505-2E9C-101B-9397-08002B2CF9AE}" pid="3" name="ContentTypeId">
    <vt:lpwstr>0x01010069C9C58F52C93548845CCCB59578AD2C</vt:lpwstr>
  </property>
</Properties>
</file>