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7" r:id="rId4"/>
    <p:sldId id="273" r:id="rId5"/>
    <p:sldId id="274" r:id="rId6"/>
    <p:sldId id="275" r:id="rId7"/>
    <p:sldId id="258" r:id="rId8"/>
    <p:sldId id="259" r:id="rId9"/>
    <p:sldId id="263" r:id="rId10"/>
    <p:sldId id="264" r:id="rId11"/>
    <p:sldId id="276" r:id="rId12"/>
    <p:sldId id="265" r:id="rId13"/>
    <p:sldId id="266" r:id="rId14"/>
    <p:sldId id="268" r:id="rId15"/>
    <p:sldId id="261"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385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02981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90525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272980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278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9/25/2025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362049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078577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9/25/2025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4250320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9/25/2025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00749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t>9/25/2025</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dirty="0"/>
          </a:p>
        </p:txBody>
      </p:sp>
    </p:spTree>
    <p:extLst>
      <p:ext uri="{BB962C8B-B14F-4D97-AF65-F5344CB8AC3E}">
        <p14:creationId xmlns:p14="http://schemas.microsoft.com/office/powerpoint/2010/main" val="1767225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095835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9/25/2025</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71167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6707" y="532249"/>
            <a:ext cx="7994337" cy="5573571"/>
          </a:xfrm>
        </p:spPr>
        <p:txBody>
          <a:bodyPr>
            <a:normAutofit fontScale="90000"/>
          </a:bodyPr>
          <a:lstStyle/>
          <a:p>
            <a:pPr>
              <a:lnSpc>
                <a:spcPct val="100000"/>
              </a:lnSpc>
            </a:pPr>
            <a:br>
              <a:rPr lang="en-IN" sz="5800" dirty="0">
                <a:latin typeface="Androgyne" panose="05080000000003050000" pitchFamily="82" charset="0"/>
              </a:rPr>
            </a:br>
            <a:br>
              <a:rPr lang="en-IN" sz="5800" dirty="0">
                <a:latin typeface="Androgyne" panose="05080000000003050000" pitchFamily="82" charset="0"/>
              </a:rPr>
            </a:br>
            <a:r>
              <a:rPr lang="en-IN" sz="5800" dirty="0">
                <a:latin typeface="Androgyne" panose="05080000000003050000" pitchFamily="82" charset="0"/>
              </a:rPr>
              <a:t>HR Data Attrition Analysis</a:t>
            </a:r>
            <a:br>
              <a:rPr lang="en-IN" dirty="0">
                <a:latin typeface="Androgyne" panose="05080000000003050000" pitchFamily="82" charset="0"/>
              </a:rPr>
            </a:br>
            <a:br>
              <a:rPr lang="en-IN" dirty="0">
                <a:latin typeface="Androgyne" panose="05080000000003050000" pitchFamily="82" charset="0"/>
              </a:rPr>
            </a:br>
            <a:r>
              <a:rPr lang="en-IN" sz="2000" dirty="0">
                <a:latin typeface="Androgyne" panose="05080000000003050000" pitchFamily="82" charset="0"/>
              </a:rPr>
              <a:t>Source: </a:t>
            </a:r>
            <a:r>
              <a:rPr lang="en-US" sz="2000" dirty="0"/>
              <a:t>: </a:t>
            </a:r>
            <a:r>
              <a:rPr lang="en-US" sz="2000" u="sng" dirty="0">
                <a:solidFill>
                  <a:srgbClr val="00B0F0"/>
                </a:solidFill>
                <a:latin typeface="Androgyne" panose="05080000000003050000" pitchFamily="82" charset="0"/>
              </a:rPr>
              <a:t>https://www.kaggle.com/datasets/pavansubhasht/ibm-hr-analytics-attrition-dataset</a:t>
            </a:r>
            <a:br>
              <a:rPr lang="en-IN" sz="2000" dirty="0">
                <a:latin typeface="Androgyne" panose="05080000000003050000" pitchFamily="82" charset="0"/>
              </a:rPr>
            </a:br>
            <a:r>
              <a:rPr lang="en-IN" sz="2000" dirty="0">
                <a:latin typeface="Androgyne" panose="05080000000003050000" pitchFamily="82" charset="0"/>
              </a:rPr>
              <a:t>Dataset: HR-Employee-Attrition.csv</a:t>
            </a:r>
            <a:br>
              <a:rPr lang="en-US" sz="2000" i="0" dirty="0">
                <a:effectLst/>
                <a:latin typeface="Androgyne" panose="05080000000003050000" pitchFamily="82" charset="0"/>
              </a:rPr>
            </a:br>
            <a:r>
              <a:rPr lang="en-US" sz="2000" i="0" dirty="0">
                <a:effectLst/>
                <a:latin typeface="Androgyne" panose="05080000000003050000" pitchFamily="82" charset="0"/>
              </a:rPr>
              <a:t>Email:</a:t>
            </a:r>
            <a:r>
              <a:rPr lang="en-US" sz="2000" i="0" dirty="0">
                <a:solidFill>
                  <a:srgbClr val="00B0F0"/>
                </a:solidFill>
                <a:effectLst/>
                <a:latin typeface="Androgyne" panose="05080000000003050000" pitchFamily="82" charset="0"/>
              </a:rPr>
              <a:t> </a:t>
            </a:r>
            <a:r>
              <a:rPr lang="en-US" sz="2000" u="sng" dirty="0">
                <a:solidFill>
                  <a:srgbClr val="00B0F0"/>
                </a:solidFill>
                <a:latin typeface="Androgyne" panose="05080000000003050000" pitchFamily="82" charset="0"/>
              </a:rPr>
              <a:t>mundrikatejasrichinnu@gmail.com</a:t>
            </a:r>
            <a:br>
              <a:rPr lang="en-US" sz="2000" dirty="0">
                <a:latin typeface="Androgyne" panose="05080000000003050000" pitchFamily="82" charset="0"/>
              </a:rPr>
            </a:br>
            <a:r>
              <a:rPr lang="en-US" sz="2000" dirty="0">
                <a:latin typeface="Androgyne" panose="05080000000003050000" pitchFamily="82" charset="0"/>
              </a:rPr>
              <a:t>Phone : 8179446857</a:t>
            </a:r>
            <a:br>
              <a:rPr lang="en-US" sz="2000" dirty="0">
                <a:latin typeface="Androgyne" panose="05080000000003050000" pitchFamily="82" charset="0"/>
              </a:rPr>
            </a:br>
            <a:r>
              <a:rPr lang="en-US" sz="2000" dirty="0">
                <a:latin typeface="Androgyne" panose="05080000000003050000" pitchFamily="82" charset="0"/>
              </a:rPr>
              <a:t>LinkedIn : </a:t>
            </a:r>
            <a:r>
              <a:rPr lang="en-IN" sz="2000" u="sng" dirty="0">
                <a:solidFill>
                  <a:srgbClr val="00B0F0"/>
                </a:solidFill>
                <a:latin typeface="Androgyne" panose="05080000000003050000"/>
                <a:cs typeface="Times New Roman" panose="02020603050405020304" pitchFamily="18" charset="0"/>
              </a:rPr>
              <a:t>www.linkedin.com/in/tejasri-mundrika</a:t>
            </a:r>
            <a:endParaRPr sz="2000" u="sng" dirty="0">
              <a:solidFill>
                <a:srgbClr val="00B0F0"/>
              </a:solidFill>
              <a:latin typeface="Androgyne" panose="05080000000003050000"/>
              <a:cs typeface="Times New Roman" panose="02020603050405020304" pitchFamily="18" charset="0"/>
            </a:endParaRPr>
          </a:p>
        </p:txBody>
      </p:sp>
      <p:sp>
        <p:nvSpPr>
          <p:cNvPr id="6" name="TextBox 5">
            <a:extLst>
              <a:ext uri="{FF2B5EF4-FFF2-40B4-BE49-F238E27FC236}">
                <a16:creationId xmlns:a16="http://schemas.microsoft.com/office/drawing/2014/main" id="{FB237B6E-36DE-DF96-009A-F1CC4371326C}"/>
              </a:ext>
            </a:extLst>
          </p:cNvPr>
          <p:cNvSpPr txBox="1"/>
          <p:nvPr/>
        </p:nvSpPr>
        <p:spPr>
          <a:xfrm>
            <a:off x="6459794" y="6475497"/>
            <a:ext cx="3785419" cy="369332"/>
          </a:xfrm>
          <a:prstGeom prst="rect">
            <a:avLst/>
          </a:prstGeom>
          <a:noFill/>
        </p:spPr>
        <p:txBody>
          <a:bodyPr wrap="square" rtlCol="0">
            <a:spAutoFit/>
          </a:bodyPr>
          <a:lstStyle/>
          <a:p>
            <a:r>
              <a:rPr lang="en-US" dirty="0">
                <a:latin typeface="Androgyne" panose="05080000000003050000" pitchFamily="82" charset="0"/>
              </a:rPr>
              <a:t>M</a:t>
            </a:r>
            <a:r>
              <a:rPr lang="en-IN" dirty="0" err="1">
                <a:latin typeface="Androgyne" panose="05080000000003050000" pitchFamily="82" charset="0"/>
              </a:rPr>
              <a:t>undrika</a:t>
            </a:r>
            <a:r>
              <a:rPr lang="en-IN">
                <a:latin typeface="Androgyne" panose="05080000000003050000" pitchFamily="82" charset="0"/>
              </a:rPr>
              <a:t> Tejasri</a:t>
            </a:r>
            <a:endParaRPr lang="en-IN" dirty="0">
              <a:latin typeface="Androgyne" panose="05080000000003050000" pitchFamily="82" charset="0"/>
            </a:endParaRPr>
          </a:p>
        </p:txBody>
      </p:sp>
      <p:sp>
        <p:nvSpPr>
          <p:cNvPr id="5" name="TextBox 4">
            <a:extLst>
              <a:ext uri="{FF2B5EF4-FFF2-40B4-BE49-F238E27FC236}">
                <a16:creationId xmlns:a16="http://schemas.microsoft.com/office/drawing/2014/main" id="{AEE9355D-33DA-744E-1135-38EE6892A2E5}"/>
              </a:ext>
            </a:extLst>
          </p:cNvPr>
          <p:cNvSpPr txBox="1"/>
          <p:nvPr/>
        </p:nvSpPr>
        <p:spPr>
          <a:xfrm>
            <a:off x="1109299" y="476244"/>
            <a:ext cx="7297994" cy="461665"/>
          </a:xfrm>
          <a:prstGeom prst="rect">
            <a:avLst/>
          </a:prstGeom>
          <a:noFill/>
        </p:spPr>
        <p:txBody>
          <a:bodyPr wrap="square" rtlCol="0">
            <a:spAutoFit/>
          </a:bodyPr>
          <a:lstStyle/>
          <a:p>
            <a:r>
              <a:rPr lang="en-IN" sz="2400" dirty="0">
                <a:solidFill>
                  <a:schemeClr val="accent1"/>
                </a:solidFill>
                <a:latin typeface="Androgyne" panose="05080000000003050000" pitchFamily="82" charset="0"/>
              </a:rPr>
              <a:t>HR Data Attrition Analysis Using </a:t>
            </a:r>
            <a:r>
              <a:rPr lang="en-IN" sz="2400" dirty="0" err="1">
                <a:solidFill>
                  <a:schemeClr val="accent1"/>
                </a:solidFill>
                <a:latin typeface="Androgyne" panose="05080000000003050000" pitchFamily="82" charset="0"/>
              </a:rPr>
              <a:t>PySpark</a:t>
            </a:r>
            <a:endParaRPr lang="en-IN" sz="2400" dirty="0">
              <a:solidFill>
                <a:schemeClr val="accent1"/>
              </a:solidFill>
              <a:latin typeface="Androgyne" panose="05080000000003050000" pitchFamily="82" charset="0"/>
            </a:endParaRPr>
          </a:p>
        </p:txBody>
      </p:sp>
      <p:pic>
        <p:nvPicPr>
          <p:cNvPr id="2050" name="Picture 2" descr="Linkedin icons for free download | Freepik">
            <a:extLst>
              <a:ext uri="{FF2B5EF4-FFF2-40B4-BE49-F238E27FC236}">
                <a16:creationId xmlns:a16="http://schemas.microsoft.com/office/drawing/2014/main" id="{1044F920-CD54-DBAF-79AC-B3D522BC8D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123" y="5889875"/>
            <a:ext cx="153165" cy="1441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F6C179C-5EA5-894E-26BA-73D917CBEFE2}"/>
              </a:ext>
            </a:extLst>
          </p:cNvPr>
          <p:cNvPicPr>
            <a:picLocks noChangeAspect="1"/>
          </p:cNvPicPr>
          <p:nvPr/>
        </p:nvPicPr>
        <p:blipFill>
          <a:blip r:embed="rId3"/>
          <a:stretch>
            <a:fillRect/>
          </a:stretch>
        </p:blipFill>
        <p:spPr>
          <a:xfrm>
            <a:off x="605747" y="5308296"/>
            <a:ext cx="199921" cy="107353"/>
          </a:xfrm>
          <a:prstGeom prst="rect">
            <a:avLst/>
          </a:prstGeom>
        </p:spPr>
      </p:pic>
      <p:pic>
        <p:nvPicPr>
          <p:cNvPr id="10" name="Picture 9">
            <a:extLst>
              <a:ext uri="{FF2B5EF4-FFF2-40B4-BE49-F238E27FC236}">
                <a16:creationId xmlns:a16="http://schemas.microsoft.com/office/drawing/2014/main" id="{1C23C557-4C9C-D4E3-2816-46D3B8FAD83C}"/>
              </a:ext>
            </a:extLst>
          </p:cNvPr>
          <p:cNvPicPr>
            <a:picLocks noChangeAspect="1"/>
          </p:cNvPicPr>
          <p:nvPr/>
        </p:nvPicPr>
        <p:blipFill>
          <a:blip r:embed="rId4"/>
          <a:stretch>
            <a:fillRect/>
          </a:stretch>
        </p:blipFill>
        <p:spPr>
          <a:xfrm>
            <a:off x="579422" y="5530975"/>
            <a:ext cx="252565" cy="243574"/>
          </a:xfrm>
          <a:prstGeom prst="rect">
            <a:avLst/>
          </a:prstGeom>
        </p:spPr>
      </p:pic>
      <p:sp>
        <p:nvSpPr>
          <p:cNvPr id="14" name="Rectangle 6">
            <a:extLst>
              <a:ext uri="{FF2B5EF4-FFF2-40B4-BE49-F238E27FC236}">
                <a16:creationId xmlns:a16="http://schemas.microsoft.com/office/drawing/2014/main" id="{0FDD7A44-16BE-6D10-DF78-3C9218B04DE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6" name="Picture 2" descr="GitHub Logo Computer File PNG">
            <a:extLst>
              <a:ext uri="{FF2B5EF4-FFF2-40B4-BE49-F238E27FC236}">
                <a16:creationId xmlns:a16="http://schemas.microsoft.com/office/drawing/2014/main" id="{918F51DA-84A7-7451-C0B4-67C8D8D650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014" y="498227"/>
            <a:ext cx="451285" cy="4396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C96CDF-D504-6BE8-3D6B-93E0C69B67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B196BB-D380-FF89-323A-AFB9FA5035E7}"/>
              </a:ext>
            </a:extLst>
          </p:cNvPr>
          <p:cNvSpPr>
            <a:spLocks noGrp="1"/>
          </p:cNvSpPr>
          <p:nvPr>
            <p:ph type="title"/>
          </p:nvPr>
        </p:nvSpPr>
        <p:spPr>
          <a:xfrm>
            <a:off x="442452" y="286604"/>
            <a:ext cx="8465574" cy="1450757"/>
          </a:xfrm>
        </p:spPr>
        <p:txBody>
          <a:bodyPr>
            <a:normAutofit/>
          </a:bodyPr>
          <a:lstStyle/>
          <a:p>
            <a:pPr algn="ctr"/>
            <a:r>
              <a:rPr lang="en-US" dirty="0">
                <a:latin typeface="Androgyne" panose="05080000000003050000" pitchFamily="82" charset="0"/>
              </a:rPr>
              <a:t>A</a:t>
            </a:r>
            <a:r>
              <a:rPr lang="en-IN" dirty="0" err="1">
                <a:latin typeface="Androgyne" panose="05080000000003050000" pitchFamily="82" charset="0"/>
              </a:rPr>
              <a:t>ttrition</a:t>
            </a:r>
            <a:r>
              <a:rPr lang="en-IN" dirty="0">
                <a:latin typeface="Androgyne" panose="05080000000003050000" pitchFamily="82" charset="0"/>
              </a:rPr>
              <a:t> Distribution</a:t>
            </a:r>
            <a:endParaRPr dirty="0">
              <a:latin typeface="Androgyne" panose="05080000000003050000" pitchFamily="82" charset="0"/>
            </a:endParaRPr>
          </a:p>
        </p:txBody>
      </p:sp>
      <p:sp>
        <p:nvSpPr>
          <p:cNvPr id="6" name="Rectangle 1">
            <a:extLst>
              <a:ext uri="{FF2B5EF4-FFF2-40B4-BE49-F238E27FC236}">
                <a16:creationId xmlns:a16="http://schemas.microsoft.com/office/drawing/2014/main" id="{2B3F93EA-53EB-56AC-8846-A71BB200571C}"/>
              </a:ext>
            </a:extLst>
          </p:cNvPr>
          <p:cNvSpPr>
            <a:spLocks noChangeArrowheads="1"/>
          </p:cNvSpPr>
          <p:nvPr/>
        </p:nvSpPr>
        <p:spPr bwMode="auto">
          <a:xfrm rot="10800000" flipV="1">
            <a:off x="781663" y="4305743"/>
            <a:ext cx="7875639"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1400" dirty="0">
                <a:latin typeface="Androgyne" panose="05080000000003050000"/>
              </a:rPr>
              <a:t>The pie chart displays the "Attrition Distribution," illustrating the proportion of individuals who have experienced attrition ("Yes") versus those who have not ("No").</a:t>
            </a:r>
          </a:p>
          <a:p>
            <a:pPr algn="just"/>
            <a:r>
              <a:rPr lang="en-US" sz="1400" b="1" dirty="0">
                <a:latin typeface="Androgyne" panose="05080000000003050000"/>
              </a:rPr>
              <a:t>No:</a:t>
            </a:r>
            <a:r>
              <a:rPr lang="en-US" sz="1400" dirty="0">
                <a:latin typeface="Androgyne" panose="05080000000003050000"/>
              </a:rPr>
              <a:t> The larger segment, representing 83.9%, indicates that the majority of individuals have not experienced attrition.</a:t>
            </a:r>
          </a:p>
          <a:p>
            <a:pPr algn="just"/>
            <a:r>
              <a:rPr lang="en-US" sz="1400" b="1" dirty="0">
                <a:latin typeface="Androgyne" panose="05080000000003050000"/>
              </a:rPr>
              <a:t>Yes:</a:t>
            </a:r>
            <a:r>
              <a:rPr lang="en-US" sz="1400" dirty="0">
                <a:latin typeface="Androgyne" panose="05080000000003050000"/>
              </a:rPr>
              <a:t> The smaller segment, representing 16.1%, indicates that a notable percentage of individuals have experienced attrition.</a:t>
            </a:r>
          </a:p>
          <a:p>
            <a:pPr algn="just"/>
            <a:r>
              <a:rPr lang="en-US" sz="1400" dirty="0">
                <a:latin typeface="Androgyne" panose="05080000000003050000"/>
              </a:rPr>
              <a:t>This visualization clearly shows that the rate of attrition is significantly lower than the rate of non-attrition within the dataset represented. </a:t>
            </a:r>
          </a:p>
        </p:txBody>
      </p:sp>
      <p:pic>
        <p:nvPicPr>
          <p:cNvPr id="4" name="Picture 3">
            <a:extLst>
              <a:ext uri="{FF2B5EF4-FFF2-40B4-BE49-F238E27FC236}">
                <a16:creationId xmlns:a16="http://schemas.microsoft.com/office/drawing/2014/main" id="{B9398077-9900-6262-2441-FE1E6B90583E}"/>
              </a:ext>
            </a:extLst>
          </p:cNvPr>
          <p:cNvPicPr>
            <a:picLocks noChangeAspect="1"/>
          </p:cNvPicPr>
          <p:nvPr/>
        </p:nvPicPr>
        <p:blipFill>
          <a:blip r:embed="rId2"/>
          <a:stretch>
            <a:fillRect/>
          </a:stretch>
        </p:blipFill>
        <p:spPr>
          <a:xfrm>
            <a:off x="2800196" y="2021316"/>
            <a:ext cx="2548552" cy="2226220"/>
          </a:xfrm>
          <a:prstGeom prst="rect">
            <a:avLst/>
          </a:prstGeom>
        </p:spPr>
      </p:pic>
    </p:spTree>
    <p:extLst>
      <p:ext uri="{BB962C8B-B14F-4D97-AF65-F5344CB8AC3E}">
        <p14:creationId xmlns:p14="http://schemas.microsoft.com/office/powerpoint/2010/main" val="605131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B5B374-49D2-B29C-D332-2F14A794D4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E24E53-8B01-12B2-4FF8-4139A92BF3D0}"/>
              </a:ext>
            </a:extLst>
          </p:cNvPr>
          <p:cNvSpPr>
            <a:spLocks noGrp="1"/>
          </p:cNvSpPr>
          <p:nvPr>
            <p:ph type="title"/>
          </p:nvPr>
        </p:nvSpPr>
        <p:spPr>
          <a:xfrm>
            <a:off x="442452" y="286604"/>
            <a:ext cx="8465574" cy="1450757"/>
          </a:xfrm>
        </p:spPr>
        <p:txBody>
          <a:bodyPr>
            <a:normAutofit/>
          </a:bodyPr>
          <a:lstStyle/>
          <a:p>
            <a:pPr algn="ctr"/>
            <a:r>
              <a:rPr lang="en-US" dirty="0">
                <a:latin typeface="Androgyne" panose="05080000000003050000" pitchFamily="82" charset="0"/>
              </a:rPr>
              <a:t>A</a:t>
            </a:r>
            <a:r>
              <a:rPr lang="en-IN" dirty="0" err="1">
                <a:latin typeface="Androgyne" panose="05080000000003050000" pitchFamily="82" charset="0"/>
              </a:rPr>
              <a:t>ttrition</a:t>
            </a:r>
            <a:r>
              <a:rPr lang="en-IN" dirty="0">
                <a:latin typeface="Androgyne" panose="05080000000003050000" pitchFamily="82" charset="0"/>
              </a:rPr>
              <a:t> By Department</a:t>
            </a:r>
            <a:endParaRPr dirty="0">
              <a:latin typeface="Androgyne" panose="05080000000003050000" pitchFamily="82" charset="0"/>
            </a:endParaRPr>
          </a:p>
        </p:txBody>
      </p:sp>
      <p:sp>
        <p:nvSpPr>
          <p:cNvPr id="6" name="Rectangle 1">
            <a:extLst>
              <a:ext uri="{FF2B5EF4-FFF2-40B4-BE49-F238E27FC236}">
                <a16:creationId xmlns:a16="http://schemas.microsoft.com/office/drawing/2014/main" id="{6E4AC94D-D6A3-3D5D-8E01-28D618727FE1}"/>
              </a:ext>
            </a:extLst>
          </p:cNvPr>
          <p:cNvSpPr>
            <a:spLocks noChangeArrowheads="1"/>
          </p:cNvSpPr>
          <p:nvPr/>
        </p:nvSpPr>
        <p:spPr bwMode="auto">
          <a:xfrm rot="10800000" flipV="1">
            <a:off x="634180" y="5213684"/>
            <a:ext cx="787563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1400" dirty="0">
                <a:latin typeface="Androgyne" panose="05080000000003050000"/>
              </a:rPr>
              <a:t>This bar chart illustrates employee attrition across three departments: Human Resources, Research &amp; Development, and Sales. The Research &amp; Development department has the highest number of employees, both </a:t>
            </a:r>
            <a:r>
              <a:rPr lang="en-US" sz="1400" dirty="0" err="1">
                <a:latin typeface="Androgyne" panose="05080000000003050000"/>
              </a:rPr>
              <a:t>attriting</a:t>
            </a:r>
            <a:r>
              <a:rPr lang="en-US" sz="1400" dirty="0">
                <a:latin typeface="Androgyne" panose="05080000000003050000"/>
              </a:rPr>
              <a:t> and non-</a:t>
            </a:r>
            <a:r>
              <a:rPr lang="en-US" sz="1400" dirty="0" err="1">
                <a:latin typeface="Androgyne" panose="05080000000003050000"/>
              </a:rPr>
              <a:t>attriting</a:t>
            </a:r>
            <a:r>
              <a:rPr lang="en-US" sz="1400" dirty="0">
                <a:latin typeface="Androgyne" panose="05080000000003050000"/>
              </a:rPr>
              <a:t>, indicating a large workforce. Conversely, Human Resources shows the lowest employee count and the lowest attrition figures among the departments.</a:t>
            </a:r>
          </a:p>
        </p:txBody>
      </p:sp>
      <p:pic>
        <p:nvPicPr>
          <p:cNvPr id="5" name="Picture 4">
            <a:extLst>
              <a:ext uri="{FF2B5EF4-FFF2-40B4-BE49-F238E27FC236}">
                <a16:creationId xmlns:a16="http://schemas.microsoft.com/office/drawing/2014/main" id="{01B528F8-2E69-3811-B79C-41C44D3BA9BC}"/>
              </a:ext>
            </a:extLst>
          </p:cNvPr>
          <p:cNvPicPr>
            <a:picLocks noChangeAspect="1"/>
          </p:cNvPicPr>
          <p:nvPr/>
        </p:nvPicPr>
        <p:blipFill>
          <a:blip r:embed="rId2"/>
          <a:stretch>
            <a:fillRect/>
          </a:stretch>
        </p:blipFill>
        <p:spPr>
          <a:xfrm>
            <a:off x="2321676" y="1952488"/>
            <a:ext cx="3587512" cy="3168152"/>
          </a:xfrm>
          <a:prstGeom prst="rect">
            <a:avLst/>
          </a:prstGeom>
        </p:spPr>
      </p:pic>
    </p:spTree>
    <p:extLst>
      <p:ext uri="{BB962C8B-B14F-4D97-AF65-F5344CB8AC3E}">
        <p14:creationId xmlns:p14="http://schemas.microsoft.com/office/powerpoint/2010/main" val="1150224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6B9F86-ACB3-7FCE-53CB-96505D6499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FFC2CB-7EFE-5848-E355-AA2270B34ADB}"/>
              </a:ext>
            </a:extLst>
          </p:cNvPr>
          <p:cNvSpPr>
            <a:spLocks noGrp="1"/>
          </p:cNvSpPr>
          <p:nvPr>
            <p:ph type="title"/>
          </p:nvPr>
        </p:nvSpPr>
        <p:spPr/>
        <p:txBody>
          <a:bodyPr>
            <a:normAutofit/>
          </a:bodyPr>
          <a:lstStyle/>
          <a:p>
            <a:pPr algn="ctr"/>
            <a:r>
              <a:rPr lang="en-US" dirty="0">
                <a:latin typeface="Androgyne" panose="05080000000003050000" pitchFamily="82" charset="0"/>
              </a:rPr>
              <a:t>A</a:t>
            </a:r>
            <a:r>
              <a:rPr lang="en-IN" dirty="0" err="1">
                <a:latin typeface="Androgyne" panose="05080000000003050000" pitchFamily="82" charset="0"/>
              </a:rPr>
              <a:t>ge</a:t>
            </a:r>
            <a:r>
              <a:rPr lang="en-IN" dirty="0">
                <a:latin typeface="Androgyne" panose="05080000000003050000" pitchFamily="82" charset="0"/>
              </a:rPr>
              <a:t> vs Monthly Income</a:t>
            </a:r>
            <a:endParaRPr dirty="0">
              <a:latin typeface="Androgyne" panose="05080000000003050000" pitchFamily="82" charset="0"/>
            </a:endParaRPr>
          </a:p>
        </p:txBody>
      </p:sp>
      <p:sp>
        <p:nvSpPr>
          <p:cNvPr id="8" name="Rectangle 1">
            <a:extLst>
              <a:ext uri="{FF2B5EF4-FFF2-40B4-BE49-F238E27FC236}">
                <a16:creationId xmlns:a16="http://schemas.microsoft.com/office/drawing/2014/main" id="{5A7DE8AE-99CC-58ED-2BDD-B149B45134E4}"/>
              </a:ext>
            </a:extLst>
          </p:cNvPr>
          <p:cNvSpPr>
            <a:spLocks noChangeArrowheads="1"/>
          </p:cNvSpPr>
          <p:nvPr/>
        </p:nvSpPr>
        <p:spPr bwMode="auto">
          <a:xfrm>
            <a:off x="795760" y="5068992"/>
            <a:ext cx="754669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buFontTx/>
              <a:buChar char="•"/>
            </a:pPr>
            <a:r>
              <a:rPr lang="en-US" sz="1400" dirty="0">
                <a:latin typeface="Androgyne" panose="05080000000003050000"/>
              </a:rPr>
              <a:t>This bubble chart visualizes the relationship between Age and Monthly Income, where each bubble represents an individual. The size of each bubble indicates the number of </a:t>
            </a:r>
            <a:r>
              <a:rPr lang="en-US" sz="1400" dirty="0" err="1">
                <a:latin typeface="Androgyne" panose="05080000000003050000"/>
              </a:rPr>
              <a:t>YearsAtCompany</a:t>
            </a:r>
            <a:r>
              <a:rPr lang="en-US" sz="1400" dirty="0">
                <a:latin typeface="Androgyne" panose="05080000000003050000"/>
              </a:rPr>
              <a:t>, showing how tenure relates to age and income. Generally, older individuals and those with more years at the company tend to have higher monthly incomes.</a:t>
            </a:r>
            <a:endParaRPr kumimoji="0" lang="en-US" altLang="en-US" sz="1400" b="0" i="0" u="none" strike="noStrike" cap="none" normalizeH="0" baseline="0" dirty="0">
              <a:ln>
                <a:noFill/>
              </a:ln>
              <a:solidFill>
                <a:schemeClr val="tx1"/>
              </a:solidFill>
              <a:effectLst/>
              <a:latin typeface="Androgyne" panose="05080000000003050000"/>
            </a:endParaRPr>
          </a:p>
        </p:txBody>
      </p:sp>
      <p:pic>
        <p:nvPicPr>
          <p:cNvPr id="5" name="Picture 4">
            <a:extLst>
              <a:ext uri="{FF2B5EF4-FFF2-40B4-BE49-F238E27FC236}">
                <a16:creationId xmlns:a16="http://schemas.microsoft.com/office/drawing/2014/main" id="{5CDE17A0-106F-147F-307D-5E428DF5D6BF}"/>
              </a:ext>
            </a:extLst>
          </p:cNvPr>
          <p:cNvPicPr>
            <a:picLocks noChangeAspect="1"/>
          </p:cNvPicPr>
          <p:nvPr/>
        </p:nvPicPr>
        <p:blipFill>
          <a:blip r:embed="rId2"/>
          <a:stretch>
            <a:fillRect/>
          </a:stretch>
        </p:blipFill>
        <p:spPr>
          <a:xfrm>
            <a:off x="2123766" y="1949219"/>
            <a:ext cx="4442091" cy="2907915"/>
          </a:xfrm>
          <a:prstGeom prst="rect">
            <a:avLst/>
          </a:prstGeom>
        </p:spPr>
      </p:pic>
    </p:spTree>
    <p:extLst>
      <p:ext uri="{BB962C8B-B14F-4D97-AF65-F5344CB8AC3E}">
        <p14:creationId xmlns:p14="http://schemas.microsoft.com/office/powerpoint/2010/main" val="3000673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C4A0F-2190-ABCF-045D-4F6373DEB8A6}"/>
              </a:ext>
            </a:extLst>
          </p:cNvPr>
          <p:cNvSpPr>
            <a:spLocks noGrp="1"/>
          </p:cNvSpPr>
          <p:nvPr>
            <p:ph type="title"/>
          </p:nvPr>
        </p:nvSpPr>
        <p:spPr>
          <a:xfrm>
            <a:off x="457200" y="447686"/>
            <a:ext cx="8229600" cy="1143000"/>
          </a:xfrm>
        </p:spPr>
        <p:txBody>
          <a:bodyPr/>
          <a:lstStyle/>
          <a:p>
            <a:pPr algn="ctr"/>
            <a:r>
              <a:rPr lang="en-IN" dirty="0">
                <a:latin typeface="Androgyne" panose="05080000000003050000" pitchFamily="82" charset="0"/>
              </a:rPr>
              <a:t>Dataset Observation</a:t>
            </a:r>
          </a:p>
        </p:txBody>
      </p:sp>
      <p:sp>
        <p:nvSpPr>
          <p:cNvPr id="5" name="Rectangle 2">
            <a:extLst>
              <a:ext uri="{FF2B5EF4-FFF2-40B4-BE49-F238E27FC236}">
                <a16:creationId xmlns:a16="http://schemas.microsoft.com/office/drawing/2014/main" id="{04D08A81-C303-6061-B318-77AAE787114F}"/>
              </a:ext>
            </a:extLst>
          </p:cNvPr>
          <p:cNvSpPr>
            <a:spLocks noChangeArrowheads="1"/>
          </p:cNvSpPr>
          <p:nvPr/>
        </p:nvSpPr>
        <p:spPr bwMode="auto">
          <a:xfrm>
            <a:off x="609600" y="2041077"/>
            <a:ext cx="7924800" cy="4093428"/>
          </a:xfrm>
          <a:prstGeom prst="rect">
            <a:avLst/>
          </a:prstGeom>
        </p:spPr>
        <p:txBody>
          <a:bodyPr vert="horz" wrap="square" lIns="91440" tIns="45720" rIns="91440" bIns="45720" numCol="1" anchor="ctr" anchorCtr="0" compatLnSpc="1">
            <a:prstTxWarp prst="textNoShape">
              <a:avLst/>
            </a:prstTxWarp>
            <a:spAutoFit/>
          </a:bodyPr>
          <a:lstStyle/>
          <a:p>
            <a:r>
              <a:rPr lang="en-US" sz="1600" b="1" u="sng" dirty="0">
                <a:latin typeface="Androgyne" panose="05080000000003050000"/>
              </a:rPr>
              <a:t>Workforce Age Profile</a:t>
            </a:r>
          </a:p>
          <a:p>
            <a:r>
              <a:rPr lang="en-US" sz="1400" dirty="0">
                <a:latin typeface="Androgyne" panose="05080000000003050000"/>
              </a:rPr>
              <a:t>The employee base is largely composed of individuals in their </a:t>
            </a:r>
            <a:r>
              <a:rPr lang="en-US" sz="1400" b="1" dirty="0">
                <a:latin typeface="Androgyne" panose="05080000000003050000"/>
              </a:rPr>
              <a:t>30s</a:t>
            </a:r>
            <a:r>
              <a:rPr lang="en-US" sz="1400" dirty="0">
                <a:latin typeface="Androgyne" panose="05080000000003050000"/>
              </a:rPr>
              <a:t>, representing a strong mid-career workforce.</a:t>
            </a:r>
            <a:br>
              <a:rPr lang="en-US" sz="1400" dirty="0">
                <a:latin typeface="Androgyne" panose="05080000000003050000"/>
              </a:rPr>
            </a:br>
            <a:r>
              <a:rPr lang="en-US" sz="1400" dirty="0">
                <a:latin typeface="Androgyne" panose="05080000000003050000"/>
              </a:rPr>
              <a:t>Younger professionals (20s) form a significant share, indicating fresh recruitment and early-career presence.</a:t>
            </a:r>
            <a:br>
              <a:rPr lang="en-US" sz="1400" dirty="0">
                <a:latin typeface="Androgyne" panose="05080000000003050000"/>
              </a:rPr>
            </a:br>
            <a:r>
              <a:rPr lang="en-US" sz="1400" dirty="0">
                <a:latin typeface="Androgyne" panose="05080000000003050000"/>
              </a:rPr>
              <a:t>Older employees (50+) are fewer, showing limited late-career representation.</a:t>
            </a:r>
          </a:p>
          <a:p>
            <a:endParaRPr lang="en-US" sz="1400" dirty="0">
              <a:latin typeface="Androgyne" panose="05080000000003050000"/>
            </a:endParaRPr>
          </a:p>
          <a:p>
            <a:pPr algn="just"/>
            <a:r>
              <a:rPr lang="en-US" sz="1600" b="1" u="sng" dirty="0">
                <a:latin typeface="Androgyne" panose="05080000000003050000"/>
              </a:rPr>
              <a:t>Compensation Structure</a:t>
            </a:r>
          </a:p>
          <a:p>
            <a:pPr algn="just"/>
            <a:r>
              <a:rPr lang="en-US" sz="1400" dirty="0">
                <a:latin typeface="Androgyne" panose="05080000000003050000"/>
              </a:rPr>
              <a:t>Most employees fall into </a:t>
            </a:r>
            <a:r>
              <a:rPr lang="en-US" sz="1400" b="1" dirty="0">
                <a:latin typeface="Androgyne" panose="05080000000003050000"/>
              </a:rPr>
              <a:t>moderate income levels</a:t>
            </a:r>
            <a:r>
              <a:rPr lang="en-US" sz="1400" dirty="0">
                <a:latin typeface="Androgyne" panose="05080000000003050000"/>
              </a:rPr>
              <a:t>, aligning with junior and mid-level roles.</a:t>
            </a:r>
            <a:br>
              <a:rPr lang="en-US" sz="1400" dirty="0">
                <a:latin typeface="Androgyne" panose="05080000000003050000"/>
              </a:rPr>
            </a:br>
            <a:r>
              <a:rPr lang="en-US" sz="1400" dirty="0">
                <a:latin typeface="Androgyne" panose="05080000000003050000"/>
              </a:rPr>
              <a:t>A smaller segment earns at the higher end, reflecting senior positions or specialized roles.</a:t>
            </a:r>
            <a:br>
              <a:rPr lang="en-US" sz="1400" dirty="0">
                <a:latin typeface="Androgyne" panose="05080000000003050000"/>
              </a:rPr>
            </a:br>
            <a:r>
              <a:rPr lang="en-US" sz="1400" dirty="0">
                <a:latin typeface="Androgyne" panose="05080000000003050000"/>
              </a:rPr>
              <a:t>Compensation differences exist between departments, influenced by role-specific demands.</a:t>
            </a:r>
          </a:p>
          <a:p>
            <a:pPr algn="just"/>
            <a:endParaRPr lang="en-US" sz="1400" dirty="0">
              <a:latin typeface="Androgyne" panose="05080000000003050000"/>
            </a:endParaRPr>
          </a:p>
          <a:p>
            <a:r>
              <a:rPr lang="en-US" sz="1600" b="1" u="sng" dirty="0">
                <a:latin typeface="Androgyne" panose="05080000000003050000"/>
              </a:rPr>
              <a:t>Increment &amp; Rewards Pattern</a:t>
            </a:r>
          </a:p>
          <a:p>
            <a:pPr algn="just"/>
            <a:r>
              <a:rPr lang="en-US" sz="1400" dirty="0">
                <a:latin typeface="Androgyne" panose="05080000000003050000"/>
              </a:rPr>
              <a:t>Annual salary hikes typically cluster between </a:t>
            </a:r>
            <a:r>
              <a:rPr lang="en-US" sz="1400" b="1" dirty="0">
                <a:latin typeface="Androgyne" panose="05080000000003050000"/>
              </a:rPr>
              <a:t>11–15%</a:t>
            </a:r>
            <a:r>
              <a:rPr lang="en-US" sz="1400" dirty="0">
                <a:latin typeface="Androgyne" panose="05080000000003050000"/>
              </a:rPr>
              <a:t>, suggesting a standard increment policy.</a:t>
            </a:r>
            <a:br>
              <a:rPr lang="en-US" sz="1400" dirty="0">
                <a:latin typeface="Androgyne" panose="05080000000003050000"/>
              </a:rPr>
            </a:br>
            <a:r>
              <a:rPr lang="en-US" sz="1400" dirty="0">
                <a:latin typeface="Androgyne" panose="05080000000003050000"/>
              </a:rPr>
              <a:t>Certain employees benefit from higher hikes, likely due to performance or strategic importance.</a:t>
            </a:r>
            <a:br>
              <a:rPr lang="en-US" sz="1400" dirty="0">
                <a:latin typeface="Androgyne" panose="05080000000003050000"/>
              </a:rPr>
            </a:br>
            <a:r>
              <a:rPr lang="en-US" sz="1400" dirty="0">
                <a:latin typeface="Androgyne" panose="05080000000003050000"/>
              </a:rPr>
              <a:t>This mix highlights both uniform and performance-driven reward systems.</a:t>
            </a:r>
          </a:p>
          <a:p>
            <a:pPr algn="just"/>
            <a:endParaRPr lang="en-US" sz="1400" dirty="0">
              <a:latin typeface="Androgyne" panose="05080000000003050000"/>
            </a:endParaRPr>
          </a:p>
          <a:p>
            <a:pPr lvl="0" algn="just" defTabSz="914400" eaLnBrk="0" fontAlgn="base" hangingPunct="0">
              <a:spcBef>
                <a:spcPct val="0"/>
              </a:spcBef>
              <a:spcAft>
                <a:spcPct val="0"/>
              </a:spcAft>
            </a:pPr>
            <a:endParaRPr lang="en-US" altLang="en-US" dirty="0">
              <a:latin typeface="Androgyne" panose="05080000000003050000" pitchFamily="82" charset="0"/>
            </a:endParaRPr>
          </a:p>
        </p:txBody>
      </p:sp>
    </p:spTree>
    <p:extLst>
      <p:ext uri="{BB962C8B-B14F-4D97-AF65-F5344CB8AC3E}">
        <p14:creationId xmlns:p14="http://schemas.microsoft.com/office/powerpoint/2010/main" val="1790661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974F9-EB62-6D1C-B6B6-E7DC10458D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68D448-C101-8884-4EC5-0B38A632B216}"/>
              </a:ext>
            </a:extLst>
          </p:cNvPr>
          <p:cNvSpPr>
            <a:spLocks noGrp="1"/>
          </p:cNvSpPr>
          <p:nvPr>
            <p:ph type="title"/>
          </p:nvPr>
        </p:nvSpPr>
        <p:spPr>
          <a:xfrm>
            <a:off x="457200" y="447686"/>
            <a:ext cx="8229600" cy="1143000"/>
          </a:xfrm>
        </p:spPr>
        <p:txBody>
          <a:bodyPr/>
          <a:lstStyle/>
          <a:p>
            <a:r>
              <a:rPr lang="en-IN" dirty="0">
                <a:latin typeface="Androgyne" panose="05080000000003050000" pitchFamily="82" charset="0"/>
              </a:rPr>
              <a:t>Dataset Observation</a:t>
            </a:r>
          </a:p>
        </p:txBody>
      </p:sp>
      <p:sp>
        <p:nvSpPr>
          <p:cNvPr id="6" name="TextBox 5">
            <a:extLst>
              <a:ext uri="{FF2B5EF4-FFF2-40B4-BE49-F238E27FC236}">
                <a16:creationId xmlns:a16="http://schemas.microsoft.com/office/drawing/2014/main" id="{67F47EC6-BFA3-9FA2-8433-4473C9F1A70B}"/>
              </a:ext>
            </a:extLst>
          </p:cNvPr>
          <p:cNvSpPr txBox="1"/>
          <p:nvPr/>
        </p:nvSpPr>
        <p:spPr>
          <a:xfrm>
            <a:off x="575186" y="1828910"/>
            <a:ext cx="8018207" cy="3970318"/>
          </a:xfrm>
          <a:prstGeom prst="rect">
            <a:avLst/>
          </a:prstGeom>
          <a:noFill/>
        </p:spPr>
        <p:txBody>
          <a:bodyPr wrap="square">
            <a:spAutoFit/>
          </a:bodyPr>
          <a:lstStyle/>
          <a:p>
            <a:r>
              <a:rPr lang="en-US" sz="1600" b="1" u="sng" dirty="0">
                <a:latin typeface="Androgyne" panose="05080000000003050000"/>
              </a:rPr>
              <a:t>Departmental Composition</a:t>
            </a:r>
          </a:p>
          <a:p>
            <a:r>
              <a:rPr lang="en-US" sz="1400" b="1" dirty="0">
                <a:latin typeface="Androgyne" panose="05080000000003050000"/>
              </a:rPr>
              <a:t>Research &amp; Development</a:t>
            </a:r>
            <a:r>
              <a:rPr lang="en-US" sz="1400" dirty="0">
                <a:latin typeface="Androgyne" panose="05080000000003050000"/>
              </a:rPr>
              <a:t> forms the largest share of staff, showing its critical role in operations.</a:t>
            </a:r>
            <a:br>
              <a:rPr lang="en-US" sz="1400" dirty="0">
                <a:latin typeface="Androgyne" panose="05080000000003050000"/>
              </a:rPr>
            </a:br>
            <a:r>
              <a:rPr lang="en-US" sz="1400" b="1" dirty="0">
                <a:latin typeface="Androgyne" panose="05080000000003050000"/>
              </a:rPr>
              <a:t>Sales</a:t>
            </a:r>
            <a:r>
              <a:rPr lang="en-US" sz="1400" dirty="0">
                <a:latin typeface="Androgyne" panose="05080000000003050000"/>
              </a:rPr>
              <a:t> teams are comparatively smaller but strategically vital for business growth.</a:t>
            </a:r>
            <a:br>
              <a:rPr lang="en-US" sz="1400" dirty="0">
                <a:latin typeface="Androgyne" panose="05080000000003050000"/>
              </a:rPr>
            </a:br>
            <a:r>
              <a:rPr lang="en-US" sz="1400" b="1" dirty="0">
                <a:latin typeface="Androgyne" panose="05080000000003050000"/>
              </a:rPr>
              <a:t>Human Resources</a:t>
            </a:r>
            <a:r>
              <a:rPr lang="en-US" sz="1400" dirty="0">
                <a:latin typeface="Androgyne" panose="05080000000003050000"/>
              </a:rPr>
              <a:t> remains lean, serving as a support and compliance function.</a:t>
            </a:r>
            <a:br>
              <a:rPr lang="en-US" sz="1400" dirty="0">
                <a:latin typeface="Androgyne" panose="05080000000003050000"/>
              </a:rPr>
            </a:br>
            <a:r>
              <a:rPr lang="en-US" sz="1400" dirty="0">
                <a:latin typeface="Androgyne" panose="05080000000003050000"/>
              </a:rPr>
              <a:t>Compensation patterns vary across departments, reflecting their functional impact.</a:t>
            </a:r>
            <a:br>
              <a:rPr lang="en-US" sz="1400" dirty="0">
                <a:latin typeface="Androgyne" panose="05080000000003050000"/>
              </a:rPr>
            </a:br>
            <a:endParaRPr lang="en-US" sz="1600" u="sng" dirty="0">
              <a:latin typeface="Androgyne" panose="05080000000003050000"/>
            </a:endParaRPr>
          </a:p>
          <a:p>
            <a:r>
              <a:rPr lang="en-US" sz="1600" b="1" u="sng" dirty="0">
                <a:latin typeface="Androgyne" panose="05080000000003050000"/>
              </a:rPr>
              <a:t>Employee Turnover Insights</a:t>
            </a:r>
          </a:p>
          <a:p>
            <a:r>
              <a:rPr lang="en-US" sz="1400" dirty="0">
                <a:latin typeface="Androgyne" panose="05080000000003050000"/>
              </a:rPr>
              <a:t>Attrition is more pronounced among </a:t>
            </a:r>
            <a:r>
              <a:rPr lang="en-US" sz="1400" b="1" dirty="0">
                <a:latin typeface="Androgyne" panose="05080000000003050000"/>
              </a:rPr>
              <a:t>younger staff</a:t>
            </a:r>
            <a:r>
              <a:rPr lang="en-US" sz="1400" dirty="0">
                <a:latin typeface="Androgyne" panose="05080000000003050000"/>
              </a:rPr>
              <a:t> and those with higher travel or overtime commitments.</a:t>
            </a:r>
            <a:br>
              <a:rPr lang="en-US" sz="1400" dirty="0">
                <a:latin typeface="Androgyne" panose="05080000000003050000"/>
              </a:rPr>
            </a:br>
            <a:r>
              <a:rPr lang="en-US" sz="1400" dirty="0">
                <a:latin typeface="Androgyne" panose="05080000000003050000"/>
              </a:rPr>
              <a:t>Early-career employees show greater movement, while mid-to-senior employees are more stable.</a:t>
            </a:r>
            <a:br>
              <a:rPr lang="en-US" sz="1400" dirty="0">
                <a:latin typeface="Androgyne" panose="05080000000003050000"/>
              </a:rPr>
            </a:br>
            <a:r>
              <a:rPr lang="en-US" sz="1400" dirty="0">
                <a:latin typeface="Androgyne" panose="05080000000003050000"/>
              </a:rPr>
              <a:t>This suggests retention challenges in balancing workload and career expectations.</a:t>
            </a:r>
            <a:br>
              <a:rPr lang="en-US" sz="1400" dirty="0">
                <a:latin typeface="Androgyne" panose="05080000000003050000"/>
              </a:rPr>
            </a:br>
            <a:endParaRPr lang="en-US" sz="1600" u="sng" dirty="0">
              <a:latin typeface="Androgyne" panose="05080000000003050000"/>
            </a:endParaRPr>
          </a:p>
          <a:p>
            <a:r>
              <a:rPr lang="en-US" sz="1600" b="1" u="sng" dirty="0">
                <a:latin typeface="Androgyne" panose="05080000000003050000"/>
              </a:rPr>
              <a:t>Work-Life &amp; Location Factors</a:t>
            </a:r>
          </a:p>
          <a:p>
            <a:r>
              <a:rPr lang="en-US" sz="1400" dirty="0">
                <a:latin typeface="Androgyne" panose="05080000000003050000"/>
              </a:rPr>
              <a:t>Employees living closer to the workplace form a larger portion of the workforce.</a:t>
            </a:r>
            <a:br>
              <a:rPr lang="en-US" sz="1400" dirty="0">
                <a:latin typeface="Androgyne" panose="05080000000003050000"/>
              </a:rPr>
            </a:br>
            <a:r>
              <a:rPr lang="en-US" sz="1400" dirty="0">
                <a:latin typeface="Androgyne" panose="05080000000003050000"/>
              </a:rPr>
              <a:t>Work-life balance scores are moderate overall, though overtime employees tend to report lower satisfaction.</a:t>
            </a:r>
            <a:br>
              <a:rPr lang="en-US" sz="1400" dirty="0">
                <a:latin typeface="Androgyne" panose="05080000000003050000"/>
              </a:rPr>
            </a:br>
            <a:r>
              <a:rPr lang="en-US" sz="1400" dirty="0">
                <a:latin typeface="Androgyne" panose="05080000000003050000"/>
              </a:rPr>
              <a:t>Location and work-life policies appear to influence retention trends.</a:t>
            </a:r>
          </a:p>
          <a:p>
            <a:pPr marR="0" lvl="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ndrogyne" panose="05080000000003050000" pitchFamily="82" charset="0"/>
            </a:endParaRPr>
          </a:p>
        </p:txBody>
      </p:sp>
    </p:spTree>
    <p:extLst>
      <p:ext uri="{BB962C8B-B14F-4D97-AF65-F5344CB8AC3E}">
        <p14:creationId xmlns:p14="http://schemas.microsoft.com/office/powerpoint/2010/main" val="2457681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Androgyne" panose="05080000000003050000" pitchFamily="82" charset="0"/>
              </a:rPr>
              <a:t>Conclusion</a:t>
            </a:r>
          </a:p>
        </p:txBody>
      </p:sp>
      <p:sp>
        <p:nvSpPr>
          <p:cNvPr id="3" name="Content Placeholder 2"/>
          <p:cNvSpPr>
            <a:spLocks noGrp="1"/>
          </p:cNvSpPr>
          <p:nvPr>
            <p:ph idx="1"/>
          </p:nvPr>
        </p:nvSpPr>
        <p:spPr>
          <a:xfrm>
            <a:off x="822960" y="1964015"/>
            <a:ext cx="7543801" cy="4023360"/>
          </a:xfrm>
        </p:spPr>
        <p:txBody>
          <a:bodyPr>
            <a:normAutofit/>
          </a:bodyPr>
          <a:lstStyle/>
          <a:p>
            <a:pPr algn="just"/>
            <a:r>
              <a:rPr lang="en-US" sz="1500" dirty="0">
                <a:latin typeface="Androgyne" panose="05080000000003050000"/>
              </a:rPr>
              <a:t>The dataset provides a comprehensive view of a mid-sized organization with a strong focus on </a:t>
            </a:r>
            <a:r>
              <a:rPr lang="en-US" sz="1500" b="1" dirty="0">
                <a:latin typeface="Androgyne" panose="05080000000003050000"/>
              </a:rPr>
              <a:t>Research &amp; Development</a:t>
            </a:r>
            <a:r>
              <a:rPr lang="en-US" sz="1500" dirty="0">
                <a:latin typeface="Androgyne" panose="05080000000003050000"/>
              </a:rPr>
              <a:t> and </a:t>
            </a:r>
            <a:r>
              <a:rPr lang="en-US" sz="1500" b="1" dirty="0">
                <a:latin typeface="Androgyne" panose="05080000000003050000"/>
              </a:rPr>
              <a:t>Sales functions</a:t>
            </a:r>
            <a:r>
              <a:rPr lang="en-US" sz="1500" dirty="0">
                <a:latin typeface="Androgyne" panose="05080000000003050000"/>
              </a:rPr>
              <a:t>. The workforce is predominantly mid-career, with employees averaging 37 years of age and showing a healthy mix of experience levels. Compensation practices, including salaries and salary hikes, demonstrate structured growth aligned with job levels and tenure, though significant variation exists due to executive-level outliers.</a:t>
            </a:r>
          </a:p>
          <a:p>
            <a:pPr algn="just"/>
            <a:r>
              <a:rPr lang="en-US" sz="1500" dirty="0">
                <a:latin typeface="Androgyne" panose="05080000000003050000"/>
              </a:rPr>
              <a:t>Employee satisfaction indicators such as job satisfaction, work-life balance, and relationship satisfaction are generally positive, yet attrition remains a concern, particularly among younger employees, sales roles, and those working overtime. Training opportunities and promotion patterns highlight areas where career development strategies could further strengthen retention.</a:t>
            </a:r>
          </a:p>
          <a:p>
            <a:pPr algn="just"/>
            <a:r>
              <a:rPr lang="en-US" sz="1500" dirty="0">
                <a:latin typeface="Androgyne" panose="05080000000003050000"/>
              </a:rPr>
              <a:t>Overall, the dataset is highly suitable for </a:t>
            </a:r>
            <a:r>
              <a:rPr lang="en-US" sz="1500" b="1" dirty="0">
                <a:latin typeface="Androgyne" panose="05080000000003050000"/>
              </a:rPr>
              <a:t>HR analytics, workforce planning, and attrition prediction models</a:t>
            </a:r>
            <a:r>
              <a:rPr lang="en-US" sz="1500" dirty="0">
                <a:latin typeface="Androgyne" panose="05080000000003050000"/>
              </a:rPr>
              <a:t>. Insights derived from this data can guide management in improving retention strategies, refining promotion policies, and ensuring long-term organizational stability.</a:t>
            </a:r>
          </a:p>
          <a:p>
            <a:pPr marL="0" indent="0" algn="just">
              <a:buNone/>
            </a:pPr>
            <a:endParaRPr dirty="0">
              <a:latin typeface="Androgyne" panose="05080000000003050000"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Androgyne" panose="05080000000003050000" pitchFamily="82" charset="0"/>
              </a:rPr>
              <a:t>Introduction</a:t>
            </a:r>
          </a:p>
        </p:txBody>
      </p:sp>
      <p:sp>
        <p:nvSpPr>
          <p:cNvPr id="3" name="Content Placeholder 2"/>
          <p:cNvSpPr>
            <a:spLocks noGrp="1"/>
          </p:cNvSpPr>
          <p:nvPr>
            <p:ph idx="1"/>
          </p:nvPr>
        </p:nvSpPr>
        <p:spPr>
          <a:xfrm>
            <a:off x="714805" y="2002831"/>
            <a:ext cx="7543801" cy="4023360"/>
          </a:xfrm>
        </p:spPr>
        <p:txBody>
          <a:bodyPr>
            <a:normAutofit/>
          </a:bodyPr>
          <a:lstStyle/>
          <a:p>
            <a:pPr algn="just">
              <a:lnSpc>
                <a:spcPct val="100000"/>
              </a:lnSpc>
            </a:pPr>
            <a:r>
              <a:rPr lang="en-US" sz="1400" dirty="0">
                <a:latin typeface="Androgyne" panose="05080000000003050000"/>
              </a:rPr>
              <a:t>Human Resource analytics has become an essential tool for organizations aiming to understand workforce behavior and improve decision-making. By analyzing employee-related data, companies can uncover patterns in demographics, compensation, performance, and attrition, which in turn support strategic planning and talent management.</a:t>
            </a:r>
          </a:p>
          <a:p>
            <a:pPr algn="just">
              <a:lnSpc>
                <a:spcPct val="100000"/>
              </a:lnSpc>
            </a:pPr>
            <a:r>
              <a:rPr lang="en-US" sz="1400" dirty="0">
                <a:latin typeface="Androgyne" panose="05080000000003050000"/>
              </a:rPr>
              <a:t>This report analyzes the HR Employee Attrition dataset, which contains detailed information on employee demographics, job roles, compensation, and satisfaction metrics. The goal is to identify key workforce trends, highlight potential risk factors for attrition, and provide actionable recommendations that can enhance employee retention, optimize compensation policies, and strengthen organizational stability.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47F37-A788-E3A2-382A-4683D1F598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831816-6322-04F2-D978-479ABDBF7633}"/>
              </a:ext>
            </a:extLst>
          </p:cNvPr>
          <p:cNvSpPr>
            <a:spLocks noGrp="1"/>
          </p:cNvSpPr>
          <p:nvPr>
            <p:ph type="title"/>
          </p:nvPr>
        </p:nvSpPr>
        <p:spPr/>
        <p:txBody>
          <a:bodyPr/>
          <a:lstStyle/>
          <a:p>
            <a:pPr algn="just">
              <a:buNone/>
            </a:pPr>
            <a:r>
              <a:rPr lang="en-US" b="1" dirty="0">
                <a:latin typeface="Androgyne" panose="05080000000003050000" pitchFamily="82" charset="0"/>
              </a:rPr>
              <a:t>Initial Analysis of the Dataset</a:t>
            </a:r>
          </a:p>
        </p:txBody>
      </p:sp>
      <p:sp>
        <p:nvSpPr>
          <p:cNvPr id="3" name="Content Placeholder 2">
            <a:extLst>
              <a:ext uri="{FF2B5EF4-FFF2-40B4-BE49-F238E27FC236}">
                <a16:creationId xmlns:a16="http://schemas.microsoft.com/office/drawing/2014/main" id="{4F0EBDD3-AE09-E3EA-514C-5A64899CEE2F}"/>
              </a:ext>
            </a:extLst>
          </p:cNvPr>
          <p:cNvSpPr>
            <a:spLocks noGrp="1"/>
          </p:cNvSpPr>
          <p:nvPr>
            <p:ph idx="1"/>
          </p:nvPr>
        </p:nvSpPr>
        <p:spPr>
          <a:xfrm>
            <a:off x="822960" y="2003050"/>
            <a:ext cx="7543801" cy="4250266"/>
          </a:xfrm>
        </p:spPr>
        <p:txBody>
          <a:bodyPr>
            <a:noAutofit/>
          </a:bodyPr>
          <a:lstStyle/>
          <a:p>
            <a:pPr algn="just"/>
            <a:r>
              <a:rPr lang="en-US" sz="1400" dirty="0">
                <a:latin typeface="Androgyne" panose="05080000000003050000"/>
              </a:rPr>
              <a:t>The dataset contains records of </a:t>
            </a:r>
            <a:r>
              <a:rPr lang="en-US" sz="1400" b="1" dirty="0">
                <a:latin typeface="Androgyne" panose="05080000000003050000"/>
              </a:rPr>
              <a:t>1,470 employees</a:t>
            </a:r>
            <a:r>
              <a:rPr lang="en-US" sz="1400" dirty="0">
                <a:latin typeface="Androgyne" panose="05080000000003050000"/>
              </a:rPr>
              <a:t> across 35 variables, capturing demographic, job-related, and compensation details along with attrition status. The absence of missing values ensures reliability for analysis</a:t>
            </a:r>
          </a:p>
          <a:p>
            <a:pPr>
              <a:spcBef>
                <a:spcPts val="0"/>
              </a:spcBef>
            </a:pPr>
            <a:r>
              <a:rPr lang="en-US" sz="1400" b="1" dirty="0">
                <a:latin typeface="Androgyne" panose="05080000000003050000"/>
              </a:rPr>
              <a:t>1. Company Workforce Snapshot</a:t>
            </a:r>
          </a:p>
          <a:p>
            <a:pPr>
              <a:spcBef>
                <a:spcPts val="0"/>
              </a:spcBef>
            </a:pPr>
            <a:r>
              <a:rPr lang="en-US" sz="1400" dirty="0">
                <a:latin typeface="Androgyne" panose="05080000000003050000"/>
              </a:rPr>
              <a:t>The dataset represents </a:t>
            </a:r>
            <a:r>
              <a:rPr lang="en-US" sz="1400" b="1" dirty="0">
                <a:latin typeface="Androgyne" panose="05080000000003050000"/>
              </a:rPr>
              <a:t>1,470 employees</a:t>
            </a:r>
            <a:r>
              <a:rPr lang="en-US" sz="1400" dirty="0">
                <a:latin typeface="Androgyne" panose="05080000000003050000"/>
              </a:rPr>
              <a:t>.</a:t>
            </a:r>
          </a:p>
          <a:p>
            <a:pPr>
              <a:spcBef>
                <a:spcPts val="0"/>
              </a:spcBef>
            </a:pPr>
            <a:r>
              <a:rPr lang="en-US" sz="1400" b="1" dirty="0">
                <a:latin typeface="Androgyne" panose="05080000000003050000"/>
              </a:rPr>
              <a:t>Departments</a:t>
            </a:r>
            <a:r>
              <a:rPr lang="en-US" sz="1400" dirty="0">
                <a:latin typeface="Androgyne" panose="05080000000003050000"/>
              </a:rPr>
              <a:t>: Research &amp; Development, Sales, and Human Resources.</a:t>
            </a:r>
          </a:p>
          <a:p>
            <a:pPr lvl="1">
              <a:spcBef>
                <a:spcPts val="0"/>
              </a:spcBef>
            </a:pPr>
            <a:r>
              <a:rPr lang="en-US" sz="1400" dirty="0">
                <a:latin typeface="Androgyne" panose="05080000000003050000"/>
              </a:rPr>
              <a:t>Research &amp; Development is the largest group.</a:t>
            </a:r>
          </a:p>
          <a:p>
            <a:pPr lvl="1">
              <a:spcBef>
                <a:spcPts val="0"/>
              </a:spcBef>
            </a:pPr>
            <a:r>
              <a:rPr lang="en-US" sz="1400" dirty="0">
                <a:latin typeface="Androgyne" panose="05080000000003050000"/>
              </a:rPr>
              <a:t>Sales is the second largest.</a:t>
            </a:r>
          </a:p>
          <a:p>
            <a:pPr lvl="1">
              <a:spcBef>
                <a:spcPts val="0"/>
              </a:spcBef>
            </a:pPr>
            <a:r>
              <a:rPr lang="en-US" sz="1400" dirty="0">
                <a:latin typeface="Androgyne" panose="05080000000003050000"/>
              </a:rPr>
              <a:t>Human Resources is the smallest.</a:t>
            </a:r>
          </a:p>
          <a:p>
            <a:pPr>
              <a:spcBef>
                <a:spcPts val="0"/>
              </a:spcBef>
            </a:pPr>
            <a:r>
              <a:rPr lang="en-US" sz="1400" dirty="0">
                <a:latin typeface="Androgyne" panose="05080000000003050000"/>
              </a:rPr>
              <a:t>This reflects an organization with strong emphasis on R&amp;D and client-facing roles.</a:t>
            </a:r>
          </a:p>
          <a:p>
            <a:pPr marL="0" indent="0">
              <a:spcBef>
                <a:spcPts val="0"/>
              </a:spcBef>
              <a:buNone/>
            </a:pPr>
            <a:endParaRPr lang="en-US" sz="1400" dirty="0">
              <a:latin typeface="Androgyne" panose="05080000000003050000"/>
            </a:endParaRPr>
          </a:p>
          <a:p>
            <a:pPr>
              <a:spcBef>
                <a:spcPts val="0"/>
              </a:spcBef>
            </a:pPr>
            <a:r>
              <a:rPr lang="en-US" sz="1400" b="1" dirty="0">
                <a:latin typeface="Androgyne" panose="05080000000003050000"/>
              </a:rPr>
              <a:t>2. Employee Demographics</a:t>
            </a:r>
          </a:p>
          <a:p>
            <a:pPr>
              <a:spcBef>
                <a:spcPts val="0"/>
              </a:spcBef>
            </a:pPr>
            <a:r>
              <a:rPr lang="en-US" sz="1400" b="1" dirty="0">
                <a:latin typeface="Androgyne" panose="05080000000003050000"/>
              </a:rPr>
              <a:t>Age</a:t>
            </a:r>
            <a:r>
              <a:rPr lang="en-US" sz="1400" dirty="0">
                <a:latin typeface="Androgyne" panose="05080000000003050000"/>
              </a:rPr>
              <a:t>: Employees range between 18 and 60 years.</a:t>
            </a:r>
          </a:p>
          <a:p>
            <a:pPr lvl="1">
              <a:spcBef>
                <a:spcPts val="0"/>
              </a:spcBef>
            </a:pPr>
            <a:r>
              <a:rPr lang="en-US" sz="1400" dirty="0">
                <a:latin typeface="Androgyne" panose="05080000000003050000"/>
              </a:rPr>
              <a:t>Average age ~37 years.</a:t>
            </a:r>
          </a:p>
          <a:p>
            <a:pPr lvl="1">
              <a:spcBef>
                <a:spcPts val="0"/>
              </a:spcBef>
            </a:pPr>
            <a:r>
              <a:rPr lang="en-US" sz="1400" dirty="0">
                <a:latin typeface="Androgyne" panose="05080000000003050000"/>
              </a:rPr>
              <a:t>50% of employees fall between 30 and 43 years.</a:t>
            </a:r>
          </a:p>
          <a:p>
            <a:pPr>
              <a:spcBef>
                <a:spcPts val="0"/>
              </a:spcBef>
            </a:pPr>
            <a:r>
              <a:rPr lang="en-US" sz="1400" b="1" dirty="0">
                <a:latin typeface="Androgyne" panose="05080000000003050000"/>
              </a:rPr>
              <a:t>Gender and Marital Status</a:t>
            </a:r>
            <a:r>
              <a:rPr lang="en-US" sz="1400" dirty="0">
                <a:latin typeface="Androgyne" panose="05080000000003050000"/>
              </a:rPr>
              <a:t>: Balanced mix of male and female employees, with representation across single, married, and divorced groups.</a:t>
            </a:r>
          </a:p>
          <a:p>
            <a:pPr>
              <a:spcBef>
                <a:spcPts val="0"/>
              </a:spcBef>
            </a:pPr>
            <a:r>
              <a:rPr lang="en-US" sz="1400" b="1" dirty="0">
                <a:latin typeface="Androgyne" panose="05080000000003050000"/>
              </a:rPr>
              <a:t>Education Field</a:t>
            </a:r>
            <a:r>
              <a:rPr lang="en-US" sz="1400" dirty="0">
                <a:latin typeface="Androgyne" panose="05080000000003050000"/>
              </a:rPr>
              <a:t>: Six main streams including Life Sciences, Medical, Marketing, and Technical backgrounds, ensuring diverse skill sets.</a:t>
            </a:r>
          </a:p>
          <a:p>
            <a:pPr>
              <a:spcBef>
                <a:spcPts val="0"/>
              </a:spcBef>
            </a:pPr>
            <a:endParaRPr lang="en-US" sz="1400" dirty="0">
              <a:latin typeface="Androgyne" panose="05080000000003050000"/>
            </a:endParaRPr>
          </a:p>
          <a:p>
            <a:pPr algn="just"/>
            <a:endParaRPr lang="en-US" sz="1400" dirty="0">
              <a:latin typeface="Androgyne" panose="05080000000003050000"/>
            </a:endParaRPr>
          </a:p>
          <a:p>
            <a:pPr marL="0" indent="0" algn="just">
              <a:buNone/>
            </a:pPr>
            <a:endParaRPr lang="en-US" sz="1400" dirty="0">
              <a:latin typeface="Androgyne" panose="05080000000003050000" pitchFamily="82" charset="0"/>
            </a:endParaRPr>
          </a:p>
        </p:txBody>
      </p:sp>
    </p:spTree>
    <p:extLst>
      <p:ext uri="{BB962C8B-B14F-4D97-AF65-F5344CB8AC3E}">
        <p14:creationId xmlns:p14="http://schemas.microsoft.com/office/powerpoint/2010/main" val="1211737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B3104-A8BA-5F8E-B469-A974BC283E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F4BCAE-8943-7F7B-1206-7A1687BF7C78}"/>
              </a:ext>
            </a:extLst>
          </p:cNvPr>
          <p:cNvSpPr>
            <a:spLocks noGrp="1"/>
          </p:cNvSpPr>
          <p:nvPr>
            <p:ph type="title"/>
          </p:nvPr>
        </p:nvSpPr>
        <p:spPr/>
        <p:txBody>
          <a:bodyPr/>
          <a:lstStyle/>
          <a:p>
            <a:pPr algn="just">
              <a:buNone/>
            </a:pPr>
            <a:r>
              <a:rPr lang="en-US" b="1" dirty="0">
                <a:latin typeface="Androgyne" panose="05080000000003050000" pitchFamily="82" charset="0"/>
              </a:rPr>
              <a:t>Initial Analysis of the Dataset</a:t>
            </a:r>
          </a:p>
        </p:txBody>
      </p:sp>
      <p:sp>
        <p:nvSpPr>
          <p:cNvPr id="3" name="Content Placeholder 2">
            <a:extLst>
              <a:ext uri="{FF2B5EF4-FFF2-40B4-BE49-F238E27FC236}">
                <a16:creationId xmlns:a16="http://schemas.microsoft.com/office/drawing/2014/main" id="{7D7F9A5A-2AD0-1E3F-ACDE-60424AA4FEA0}"/>
              </a:ext>
            </a:extLst>
          </p:cNvPr>
          <p:cNvSpPr>
            <a:spLocks noGrp="1"/>
          </p:cNvSpPr>
          <p:nvPr>
            <p:ph idx="1"/>
          </p:nvPr>
        </p:nvSpPr>
        <p:spPr>
          <a:xfrm>
            <a:off x="822960" y="2003050"/>
            <a:ext cx="7543801" cy="4023360"/>
          </a:xfrm>
        </p:spPr>
        <p:txBody>
          <a:bodyPr>
            <a:noAutofit/>
          </a:bodyPr>
          <a:lstStyle/>
          <a:p>
            <a:pPr>
              <a:spcBef>
                <a:spcPts val="0"/>
              </a:spcBef>
            </a:pPr>
            <a:r>
              <a:rPr lang="en-US" sz="1400" b="1" dirty="0">
                <a:latin typeface="Androgyne" panose="05080000000003050000"/>
              </a:rPr>
              <a:t>3. Roles and Career Progression</a:t>
            </a:r>
          </a:p>
          <a:p>
            <a:pPr>
              <a:spcBef>
                <a:spcPts val="0"/>
              </a:spcBef>
            </a:pPr>
            <a:r>
              <a:rPr lang="en-US" sz="1400" b="1" dirty="0">
                <a:latin typeface="Androgyne" panose="05080000000003050000"/>
              </a:rPr>
              <a:t>Job Roles</a:t>
            </a:r>
            <a:r>
              <a:rPr lang="en-US" sz="1400" dirty="0">
                <a:latin typeface="Androgyne" panose="05080000000003050000"/>
              </a:rPr>
              <a:t>: 9 distinct categories, such as Laboratory Technician, Sales Executive, Research Scientist, and Manager.</a:t>
            </a:r>
          </a:p>
          <a:p>
            <a:pPr>
              <a:spcBef>
                <a:spcPts val="0"/>
              </a:spcBef>
            </a:pPr>
            <a:r>
              <a:rPr lang="en-US" sz="1400" b="1" dirty="0">
                <a:latin typeface="Androgyne" panose="05080000000003050000"/>
              </a:rPr>
              <a:t>Job Levels</a:t>
            </a:r>
            <a:r>
              <a:rPr lang="en-US" sz="1400" dirty="0">
                <a:latin typeface="Androgyne" panose="05080000000003050000"/>
              </a:rPr>
              <a:t>: Range from 1 (entry level) to 5 (executive level).</a:t>
            </a:r>
          </a:p>
          <a:p>
            <a:pPr>
              <a:spcBef>
                <a:spcPts val="0"/>
              </a:spcBef>
            </a:pPr>
            <a:r>
              <a:rPr lang="en-US" sz="1400" b="1" dirty="0">
                <a:latin typeface="Androgyne" panose="05080000000003050000"/>
              </a:rPr>
              <a:t>Experience</a:t>
            </a:r>
            <a:r>
              <a:rPr lang="en-US" sz="1400" dirty="0">
                <a:latin typeface="Androgyne" panose="05080000000003050000"/>
              </a:rPr>
              <a:t>:</a:t>
            </a:r>
          </a:p>
          <a:p>
            <a:pPr lvl="1">
              <a:spcBef>
                <a:spcPts val="0"/>
              </a:spcBef>
            </a:pPr>
            <a:r>
              <a:rPr lang="en-US" sz="1400" dirty="0">
                <a:latin typeface="Androgyne" panose="05080000000003050000"/>
              </a:rPr>
              <a:t>Average total working experience ~11 years.</a:t>
            </a:r>
          </a:p>
          <a:p>
            <a:pPr lvl="1">
              <a:spcBef>
                <a:spcPts val="0"/>
              </a:spcBef>
            </a:pPr>
            <a:r>
              <a:rPr lang="en-US" sz="1400" dirty="0">
                <a:latin typeface="Androgyne" panose="05080000000003050000"/>
              </a:rPr>
              <a:t>Average tenure at the company ~7 years.</a:t>
            </a:r>
          </a:p>
          <a:p>
            <a:pPr lvl="1">
              <a:spcBef>
                <a:spcPts val="0"/>
              </a:spcBef>
            </a:pPr>
            <a:r>
              <a:rPr lang="en-US" sz="1400" dirty="0">
                <a:latin typeface="Androgyne" panose="05080000000003050000"/>
              </a:rPr>
              <a:t>Some employees are freshers, while others have as many as 40 years of experience.</a:t>
            </a:r>
          </a:p>
          <a:p>
            <a:pPr>
              <a:spcBef>
                <a:spcPts val="0"/>
              </a:spcBef>
            </a:pPr>
            <a:endParaRPr lang="en-US" sz="1400" dirty="0">
              <a:latin typeface="Androgyne" panose="05080000000003050000"/>
            </a:endParaRPr>
          </a:p>
          <a:p>
            <a:pPr>
              <a:spcBef>
                <a:spcPts val="0"/>
              </a:spcBef>
            </a:pPr>
            <a:r>
              <a:rPr lang="en-US" sz="1400" b="1" dirty="0">
                <a:latin typeface="Androgyne" panose="05080000000003050000"/>
              </a:rPr>
              <a:t>4. Compensation and Benefits</a:t>
            </a:r>
          </a:p>
          <a:p>
            <a:pPr>
              <a:spcBef>
                <a:spcPts val="0"/>
              </a:spcBef>
            </a:pPr>
            <a:r>
              <a:rPr lang="en-US" sz="1400" b="1" dirty="0">
                <a:latin typeface="Androgyne" panose="05080000000003050000"/>
              </a:rPr>
              <a:t>Monthly Income</a:t>
            </a:r>
            <a:r>
              <a:rPr lang="en-US" sz="1400" dirty="0">
                <a:latin typeface="Androgyne" panose="05080000000003050000"/>
              </a:rPr>
              <a:t>:</a:t>
            </a:r>
          </a:p>
          <a:p>
            <a:pPr lvl="1">
              <a:spcBef>
                <a:spcPts val="0"/>
              </a:spcBef>
            </a:pPr>
            <a:r>
              <a:rPr lang="en-US" sz="1400" dirty="0">
                <a:latin typeface="Androgyne" panose="05080000000003050000"/>
              </a:rPr>
              <a:t>Range: 1,009 – 19,999.</a:t>
            </a:r>
          </a:p>
          <a:p>
            <a:pPr lvl="1">
              <a:spcBef>
                <a:spcPts val="0"/>
              </a:spcBef>
            </a:pPr>
            <a:r>
              <a:rPr lang="en-US" sz="1400" dirty="0">
                <a:latin typeface="Androgyne" panose="05080000000003050000"/>
              </a:rPr>
              <a:t>Average: ~6,500.</a:t>
            </a:r>
          </a:p>
          <a:p>
            <a:pPr lvl="1">
              <a:spcBef>
                <a:spcPts val="0"/>
              </a:spcBef>
            </a:pPr>
            <a:r>
              <a:rPr lang="en-US" sz="1400" dirty="0">
                <a:latin typeface="Androgyne" panose="05080000000003050000"/>
              </a:rPr>
              <a:t>Senior roles and higher job levels show significantly higher pay.</a:t>
            </a:r>
          </a:p>
          <a:p>
            <a:pPr>
              <a:spcBef>
                <a:spcPts val="0"/>
              </a:spcBef>
            </a:pPr>
            <a:r>
              <a:rPr lang="en-US" sz="1400" b="1" dirty="0">
                <a:latin typeface="Androgyne" panose="05080000000003050000"/>
              </a:rPr>
              <a:t>Salary Hikes</a:t>
            </a:r>
            <a:r>
              <a:rPr lang="en-US" sz="1400" dirty="0">
                <a:latin typeface="Androgyne" panose="05080000000003050000"/>
              </a:rPr>
              <a:t>: Percent increases between 11% and 25%, averaging ~15%.</a:t>
            </a:r>
          </a:p>
          <a:p>
            <a:pPr>
              <a:spcBef>
                <a:spcPts val="0"/>
              </a:spcBef>
            </a:pPr>
            <a:r>
              <a:rPr lang="en-US" sz="1400" b="1" dirty="0">
                <a:latin typeface="Androgyne" panose="05080000000003050000"/>
              </a:rPr>
              <a:t>Stock Options</a:t>
            </a:r>
            <a:r>
              <a:rPr lang="en-US" sz="1400" dirty="0">
                <a:latin typeface="Androgyne" panose="05080000000003050000"/>
              </a:rPr>
              <a:t>: Levels range from 0 to 3, showing varying access to long-term incentives.</a:t>
            </a:r>
          </a:p>
          <a:p>
            <a:pPr algn="just"/>
            <a:endParaRPr lang="en-US" sz="1400" dirty="0">
              <a:latin typeface="Androgyne" panose="05080000000003050000" pitchFamily="82" charset="0"/>
            </a:endParaRPr>
          </a:p>
        </p:txBody>
      </p:sp>
    </p:spTree>
    <p:extLst>
      <p:ext uri="{BB962C8B-B14F-4D97-AF65-F5344CB8AC3E}">
        <p14:creationId xmlns:p14="http://schemas.microsoft.com/office/powerpoint/2010/main" val="123639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3C0532-D6C8-8A56-B5C0-05792400CC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D082BE-172D-1967-C41F-71E3CC07B340}"/>
              </a:ext>
            </a:extLst>
          </p:cNvPr>
          <p:cNvSpPr>
            <a:spLocks noGrp="1"/>
          </p:cNvSpPr>
          <p:nvPr>
            <p:ph type="title"/>
          </p:nvPr>
        </p:nvSpPr>
        <p:spPr/>
        <p:txBody>
          <a:bodyPr/>
          <a:lstStyle/>
          <a:p>
            <a:pPr algn="just">
              <a:buNone/>
            </a:pPr>
            <a:r>
              <a:rPr lang="en-US" b="1" dirty="0">
                <a:latin typeface="Androgyne" panose="05080000000003050000" pitchFamily="82" charset="0"/>
              </a:rPr>
              <a:t>Initial Analysis of the Dataset</a:t>
            </a:r>
          </a:p>
        </p:txBody>
      </p:sp>
      <p:sp>
        <p:nvSpPr>
          <p:cNvPr id="3" name="Content Placeholder 2">
            <a:extLst>
              <a:ext uri="{FF2B5EF4-FFF2-40B4-BE49-F238E27FC236}">
                <a16:creationId xmlns:a16="http://schemas.microsoft.com/office/drawing/2014/main" id="{49C49BF6-7843-FB89-74AF-5935B9A674B8}"/>
              </a:ext>
            </a:extLst>
          </p:cNvPr>
          <p:cNvSpPr>
            <a:spLocks noGrp="1"/>
          </p:cNvSpPr>
          <p:nvPr>
            <p:ph idx="1"/>
          </p:nvPr>
        </p:nvSpPr>
        <p:spPr>
          <a:xfrm>
            <a:off x="822960" y="2003050"/>
            <a:ext cx="7543801" cy="4023360"/>
          </a:xfrm>
        </p:spPr>
        <p:txBody>
          <a:bodyPr>
            <a:noAutofit/>
          </a:bodyPr>
          <a:lstStyle/>
          <a:p>
            <a:pPr>
              <a:lnSpc>
                <a:spcPct val="100000"/>
              </a:lnSpc>
              <a:spcBef>
                <a:spcPts val="0"/>
              </a:spcBef>
            </a:pPr>
            <a:r>
              <a:rPr lang="en-US" sz="1400" b="1" dirty="0">
                <a:latin typeface="Androgyne" panose="05080000000003050000"/>
              </a:rPr>
              <a:t>5. Work Environment and Engagement</a:t>
            </a:r>
          </a:p>
          <a:p>
            <a:pPr>
              <a:lnSpc>
                <a:spcPct val="100000"/>
              </a:lnSpc>
              <a:spcBef>
                <a:spcPts val="0"/>
              </a:spcBef>
            </a:pPr>
            <a:r>
              <a:rPr lang="en-US" sz="1400" b="1" dirty="0">
                <a:latin typeface="Androgyne" panose="05080000000003050000"/>
              </a:rPr>
              <a:t>Satisfaction Measures</a:t>
            </a:r>
            <a:r>
              <a:rPr lang="en-US" sz="1400" dirty="0">
                <a:latin typeface="Androgyne" panose="05080000000003050000"/>
              </a:rPr>
              <a:t>: Job Satisfaction, Relationship Satisfaction, Work-Life Balance, and Environment Satisfaction are all rated on 1–4 scales.</a:t>
            </a:r>
          </a:p>
          <a:p>
            <a:pPr>
              <a:lnSpc>
                <a:spcPct val="100000"/>
              </a:lnSpc>
              <a:spcBef>
                <a:spcPts val="0"/>
              </a:spcBef>
            </a:pPr>
            <a:r>
              <a:rPr lang="en-US" sz="1400" dirty="0">
                <a:latin typeface="Androgyne" panose="05080000000003050000"/>
              </a:rPr>
              <a:t>Most employees report moderate-to-high satisfaction.</a:t>
            </a:r>
          </a:p>
          <a:p>
            <a:pPr>
              <a:lnSpc>
                <a:spcPct val="100000"/>
              </a:lnSpc>
              <a:spcBef>
                <a:spcPts val="0"/>
              </a:spcBef>
            </a:pPr>
            <a:r>
              <a:rPr lang="en-US" sz="1400" b="1" dirty="0">
                <a:latin typeface="Androgyne" panose="05080000000003050000"/>
              </a:rPr>
              <a:t>Overtime</a:t>
            </a:r>
            <a:r>
              <a:rPr lang="en-US" sz="1400" dirty="0">
                <a:latin typeface="Androgyne" panose="05080000000003050000"/>
              </a:rPr>
              <a:t>: Employees working overtime are more prone to attrition, a key insight for HR planning.</a:t>
            </a:r>
          </a:p>
          <a:p>
            <a:pPr>
              <a:lnSpc>
                <a:spcPct val="100000"/>
              </a:lnSpc>
              <a:spcBef>
                <a:spcPts val="0"/>
              </a:spcBef>
            </a:pPr>
            <a:endParaRPr lang="en-US" sz="1400" dirty="0">
              <a:latin typeface="Androgyne" panose="05080000000003050000"/>
            </a:endParaRPr>
          </a:p>
          <a:p>
            <a:pPr>
              <a:lnSpc>
                <a:spcPct val="100000"/>
              </a:lnSpc>
              <a:spcBef>
                <a:spcPts val="0"/>
              </a:spcBef>
            </a:pPr>
            <a:r>
              <a:rPr lang="en-US" sz="1400" b="1" dirty="0">
                <a:latin typeface="Androgyne" panose="05080000000003050000"/>
              </a:rPr>
              <a:t>6. Attrition Trends</a:t>
            </a:r>
          </a:p>
          <a:p>
            <a:pPr>
              <a:lnSpc>
                <a:spcPct val="100000"/>
              </a:lnSpc>
              <a:spcBef>
                <a:spcPts val="0"/>
              </a:spcBef>
            </a:pPr>
            <a:r>
              <a:rPr lang="en-US" sz="1400" b="1" dirty="0">
                <a:latin typeface="Androgyne" panose="05080000000003050000"/>
              </a:rPr>
              <a:t>Attrition Rate</a:t>
            </a:r>
            <a:r>
              <a:rPr lang="en-US" sz="1400" dirty="0">
                <a:latin typeface="Androgyne" panose="05080000000003050000"/>
              </a:rPr>
              <a:t>: About </a:t>
            </a:r>
            <a:r>
              <a:rPr lang="en-US" sz="1400" b="1" dirty="0">
                <a:latin typeface="Androgyne" panose="05080000000003050000"/>
              </a:rPr>
              <a:t>16%</a:t>
            </a:r>
            <a:r>
              <a:rPr lang="en-US" sz="1400" dirty="0">
                <a:latin typeface="Androgyne" panose="05080000000003050000"/>
              </a:rPr>
              <a:t> of employees have left the company.</a:t>
            </a:r>
          </a:p>
          <a:p>
            <a:pPr>
              <a:lnSpc>
                <a:spcPct val="100000"/>
              </a:lnSpc>
              <a:spcBef>
                <a:spcPts val="0"/>
              </a:spcBef>
            </a:pPr>
            <a:r>
              <a:rPr lang="en-US" sz="1400" b="1" dirty="0">
                <a:latin typeface="Androgyne" panose="05080000000003050000"/>
              </a:rPr>
              <a:t>Key Risk Areas</a:t>
            </a:r>
            <a:r>
              <a:rPr lang="en-US" sz="1400" dirty="0">
                <a:latin typeface="Androgyne" panose="05080000000003050000"/>
              </a:rPr>
              <a:t>:</a:t>
            </a:r>
          </a:p>
          <a:p>
            <a:pPr lvl="1">
              <a:lnSpc>
                <a:spcPct val="100000"/>
              </a:lnSpc>
              <a:spcBef>
                <a:spcPts val="0"/>
              </a:spcBef>
            </a:pPr>
            <a:r>
              <a:rPr lang="en-US" sz="1400" dirty="0">
                <a:latin typeface="Androgyne" panose="05080000000003050000"/>
              </a:rPr>
              <a:t>Sales and overtime-heavy roles show higher attrition.</a:t>
            </a:r>
          </a:p>
          <a:p>
            <a:pPr lvl="1">
              <a:lnSpc>
                <a:spcPct val="100000"/>
              </a:lnSpc>
              <a:spcBef>
                <a:spcPts val="0"/>
              </a:spcBef>
            </a:pPr>
            <a:r>
              <a:rPr lang="en-US" sz="1400" dirty="0">
                <a:latin typeface="Androgyne" panose="05080000000003050000"/>
              </a:rPr>
              <a:t>Younger employees and those with fewer years at the company are more likely to leave.</a:t>
            </a:r>
          </a:p>
          <a:p>
            <a:pPr>
              <a:lnSpc>
                <a:spcPct val="100000"/>
              </a:lnSpc>
              <a:spcBef>
                <a:spcPts val="0"/>
              </a:spcBef>
            </a:pPr>
            <a:r>
              <a:rPr lang="en-US" sz="1400" dirty="0">
                <a:latin typeface="Androgyne" panose="05080000000003050000"/>
              </a:rPr>
              <a:t>Attrition is linked with </a:t>
            </a:r>
            <a:r>
              <a:rPr lang="en-US" sz="1400" b="1" dirty="0">
                <a:latin typeface="Androgyne" panose="05080000000003050000"/>
              </a:rPr>
              <a:t>workload, compensation growth, and role type</a:t>
            </a:r>
            <a:r>
              <a:rPr lang="en-US" sz="1400" dirty="0">
                <a:latin typeface="Androgyne" panose="05080000000003050000"/>
              </a:rPr>
              <a:t>.</a:t>
            </a:r>
          </a:p>
          <a:p>
            <a:pPr algn="just"/>
            <a:endParaRPr lang="en-US" sz="1400" dirty="0">
              <a:latin typeface="Androgyne" panose="05080000000003050000" pitchFamily="82" charset="0"/>
            </a:endParaRPr>
          </a:p>
        </p:txBody>
      </p:sp>
    </p:spTree>
    <p:extLst>
      <p:ext uri="{BB962C8B-B14F-4D97-AF65-F5344CB8AC3E}">
        <p14:creationId xmlns:p14="http://schemas.microsoft.com/office/powerpoint/2010/main" val="1509257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B007A-C36F-8C58-4CCC-D1CD1092FD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4C4D7B-B198-8692-A42E-3F7DF4781805}"/>
              </a:ext>
            </a:extLst>
          </p:cNvPr>
          <p:cNvSpPr>
            <a:spLocks noGrp="1"/>
          </p:cNvSpPr>
          <p:nvPr>
            <p:ph type="title"/>
          </p:nvPr>
        </p:nvSpPr>
        <p:spPr/>
        <p:txBody>
          <a:bodyPr/>
          <a:lstStyle/>
          <a:p>
            <a:pPr algn="just">
              <a:buNone/>
            </a:pPr>
            <a:r>
              <a:rPr lang="en-US" b="1" dirty="0">
                <a:latin typeface="Androgyne" panose="05080000000003050000" pitchFamily="82" charset="0"/>
              </a:rPr>
              <a:t>Initial Analysis of the Dataset</a:t>
            </a:r>
          </a:p>
        </p:txBody>
      </p:sp>
      <p:sp>
        <p:nvSpPr>
          <p:cNvPr id="3" name="Content Placeholder 2">
            <a:extLst>
              <a:ext uri="{FF2B5EF4-FFF2-40B4-BE49-F238E27FC236}">
                <a16:creationId xmlns:a16="http://schemas.microsoft.com/office/drawing/2014/main" id="{985BC515-B4FE-9CFD-A427-73168BB91BC5}"/>
              </a:ext>
            </a:extLst>
          </p:cNvPr>
          <p:cNvSpPr>
            <a:spLocks noGrp="1"/>
          </p:cNvSpPr>
          <p:nvPr>
            <p:ph idx="1"/>
          </p:nvPr>
        </p:nvSpPr>
        <p:spPr>
          <a:xfrm>
            <a:off x="822960" y="2003050"/>
            <a:ext cx="7543801" cy="4023360"/>
          </a:xfrm>
        </p:spPr>
        <p:txBody>
          <a:bodyPr>
            <a:noAutofit/>
          </a:bodyPr>
          <a:lstStyle/>
          <a:p>
            <a:pPr>
              <a:spcBef>
                <a:spcPts val="0"/>
              </a:spcBef>
            </a:pPr>
            <a:r>
              <a:rPr lang="en-US" sz="1400" b="1" dirty="0">
                <a:latin typeface="Androgyne" panose="05080000000003050000"/>
              </a:rPr>
              <a:t>7. Training and Development</a:t>
            </a:r>
          </a:p>
          <a:p>
            <a:pPr>
              <a:spcBef>
                <a:spcPts val="0"/>
              </a:spcBef>
            </a:pPr>
            <a:r>
              <a:rPr lang="en-US" sz="1400" b="1" dirty="0">
                <a:latin typeface="Androgyne" panose="05080000000003050000"/>
              </a:rPr>
              <a:t>Training Frequency</a:t>
            </a:r>
            <a:r>
              <a:rPr lang="en-US" sz="1400" dirty="0">
                <a:latin typeface="Androgyne" panose="05080000000003050000"/>
              </a:rPr>
              <a:t>: Employees underwent between 0–6 training programs in the last year.</a:t>
            </a:r>
          </a:p>
          <a:p>
            <a:pPr>
              <a:spcBef>
                <a:spcPts val="0"/>
              </a:spcBef>
            </a:pPr>
            <a:r>
              <a:rPr lang="en-US" sz="1400" b="1" dirty="0">
                <a:latin typeface="Androgyne" panose="05080000000003050000"/>
              </a:rPr>
              <a:t>Average</a:t>
            </a:r>
            <a:r>
              <a:rPr lang="en-US" sz="1400" dirty="0">
                <a:latin typeface="Androgyne" panose="05080000000003050000"/>
              </a:rPr>
              <a:t>: ~3 training sessions per employee.</a:t>
            </a:r>
          </a:p>
          <a:p>
            <a:pPr>
              <a:spcBef>
                <a:spcPts val="0"/>
              </a:spcBef>
            </a:pPr>
            <a:r>
              <a:rPr lang="en-US" sz="1400" dirty="0">
                <a:latin typeface="Androgyne" panose="05080000000003050000"/>
              </a:rPr>
              <a:t>Training appears balanced but may vary depending on department and role.</a:t>
            </a:r>
          </a:p>
          <a:p>
            <a:pPr>
              <a:spcBef>
                <a:spcPts val="0"/>
              </a:spcBef>
            </a:pPr>
            <a:r>
              <a:rPr lang="en-US" sz="1400" dirty="0">
                <a:latin typeface="Androgyne" panose="05080000000003050000"/>
              </a:rPr>
              <a:t>Continuous development opportunities can play a role in improving retention and satisfaction.</a:t>
            </a:r>
          </a:p>
          <a:p>
            <a:pPr>
              <a:spcBef>
                <a:spcPts val="0"/>
              </a:spcBef>
            </a:pPr>
            <a:endParaRPr lang="en-US" sz="1400" dirty="0">
              <a:latin typeface="Androgyne" panose="05080000000003050000"/>
            </a:endParaRPr>
          </a:p>
          <a:p>
            <a:pPr>
              <a:spcBef>
                <a:spcPts val="0"/>
              </a:spcBef>
            </a:pPr>
            <a:r>
              <a:rPr lang="en-US" sz="1400" b="1" dirty="0">
                <a:latin typeface="Androgyne" panose="05080000000003050000"/>
              </a:rPr>
              <a:t>8. Managerial and Promotion Insights</a:t>
            </a:r>
          </a:p>
          <a:p>
            <a:pPr>
              <a:spcBef>
                <a:spcPts val="0"/>
              </a:spcBef>
            </a:pPr>
            <a:r>
              <a:rPr lang="en-US" sz="1400" b="1" dirty="0" err="1">
                <a:latin typeface="Androgyne" panose="05080000000003050000"/>
              </a:rPr>
              <a:t>YearsWithCurrManager</a:t>
            </a:r>
            <a:r>
              <a:rPr lang="en-US" sz="1400" dirty="0">
                <a:latin typeface="Androgyne" panose="05080000000003050000"/>
              </a:rPr>
              <a:t>: Average ~4 years, with a range of 0–17.</a:t>
            </a:r>
          </a:p>
          <a:p>
            <a:pPr>
              <a:spcBef>
                <a:spcPts val="0"/>
              </a:spcBef>
            </a:pPr>
            <a:r>
              <a:rPr lang="en-US" sz="1400" b="1" dirty="0">
                <a:latin typeface="Androgyne" panose="05080000000003050000"/>
              </a:rPr>
              <a:t>Promotions</a:t>
            </a:r>
            <a:r>
              <a:rPr lang="en-US" sz="1400" dirty="0">
                <a:latin typeface="Androgyne" panose="05080000000003050000"/>
              </a:rPr>
              <a:t>:</a:t>
            </a:r>
          </a:p>
          <a:p>
            <a:pPr lvl="1">
              <a:spcBef>
                <a:spcPts val="0"/>
              </a:spcBef>
            </a:pPr>
            <a:r>
              <a:rPr lang="en-US" sz="1400" dirty="0">
                <a:latin typeface="Androgyne" panose="05080000000003050000"/>
              </a:rPr>
              <a:t>Measured by </a:t>
            </a:r>
            <a:r>
              <a:rPr lang="en-US" sz="1400" dirty="0" err="1">
                <a:latin typeface="Androgyne" panose="05080000000003050000"/>
              </a:rPr>
              <a:t>YearsSinceLastPromotion</a:t>
            </a:r>
            <a:r>
              <a:rPr lang="en-US" sz="1400" dirty="0">
                <a:latin typeface="Androgyne" panose="05080000000003050000"/>
              </a:rPr>
              <a:t>, averaging ~2 years.</a:t>
            </a:r>
          </a:p>
          <a:p>
            <a:pPr lvl="1">
              <a:spcBef>
                <a:spcPts val="0"/>
              </a:spcBef>
            </a:pPr>
            <a:r>
              <a:rPr lang="en-US" sz="1400" dirty="0">
                <a:latin typeface="Androgyne" panose="05080000000003050000"/>
              </a:rPr>
              <a:t>Many employees had recent promotions, but some have waited longer, which could influence morale.</a:t>
            </a:r>
          </a:p>
          <a:p>
            <a:pPr>
              <a:spcBef>
                <a:spcPts val="0"/>
              </a:spcBef>
            </a:pPr>
            <a:r>
              <a:rPr lang="en-US" sz="1400" dirty="0">
                <a:latin typeface="Androgyne" panose="05080000000003050000"/>
              </a:rPr>
              <a:t>Managerial stability and timely promotions may be critical to employee engagement and retention.</a:t>
            </a:r>
          </a:p>
          <a:p>
            <a:pPr algn="just"/>
            <a:endParaRPr lang="en-US" sz="1400" dirty="0">
              <a:latin typeface="Androgyne" panose="05080000000003050000" pitchFamily="82" charset="0"/>
            </a:endParaRPr>
          </a:p>
        </p:txBody>
      </p:sp>
    </p:spTree>
    <p:extLst>
      <p:ext uri="{BB962C8B-B14F-4D97-AF65-F5344CB8AC3E}">
        <p14:creationId xmlns:p14="http://schemas.microsoft.com/office/powerpoint/2010/main" val="3869687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633" y="286604"/>
            <a:ext cx="8701548" cy="1450757"/>
          </a:xfrm>
        </p:spPr>
        <p:txBody>
          <a:bodyPr>
            <a:normAutofit/>
          </a:bodyPr>
          <a:lstStyle/>
          <a:p>
            <a:pPr algn="ctr"/>
            <a:r>
              <a:rPr lang="en-IN" dirty="0">
                <a:latin typeface="Androgyne" panose="05080000000003050000" pitchFamily="82" charset="0"/>
              </a:rPr>
              <a:t>Age Distribution Of Employees </a:t>
            </a:r>
            <a:endParaRPr dirty="0">
              <a:latin typeface="Androgyne" panose="05080000000003050000" pitchFamily="82" charset="0"/>
            </a:endParaRPr>
          </a:p>
        </p:txBody>
      </p:sp>
      <p:sp>
        <p:nvSpPr>
          <p:cNvPr id="4" name="TextBox 3"/>
          <p:cNvSpPr txBox="1"/>
          <p:nvPr/>
        </p:nvSpPr>
        <p:spPr>
          <a:xfrm>
            <a:off x="757084" y="5158845"/>
            <a:ext cx="7669161" cy="738664"/>
          </a:xfrm>
          <a:prstGeom prst="rect">
            <a:avLst/>
          </a:prstGeom>
          <a:noFill/>
        </p:spPr>
        <p:txBody>
          <a:bodyPr wrap="square">
            <a:spAutoFit/>
          </a:bodyPr>
          <a:lstStyle/>
          <a:p>
            <a:pPr marL="285750" indent="-285750" algn="just">
              <a:buFont typeface="Arial" panose="020B0604020202020204" pitchFamily="34" charset="0"/>
              <a:buChar char="•"/>
            </a:pPr>
            <a:r>
              <a:rPr lang="en-US" sz="1400" dirty="0">
                <a:latin typeface="Androgyne" panose="05080000000003050000"/>
              </a:rPr>
              <a:t>The age distribution shows that most employees are between </a:t>
            </a:r>
            <a:r>
              <a:rPr lang="en-US" sz="1400" b="1" dirty="0">
                <a:latin typeface="Androgyne" panose="05080000000003050000"/>
              </a:rPr>
              <a:t>30 and 40 years</a:t>
            </a:r>
            <a:r>
              <a:rPr lang="en-US" sz="1400" dirty="0">
                <a:latin typeface="Androgyne" panose="05080000000003050000"/>
              </a:rPr>
              <a:t>, indicating a mid-career dominant workforce. Fewer employees are under 25 or above 50, reflecting limited entry-level and senior-level representation.</a:t>
            </a:r>
            <a:endParaRPr sz="1400" dirty="0">
              <a:latin typeface="Androgyne" panose="05080000000003050000"/>
            </a:endParaRPr>
          </a:p>
        </p:txBody>
      </p:sp>
      <p:pic>
        <p:nvPicPr>
          <p:cNvPr id="8" name="Picture 7">
            <a:extLst>
              <a:ext uri="{FF2B5EF4-FFF2-40B4-BE49-F238E27FC236}">
                <a16:creationId xmlns:a16="http://schemas.microsoft.com/office/drawing/2014/main" id="{B96D80E8-3611-CD7C-4641-7CDF36143F7E}"/>
              </a:ext>
            </a:extLst>
          </p:cNvPr>
          <p:cNvPicPr>
            <a:picLocks noChangeAspect="1"/>
          </p:cNvPicPr>
          <p:nvPr/>
        </p:nvPicPr>
        <p:blipFill>
          <a:blip r:embed="rId2"/>
          <a:stretch>
            <a:fillRect/>
          </a:stretch>
        </p:blipFill>
        <p:spPr>
          <a:xfrm>
            <a:off x="1789471" y="2095861"/>
            <a:ext cx="4395019" cy="295535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23" y="286604"/>
            <a:ext cx="9045677" cy="1450757"/>
          </a:xfrm>
        </p:spPr>
        <p:txBody>
          <a:bodyPr>
            <a:normAutofit/>
          </a:bodyPr>
          <a:lstStyle/>
          <a:p>
            <a:pPr algn="ctr"/>
            <a:r>
              <a:rPr lang="en-US" dirty="0">
                <a:latin typeface="Androgyne" panose="05080000000003050000" pitchFamily="82" charset="0"/>
              </a:rPr>
              <a:t>M</a:t>
            </a:r>
            <a:r>
              <a:rPr lang="en-IN" dirty="0" err="1">
                <a:latin typeface="Androgyne" panose="05080000000003050000" pitchFamily="82" charset="0"/>
              </a:rPr>
              <a:t>onthly</a:t>
            </a:r>
            <a:r>
              <a:rPr lang="en-IN" dirty="0">
                <a:latin typeface="Androgyne" panose="05080000000003050000" pitchFamily="82" charset="0"/>
              </a:rPr>
              <a:t> Income Distribution</a:t>
            </a:r>
            <a:endParaRPr dirty="0">
              <a:latin typeface="Androgyne" panose="05080000000003050000" pitchFamily="82" charset="0"/>
            </a:endParaRPr>
          </a:p>
        </p:txBody>
      </p:sp>
      <p:sp>
        <p:nvSpPr>
          <p:cNvPr id="4" name="TextBox 3"/>
          <p:cNvSpPr txBox="1"/>
          <p:nvPr/>
        </p:nvSpPr>
        <p:spPr>
          <a:xfrm>
            <a:off x="619432" y="5136847"/>
            <a:ext cx="8062452" cy="954107"/>
          </a:xfrm>
          <a:prstGeom prst="rect">
            <a:avLst/>
          </a:prstGeom>
          <a:noFill/>
        </p:spPr>
        <p:txBody>
          <a:bodyPr wrap="square">
            <a:spAutoFit/>
          </a:bodyPr>
          <a:lstStyle/>
          <a:p>
            <a:pPr marL="285750" indent="-285750" algn="just">
              <a:buFont typeface="Arial" panose="020B0604020202020204" pitchFamily="34" charset="0"/>
              <a:buChar char="•"/>
            </a:pPr>
            <a:r>
              <a:rPr lang="en-US" sz="1400" dirty="0">
                <a:latin typeface="Androgyne" panose="05080000000003050000"/>
              </a:rPr>
              <a:t>This histogram shows the </a:t>
            </a:r>
            <a:r>
              <a:rPr lang="en-US" sz="1400" b="1" dirty="0">
                <a:latin typeface="Androgyne" panose="05080000000003050000"/>
              </a:rPr>
              <a:t>monthly income distribution of employees</a:t>
            </a:r>
            <a:r>
              <a:rPr lang="en-US" sz="1400" dirty="0">
                <a:latin typeface="Androgyne" panose="05080000000003050000"/>
              </a:rPr>
              <a:t>. Most employees earn between </a:t>
            </a:r>
            <a:r>
              <a:rPr lang="en-US" sz="1400" b="1" dirty="0">
                <a:latin typeface="Androgyne" panose="05080000000003050000"/>
              </a:rPr>
              <a:t>2,000 and 5,000</a:t>
            </a:r>
            <a:r>
              <a:rPr lang="en-US" sz="1400" dirty="0">
                <a:latin typeface="Androgyne" panose="05080000000003050000"/>
              </a:rPr>
              <a:t>, with the highest concentration around </a:t>
            </a:r>
            <a:r>
              <a:rPr lang="en-US" sz="1400" b="1" dirty="0">
                <a:latin typeface="Androgyne" panose="05080000000003050000"/>
              </a:rPr>
              <a:t>2,500</a:t>
            </a:r>
            <a:r>
              <a:rPr lang="en-US" sz="1400" dirty="0">
                <a:latin typeface="Androgyne" panose="05080000000003050000"/>
              </a:rPr>
              <a:t>. As income increases, the number of employees gradually decreases, showing fewer high earners. A small group earns above </a:t>
            </a:r>
            <a:r>
              <a:rPr lang="en-US" sz="1400" b="1" dirty="0">
                <a:latin typeface="Androgyne" panose="05080000000003050000"/>
              </a:rPr>
              <a:t>15,000–20,000</a:t>
            </a:r>
            <a:r>
              <a:rPr lang="en-US" sz="1400" dirty="0">
                <a:latin typeface="Androgyne" panose="05080000000003050000"/>
              </a:rPr>
              <a:t>, likely representing senior or executive-level positions.</a:t>
            </a:r>
            <a:endParaRPr sz="1400" dirty="0">
              <a:latin typeface="Androgyne" panose="05080000000003050000"/>
            </a:endParaRPr>
          </a:p>
        </p:txBody>
      </p:sp>
      <p:pic>
        <p:nvPicPr>
          <p:cNvPr id="5" name="Picture 4">
            <a:extLst>
              <a:ext uri="{FF2B5EF4-FFF2-40B4-BE49-F238E27FC236}">
                <a16:creationId xmlns:a16="http://schemas.microsoft.com/office/drawing/2014/main" id="{2B97BFD7-F3E5-827D-CFB4-A769A9DDE93C}"/>
              </a:ext>
            </a:extLst>
          </p:cNvPr>
          <p:cNvPicPr>
            <a:picLocks noChangeAspect="1"/>
          </p:cNvPicPr>
          <p:nvPr/>
        </p:nvPicPr>
        <p:blipFill>
          <a:blip r:embed="rId2"/>
          <a:stretch>
            <a:fillRect/>
          </a:stretch>
        </p:blipFill>
        <p:spPr>
          <a:xfrm>
            <a:off x="1769807" y="1888079"/>
            <a:ext cx="4630994" cy="309804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A4A82-0035-FD11-7605-7C35300A1C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508CE6-0314-B88A-FEDC-61005D19144C}"/>
              </a:ext>
            </a:extLst>
          </p:cNvPr>
          <p:cNvSpPr>
            <a:spLocks noGrp="1"/>
          </p:cNvSpPr>
          <p:nvPr>
            <p:ph type="title"/>
          </p:nvPr>
        </p:nvSpPr>
        <p:spPr>
          <a:xfrm>
            <a:off x="304800" y="286604"/>
            <a:ext cx="8608292" cy="1450757"/>
          </a:xfrm>
        </p:spPr>
        <p:txBody>
          <a:bodyPr>
            <a:normAutofit/>
          </a:bodyPr>
          <a:lstStyle/>
          <a:p>
            <a:pPr algn="ctr"/>
            <a:r>
              <a:rPr lang="en-US" dirty="0">
                <a:latin typeface="Androgyne" panose="05080000000003050000" pitchFamily="82" charset="0"/>
              </a:rPr>
              <a:t>Average Monthly Income by Department</a:t>
            </a:r>
            <a:endParaRPr dirty="0">
              <a:latin typeface="Androgyne" panose="05080000000003050000" pitchFamily="82" charset="0"/>
            </a:endParaRPr>
          </a:p>
        </p:txBody>
      </p:sp>
      <p:sp>
        <p:nvSpPr>
          <p:cNvPr id="8" name="Rectangle 1">
            <a:extLst>
              <a:ext uri="{FF2B5EF4-FFF2-40B4-BE49-F238E27FC236}">
                <a16:creationId xmlns:a16="http://schemas.microsoft.com/office/drawing/2014/main" id="{B6707F36-EE9B-4882-9C8C-E56E1FC2A886}"/>
              </a:ext>
            </a:extLst>
          </p:cNvPr>
          <p:cNvSpPr>
            <a:spLocks noChangeArrowheads="1"/>
          </p:cNvSpPr>
          <p:nvPr/>
        </p:nvSpPr>
        <p:spPr bwMode="auto">
          <a:xfrm>
            <a:off x="619433" y="5392971"/>
            <a:ext cx="797396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buFontTx/>
              <a:buChar char="•"/>
            </a:pPr>
            <a:r>
              <a:rPr lang="en-US" sz="1400" dirty="0">
                <a:latin typeface="Androgyne" panose="05080000000003050000"/>
              </a:rPr>
              <a:t>The chart compares the </a:t>
            </a:r>
            <a:r>
              <a:rPr lang="en-US" sz="1400" b="1" dirty="0">
                <a:latin typeface="Androgyne" panose="05080000000003050000"/>
              </a:rPr>
              <a:t>average monthly income across departments</a:t>
            </a:r>
            <a:r>
              <a:rPr lang="en-US" sz="1400" dirty="0">
                <a:latin typeface="Androgyne" panose="05080000000003050000"/>
              </a:rPr>
              <a:t>. Sales employees have the highest average income, close to </a:t>
            </a:r>
            <a:r>
              <a:rPr lang="en-US" sz="1400" b="1" dirty="0">
                <a:latin typeface="Androgyne" panose="05080000000003050000"/>
              </a:rPr>
              <a:t>7,000</a:t>
            </a:r>
            <a:r>
              <a:rPr lang="en-US" sz="1400" dirty="0">
                <a:latin typeface="Androgyne" panose="05080000000003050000"/>
              </a:rPr>
              <a:t>. Human Resources follows closely with slightly lower income levels. Research &amp; Development employees earn the least on average, though still within a competitive range.</a:t>
            </a:r>
            <a:endParaRPr lang="en-US" altLang="en-US" sz="1400" dirty="0">
              <a:latin typeface="Androgyne" panose="05080000000003050000"/>
            </a:endParaRPr>
          </a:p>
        </p:txBody>
      </p:sp>
      <p:pic>
        <p:nvPicPr>
          <p:cNvPr id="5" name="Picture 4">
            <a:extLst>
              <a:ext uri="{FF2B5EF4-FFF2-40B4-BE49-F238E27FC236}">
                <a16:creationId xmlns:a16="http://schemas.microsoft.com/office/drawing/2014/main" id="{F2F27EB1-4B4D-716A-0864-380CB30D6B46}"/>
              </a:ext>
            </a:extLst>
          </p:cNvPr>
          <p:cNvPicPr>
            <a:picLocks noChangeAspect="1"/>
          </p:cNvPicPr>
          <p:nvPr/>
        </p:nvPicPr>
        <p:blipFill>
          <a:blip r:embed="rId2"/>
          <a:stretch>
            <a:fillRect/>
          </a:stretch>
        </p:blipFill>
        <p:spPr>
          <a:xfrm>
            <a:off x="1465006" y="1906938"/>
            <a:ext cx="5500236" cy="3044123"/>
          </a:xfrm>
          <a:prstGeom prst="rect">
            <a:avLst/>
          </a:prstGeom>
        </p:spPr>
      </p:pic>
    </p:spTree>
    <p:extLst>
      <p:ext uri="{BB962C8B-B14F-4D97-AF65-F5344CB8AC3E}">
        <p14:creationId xmlns:p14="http://schemas.microsoft.com/office/powerpoint/2010/main" val="323748263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440</TotalTime>
  <Words>1567</Words>
  <Application>Microsoft Office PowerPoint</Application>
  <PresentationFormat>On-screen Show (4:3)</PresentationFormat>
  <Paragraphs>99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Androgyne</vt:lpstr>
      <vt:lpstr>Arial</vt:lpstr>
      <vt:lpstr>Calibri</vt:lpstr>
      <vt:lpstr>Calibri Light</vt:lpstr>
      <vt:lpstr>Retrospect</vt:lpstr>
      <vt:lpstr>  HR Data Attrition Analysis  Source: : https://www.kaggle.com/datasets/pavansubhasht/ibm-hr-analytics-attrition-dataset Dataset: HR-Employee-Attrition.csv Email: mundrikatejasrichinnu@gmail.com Phone : 8179446857 LinkedIn : www.linkedin.com/in/tejasri-mundrika</vt:lpstr>
      <vt:lpstr>Introduction</vt:lpstr>
      <vt:lpstr>Initial Analysis of the Dataset</vt:lpstr>
      <vt:lpstr>Initial Analysis of the Dataset</vt:lpstr>
      <vt:lpstr>Initial Analysis of the Dataset</vt:lpstr>
      <vt:lpstr>Initial Analysis of the Dataset</vt:lpstr>
      <vt:lpstr>Age Distribution Of Employees </vt:lpstr>
      <vt:lpstr>Monthly Income Distribution</vt:lpstr>
      <vt:lpstr>Average Monthly Income by Department</vt:lpstr>
      <vt:lpstr>Attrition Distribution</vt:lpstr>
      <vt:lpstr>Attrition By Department</vt:lpstr>
      <vt:lpstr>Age vs Monthly Income</vt:lpstr>
      <vt:lpstr>Dataset Observation</vt:lpstr>
      <vt:lpstr>Dataset Observation</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HANU SATYA BHARADWAJ KOLLEPARA</dc:creator>
  <cp:keywords/>
  <dc:description>generated using python-pptx</dc:description>
  <cp:lastModifiedBy>Tejasri Mundrika</cp:lastModifiedBy>
  <cp:revision>19</cp:revision>
  <dcterms:created xsi:type="dcterms:W3CDTF">2013-01-27T09:14:16Z</dcterms:created>
  <dcterms:modified xsi:type="dcterms:W3CDTF">2025-09-25T11:32:54Z</dcterms:modified>
  <cp:category/>
</cp:coreProperties>
</file>