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8" r:id="rId9"/>
    <p:sldId id="267" r:id="rId10"/>
    <p:sldId id="269" r:id="rId11"/>
    <p:sldId id="272"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F8CA"/>
    <a:srgbClr val="59E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5256" autoAdjust="0"/>
  </p:normalViewPr>
  <p:slideViewPr>
    <p:cSldViewPr snapToGrid="0">
      <p:cViewPr varScale="1">
        <p:scale>
          <a:sx n="82" d="100"/>
          <a:sy n="82" d="100"/>
        </p:scale>
        <p:origin x="533"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C22C97-8844-4D00-AF61-0A4D0A7A0C2D}"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DEFA5-369F-47B5-9AF5-25EB4B5C70FC}" type="slidenum">
              <a:rPr lang="en-IN" smtClean="0"/>
              <a:t>‹#›</a:t>
            </a:fld>
            <a:endParaRPr lang="en-IN"/>
          </a:p>
        </p:txBody>
      </p:sp>
    </p:spTree>
    <p:extLst>
      <p:ext uri="{BB962C8B-B14F-4D97-AF65-F5344CB8AC3E}">
        <p14:creationId xmlns:p14="http://schemas.microsoft.com/office/powerpoint/2010/main" val="164387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8DEFA5-369F-47B5-9AF5-25EB4B5C70FC}" type="slidenum">
              <a:rPr lang="en-IN" smtClean="0"/>
              <a:t>8</a:t>
            </a:fld>
            <a:endParaRPr lang="en-IN"/>
          </a:p>
        </p:txBody>
      </p:sp>
    </p:spTree>
    <p:extLst>
      <p:ext uri="{BB962C8B-B14F-4D97-AF65-F5344CB8AC3E}">
        <p14:creationId xmlns:p14="http://schemas.microsoft.com/office/powerpoint/2010/main" val="393236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3/29/2025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3/29/2025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3/29/2025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3/29/2025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3/29/2025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FAAD1-116C-BE85-2C8E-C14C15691EE2}"/>
              </a:ext>
            </a:extLst>
          </p:cNvPr>
          <p:cNvSpPr>
            <a:spLocks noGrp="1"/>
          </p:cNvSpPr>
          <p:nvPr>
            <p:ph type="ctrTitle"/>
          </p:nvPr>
        </p:nvSpPr>
        <p:spPr>
          <a:xfrm>
            <a:off x="497215" y="497917"/>
            <a:ext cx="10993549" cy="1475013"/>
          </a:xfrm>
        </p:spPr>
        <p:txBody>
          <a:bodyPr/>
          <a:lstStyle/>
          <a:p>
            <a:pPr algn="ctr"/>
            <a:r>
              <a:rPr lang="en-US" dirty="0">
                <a:latin typeface="Times New Roman" panose="02020603050405020304" pitchFamily="18" charset="0"/>
                <a:cs typeface="Times New Roman" panose="02020603050405020304" pitchFamily="18" charset="0"/>
              </a:rPr>
              <a:t>CHAT SUMMARIZATION USING NLP</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D5BF40B-89D4-1C13-00D3-97F4C1F1957B}"/>
              </a:ext>
            </a:extLst>
          </p:cNvPr>
          <p:cNvSpPr txBox="1"/>
          <p:nvPr/>
        </p:nvSpPr>
        <p:spPr>
          <a:xfrm>
            <a:off x="8514331" y="4083243"/>
            <a:ext cx="5503985" cy="175432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Presented by:</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V. Tejasri– 2211cs020525</a:t>
            </a:r>
          </a:p>
          <a:p>
            <a:r>
              <a:rPr lang="en-US" dirty="0">
                <a:solidFill>
                  <a:schemeClr val="bg1"/>
                </a:solidFill>
                <a:latin typeface="Times New Roman" panose="02020603050405020304" pitchFamily="18" charset="0"/>
                <a:cs typeface="Times New Roman" panose="02020603050405020304" pitchFamily="18" charset="0"/>
              </a:rPr>
              <a:t>V. Tejaswini – 2211cs020526</a:t>
            </a:r>
          </a:p>
          <a:p>
            <a:r>
              <a:rPr lang="en-US" dirty="0">
                <a:solidFill>
                  <a:schemeClr val="bg1"/>
                </a:solidFill>
                <a:latin typeface="Times New Roman" panose="02020603050405020304" pitchFamily="18" charset="0"/>
                <a:cs typeface="Times New Roman" panose="02020603050405020304" pitchFamily="18" charset="0"/>
              </a:rPr>
              <a:t>V. Sravya – 2211cs020528</a:t>
            </a:r>
          </a:p>
          <a:p>
            <a:r>
              <a:rPr lang="en-US" dirty="0">
                <a:solidFill>
                  <a:schemeClr val="bg1"/>
                </a:solidFill>
                <a:latin typeface="Times New Roman" panose="02020603050405020304" pitchFamily="18" charset="0"/>
                <a:cs typeface="Times New Roman" panose="02020603050405020304" pitchFamily="18" charset="0"/>
              </a:rPr>
              <a:t>V. Sai </a:t>
            </a:r>
            <a:r>
              <a:rPr lang="en-US" dirty="0" err="1">
                <a:solidFill>
                  <a:schemeClr val="bg1"/>
                </a:solidFill>
                <a:latin typeface="Times New Roman" panose="02020603050405020304" pitchFamily="18" charset="0"/>
                <a:cs typeface="Times New Roman" panose="02020603050405020304" pitchFamily="18" charset="0"/>
              </a:rPr>
              <a:t>charan</a:t>
            </a:r>
            <a:r>
              <a:rPr lang="en-US" dirty="0">
                <a:solidFill>
                  <a:schemeClr val="bg1"/>
                </a:solidFill>
                <a:latin typeface="Times New Roman" panose="02020603050405020304" pitchFamily="18" charset="0"/>
                <a:cs typeface="Times New Roman" panose="02020603050405020304" pitchFamily="18" charset="0"/>
              </a:rPr>
              <a:t>– 2211cs020530</a:t>
            </a:r>
          </a:p>
        </p:txBody>
      </p:sp>
    </p:spTree>
    <p:extLst>
      <p:ext uri="{BB962C8B-B14F-4D97-AF65-F5344CB8AC3E}">
        <p14:creationId xmlns:p14="http://schemas.microsoft.com/office/powerpoint/2010/main" val="68395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11DD6B-9691-0687-15B9-7BC6ADA42A09}"/>
              </a:ext>
            </a:extLst>
          </p:cNvPr>
          <p:cNvSpPr txBox="1"/>
          <p:nvPr/>
        </p:nvSpPr>
        <p:spPr>
          <a:xfrm>
            <a:off x="365760" y="706874"/>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8.Front End Screenshots</a:t>
            </a:r>
          </a:p>
        </p:txBody>
      </p:sp>
      <p:pic>
        <p:nvPicPr>
          <p:cNvPr id="4" name="Picture 3">
            <a:extLst>
              <a:ext uri="{FF2B5EF4-FFF2-40B4-BE49-F238E27FC236}">
                <a16:creationId xmlns:a16="http://schemas.microsoft.com/office/drawing/2014/main" id="{CCEC5ED9-E16B-1F62-F682-BAC4501D7EAC}"/>
              </a:ext>
            </a:extLst>
          </p:cNvPr>
          <p:cNvPicPr>
            <a:picLocks noChangeAspect="1"/>
          </p:cNvPicPr>
          <p:nvPr/>
        </p:nvPicPr>
        <p:blipFill>
          <a:blip r:embed="rId2"/>
          <a:stretch>
            <a:fillRect/>
          </a:stretch>
        </p:blipFill>
        <p:spPr>
          <a:xfrm>
            <a:off x="0" y="1379132"/>
            <a:ext cx="6214188" cy="5383763"/>
          </a:xfrm>
          <a:prstGeom prst="rect">
            <a:avLst/>
          </a:prstGeom>
        </p:spPr>
      </p:pic>
      <p:pic>
        <p:nvPicPr>
          <p:cNvPr id="2" name="Picture 1">
            <a:extLst>
              <a:ext uri="{FF2B5EF4-FFF2-40B4-BE49-F238E27FC236}">
                <a16:creationId xmlns:a16="http://schemas.microsoft.com/office/drawing/2014/main" id="{5CEDB492-7447-F2C2-CD96-2048B299B00E}"/>
              </a:ext>
            </a:extLst>
          </p:cNvPr>
          <p:cNvPicPr>
            <a:picLocks noChangeAspect="1"/>
          </p:cNvPicPr>
          <p:nvPr/>
        </p:nvPicPr>
        <p:blipFill>
          <a:blip r:embed="rId3"/>
          <a:stretch>
            <a:fillRect/>
          </a:stretch>
        </p:blipFill>
        <p:spPr>
          <a:xfrm>
            <a:off x="6214188" y="1379132"/>
            <a:ext cx="5858380" cy="5471248"/>
          </a:xfrm>
          <a:prstGeom prst="rect">
            <a:avLst/>
          </a:prstGeom>
        </p:spPr>
      </p:pic>
      <p:sp>
        <p:nvSpPr>
          <p:cNvPr id="5" name="TextBox 4">
            <a:extLst>
              <a:ext uri="{FF2B5EF4-FFF2-40B4-BE49-F238E27FC236}">
                <a16:creationId xmlns:a16="http://schemas.microsoft.com/office/drawing/2014/main" id="{F68B799C-13FF-D542-3DEA-B3CA88A1E70D}"/>
              </a:ext>
            </a:extLst>
          </p:cNvPr>
          <p:cNvSpPr txBox="1"/>
          <p:nvPr/>
        </p:nvSpPr>
        <p:spPr>
          <a:xfrm>
            <a:off x="5192796" y="6481046"/>
            <a:ext cx="2537927" cy="369332"/>
          </a:xfrm>
          <a:prstGeom prst="rect">
            <a:avLst/>
          </a:prstGeom>
          <a:noFill/>
        </p:spPr>
        <p:txBody>
          <a:bodyPr wrap="square" rtlCol="0">
            <a:spAutoFit/>
          </a:bodyPr>
          <a:lstStyle/>
          <a:p>
            <a:r>
              <a:rPr lang="en-IN" dirty="0"/>
              <a:t>Fig 4: RESULTS</a:t>
            </a:r>
          </a:p>
        </p:txBody>
      </p:sp>
    </p:spTree>
    <p:extLst>
      <p:ext uri="{BB962C8B-B14F-4D97-AF65-F5344CB8AC3E}">
        <p14:creationId xmlns:p14="http://schemas.microsoft.com/office/powerpoint/2010/main" val="330261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0C8A8-A7F5-DD57-F14B-D4727C6325F1}"/>
              </a:ext>
            </a:extLst>
          </p:cNvPr>
          <p:cNvSpPr txBox="1"/>
          <p:nvPr/>
        </p:nvSpPr>
        <p:spPr>
          <a:xfrm>
            <a:off x="307911" y="862842"/>
            <a:ext cx="284040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9.Conclusion</a:t>
            </a:r>
          </a:p>
        </p:txBody>
      </p:sp>
      <p:sp>
        <p:nvSpPr>
          <p:cNvPr id="5" name="Rectangle 2">
            <a:extLst>
              <a:ext uri="{FF2B5EF4-FFF2-40B4-BE49-F238E27FC236}">
                <a16:creationId xmlns:a16="http://schemas.microsoft.com/office/drawing/2014/main" id="{4B30CBE0-DAE3-9D5F-0D01-21F664943561}"/>
              </a:ext>
            </a:extLst>
          </p:cNvPr>
          <p:cNvSpPr>
            <a:spLocks noChangeArrowheads="1"/>
          </p:cNvSpPr>
          <p:nvPr/>
        </p:nvSpPr>
        <p:spPr bwMode="auto">
          <a:xfrm>
            <a:off x="223640" y="1674157"/>
            <a:ext cx="1155153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b="0" i="0" dirty="0">
                <a:effectLst/>
                <a:latin typeface="Times New Roman" panose="02020603050405020304" pitchFamily="18" charset="0"/>
                <a:cs typeface="Times New Roman" panose="02020603050405020304" pitchFamily="18" charset="0"/>
              </a:rPr>
              <a:t>The Chat Summarizer app successfully leverages </a:t>
            </a:r>
            <a:r>
              <a:rPr lang="en-US" sz="2000" b="1" dirty="0">
                <a:latin typeface="Times New Roman" panose="02020603050405020304" pitchFamily="18" charset="0"/>
                <a:cs typeface="Times New Roman" panose="02020603050405020304" pitchFamily="18" charset="0"/>
              </a:rPr>
              <a:t>Transformers(BERT large </a:t>
            </a:r>
            <a:r>
              <a:rPr lang="en-US" sz="2000" b="1" dirty="0" err="1">
                <a:latin typeface="Times New Roman" panose="02020603050405020304" pitchFamily="18" charset="0"/>
                <a:cs typeface="Times New Roman" panose="02020603050405020304" pitchFamily="18" charset="0"/>
              </a:rPr>
              <a:t>cnn</a:t>
            </a:r>
            <a:r>
              <a:rPr lang="en-US" sz="2000" b="1" dirty="0">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to transform lengthy conversations into concise, actionable summaries with minimal preprocessing. By integrating advanced NLP capabilities without requiring local model training, the app delivers </a:t>
            </a:r>
            <a:r>
              <a:rPr lang="en-US" sz="2000" b="1" i="0" dirty="0">
                <a:effectLst/>
                <a:latin typeface="Times New Roman" panose="02020603050405020304" pitchFamily="18" charset="0"/>
                <a:cs typeface="Times New Roman" panose="02020603050405020304" pitchFamily="18" charset="0"/>
              </a:rPr>
              <a:t>fast, accurate, and scalable</a:t>
            </a:r>
            <a:r>
              <a:rPr lang="en-US" sz="2000" b="0" i="0" dirty="0">
                <a:effectLst/>
                <a:latin typeface="Times New Roman" panose="02020603050405020304" pitchFamily="18" charset="0"/>
                <a:cs typeface="Times New Roman" panose="02020603050405020304" pitchFamily="18" charset="0"/>
              </a:rPr>
              <a:t> summarization for diverse use cases—from customer support to meeting notes. Its user-friendly interface and real-time processing enhance productivity while maintaining privacy through secure API calls. Future enhancements could include </a:t>
            </a:r>
            <a:r>
              <a:rPr lang="en-US" sz="2000" b="1" i="0" dirty="0">
                <a:effectLst/>
                <a:latin typeface="Times New Roman" panose="02020603050405020304" pitchFamily="18" charset="0"/>
                <a:cs typeface="Times New Roman" panose="02020603050405020304" pitchFamily="18" charset="0"/>
              </a:rPr>
              <a:t>multi-language support</a:t>
            </a:r>
            <a:r>
              <a:rPr lang="en-US" sz="2000" b="0" i="0" dirty="0">
                <a:effectLst/>
                <a:latin typeface="Times New Roman" panose="02020603050405020304" pitchFamily="18" charset="0"/>
                <a:cs typeface="Times New Roman" panose="02020603050405020304" pitchFamily="18" charset="0"/>
              </a:rPr>
              <a:t> and </a:t>
            </a:r>
            <a:r>
              <a:rPr lang="en-US" sz="2000" b="1" i="0" dirty="0">
                <a:effectLst/>
                <a:latin typeface="Times New Roman" panose="02020603050405020304" pitchFamily="18" charset="0"/>
                <a:cs typeface="Times New Roman" panose="02020603050405020304" pitchFamily="18" charset="0"/>
              </a:rPr>
              <a:t>customizable summary templates</a:t>
            </a:r>
            <a:r>
              <a:rPr lang="en-US" sz="2000" b="0" i="0" dirty="0">
                <a:effectLst/>
                <a:latin typeface="Times New Roman" panose="02020603050405020304" pitchFamily="18" charset="0"/>
                <a:cs typeface="Times New Roman" panose="02020603050405020304" pitchFamily="18" charset="0"/>
              </a:rPr>
              <a:t>, further solidifying its value as an essential communication tool.</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78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EC257-94B6-60E8-27E2-BDFC681C4990}"/>
              </a:ext>
            </a:extLst>
          </p:cNvPr>
          <p:cNvSpPr txBox="1"/>
          <p:nvPr/>
        </p:nvSpPr>
        <p:spPr>
          <a:xfrm>
            <a:off x="363894" y="734345"/>
            <a:ext cx="609755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10</a:t>
            </a:r>
            <a:r>
              <a:rPr lang="en-IN" sz="24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Future Scope</a:t>
            </a:r>
            <a:r>
              <a:rPr lang="en-IN" sz="1800" b="1" dirty="0">
                <a:latin typeface="Times New Roman" panose="02020603050405020304" pitchFamily="18" charset="0"/>
                <a:cs typeface="Times New Roman" panose="02020603050405020304" pitchFamily="18" charset="0"/>
              </a:rPr>
              <a:t>:</a:t>
            </a:r>
          </a:p>
        </p:txBody>
      </p:sp>
      <p:sp>
        <p:nvSpPr>
          <p:cNvPr id="4" name="Rectangle 1">
            <a:extLst>
              <a:ext uri="{FF2B5EF4-FFF2-40B4-BE49-F238E27FC236}">
                <a16:creationId xmlns:a16="http://schemas.microsoft.com/office/drawing/2014/main" id="{EF2EB408-02CD-AFD2-7F03-C0ECEA6C11F6}"/>
              </a:ext>
            </a:extLst>
          </p:cNvPr>
          <p:cNvSpPr>
            <a:spLocks noChangeArrowheads="1"/>
          </p:cNvSpPr>
          <p:nvPr/>
        </p:nvSpPr>
        <p:spPr bwMode="auto">
          <a:xfrm>
            <a:off x="363894" y="1396064"/>
            <a:ext cx="11327363"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Advanced Personalization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user-specific summary customization based on preferences.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Multi-Modal Summarization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speech-to-text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summarizing voice messages.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Summarization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Summarize messages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on-the-fly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group chats and live conversations.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TL;DR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(Too Long; Didn’t Read) for long discussions.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Sentiment Analysis Integration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image-to-text (OCR)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summarizing text from images.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&amp; tone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conversations.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Categorize summaries as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positive, neutral, or negative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430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EAA02-9AE1-1895-DD1A-6B676A4C743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3A9C6D2E-41B8-31F6-21C6-8FC4CEFE83EA}"/>
              </a:ext>
            </a:extLst>
          </p:cNvPr>
          <p:cNvSpPr txBox="1"/>
          <p:nvPr/>
        </p:nvSpPr>
        <p:spPr>
          <a:xfrm>
            <a:off x="581192" y="2250831"/>
            <a:ext cx="11200500" cy="4401205"/>
          </a:xfrm>
          <a:prstGeom prst="rect">
            <a:avLst/>
          </a:prstGeom>
          <a:noFill/>
        </p:spPr>
        <p:txBody>
          <a:bodyPr wrap="square" rtlCol="0">
            <a:spAutoFit/>
          </a:bodyPr>
          <a:lstStyle/>
          <a:p>
            <a:pPr>
              <a:buFont typeface="+mj-lt"/>
              <a:buAutoNum type="arabicPeriod"/>
            </a:pPr>
            <a:r>
              <a:rPr lang="en-IN" sz="2800" dirty="0">
                <a:latin typeface="Times New Roman" panose="02020603050405020304" pitchFamily="18" charset="0"/>
                <a:cs typeface="Times New Roman" panose="02020603050405020304" pitchFamily="18" charset="0"/>
              </a:rPr>
              <a:t>Objectives &amp; Use Case</a:t>
            </a:r>
          </a:p>
          <a:p>
            <a:pPr>
              <a:buFont typeface="+mj-lt"/>
              <a:buAutoNum type="arabicPeriod"/>
            </a:pPr>
            <a:r>
              <a:rPr lang="en-IN" sz="2800" dirty="0">
                <a:latin typeface="Times New Roman" panose="02020603050405020304" pitchFamily="18" charset="0"/>
                <a:cs typeface="Times New Roman" panose="02020603050405020304" pitchFamily="18" charset="0"/>
              </a:rPr>
              <a:t>Methodology</a:t>
            </a:r>
          </a:p>
          <a:p>
            <a:pPr>
              <a:buFont typeface="+mj-lt"/>
              <a:buAutoNum type="arabicPeriod"/>
            </a:pPr>
            <a:r>
              <a:rPr lang="en-IN" sz="2800" dirty="0">
                <a:latin typeface="Times New Roman" panose="02020603050405020304" pitchFamily="18" charset="0"/>
                <a:cs typeface="Times New Roman" panose="02020603050405020304" pitchFamily="18" charset="0"/>
              </a:rPr>
              <a:t>Dataset Details</a:t>
            </a:r>
          </a:p>
          <a:p>
            <a:pPr>
              <a:buFont typeface="+mj-lt"/>
              <a:buAutoNum type="arabicPeriod"/>
            </a:pPr>
            <a:r>
              <a:rPr lang="en-IN" sz="2800" dirty="0">
                <a:latin typeface="Times New Roman" panose="02020603050405020304" pitchFamily="18" charset="0"/>
                <a:cs typeface="Times New Roman" panose="02020603050405020304" pitchFamily="18" charset="0"/>
              </a:rPr>
              <a:t>Data Preprocessing</a:t>
            </a:r>
          </a:p>
          <a:p>
            <a:pPr>
              <a:buFont typeface="+mj-lt"/>
              <a:buAutoNum type="arabicPeriod"/>
            </a:pPr>
            <a:r>
              <a:rPr lang="en-IN" sz="2800" dirty="0">
                <a:latin typeface="Times New Roman" panose="02020603050405020304" pitchFamily="18" charset="0"/>
                <a:cs typeface="Times New Roman" panose="02020603050405020304" pitchFamily="18" charset="0"/>
              </a:rPr>
              <a:t>Model Implementation</a:t>
            </a:r>
          </a:p>
          <a:p>
            <a:pPr>
              <a:buFont typeface="+mj-lt"/>
              <a:buAutoNum type="arabicPeriod"/>
            </a:pPr>
            <a:r>
              <a:rPr lang="en-IN" sz="2800" dirty="0">
                <a:latin typeface="Times New Roman" panose="02020603050405020304" pitchFamily="18" charset="0"/>
                <a:cs typeface="Times New Roman" panose="02020603050405020304" pitchFamily="18" charset="0"/>
              </a:rPr>
              <a:t>Architecture diagram</a:t>
            </a:r>
          </a:p>
          <a:p>
            <a:pPr>
              <a:buFont typeface="+mj-lt"/>
              <a:buAutoNum type="arabicPeriod"/>
            </a:pPr>
            <a:r>
              <a:rPr lang="en-IN" sz="2800" dirty="0">
                <a:latin typeface="Times New Roman" panose="02020603050405020304" pitchFamily="18" charset="0"/>
                <a:cs typeface="Times New Roman" panose="02020603050405020304" pitchFamily="18" charset="0"/>
              </a:rPr>
              <a:t>Deployment Details</a:t>
            </a:r>
          </a:p>
          <a:p>
            <a:pPr>
              <a:buFont typeface="+mj-lt"/>
              <a:buAutoNum type="arabicPeriod"/>
            </a:pPr>
            <a:r>
              <a:rPr lang="en-IN" sz="2800" dirty="0">
                <a:latin typeface="Times New Roman" panose="02020603050405020304" pitchFamily="18" charset="0"/>
                <a:cs typeface="Times New Roman" panose="02020603050405020304" pitchFamily="18" charset="0"/>
              </a:rPr>
              <a:t>Frontend Screenshots</a:t>
            </a:r>
          </a:p>
          <a:p>
            <a:pPr>
              <a:buFont typeface="+mj-lt"/>
              <a:buAutoNum type="arabicPeriod"/>
            </a:pPr>
            <a:r>
              <a:rPr lang="en-IN" sz="2800" dirty="0">
                <a:latin typeface="Times New Roman" panose="02020603050405020304" pitchFamily="18" charset="0"/>
                <a:cs typeface="Times New Roman" panose="02020603050405020304" pitchFamily="18" charset="0"/>
              </a:rPr>
              <a:t>Conclusion</a:t>
            </a:r>
          </a:p>
          <a:p>
            <a:pPr>
              <a:buFont typeface="+mj-lt"/>
              <a:buAutoNum type="arabicPeriod"/>
            </a:pPr>
            <a:r>
              <a:rPr lang="en-IN" sz="2800"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82450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C46F0C-17E3-143E-87B6-AFB086EC2789}"/>
              </a:ext>
            </a:extLst>
          </p:cNvPr>
          <p:cNvSpPr txBox="1"/>
          <p:nvPr/>
        </p:nvSpPr>
        <p:spPr>
          <a:xfrm>
            <a:off x="712655" y="725455"/>
            <a:ext cx="11421208" cy="6401753"/>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1.Objectives</a:t>
            </a:r>
            <a:r>
              <a:rPr lang="en-IN" sz="3200" dirty="0">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This project develops an AI-powered  Chat Summarizer  that converts lengthy conversations into concise summaries using Google's Gemini Model. It automatically extracts key points, decisions, and action items from chat transcripts, saving review time. This application comes as a solution that works across platforms like WhatsApp, Slack and Teams without requiring local model training. Designed for both professional and personal use, it delivers instant, accurate summaries to boost productivity.</a:t>
            </a:r>
            <a:endParaRPr lang="en-IN" sz="20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Use Case</a:t>
            </a:r>
          </a:p>
          <a:p>
            <a:pPr algn="l">
              <a:buNone/>
            </a:pPr>
            <a:r>
              <a:rPr lang="en-US" sz="2000" b="1" i="0" dirty="0">
                <a:effectLst/>
                <a:latin typeface="Times New Roman" panose="02020603050405020304" pitchFamily="18" charset="0"/>
                <a:cs typeface="Times New Roman" panose="02020603050405020304" pitchFamily="18" charset="0"/>
              </a:rPr>
              <a:t>1. Customer Support Ticket Resolution</a:t>
            </a:r>
            <a:r>
              <a:rPr lang="en-US" sz="2000" b="0" i="0" dirty="0">
                <a:effectLst/>
                <a:latin typeface="Times New Roman" panose="02020603050405020304" pitchFamily="18" charset="0"/>
                <a:cs typeface="Times New Roman" panose="02020603050405020304" pitchFamily="18" charset="0"/>
              </a:rPr>
              <a:t>.</a:t>
            </a:r>
          </a:p>
          <a:p>
            <a:pPr algn="l">
              <a:buNone/>
            </a:pPr>
            <a:r>
              <a:rPr lang="en-US" sz="2000" b="1" i="0" dirty="0">
                <a:effectLst/>
                <a:latin typeface="Times New Roman" panose="02020603050405020304" pitchFamily="18" charset="0"/>
                <a:cs typeface="Times New Roman" panose="02020603050405020304" pitchFamily="18" charset="0"/>
              </a:rPr>
              <a:t>2. Meeting Minutes Automation.</a:t>
            </a:r>
          </a:p>
          <a:p>
            <a:pPr algn="l">
              <a:buNone/>
            </a:pPr>
            <a:r>
              <a:rPr lang="en-US" sz="2000" b="1" i="0" dirty="0">
                <a:effectLst/>
                <a:latin typeface="Times New Roman" panose="02020603050405020304" pitchFamily="18" charset="0"/>
                <a:cs typeface="Times New Roman" panose="02020603050405020304" pitchFamily="18" charset="0"/>
              </a:rPr>
              <a:t>3. Community Moderation Aid</a:t>
            </a:r>
            <a:r>
              <a:rPr lang="en-US" sz="2000" b="0" i="0" dirty="0">
                <a:effectLst/>
                <a:latin typeface="Times New Roman" panose="02020603050405020304" pitchFamily="18" charset="0"/>
                <a:cs typeface="Times New Roman" panose="02020603050405020304" pitchFamily="18" charset="0"/>
              </a:rPr>
              <a:t>.</a:t>
            </a:r>
          </a:p>
          <a:p>
            <a:pPr algn="l"/>
            <a:r>
              <a:rPr lang="en-US" sz="2000" b="1" i="0" dirty="0">
                <a:effectLst/>
                <a:latin typeface="Times New Roman" panose="02020603050405020304" pitchFamily="18" charset="0"/>
                <a:cs typeface="Times New Roman" panose="02020603050405020304" pitchFamily="18" charset="0"/>
              </a:rPr>
              <a:t>4. Personal Chat Digest</a:t>
            </a:r>
          </a:p>
          <a:p>
            <a:pPr algn="just"/>
            <a:endParaRPr lang="en-IN" sz="3200" b="1" dirty="0">
              <a:latin typeface="Times New Roman" panose="02020603050405020304" pitchFamily="18"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554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08EF16-76F1-F022-85B4-456882358F7D}"/>
              </a:ext>
            </a:extLst>
          </p:cNvPr>
          <p:cNvSpPr txBox="1"/>
          <p:nvPr/>
        </p:nvSpPr>
        <p:spPr>
          <a:xfrm>
            <a:off x="545123" y="782515"/>
            <a:ext cx="11095892" cy="452431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2.Methodology</a:t>
            </a:r>
          </a:p>
          <a:p>
            <a:endParaRPr lang="en-IN" sz="3200" b="1" dirty="0"/>
          </a:p>
          <a:p>
            <a:endParaRPr lang="en-IN" sz="3200" b="1" dirty="0"/>
          </a:p>
          <a:p>
            <a:endParaRPr lang="en-IN" sz="3200" b="1" dirty="0"/>
          </a:p>
          <a:p>
            <a:endParaRPr lang="en-IN" sz="3200" b="1" dirty="0"/>
          </a:p>
          <a:p>
            <a:endParaRPr lang="en-IN" sz="3200" b="1" dirty="0"/>
          </a:p>
          <a:p>
            <a:endParaRPr lang="en-IN" sz="3200" b="1" dirty="0"/>
          </a:p>
          <a:p>
            <a:endParaRPr lang="en-IN" sz="3200" b="1" dirty="0"/>
          </a:p>
          <a:p>
            <a:r>
              <a:rPr lang="en-IN" sz="3200" b="1" dirty="0"/>
              <a:t> </a:t>
            </a:r>
          </a:p>
        </p:txBody>
      </p:sp>
      <p:pic>
        <p:nvPicPr>
          <p:cNvPr id="3" name="Picture 2">
            <a:extLst>
              <a:ext uri="{FF2B5EF4-FFF2-40B4-BE49-F238E27FC236}">
                <a16:creationId xmlns:a16="http://schemas.microsoft.com/office/drawing/2014/main" id="{C3BDE6D1-B891-D023-D557-F043E38742F0}"/>
              </a:ext>
            </a:extLst>
          </p:cNvPr>
          <p:cNvPicPr>
            <a:picLocks noChangeAspect="1"/>
          </p:cNvPicPr>
          <p:nvPr/>
        </p:nvPicPr>
        <p:blipFill>
          <a:blip r:embed="rId2"/>
          <a:stretch>
            <a:fillRect/>
          </a:stretch>
        </p:blipFill>
        <p:spPr>
          <a:xfrm>
            <a:off x="2218160" y="1551170"/>
            <a:ext cx="8016935" cy="4746993"/>
          </a:xfrm>
          <a:prstGeom prst="rect">
            <a:avLst/>
          </a:prstGeom>
        </p:spPr>
      </p:pic>
      <p:sp>
        <p:nvSpPr>
          <p:cNvPr id="6" name="TextBox 5">
            <a:extLst>
              <a:ext uri="{FF2B5EF4-FFF2-40B4-BE49-F238E27FC236}">
                <a16:creationId xmlns:a16="http://schemas.microsoft.com/office/drawing/2014/main" id="{FAC63D4F-A2B3-EEF1-FB7C-7FDC0FC766A0}"/>
              </a:ext>
            </a:extLst>
          </p:cNvPr>
          <p:cNvSpPr txBox="1"/>
          <p:nvPr/>
        </p:nvSpPr>
        <p:spPr>
          <a:xfrm>
            <a:off x="4786604" y="6400800"/>
            <a:ext cx="2537927" cy="369332"/>
          </a:xfrm>
          <a:prstGeom prst="rect">
            <a:avLst/>
          </a:prstGeom>
          <a:noFill/>
        </p:spPr>
        <p:txBody>
          <a:bodyPr wrap="square" rtlCol="0">
            <a:spAutoFit/>
          </a:bodyPr>
          <a:lstStyle/>
          <a:p>
            <a:r>
              <a:rPr lang="en-IN" dirty="0"/>
              <a:t>Fig 1 : Methodology</a:t>
            </a:r>
          </a:p>
        </p:txBody>
      </p:sp>
      <p:sp>
        <p:nvSpPr>
          <p:cNvPr id="7" name="Arrow: Right 6">
            <a:extLst>
              <a:ext uri="{FF2B5EF4-FFF2-40B4-BE49-F238E27FC236}">
                <a16:creationId xmlns:a16="http://schemas.microsoft.com/office/drawing/2014/main" id="{491CF439-D455-27C2-BA53-18A2BDFC89A6}"/>
              </a:ext>
            </a:extLst>
          </p:cNvPr>
          <p:cNvSpPr/>
          <p:nvPr/>
        </p:nvSpPr>
        <p:spPr>
          <a:xfrm>
            <a:off x="8500188" y="2080727"/>
            <a:ext cx="391885" cy="205273"/>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04FC55BC-83D4-4882-26CF-29B87E8D4CA6}"/>
              </a:ext>
            </a:extLst>
          </p:cNvPr>
          <p:cNvSpPr/>
          <p:nvPr/>
        </p:nvSpPr>
        <p:spPr>
          <a:xfrm>
            <a:off x="8500188" y="2911974"/>
            <a:ext cx="391885" cy="205273"/>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821400B-BD41-4502-BD0B-DDA8BE1DC6AA}"/>
              </a:ext>
            </a:extLst>
          </p:cNvPr>
          <p:cNvSpPr/>
          <p:nvPr/>
        </p:nvSpPr>
        <p:spPr>
          <a:xfrm>
            <a:off x="8500187" y="3680629"/>
            <a:ext cx="391885" cy="205273"/>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D573F575-F0A8-8831-0FA2-6FFB57060771}"/>
              </a:ext>
            </a:extLst>
          </p:cNvPr>
          <p:cNvSpPr/>
          <p:nvPr/>
        </p:nvSpPr>
        <p:spPr>
          <a:xfrm>
            <a:off x="8500186" y="4551920"/>
            <a:ext cx="391885" cy="205273"/>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A1D437C-A09C-6628-4521-96B0293F2E26}"/>
              </a:ext>
            </a:extLst>
          </p:cNvPr>
          <p:cNvSpPr txBox="1"/>
          <p:nvPr/>
        </p:nvSpPr>
        <p:spPr>
          <a:xfrm>
            <a:off x="9028152" y="1962834"/>
            <a:ext cx="2212233" cy="646331"/>
          </a:xfrm>
          <a:prstGeom prst="rect">
            <a:avLst/>
          </a:prstGeom>
          <a:noFill/>
        </p:spPr>
        <p:txBody>
          <a:bodyPr wrap="square" rtlCol="0">
            <a:spAutoFit/>
          </a:bodyPr>
          <a:lstStyle/>
          <a:p>
            <a:r>
              <a:rPr lang="en-US" b="0" i="0" dirty="0">
                <a:effectLst/>
                <a:latin typeface="Menlo"/>
              </a:rPr>
              <a:t>Browser → Flask backend (as JSON)</a:t>
            </a:r>
            <a:endParaRPr lang="en-IN" dirty="0"/>
          </a:p>
        </p:txBody>
      </p:sp>
      <p:sp>
        <p:nvSpPr>
          <p:cNvPr id="13" name="TextBox 12">
            <a:extLst>
              <a:ext uri="{FF2B5EF4-FFF2-40B4-BE49-F238E27FC236}">
                <a16:creationId xmlns:a16="http://schemas.microsoft.com/office/drawing/2014/main" id="{1F982223-AE26-2365-4278-0A95120DD397}"/>
              </a:ext>
            </a:extLst>
          </p:cNvPr>
          <p:cNvSpPr txBox="1"/>
          <p:nvPr/>
        </p:nvSpPr>
        <p:spPr>
          <a:xfrm>
            <a:off x="9133790" y="2757299"/>
            <a:ext cx="2212233" cy="646331"/>
          </a:xfrm>
          <a:prstGeom prst="rect">
            <a:avLst/>
          </a:prstGeom>
          <a:noFill/>
        </p:spPr>
        <p:txBody>
          <a:bodyPr wrap="square" rtlCol="0">
            <a:spAutoFit/>
          </a:bodyPr>
          <a:lstStyle/>
          <a:p>
            <a:r>
              <a:rPr lang="en-US" b="0" i="0" dirty="0">
                <a:effectLst/>
                <a:latin typeface="DeepSeek-CJK-patch"/>
              </a:rPr>
              <a:t>Ensures clean input for model processing</a:t>
            </a:r>
            <a:endParaRPr lang="en-IN" dirty="0"/>
          </a:p>
        </p:txBody>
      </p:sp>
      <p:sp>
        <p:nvSpPr>
          <p:cNvPr id="15" name="TextBox 14">
            <a:extLst>
              <a:ext uri="{FF2B5EF4-FFF2-40B4-BE49-F238E27FC236}">
                <a16:creationId xmlns:a16="http://schemas.microsoft.com/office/drawing/2014/main" id="{7918F8A5-B573-47B7-C2B8-DB1BCF0B7A18}"/>
              </a:ext>
            </a:extLst>
          </p:cNvPr>
          <p:cNvSpPr txBox="1"/>
          <p:nvPr/>
        </p:nvSpPr>
        <p:spPr>
          <a:xfrm>
            <a:off x="9028153" y="3566968"/>
            <a:ext cx="3045660" cy="646331"/>
          </a:xfrm>
          <a:prstGeom prst="rect">
            <a:avLst/>
          </a:prstGeom>
          <a:noFill/>
        </p:spPr>
        <p:txBody>
          <a:bodyPr wrap="square">
            <a:spAutoFit/>
          </a:bodyPr>
          <a:lstStyle/>
          <a:p>
            <a:r>
              <a:rPr lang="en-US" b="0" i="0" dirty="0">
                <a:effectLst/>
                <a:latin typeface="DeepSeek-CJK-patch"/>
              </a:rPr>
              <a:t>Tokenization, speaker tracking,</a:t>
            </a:r>
          </a:p>
          <a:p>
            <a:r>
              <a:rPr lang="en-US" b="0" i="0" dirty="0">
                <a:effectLst/>
                <a:latin typeface="DeepSeek-CJK-patch"/>
              </a:rPr>
              <a:t> context analysis</a:t>
            </a:r>
            <a:endParaRPr lang="en-IN" dirty="0"/>
          </a:p>
        </p:txBody>
      </p:sp>
      <p:sp>
        <p:nvSpPr>
          <p:cNvPr id="16" name="TextBox 15">
            <a:extLst>
              <a:ext uri="{FF2B5EF4-FFF2-40B4-BE49-F238E27FC236}">
                <a16:creationId xmlns:a16="http://schemas.microsoft.com/office/drawing/2014/main" id="{35DBCE5B-D48D-9979-2690-E577CCC305D3}"/>
              </a:ext>
            </a:extLst>
          </p:cNvPr>
          <p:cNvSpPr txBox="1"/>
          <p:nvPr/>
        </p:nvSpPr>
        <p:spPr>
          <a:xfrm>
            <a:off x="9133790" y="4469890"/>
            <a:ext cx="2370855" cy="369332"/>
          </a:xfrm>
          <a:prstGeom prst="rect">
            <a:avLst/>
          </a:prstGeom>
          <a:noFill/>
        </p:spPr>
        <p:txBody>
          <a:bodyPr wrap="square" rtlCol="0">
            <a:spAutoFit/>
          </a:bodyPr>
          <a:lstStyle/>
          <a:p>
            <a:r>
              <a:rPr lang="en-IN" b="0" i="0" dirty="0">
                <a:effectLst/>
                <a:latin typeface="Times New Roman" panose="02020603050405020304" pitchFamily="18" charset="0"/>
                <a:cs typeface="Times New Roman" panose="02020603050405020304" pitchFamily="18" charset="0"/>
              </a:rPr>
              <a:t>Handles API errors</a:t>
            </a:r>
            <a:endParaRPr lang="en-IN" dirty="0">
              <a:latin typeface="Times New Roman" panose="02020603050405020304" pitchFamily="18" charset="0"/>
              <a:cs typeface="Times New Roman" panose="02020603050405020304" pitchFamily="18" charset="0"/>
            </a:endParaRPr>
          </a:p>
        </p:txBody>
      </p:sp>
      <p:sp>
        <p:nvSpPr>
          <p:cNvPr id="17" name="Arrow: Right 16">
            <a:extLst>
              <a:ext uri="{FF2B5EF4-FFF2-40B4-BE49-F238E27FC236}">
                <a16:creationId xmlns:a16="http://schemas.microsoft.com/office/drawing/2014/main" id="{2DCBA6D3-D689-D9B3-5613-FEE5611575F0}"/>
              </a:ext>
            </a:extLst>
          </p:cNvPr>
          <p:cNvSpPr/>
          <p:nvPr/>
        </p:nvSpPr>
        <p:spPr>
          <a:xfrm>
            <a:off x="8528175" y="5383247"/>
            <a:ext cx="391885" cy="205273"/>
          </a:xfrm>
          <a:prstGeom prst="rightArrow">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BDA7D447-9196-5ACA-7941-2663AAFB7599}"/>
              </a:ext>
            </a:extLst>
          </p:cNvPr>
          <p:cNvSpPr txBox="1"/>
          <p:nvPr/>
        </p:nvSpPr>
        <p:spPr>
          <a:xfrm>
            <a:off x="9163884" y="5236138"/>
            <a:ext cx="1940767" cy="923330"/>
          </a:xfrm>
          <a:prstGeom prst="rect">
            <a:avLst/>
          </a:prstGeom>
          <a:noFill/>
        </p:spPr>
        <p:txBody>
          <a:bodyPr wrap="square" rtlCol="0">
            <a:spAutoFit/>
          </a:bodyPr>
          <a:lstStyle/>
          <a:p>
            <a:r>
              <a:rPr lang="en-US" b="0" i="0" dirty="0">
                <a:effectLst/>
                <a:latin typeface="Times New Roman" panose="02020603050405020304" pitchFamily="18" charset="0"/>
                <a:cs typeface="Times New Roman" panose="02020603050405020304" pitchFamily="18" charset="0"/>
              </a:rPr>
              <a:t>JSON exchanges allow horizontal scaling</a:t>
            </a:r>
            <a:r>
              <a:rPr lang="en-US" b="0" i="0" dirty="0">
                <a:solidFill>
                  <a:srgbClr val="F8FAFF"/>
                </a:solidFill>
                <a:effectLst/>
                <a:latin typeface="DeepSeek-CJK-patch"/>
              </a:rPr>
              <a:t>.</a:t>
            </a:r>
            <a:endParaRPr lang="en-IN" dirty="0"/>
          </a:p>
        </p:txBody>
      </p:sp>
    </p:spTree>
    <p:extLst>
      <p:ext uri="{BB962C8B-B14F-4D97-AF65-F5344CB8AC3E}">
        <p14:creationId xmlns:p14="http://schemas.microsoft.com/office/powerpoint/2010/main" val="3689821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2C16F3-9F64-C9AE-4323-A70FBF180D52}"/>
              </a:ext>
            </a:extLst>
          </p:cNvPr>
          <p:cNvSpPr txBox="1"/>
          <p:nvPr/>
        </p:nvSpPr>
        <p:spPr>
          <a:xfrm>
            <a:off x="752550" y="856083"/>
            <a:ext cx="11333285" cy="150810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3.Dataset Details</a:t>
            </a:r>
          </a:p>
          <a:p>
            <a:endParaRPr lang="en-IN" sz="2800" b="1" dirty="0">
              <a:latin typeface="Times New Roman" panose="02020603050405020304" pitchFamily="18" charset="0"/>
              <a:cs typeface="Times New Roman" panose="02020603050405020304" pitchFamily="18" charset="0"/>
            </a:endParaRPr>
          </a:p>
          <a:p>
            <a:endParaRPr lang="en-IN" sz="3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EE7C5D9-6280-9CC0-976F-1FC1B0984B40}"/>
              </a:ext>
            </a:extLst>
          </p:cNvPr>
          <p:cNvPicPr>
            <a:picLocks noChangeAspect="1"/>
          </p:cNvPicPr>
          <p:nvPr/>
        </p:nvPicPr>
        <p:blipFill>
          <a:blip r:embed="rId2"/>
          <a:stretch>
            <a:fillRect/>
          </a:stretch>
        </p:blipFill>
        <p:spPr>
          <a:xfrm>
            <a:off x="737439" y="1474237"/>
            <a:ext cx="10717121" cy="4219770"/>
          </a:xfrm>
          <a:prstGeom prst="rect">
            <a:avLst/>
          </a:prstGeom>
        </p:spPr>
      </p:pic>
      <p:sp>
        <p:nvSpPr>
          <p:cNvPr id="5" name="TextBox 4">
            <a:extLst>
              <a:ext uri="{FF2B5EF4-FFF2-40B4-BE49-F238E27FC236}">
                <a16:creationId xmlns:a16="http://schemas.microsoft.com/office/drawing/2014/main" id="{4ADC8C38-7659-3D25-AD1E-5B9E0E8AA4E8}"/>
              </a:ext>
            </a:extLst>
          </p:cNvPr>
          <p:cNvSpPr txBox="1"/>
          <p:nvPr/>
        </p:nvSpPr>
        <p:spPr>
          <a:xfrm>
            <a:off x="4301412" y="6001917"/>
            <a:ext cx="2929812" cy="369332"/>
          </a:xfrm>
          <a:prstGeom prst="rect">
            <a:avLst/>
          </a:prstGeom>
          <a:noFill/>
        </p:spPr>
        <p:txBody>
          <a:bodyPr wrap="square" rtlCol="0">
            <a:spAutoFit/>
          </a:bodyPr>
          <a:lstStyle/>
          <a:p>
            <a:r>
              <a:rPr lang="en-IN" dirty="0"/>
              <a:t>Table 1 : Meta Data</a:t>
            </a:r>
          </a:p>
        </p:txBody>
      </p:sp>
    </p:spTree>
    <p:extLst>
      <p:ext uri="{BB962C8B-B14F-4D97-AF65-F5344CB8AC3E}">
        <p14:creationId xmlns:p14="http://schemas.microsoft.com/office/powerpoint/2010/main" val="110246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C92391-480B-9308-DF13-C46F9FB14DC6}"/>
              </a:ext>
            </a:extLst>
          </p:cNvPr>
          <p:cNvSpPr txBox="1"/>
          <p:nvPr/>
        </p:nvSpPr>
        <p:spPr>
          <a:xfrm>
            <a:off x="502920" y="550664"/>
            <a:ext cx="6096000"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4.Data Preprocessing</a:t>
            </a:r>
          </a:p>
        </p:txBody>
      </p:sp>
      <p:pic>
        <p:nvPicPr>
          <p:cNvPr id="4" name="Picture 3">
            <a:extLst>
              <a:ext uri="{FF2B5EF4-FFF2-40B4-BE49-F238E27FC236}">
                <a16:creationId xmlns:a16="http://schemas.microsoft.com/office/drawing/2014/main" id="{D36B52B5-1041-F00E-E7A0-0662D1B497C2}"/>
              </a:ext>
            </a:extLst>
          </p:cNvPr>
          <p:cNvPicPr>
            <a:picLocks noChangeAspect="1"/>
          </p:cNvPicPr>
          <p:nvPr/>
        </p:nvPicPr>
        <p:blipFill>
          <a:blip r:embed="rId2"/>
          <a:stretch>
            <a:fillRect/>
          </a:stretch>
        </p:blipFill>
        <p:spPr>
          <a:xfrm>
            <a:off x="6476378" y="1135439"/>
            <a:ext cx="5715622" cy="5171898"/>
          </a:xfrm>
          <a:prstGeom prst="rect">
            <a:avLst/>
          </a:prstGeom>
        </p:spPr>
      </p:pic>
      <p:pic>
        <p:nvPicPr>
          <p:cNvPr id="3" name="Picture 2">
            <a:extLst>
              <a:ext uri="{FF2B5EF4-FFF2-40B4-BE49-F238E27FC236}">
                <a16:creationId xmlns:a16="http://schemas.microsoft.com/office/drawing/2014/main" id="{BB7C81E0-8F1B-980A-4010-377E2DE8278A}"/>
              </a:ext>
            </a:extLst>
          </p:cNvPr>
          <p:cNvPicPr>
            <a:picLocks noChangeAspect="1"/>
          </p:cNvPicPr>
          <p:nvPr/>
        </p:nvPicPr>
        <p:blipFill>
          <a:blip r:embed="rId3"/>
          <a:stretch>
            <a:fillRect/>
          </a:stretch>
        </p:blipFill>
        <p:spPr>
          <a:xfrm>
            <a:off x="695047" y="1135438"/>
            <a:ext cx="5502117" cy="5358667"/>
          </a:xfrm>
          <a:prstGeom prst="rect">
            <a:avLst/>
          </a:prstGeom>
        </p:spPr>
      </p:pic>
      <p:sp>
        <p:nvSpPr>
          <p:cNvPr id="2" name="TextBox 1">
            <a:extLst>
              <a:ext uri="{FF2B5EF4-FFF2-40B4-BE49-F238E27FC236}">
                <a16:creationId xmlns:a16="http://schemas.microsoft.com/office/drawing/2014/main" id="{20425914-F559-5B95-8014-10DE324D6171}"/>
              </a:ext>
            </a:extLst>
          </p:cNvPr>
          <p:cNvSpPr txBox="1"/>
          <p:nvPr/>
        </p:nvSpPr>
        <p:spPr>
          <a:xfrm>
            <a:off x="8065225" y="6391469"/>
            <a:ext cx="2537927" cy="369332"/>
          </a:xfrm>
          <a:prstGeom prst="rect">
            <a:avLst/>
          </a:prstGeom>
          <a:noFill/>
        </p:spPr>
        <p:txBody>
          <a:bodyPr wrap="square" rtlCol="0">
            <a:spAutoFit/>
          </a:bodyPr>
          <a:lstStyle/>
          <a:p>
            <a:r>
              <a:rPr lang="en-IN" dirty="0"/>
              <a:t>Fig 2 : preprocessing</a:t>
            </a:r>
          </a:p>
        </p:txBody>
      </p:sp>
    </p:spTree>
    <p:extLst>
      <p:ext uri="{BB962C8B-B14F-4D97-AF65-F5344CB8AC3E}">
        <p14:creationId xmlns:p14="http://schemas.microsoft.com/office/powerpoint/2010/main" val="1499412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19CB07-6C2A-C607-EDD2-31CCFBC5200C}"/>
              </a:ext>
            </a:extLst>
          </p:cNvPr>
          <p:cNvSpPr txBox="1"/>
          <p:nvPr/>
        </p:nvSpPr>
        <p:spPr>
          <a:xfrm>
            <a:off x="465992" y="773723"/>
            <a:ext cx="112014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5.Model Implementation</a:t>
            </a:r>
          </a:p>
        </p:txBody>
      </p:sp>
      <p:sp>
        <p:nvSpPr>
          <p:cNvPr id="6" name="TextBox 5">
            <a:extLst>
              <a:ext uri="{FF2B5EF4-FFF2-40B4-BE49-F238E27FC236}">
                <a16:creationId xmlns:a16="http://schemas.microsoft.com/office/drawing/2014/main" id="{985A9C77-82B9-8BA5-5EE4-8DB20161D254}"/>
              </a:ext>
            </a:extLst>
          </p:cNvPr>
          <p:cNvSpPr txBox="1"/>
          <p:nvPr/>
        </p:nvSpPr>
        <p:spPr>
          <a:xfrm>
            <a:off x="465992" y="1464535"/>
            <a:ext cx="11047984" cy="101566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O</a:t>
            </a:r>
            <a:r>
              <a:rPr lang="en-US" sz="2000" b="0" i="0" dirty="0">
                <a:effectLst/>
                <a:latin typeface="Times New Roman" panose="02020603050405020304" pitchFamily="18" charset="0"/>
                <a:cs typeface="Times New Roman" panose="02020603050405020304" pitchFamily="18" charset="0"/>
              </a:rPr>
              <a:t>ur Chat Summarizer uses </a:t>
            </a:r>
            <a:r>
              <a:rPr lang="en-US" sz="2000" b="1" dirty="0">
                <a:latin typeface="Times New Roman" panose="02020603050405020304" pitchFamily="18" charset="0"/>
                <a:cs typeface="Times New Roman" panose="02020603050405020304" pitchFamily="18" charset="0"/>
              </a:rPr>
              <a:t>TRANSFORMERS(BERT)</a:t>
            </a:r>
            <a:r>
              <a:rPr lang="en-US" sz="2000" b="0" i="0" dirty="0">
                <a:effectLst/>
                <a:latin typeface="Times New Roman" panose="02020603050405020304" pitchFamily="18" charset="0"/>
                <a:cs typeface="Times New Roman" panose="02020603050405020304" pitchFamily="18" charset="0"/>
              </a:rPr>
              <a:t> to generate abstractive summaries without local model training. The Flask backend sends sanitized chat text to Gemini with a structured prompt, specifying output length and key elements (decisions/actions).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7BBE54-D371-BA12-5EF2-26EA16D013EB}"/>
              </a:ext>
            </a:extLst>
          </p:cNvPr>
          <p:cNvPicPr>
            <a:picLocks noChangeAspect="1"/>
          </p:cNvPicPr>
          <p:nvPr/>
        </p:nvPicPr>
        <p:blipFill>
          <a:blip r:embed="rId2"/>
          <a:stretch>
            <a:fillRect/>
          </a:stretch>
        </p:blipFill>
        <p:spPr>
          <a:xfrm>
            <a:off x="465992" y="2677886"/>
            <a:ext cx="8995249" cy="2584579"/>
          </a:xfrm>
          <a:prstGeom prst="rect">
            <a:avLst/>
          </a:prstGeom>
        </p:spPr>
      </p:pic>
    </p:spTree>
    <p:extLst>
      <p:ext uri="{BB962C8B-B14F-4D97-AF65-F5344CB8AC3E}">
        <p14:creationId xmlns:p14="http://schemas.microsoft.com/office/powerpoint/2010/main" val="3588111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842665-7736-F059-02B1-7902A3685134}"/>
              </a:ext>
            </a:extLst>
          </p:cNvPr>
          <p:cNvSpPr txBox="1"/>
          <p:nvPr/>
        </p:nvSpPr>
        <p:spPr>
          <a:xfrm>
            <a:off x="674182" y="1393316"/>
            <a:ext cx="6097464" cy="584775"/>
          </a:xfrm>
          <a:prstGeom prst="rect">
            <a:avLst/>
          </a:prstGeom>
          <a:noFill/>
        </p:spPr>
        <p:txBody>
          <a:bodyPr wrap="square">
            <a:spAutoFit/>
          </a:bodyPr>
          <a:lstStyle/>
          <a:p>
            <a:r>
              <a:rPr lang="en-IN" sz="2500" b="1" dirty="0">
                <a:latin typeface="Times New Roman" panose="02020603050405020304" pitchFamily="18" charset="0"/>
                <a:cs typeface="Times New Roman" panose="02020603050405020304" pitchFamily="18" charset="0"/>
              </a:rPr>
              <a:t>6</a:t>
            </a:r>
            <a:r>
              <a:rPr lang="en-IN" sz="3200" b="1" dirty="0">
                <a:latin typeface="Times New Roman" panose="02020603050405020304" pitchFamily="18" charset="0"/>
                <a:cs typeface="Times New Roman" panose="02020603050405020304" pitchFamily="18" charset="0"/>
              </a:rPr>
              <a:t>.Architecture diagram</a:t>
            </a:r>
          </a:p>
        </p:txBody>
      </p:sp>
      <p:pic>
        <p:nvPicPr>
          <p:cNvPr id="4" name="Picture 3">
            <a:extLst>
              <a:ext uri="{FF2B5EF4-FFF2-40B4-BE49-F238E27FC236}">
                <a16:creationId xmlns:a16="http://schemas.microsoft.com/office/drawing/2014/main" id="{29AE134A-D7CF-27AA-4706-E8F891C0889A}"/>
              </a:ext>
            </a:extLst>
          </p:cNvPr>
          <p:cNvPicPr>
            <a:picLocks noChangeAspect="1"/>
          </p:cNvPicPr>
          <p:nvPr/>
        </p:nvPicPr>
        <p:blipFill>
          <a:blip r:embed="rId3"/>
          <a:stretch>
            <a:fillRect/>
          </a:stretch>
        </p:blipFill>
        <p:spPr>
          <a:xfrm>
            <a:off x="1118506" y="1480514"/>
            <a:ext cx="8686023" cy="4453756"/>
          </a:xfrm>
          <a:prstGeom prst="rect">
            <a:avLst/>
          </a:prstGeom>
        </p:spPr>
      </p:pic>
      <p:sp>
        <p:nvSpPr>
          <p:cNvPr id="6" name="Rectangle: Rounded Corners 5">
            <a:extLst>
              <a:ext uri="{FF2B5EF4-FFF2-40B4-BE49-F238E27FC236}">
                <a16:creationId xmlns:a16="http://schemas.microsoft.com/office/drawing/2014/main" id="{F978C8BB-600E-F759-4939-BAFD2A2F0941}"/>
              </a:ext>
            </a:extLst>
          </p:cNvPr>
          <p:cNvSpPr/>
          <p:nvPr/>
        </p:nvSpPr>
        <p:spPr>
          <a:xfrm>
            <a:off x="1045029" y="2248678"/>
            <a:ext cx="1510394" cy="2509934"/>
          </a:xfrm>
          <a:prstGeom prst="roundRect">
            <a:avLst/>
          </a:prstGeom>
          <a:solidFill>
            <a:srgbClr val="C8F8CA"/>
          </a:solidFill>
          <a:ln>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6927EC49-F5DD-3492-AC6A-B64A2381B28A}"/>
              </a:ext>
            </a:extLst>
          </p:cNvPr>
          <p:cNvSpPr txBox="1"/>
          <p:nvPr/>
        </p:nvSpPr>
        <p:spPr>
          <a:xfrm rot="16200000">
            <a:off x="1044064" y="3121291"/>
            <a:ext cx="1763485" cy="923330"/>
          </a:xfrm>
          <a:prstGeom prst="rect">
            <a:avLst/>
          </a:prstGeom>
          <a:noFill/>
        </p:spPr>
        <p:txBody>
          <a:bodyPr wrap="square" rtlCol="0">
            <a:spAutoFit/>
          </a:bodyPr>
          <a:lstStyle/>
          <a:p>
            <a:pPr algn="ctr"/>
            <a:r>
              <a:rPr lang="en-IN" b="1" dirty="0"/>
              <a:t>Lengthy</a:t>
            </a:r>
            <a:r>
              <a:rPr lang="en-IN" dirty="0"/>
              <a:t> </a:t>
            </a:r>
            <a:r>
              <a:rPr lang="en-IN" b="1" dirty="0"/>
              <a:t>Chats</a:t>
            </a:r>
            <a:r>
              <a:rPr lang="en-IN" dirty="0"/>
              <a:t> </a:t>
            </a:r>
          </a:p>
          <a:p>
            <a:pPr algn="ctr"/>
            <a:r>
              <a:rPr lang="en-IN" dirty="0"/>
              <a:t>(INPUTS)</a:t>
            </a:r>
          </a:p>
          <a:p>
            <a:pPr algn="r"/>
            <a:endParaRPr lang="en-IN" dirty="0"/>
          </a:p>
        </p:txBody>
      </p:sp>
      <p:sp>
        <p:nvSpPr>
          <p:cNvPr id="8" name="TextBox 7">
            <a:extLst>
              <a:ext uri="{FF2B5EF4-FFF2-40B4-BE49-F238E27FC236}">
                <a16:creationId xmlns:a16="http://schemas.microsoft.com/office/drawing/2014/main" id="{41F40C71-A409-8F9C-583D-4538A5E0550E}"/>
              </a:ext>
            </a:extLst>
          </p:cNvPr>
          <p:cNvSpPr txBox="1"/>
          <p:nvPr/>
        </p:nvSpPr>
        <p:spPr>
          <a:xfrm>
            <a:off x="3903772" y="5377486"/>
            <a:ext cx="2537927" cy="369332"/>
          </a:xfrm>
          <a:prstGeom prst="rect">
            <a:avLst/>
          </a:prstGeom>
          <a:noFill/>
        </p:spPr>
        <p:txBody>
          <a:bodyPr wrap="square" rtlCol="0">
            <a:spAutoFit/>
          </a:bodyPr>
          <a:lstStyle/>
          <a:p>
            <a:r>
              <a:rPr lang="en-IN" dirty="0"/>
              <a:t>Fig 3 : Architecture </a:t>
            </a:r>
          </a:p>
        </p:txBody>
      </p:sp>
    </p:spTree>
    <p:extLst>
      <p:ext uri="{BB962C8B-B14F-4D97-AF65-F5344CB8AC3E}">
        <p14:creationId xmlns:p14="http://schemas.microsoft.com/office/powerpoint/2010/main" val="404071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10AE21-075D-3CC6-3FE4-BD0DE05E7AFD}"/>
              </a:ext>
            </a:extLst>
          </p:cNvPr>
          <p:cNvSpPr txBox="1"/>
          <p:nvPr/>
        </p:nvSpPr>
        <p:spPr>
          <a:xfrm>
            <a:off x="428625" y="650603"/>
            <a:ext cx="609746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7.Deployment Details</a:t>
            </a:r>
          </a:p>
        </p:txBody>
      </p:sp>
      <p:sp>
        <p:nvSpPr>
          <p:cNvPr id="5" name="TextBox 4">
            <a:extLst>
              <a:ext uri="{FF2B5EF4-FFF2-40B4-BE49-F238E27FC236}">
                <a16:creationId xmlns:a16="http://schemas.microsoft.com/office/drawing/2014/main" id="{077B766A-A97D-B15E-7919-D9090283ADFC}"/>
              </a:ext>
            </a:extLst>
          </p:cNvPr>
          <p:cNvSpPr txBox="1"/>
          <p:nvPr/>
        </p:nvSpPr>
        <p:spPr>
          <a:xfrm>
            <a:off x="428625" y="1301235"/>
            <a:ext cx="9900363" cy="3908762"/>
          </a:xfrm>
          <a:prstGeom prst="rect">
            <a:avLst/>
          </a:prstGeom>
          <a:noFill/>
        </p:spPr>
        <p:txBody>
          <a:bodyPr wrap="square">
            <a:spAutoFit/>
          </a:bodyPr>
          <a:lstStyle/>
          <a:p>
            <a:r>
              <a:rPr lang="en-IN" sz="2800" dirty="0" err="1">
                <a:latin typeface="Times New Roman" panose="02020603050405020304" pitchFamily="18" charset="0"/>
                <a:cs typeface="Times New Roman" panose="02020603050405020304" pitchFamily="18" charset="0"/>
              </a:rPr>
              <a:t>Github</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Repository linkhttps://github.com/tejasrireddy44/CHAT_SUMMARY_NLP</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Files created and uploaded into </a:t>
            </a:r>
            <a:r>
              <a:rPr lang="en-IN" sz="2400" dirty="0" err="1">
                <a:latin typeface="Times New Roman" panose="02020603050405020304" pitchFamily="18" charset="0"/>
                <a:cs typeface="Times New Roman" panose="02020603050405020304" pitchFamily="18" charset="0"/>
              </a:rPr>
              <a:t>github</a:t>
            </a:r>
            <a:r>
              <a:rPr lang="en-IN" sz="2400"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app.py</a:t>
            </a:r>
          </a:p>
          <a:p>
            <a:pPr marL="742950" lvl="1"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Home.html</a:t>
            </a:r>
          </a:p>
          <a:p>
            <a:pPr marL="742950" lvl="1"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index.html</a:t>
            </a:r>
          </a:p>
          <a:p>
            <a:pPr marL="742950" lvl="1"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preprocessing.py</a:t>
            </a:r>
          </a:p>
          <a:p>
            <a:pPr marL="742950" lvl="1" indent="-28575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Mk.py</a:t>
            </a:r>
          </a:p>
        </p:txBody>
      </p:sp>
    </p:spTree>
    <p:extLst>
      <p:ext uri="{BB962C8B-B14F-4D97-AF65-F5344CB8AC3E}">
        <p14:creationId xmlns:p14="http://schemas.microsoft.com/office/powerpoint/2010/main" val="10604284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431</TotalTime>
  <Words>504</Words>
  <Application>Microsoft Office PowerPoint</Application>
  <PresentationFormat>Widescreen</PresentationFormat>
  <Paragraphs>85</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DeepSeek-CJK-patch</vt:lpstr>
      <vt:lpstr>Gill Sans MT</vt:lpstr>
      <vt:lpstr>Menlo</vt:lpstr>
      <vt:lpstr>Times New Roman</vt:lpstr>
      <vt:lpstr>Wingdings</vt:lpstr>
      <vt:lpstr>Wingdings 2</vt:lpstr>
      <vt:lpstr>Dividend</vt:lpstr>
      <vt:lpstr>CHAT SUMMARIZATION USING NLP</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gangadhar reddy</dc:creator>
  <cp:lastModifiedBy>tejasri reddy vangala</cp:lastModifiedBy>
  <cp:revision>12</cp:revision>
  <dcterms:created xsi:type="dcterms:W3CDTF">2025-03-26T13:53:22Z</dcterms:created>
  <dcterms:modified xsi:type="dcterms:W3CDTF">2025-03-29T05:00:50Z</dcterms:modified>
</cp:coreProperties>
</file>