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40" r:id="rId2"/>
    <p:sldId id="303" r:id="rId3"/>
    <p:sldId id="331" r:id="rId4"/>
    <p:sldId id="332" r:id="rId5"/>
    <p:sldId id="306" r:id="rId6"/>
    <p:sldId id="335" r:id="rId7"/>
    <p:sldId id="313" r:id="rId8"/>
    <p:sldId id="333" r:id="rId9"/>
    <p:sldId id="314" r:id="rId10"/>
    <p:sldId id="334" r:id="rId11"/>
    <p:sldId id="337" r:id="rId12"/>
    <p:sldId id="325" r:id="rId13"/>
    <p:sldId id="326" r:id="rId14"/>
    <p:sldId id="33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03" autoAdjust="0"/>
  </p:normalViewPr>
  <p:slideViewPr>
    <p:cSldViewPr>
      <p:cViewPr varScale="1">
        <p:scale>
          <a:sx n="79" d="100"/>
          <a:sy n="79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938574-E3AD-40B4-9F21-E0D104FD4E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D97AC-7205-4B65-9161-2B188336CFE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FE2B4FE5-032A-454E-9183-5BA7B6F84B3A}" type="datetimeFigureOut">
              <a:rPr lang="en-US"/>
              <a:pPr>
                <a:defRPr/>
              </a:pPr>
              <a:t>4/27/2021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36FE92A-7DAB-487E-BF0F-B7812F4ABD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66CC02C-64DD-48B9-92FB-8E6FB2BEB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DD566-B2E0-4F97-BA4E-369DB1E375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299F7-1A7C-46D7-B0E2-C87D259BC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41A2C8-CD91-4533-8147-31F5DE5802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577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9855E-1B6F-497E-AE4E-0DB92A1B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FC41F-4C6E-46C1-8FE4-B43172D8B639}" type="datetime1">
              <a:rPr lang="en-IN"/>
              <a:pPr>
                <a:defRPr/>
              </a:pPr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3CC0-800A-4B37-BBA7-2C995DD4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1D60C-D7BD-46AF-AA88-20C758DF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1F34D-7DFD-43D2-A1AF-80D58058123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9064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FA5D-7DFC-4E64-93E3-B8F317C6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63859-E0A7-496E-90E7-21B554EA2FCB}" type="datetime1">
              <a:rPr lang="en-IN"/>
              <a:pPr>
                <a:defRPr/>
              </a:pPr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D8D7A-D786-4E29-BA83-84BD5157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0582-1189-471B-862D-EF58D151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5FE34-4A8C-494C-8938-FB866442C44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3809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B8AE8-C0AC-4120-BC65-E2396465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80983-7A44-440F-AE30-72FB883B9623}" type="datetime1">
              <a:rPr lang="en-IN"/>
              <a:pPr>
                <a:defRPr/>
              </a:pPr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5FAC2-007B-4592-8E87-84BB311B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CC4C0-4945-405B-9524-20D3D5F0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0B9DC-48D1-487A-9D1E-51C4ED344C5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6524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449B6-E619-43D0-86F1-50BBB4DC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06772-BE84-4A38-909A-31B8C381A063}" type="datetime1">
              <a:rPr lang="en-IN"/>
              <a:pPr>
                <a:defRPr/>
              </a:pPr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0BEF8-8D0A-41E3-A7C9-0EC71DA2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78D9-7C8E-49A2-BD1D-FFBF0B4C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15CD0-1B2D-4C35-8F7F-4B7958A9DDA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9133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260EF-8BFD-4E65-80B1-ED5322D6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2E85F-7545-4823-BA79-8C01F595DD45}" type="datetime1">
              <a:rPr lang="en-IN"/>
              <a:pPr>
                <a:defRPr/>
              </a:pPr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7B30D-66A5-4F0D-ABC8-C1D38655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7C29-FB1D-4B41-A8A2-3DCDBD2E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35002-60C8-437E-8287-CB9407648E4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5061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55ED5E-C985-42F7-B559-1A274E16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F843A-3E73-4D41-BC2F-48B0E320C383}" type="datetime1">
              <a:rPr lang="en-IN"/>
              <a:pPr>
                <a:defRPr/>
              </a:pPr>
              <a:t>27-04-2021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79460DF-F1CE-4F43-8AE1-B098B925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C767F8-719E-45EF-B0BA-B4DA6BA0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BF329-075F-4460-8E9A-7C765F001B2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8204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88B717F-EAC7-43F2-B79C-28D15E75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E953C-515C-4F70-A76A-4B5912C8A2F3}" type="datetime1">
              <a:rPr lang="en-IN"/>
              <a:pPr>
                <a:defRPr/>
              </a:pPr>
              <a:t>27-04-2021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BD29BA-ECB9-4C75-B86D-8AA0B3CA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A2F332-011E-4415-AD67-4F0510EA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14235-3CBB-4664-8F37-7A0C160A7C5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8912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DE578A9-B159-4C57-8D37-0805A4A7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09E01-9AEA-461B-A02F-BA319FEDD4BD}" type="datetime1">
              <a:rPr lang="en-IN"/>
              <a:pPr>
                <a:defRPr/>
              </a:pPr>
              <a:t>27-04-2021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CBB086B-FBDD-4738-8506-4343A225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0FBC8C-2FCA-4600-9839-265B8F9D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7D0F9-AB3D-43F2-A8AE-C1CA891F163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0656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88777D1-1250-4D6B-8016-647A989F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D175B-ECF6-443B-8676-B2FF8A02DF9B}" type="datetime1">
              <a:rPr lang="en-IN"/>
              <a:pPr>
                <a:defRPr/>
              </a:pPr>
              <a:t>27-04-2021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3038318-8002-4F14-9E17-848CC500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1407197-E347-46A1-ACF0-FA843959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5EA4B-70FB-48FD-8DE0-3C91A9E1851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4980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BCBE960-061E-44E8-911B-0AD3982B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3E5CB-96EE-42C4-B1A9-A52E55F8DF81}" type="datetime1">
              <a:rPr lang="en-IN"/>
              <a:pPr>
                <a:defRPr/>
              </a:pPr>
              <a:t>27-04-2021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4041FB-A715-4F7E-A06E-2C624124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695F42-A6EA-46E0-965C-6325C091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336FF-9791-4B71-8530-CC2380B163F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954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53CE9B-1560-4B20-AE30-3BC81075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AA019-7070-4137-960B-0BD071E11F92}" type="datetime1">
              <a:rPr lang="en-IN"/>
              <a:pPr>
                <a:defRPr/>
              </a:pPr>
              <a:t>27-04-2021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77051B-3B3B-49E9-917E-9C5229C3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75E42E-0A6A-485F-83DA-E15FAB45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C663F4-1703-42DF-8976-F33B06709F8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5045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EA7953A-188B-4E7B-A4D1-ADD9DBF39A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F17922C-AEEB-4C90-851A-A02E6D260C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439F1-DACB-41BB-81D5-AA2E2C101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FF1896-5601-4C33-97C6-873840848BAA}" type="datetime1">
              <a:rPr lang="en-IN"/>
              <a:pPr>
                <a:defRPr/>
              </a:pPr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6A7E-255F-48D8-8BDA-BDF096556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8993-578A-4A68-A2B8-A2FA83AF3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0FA4350-9AD5-4056-AE71-A73240B1EE0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BB698-C518-4016-934F-16EB72A4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Title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D0A51-3243-4BE2-AA1F-93248326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EA4B-70FB-48FD-8DE0-3C91A9E1851B}" type="slidenum">
              <a:rPr lang="en-IN" altLang="en-US" smtClean="0"/>
              <a:pPr/>
              <a:t>1</a:t>
            </a:fld>
            <a:endParaRPr lang="en-I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0464FB-5A28-4D7D-A60C-F29BE512EE55}"/>
              </a:ext>
            </a:extLst>
          </p:cNvPr>
          <p:cNvSpPr txBox="1"/>
          <p:nvPr/>
        </p:nvSpPr>
        <p:spPr>
          <a:xfrm>
            <a:off x="15658" y="677038"/>
            <a:ext cx="91440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endParaRPr lang="en-US" sz="1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Project Phase -1 Presentation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 </a:t>
            </a:r>
          </a:p>
          <a:p>
            <a:pPr>
              <a:lnSpc>
                <a:spcPct val="80000"/>
              </a:lnSpc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Special Study On Fire Evacuation Of Building</a:t>
            </a:r>
            <a:b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(Escape Chute System)</a:t>
            </a: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8" descr="C:\Users\sagar\Downloads\logo.jpg">
            <a:extLst>
              <a:ext uri="{FF2B5EF4-FFF2-40B4-BE49-F238E27FC236}">
                <a16:creationId xmlns:a16="http://schemas.microsoft.com/office/drawing/2014/main" id="{BEC4FBEF-074D-48AE-B5FE-1925270F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9283"/>
          <a:stretch>
            <a:fillRect/>
          </a:stretch>
        </p:blipFill>
        <p:spPr bwMode="auto">
          <a:xfrm>
            <a:off x="15658" y="-24786"/>
            <a:ext cx="1295400" cy="10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 descr="University Emblem">
            <a:extLst>
              <a:ext uri="{FF2B5EF4-FFF2-40B4-BE49-F238E27FC236}">
                <a16:creationId xmlns:a16="http://schemas.microsoft.com/office/drawing/2014/main" id="{684253C5-C90C-41B8-81B4-35171D2BF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8058" y="-24786"/>
            <a:ext cx="13716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11">
            <a:extLst>
              <a:ext uri="{FF2B5EF4-FFF2-40B4-BE49-F238E27FC236}">
                <a16:creationId xmlns:a16="http://schemas.microsoft.com/office/drawing/2014/main" id="{3FF45882-687A-4789-8A6F-43C3FF0D5700}"/>
              </a:ext>
            </a:extLst>
          </p:cNvPr>
          <p:cNvSpPr txBox="1">
            <a:spLocks/>
          </p:cNvSpPr>
          <p:nvPr/>
        </p:nvSpPr>
        <p:spPr>
          <a:xfrm>
            <a:off x="1311058" y="1844838"/>
            <a:ext cx="6400800" cy="3287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                                      Roll No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Tejas T. Shinde                                            A-23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Vikram D. Korhale                                      A-11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Under Guidance of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R. B. Matkar Sir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C08634-6EFA-4FCB-B08A-4E68CC006D3D}"/>
              </a:ext>
            </a:extLst>
          </p:cNvPr>
          <p:cNvSpPr txBox="1">
            <a:spLocks/>
          </p:cNvSpPr>
          <p:nvPr/>
        </p:nvSpPr>
        <p:spPr>
          <a:xfrm>
            <a:off x="15658" y="5690214"/>
            <a:ext cx="91440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DEPARTMENT OF CIVIL ENGINEERING</a:t>
            </a:r>
            <a:br>
              <a:rPr lang="en-US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TSSM’S</a:t>
            </a:r>
            <a:br>
              <a:rPr lang="en-US" sz="1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PADMABHOOSHAN VASANTDADA  PATIL INSTITUTE OF TECHNOLOGY, PUNE</a:t>
            </a:r>
            <a:br>
              <a:rPr lang="en-US" sz="1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677930C9-DB68-49DC-8F8B-20E13CA41904}"/>
              </a:ext>
            </a:extLst>
          </p:cNvPr>
          <p:cNvCxnSpPr>
            <a:cxnSpLocks/>
          </p:cNvCxnSpPr>
          <p:nvPr/>
        </p:nvCxnSpPr>
        <p:spPr>
          <a:xfrm>
            <a:off x="15658" y="5690214"/>
            <a:ext cx="9144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2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F6D5FE2-66BA-4773-A45D-C431F394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 …</a:t>
            </a:r>
          </a:p>
        </p:txBody>
      </p:sp>
      <p:sp>
        <p:nvSpPr>
          <p:cNvPr id="18435" name="Content Placeholder 8">
            <a:extLst>
              <a:ext uri="{FF2B5EF4-FFF2-40B4-BE49-F238E27FC236}">
                <a16:creationId xmlns:a16="http://schemas.microsoft.com/office/drawing/2014/main" id="{97B416E0-A4F1-48BF-88C1-C157D4FCB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Engineering Requirements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precinct (small cubicle room), cut a square hole on the concrete floor to fit the square aluminum alloy chute mounting frame and the chute. 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square holes and the Slabs within the Fire Chute duct will be fabricated as shown on the Fire Chute Design submitted by us.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Chute Fabrics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escape chute installation consist 2 layers of chute fabrics: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(A)Internal layer is made up of Aramid/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Twaron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fabric for resistant.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layer allows person smooth sliding inside chute and the friction is low enough  that no  serious injuries are caused.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External layer is made up of Spun cell elastic, for breaking the speed of descent.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65D426-2845-4481-B718-B09207B9F8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DD5143-63A1-4EB0-A12C-6EAFA65E8117}" type="datetime1">
              <a:rPr lang="en-IN"/>
              <a:pPr>
                <a:defRPr/>
              </a:pPr>
              <a:t>27-04-2021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EA1D6-131D-4890-A3F7-346ECFF7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18438" name="Slide Number Placeholder 7">
            <a:extLst>
              <a:ext uri="{FF2B5EF4-FFF2-40B4-BE49-F238E27FC236}">
                <a16:creationId xmlns:a16="http://schemas.microsoft.com/office/drawing/2014/main" id="{7FEBB6E2-C111-487B-B7A4-625DDB46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6675E5F-EA68-4B67-BC9C-B45DBFACA4FD}" type="slidenum">
              <a:rPr lang="en-IN" altLang="en-US">
                <a:solidFill>
                  <a:srgbClr val="898989"/>
                </a:solidFill>
              </a:rPr>
              <a:pPr/>
              <a:t>10</a:t>
            </a:fld>
            <a:endParaRPr lang="en-I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5AFECFA-C30E-48E4-9701-88DC9BC6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65435"/>
            <a:ext cx="8229600" cy="575965"/>
          </a:xfrm>
        </p:spPr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1B23BBB-49EB-44E4-A1F4-F7DF968356F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Identify the key behavioral factors affecting the performance of people during a fire in a high-rise building.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Review the procedures and strategies currently adopted in high-rise buildings 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Modeling case studies 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section reviews a set of relevant studies performed to analyze high-rise building evacuation scenarios through computer modeling.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Study of Structure design of equipment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The new flexible escape chute has many innovations, such as, many sections, multi entrance, the function of store and release, fire-proof and high temperature-proof and so on, which can make the survivals escape from the nearest place safely and effectively.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AF3E80-310E-429D-A2C7-3DBF51D54E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DD5143-63A1-4EB0-A12C-6EAFA65E8117}" type="datetime1">
              <a:rPr lang="en-IN"/>
              <a:pPr>
                <a:defRPr/>
              </a:pPr>
              <a:t>27-04-2021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0A6A07-39A0-4DE2-9D43-914631B6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19462" name="Slide Number Placeholder 7">
            <a:extLst>
              <a:ext uri="{FF2B5EF4-FFF2-40B4-BE49-F238E27FC236}">
                <a16:creationId xmlns:a16="http://schemas.microsoft.com/office/drawing/2014/main" id="{467267DE-63B1-4191-A96C-D9BE1DC3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E384A57-3402-4E01-ABE6-3A63B50DE64C}" type="slidenum">
              <a:rPr lang="en-IN" altLang="en-US">
                <a:solidFill>
                  <a:srgbClr val="898989"/>
                </a:solidFill>
              </a:rPr>
              <a:pPr/>
              <a:t>11</a:t>
            </a:fld>
            <a:endParaRPr lang="en-I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5AFECFA-C30E-48E4-9701-88DC9BC6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1B23BBB-49EB-44E4-A1F4-F7DF968356F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advantages of saving power energy, reducing the number of elevators, and decreasing the total project cost. 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See India has a history of Fire Accidents, so for such cases Safe, Effective and guaranteed means of escape Is Essential.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advantages of saving power energy, reducing the number of elevators, and decreasing the total project cost.</a:t>
            </a: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AF3E80-310E-429D-A2C7-3DBF51D54E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DD5143-63A1-4EB0-A12C-6EAFA65E8117}" type="datetime1">
              <a:rPr lang="en-IN"/>
              <a:pPr>
                <a:defRPr/>
              </a:pPr>
              <a:t>27-04-2021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0A6A07-39A0-4DE2-9D43-914631B6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19462" name="Slide Number Placeholder 7">
            <a:extLst>
              <a:ext uri="{FF2B5EF4-FFF2-40B4-BE49-F238E27FC236}">
                <a16:creationId xmlns:a16="http://schemas.microsoft.com/office/drawing/2014/main" id="{467267DE-63B1-4191-A96C-D9BE1DC3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E384A57-3402-4E01-ABE6-3A63B50DE64C}" type="slidenum">
              <a:rPr lang="en-IN" altLang="en-US">
                <a:solidFill>
                  <a:srgbClr val="898989"/>
                </a:solidFill>
              </a:rPr>
              <a:pPr/>
              <a:t>12</a:t>
            </a:fld>
            <a:endParaRPr lang="en-I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BCEAF7C-0030-44E1-9F0E-8A267A0C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-33338"/>
            <a:ext cx="8229600" cy="1143001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E2A1403A-E253-4168-98E6-103C0374DE2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BOOK:</a:t>
            </a:r>
          </a:p>
          <a:p>
            <a:pPr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 Emergency Evacuation Planning For Your Workplace; From Chaos    to Life-Saving Solutions Hardcover- August 1, 2013 by Jim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Burtles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(Author), Kristen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Noakes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-Fry (Editor)</a:t>
            </a:r>
          </a:p>
          <a:p>
            <a:pPr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2.Fire Safety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Refrence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 For Supervised Community Residences </a:t>
            </a:r>
          </a:p>
          <a:p>
            <a:pPr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Booklet 2.Evacuation Planning, By New York State Of Opportunity</a:t>
            </a:r>
          </a:p>
          <a:p>
            <a:pPr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77D061-1D86-4E8C-A430-30F038D9FD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DD5143-63A1-4EB0-A12C-6EAFA65E8117}" type="datetime1">
              <a:rPr lang="en-IN"/>
              <a:pPr>
                <a:defRPr/>
              </a:pPr>
              <a:t>27-04-2021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ECA6CB-C1AE-471B-96D5-C9A6589E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20486" name="Slide Number Placeholder 7">
            <a:extLst>
              <a:ext uri="{FF2B5EF4-FFF2-40B4-BE49-F238E27FC236}">
                <a16:creationId xmlns:a16="http://schemas.microsoft.com/office/drawing/2014/main" id="{CAE7EBAD-2AB9-4474-99FC-994AC029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C71368F-86CD-426C-BFF8-2DB942FC1A6C}" type="slidenum">
              <a:rPr lang="en-IN" altLang="en-US">
                <a:solidFill>
                  <a:srgbClr val="898989"/>
                </a:solidFill>
              </a:rPr>
              <a:pPr/>
              <a:t>13</a:t>
            </a:fld>
            <a:endParaRPr lang="en-I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8349FEF-1306-4EA5-B748-F7F1CBEB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-33338"/>
            <a:ext cx="8229600" cy="1143001"/>
          </a:xfrm>
        </p:spPr>
        <p:txBody>
          <a:bodyPr/>
          <a:lstStyle/>
          <a:p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E963DEE-D722-4F40-8682-D52B684B121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IN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IN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IN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I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Q/A ---------------------------------- 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F0988B-E6B1-4AB0-BDE4-19AAEDA50B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DD5143-63A1-4EB0-A12C-6EAFA65E8117}" type="datetime1">
              <a:rPr lang="en-IN"/>
              <a:pPr>
                <a:defRPr/>
              </a:pPr>
              <a:t>27-04-2021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2EB9DA-12DE-40DF-B1E8-1C7243E2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21510" name="Slide Number Placeholder 7">
            <a:extLst>
              <a:ext uri="{FF2B5EF4-FFF2-40B4-BE49-F238E27FC236}">
                <a16:creationId xmlns:a16="http://schemas.microsoft.com/office/drawing/2014/main" id="{2E263118-4F07-476C-9E21-E585A77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7BDD7F1-BF31-431F-9D57-08D26C371FCE}" type="slidenum">
              <a:rPr lang="en-IN" altLang="en-US">
                <a:solidFill>
                  <a:srgbClr val="898989"/>
                </a:solidFill>
              </a:rPr>
              <a:pPr/>
              <a:t>14</a:t>
            </a:fld>
            <a:endParaRPr lang="en-I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277CDC8-407F-4052-91E2-A47683D2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925"/>
            <a:ext cx="8229600" cy="873125"/>
          </a:xfrm>
        </p:spPr>
        <p:txBody>
          <a:bodyPr/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23328B89-F141-4A6F-A035-B6811763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131888"/>
            <a:ext cx="8229600" cy="50117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Review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Literature Review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IN" alt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851DBB-41FF-4E90-B6A3-189A395868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DD5143-63A1-4EB0-A12C-6EAFA65E8117}" type="datetime1">
              <a:rPr lang="en-IN"/>
              <a:pPr>
                <a:defRPr/>
              </a:pPr>
              <a:t>27-04-2021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6D3A57-C4ED-45C4-9AF8-2996853C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Title of the project</a:t>
            </a:r>
          </a:p>
        </p:txBody>
      </p:sp>
      <p:sp>
        <p:nvSpPr>
          <p:cNvPr id="3080" name="Slide Number Placeholder 7">
            <a:extLst>
              <a:ext uri="{FF2B5EF4-FFF2-40B4-BE49-F238E27FC236}">
                <a16:creationId xmlns:a16="http://schemas.microsoft.com/office/drawing/2014/main" id="{32C20DA4-B80F-4384-A623-08A19E33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0AA703A-1744-4176-90BC-F44A4C0FC25D}" type="slidenum">
              <a:rPr lang="en-IN" altLang="en-US">
                <a:solidFill>
                  <a:srgbClr val="898989"/>
                </a:solidFill>
              </a:rPr>
              <a:pPr/>
              <a:t>2</a:t>
            </a:fld>
            <a:endParaRPr lang="en-I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F28B461-B106-4817-A011-A6D6D2D4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Review Recap</a:t>
            </a:r>
            <a:endParaRPr lang="en-I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8">
            <a:extLst>
              <a:ext uri="{FF2B5EF4-FFF2-40B4-BE49-F238E27FC236}">
                <a16:creationId xmlns:a16="http://schemas.microsoft.com/office/drawing/2014/main" id="{FEA6E70B-9283-4546-958E-FAF8CF01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EVACUATION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(Escape chute System)</a:t>
            </a:r>
          </a:p>
          <a:p>
            <a:pPr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 chute is a special kind of emergency exit, used where conventional fire escape stairways are impractical.</a:t>
            </a:r>
          </a:p>
          <a:p>
            <a:pPr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Objectives: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Mass and Rapid Emergency Evacuation.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Personal Safety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Save Lives.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evacuating a high location when all other means of emergency egress are blocked.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effective and guaranteed means of escape .</a:t>
            </a:r>
          </a:p>
          <a:p>
            <a:pPr>
              <a:buFont typeface="Arial" panose="020B0604020202020204" pitchFamily="34" charset="0"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9C18E9-771E-4A1C-B116-F13C0038E4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DD5143-63A1-4EB0-A12C-6EAFA65E8117}" type="datetime1">
              <a:rPr lang="en-IN"/>
              <a:pPr>
                <a:defRPr/>
              </a:pPr>
              <a:t>27-04-2021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1F347-5BB1-4C60-84A4-E881D153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Title of the project</a:t>
            </a:r>
          </a:p>
        </p:txBody>
      </p:sp>
      <p:sp>
        <p:nvSpPr>
          <p:cNvPr id="12294" name="Slide Number Placeholder 7">
            <a:extLst>
              <a:ext uri="{FF2B5EF4-FFF2-40B4-BE49-F238E27FC236}">
                <a16:creationId xmlns:a16="http://schemas.microsoft.com/office/drawing/2014/main" id="{84271057-0BF0-42D5-8BF3-0D4506AB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1C006E26-A43F-4935-BE65-2E8BD04404D2}" type="slidenum">
              <a:rPr lang="en-IN" altLang="en-US">
                <a:solidFill>
                  <a:srgbClr val="898989"/>
                </a:solidFill>
              </a:rPr>
              <a:pPr/>
              <a:t>3</a:t>
            </a:fld>
            <a:endParaRPr lang="en-I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3B70D8C-7055-4E57-ADC4-5362A82D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ontent Placeholder 8">
            <a:extLst>
              <a:ext uri="{FF2B5EF4-FFF2-40B4-BE49-F238E27FC236}">
                <a16:creationId xmlns:a16="http://schemas.microsoft.com/office/drawing/2014/main" id="{907FEBC4-DE21-412C-8BF0-1F2FE9F9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 chute systems main aim to Saves lives and protects Property by Facilitating a speedy response to emergencies.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effective and guaranteed means of escape.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peace of mind for tenants, employers, owners and building management.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Escape Chute can evacuate at the rate of 25 people per minute, or have 360 persons at ground level in 15 minutes, irrespective to the height.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Canada, metal tubes where installed on school building in the1800s, including the original Alexander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muir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school , And at prospect and timothy streets in new market, Ontario.</a:t>
            </a:r>
          </a:p>
          <a:p>
            <a:pPr>
              <a:buFont typeface="Arial" panose="020B0604020202020204" pitchFamily="34" charset="0"/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776D8B-31FE-4C3A-8891-36E0E10798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DD5143-63A1-4EB0-A12C-6EAFA65E8117}" type="datetime1">
              <a:rPr lang="en-IN"/>
              <a:pPr>
                <a:defRPr/>
              </a:pPr>
              <a:t>27-04-2021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31A416-7150-4950-8632-7CE0ED64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13318" name="Slide Number Placeholder 7">
            <a:extLst>
              <a:ext uri="{FF2B5EF4-FFF2-40B4-BE49-F238E27FC236}">
                <a16:creationId xmlns:a16="http://schemas.microsoft.com/office/drawing/2014/main" id="{01FBD73A-D878-450F-BBB3-A4B085D6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F3BA7F8-2174-4DCA-9F97-0D115146BD37}" type="slidenum">
              <a:rPr lang="en-IN" altLang="en-US">
                <a:solidFill>
                  <a:srgbClr val="898989"/>
                </a:solidFill>
              </a:rPr>
              <a:pPr/>
              <a:t>4</a:t>
            </a:fld>
            <a:endParaRPr lang="en-I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8">
            <a:extLst>
              <a:ext uri="{FF2B5EF4-FFF2-40B4-BE49-F238E27FC236}">
                <a16:creationId xmlns:a16="http://schemas.microsoft.com/office/drawing/2014/main" id="{3732C154-AD3D-4436-B914-68F5E4E3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31888"/>
            <a:ext cx="8229600" cy="519591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year many fire accidents occurs which causes Living Loss.</a:t>
            </a: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Example;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NEWS: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 rooftop pub fire kills 14, Including Women Celebrating Birthday.</a:t>
            </a:r>
          </a:p>
          <a:p>
            <a:pPr>
              <a:buFont typeface="Wingdings" pitchFamily="2" charset="2"/>
              <a:buChar char="Ø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Delhi; Fire  Breaks out on the 5th floor of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Deendayal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Bhawan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CGO Complex; All exits are Blocks 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083F27-BF85-489F-B486-18B32F323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DD5143-63A1-4EB0-A12C-6EAFA65E8117}" type="datetime1">
              <a:rPr lang="en-IN"/>
              <a:pPr>
                <a:defRPr/>
              </a:pPr>
              <a:t>27-04-2021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A395B8-7437-405A-A5AF-6CEF40CA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14342" name="Slide Number Placeholder 7">
            <a:extLst>
              <a:ext uri="{FF2B5EF4-FFF2-40B4-BE49-F238E27FC236}">
                <a16:creationId xmlns:a16="http://schemas.microsoft.com/office/drawing/2014/main" id="{0F47280A-06D1-4FB0-B038-C68D95D3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9BCC1F9-A024-4671-A8EC-4CCFF053D9EA}" type="slidenum">
              <a:rPr lang="en-IN" altLang="en-US">
                <a:solidFill>
                  <a:srgbClr val="898989"/>
                </a:solidFill>
              </a:rPr>
              <a:pPr/>
              <a:t>5</a:t>
            </a:fld>
            <a:endParaRPr lang="en-IN" altLang="en-US">
              <a:solidFill>
                <a:srgbClr val="898989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3140968"/>
            <a:ext cx="5327650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F36CB3F-C760-4181-864C-640FF0A3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083F27-BF85-489F-B486-18B32F323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DD5143-63A1-4EB0-A12C-6EAFA65E8117}" type="datetime1">
              <a:rPr lang="en-IN"/>
              <a:pPr>
                <a:defRPr/>
              </a:pPr>
              <a:t>27-04-2021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A395B8-7437-405A-A5AF-6CEF40CA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14342" name="Slide Number Placeholder 7">
            <a:extLst>
              <a:ext uri="{FF2B5EF4-FFF2-40B4-BE49-F238E27FC236}">
                <a16:creationId xmlns:a16="http://schemas.microsoft.com/office/drawing/2014/main" id="{0F47280A-06D1-4FB0-B038-C68D95D3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9BCC1F9-A024-4671-A8EC-4CCFF053D9EA}" type="slidenum">
              <a:rPr lang="en-IN" altLang="en-US">
                <a:solidFill>
                  <a:srgbClr val="898989"/>
                </a:solidFill>
              </a:rPr>
              <a:pPr/>
              <a:t>6</a:t>
            </a:fld>
            <a:endParaRPr lang="en-IN" altLang="en-US">
              <a:solidFill>
                <a:srgbClr val="89898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368266"/>
              </p:ext>
            </p:extLst>
          </p:nvPr>
        </p:nvGraphicFramePr>
        <p:xfrm>
          <a:off x="395536" y="1041400"/>
          <a:ext cx="8604458" cy="521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2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Sr.No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Tital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Strength</a:t>
                      </a:r>
                      <a:r>
                        <a:rPr lang="en-US" sz="1800" baseline="0" dirty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Weakness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6772">
                <a:tc>
                  <a:txBody>
                    <a:bodyPr/>
                    <a:lstStyle/>
                    <a:p>
                      <a:r>
                        <a:rPr lang="en-US" sz="16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Yao </a:t>
                      </a:r>
                      <a:r>
                        <a:rPr lang="en-US" sz="1600" dirty="0" err="1"/>
                        <a:t>Yansheng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Study On Escape Chute Device of High-Rise Building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Safe</a:t>
                      </a:r>
                      <a:r>
                        <a:rPr lang="en-US" sz="1600" baseline="0" dirty="0"/>
                        <a:t> Escape in the Fire Disaster Of High-Rise Building.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6772">
                <a:tc>
                  <a:txBody>
                    <a:bodyPr/>
                    <a:lstStyle/>
                    <a:p>
                      <a:r>
                        <a:rPr lang="en-US" sz="16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Xin</a:t>
                      </a:r>
                      <a:r>
                        <a:rPr lang="en-US" sz="1600" dirty="0"/>
                        <a:t> Zhang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Study On Rapid Evacuation In High-Rise Building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More And More High-Rise Building Emergency evacuation.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4888">
                <a:tc>
                  <a:txBody>
                    <a:bodyPr/>
                    <a:lstStyle/>
                    <a:p>
                      <a:r>
                        <a:rPr lang="en-US" sz="16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Jönsson</a:t>
                      </a:r>
                      <a:r>
                        <a:rPr lang="en-US" sz="1600" dirty="0"/>
                        <a:t> A, </a:t>
                      </a:r>
                      <a:r>
                        <a:rPr lang="en-US" sz="1600" dirty="0" err="1"/>
                        <a:t>Andersson</a:t>
                      </a:r>
                      <a:r>
                        <a:rPr lang="en-US" sz="1600" dirty="0"/>
                        <a:t> J, Nilsson D: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RISK PERCEPTION ANALYSIS OF ELEVATOR EVACUATION IN HIGH-RISE BUILDINGS.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Proceedings of the 5th Human </a:t>
                      </a:r>
                      <a:r>
                        <a:rPr lang="en-US" sz="1600" dirty="0" err="1"/>
                        <a:t>Behaviour</a:t>
                      </a:r>
                      <a:r>
                        <a:rPr lang="en-US" sz="1600" dirty="0"/>
                        <a:t> in Fire </a:t>
                      </a:r>
                      <a:r>
                        <a:rPr lang="en-US" sz="1600" dirty="0" err="1"/>
                        <a:t>Symposium.Interscience</a:t>
                      </a:r>
                      <a:r>
                        <a:rPr lang="en-US" sz="1600" dirty="0"/>
                        <a:t> Communication Ltd, Cambridge, 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01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944A265-09B5-45E0-A1B9-CD932231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…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Content Placeholder 8">
            <a:extLst>
              <a:ext uri="{FF2B5EF4-FFF2-40B4-BE49-F238E27FC236}">
                <a16:creationId xmlns:a16="http://schemas.microsoft.com/office/drawing/2014/main" id="{FF6B0A44-03CB-4BBD-B62F-2C188C94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888"/>
            <a:ext cx="8229600" cy="503341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Axel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Thoms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:Retrieved 21 March 2013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Safety Escape chute 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Personal Safety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Esacpe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Cute Was developed to evacuate people in a safe and speedy manner. The Evacuees direct contact with the safety chute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gurantees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Smooth descent at an even speedy.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The Personal safety Escape Chute is more than suitable for the evacuation of people with disabilities as well as children over 12 kg.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8 to10 people can escape through the chute from a Height of 30 metres within 2 min. ISO 9001 Certifies the Production of the personal safety Escape Chute.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The Deceleration Rate in The personal Safety Escape Chute Equals 2.10 Metres per second. A normal Elevator has a deceleration Rate of 5 Metres per second.</a:t>
            </a:r>
          </a:p>
          <a:p>
            <a:pPr>
              <a:buFont typeface="Arial" panose="020B0604020202020204" pitchFamily="34" charset="0"/>
              <a:buNone/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A72498-FCE1-462B-AE55-107003D6C0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DD5143-63A1-4EB0-A12C-6EAFA65E8117}" type="datetime1">
              <a:rPr lang="en-IN"/>
              <a:pPr>
                <a:defRPr/>
              </a:pPr>
              <a:t>27-04-2021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8DCE56-B139-42A3-B568-50011B9D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Title of the project</a:t>
            </a:r>
          </a:p>
        </p:txBody>
      </p:sp>
      <p:sp>
        <p:nvSpPr>
          <p:cNvPr id="15366" name="Slide Number Placeholder 7">
            <a:extLst>
              <a:ext uri="{FF2B5EF4-FFF2-40B4-BE49-F238E27FC236}">
                <a16:creationId xmlns:a16="http://schemas.microsoft.com/office/drawing/2014/main" id="{1C18AD5E-8426-473F-979D-D10FA68F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99E4F63-1EDD-4D5D-AA4A-C8AEF54D0CA6}" type="slidenum">
              <a:rPr lang="en-IN" altLang="en-US">
                <a:solidFill>
                  <a:srgbClr val="898989"/>
                </a:solidFill>
              </a:rPr>
              <a:pPr/>
              <a:t>7</a:t>
            </a:fld>
            <a:endParaRPr lang="en-I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59F16BB-0998-44C2-90EE-992CF82E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…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Content Placeholder 8">
            <a:extLst>
              <a:ext uri="{FF2B5EF4-FFF2-40B4-BE49-F238E27FC236}">
                <a16:creationId xmlns:a16="http://schemas.microsoft.com/office/drawing/2014/main" id="{9030EA74-4D38-47AB-929F-DC6B13C6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summary, a new evacuation device is proposed and designed for high rise buildings.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device does not require any electric power and physical strength, with the feature of simple structure and easy to use; 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not only in the high-rise building emergency evacuation for all kinds of people, but also can replace some of the vertical transportation means. </a:t>
            </a:r>
          </a:p>
          <a:p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E02B8-9E28-4574-B242-AC6D2F4600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DD5143-63A1-4EB0-A12C-6EAFA65E8117}" type="datetime1">
              <a:rPr lang="en-IN"/>
              <a:pPr>
                <a:defRPr/>
              </a:pPr>
              <a:t>27-04-2021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C971B8-9A09-462D-B22E-A35231D5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Title of the project</a:t>
            </a:r>
          </a:p>
        </p:txBody>
      </p:sp>
      <p:sp>
        <p:nvSpPr>
          <p:cNvPr id="16390" name="Slide Number Placeholder 7">
            <a:extLst>
              <a:ext uri="{FF2B5EF4-FFF2-40B4-BE49-F238E27FC236}">
                <a16:creationId xmlns:a16="http://schemas.microsoft.com/office/drawing/2014/main" id="{0111F34F-F70B-4293-8D0F-3E69A93A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0DA708C-2879-48E0-84C5-310D1828DC6F}" type="slidenum">
              <a:rPr lang="en-IN" altLang="en-US">
                <a:solidFill>
                  <a:srgbClr val="898989"/>
                </a:solidFill>
              </a:rPr>
              <a:pPr/>
              <a:t>8</a:t>
            </a:fld>
            <a:endParaRPr lang="en-I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C911A40-9EEB-4170-8C24-BDA899DB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and Design</a:t>
            </a:r>
          </a:p>
        </p:txBody>
      </p:sp>
      <p:sp>
        <p:nvSpPr>
          <p:cNvPr id="17411" name="Content Placeholder 8">
            <a:extLst>
              <a:ext uri="{FF2B5EF4-FFF2-40B4-BE49-F238E27FC236}">
                <a16:creationId xmlns:a16="http://schemas.microsoft.com/office/drawing/2014/main" id="{8C00F58F-FE12-4FB6-A3D2-6F24D30D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I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I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I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D8C23E-1C94-47DC-94CB-785230430F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DD5143-63A1-4EB0-A12C-6EAFA65E8117}" type="datetime1">
              <a:rPr lang="en-IN"/>
              <a:pPr>
                <a:defRPr/>
              </a:pPr>
              <a:t>27-04-2021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84BFE5-A1CA-41CB-AE94-B7BE7002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Title of the project</a:t>
            </a:r>
          </a:p>
        </p:txBody>
      </p:sp>
      <p:sp>
        <p:nvSpPr>
          <p:cNvPr id="17414" name="Slide Number Placeholder 7">
            <a:extLst>
              <a:ext uri="{FF2B5EF4-FFF2-40B4-BE49-F238E27FC236}">
                <a16:creationId xmlns:a16="http://schemas.microsoft.com/office/drawing/2014/main" id="{E30AB4BF-237B-469A-8A62-52A4F8B8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8904D02-8618-4546-8581-4E65844C9E12}" type="slidenum">
              <a:rPr lang="en-IN" altLang="en-US">
                <a:solidFill>
                  <a:srgbClr val="898989"/>
                </a:solidFill>
              </a:rPr>
              <a:pPr/>
              <a:t>9</a:t>
            </a:fld>
            <a:endParaRPr lang="en-IN" altLang="en-US" dirty="0">
              <a:solidFill>
                <a:srgbClr val="89898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35702"/>
            <a:ext cx="3637186" cy="269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39150"/>
            <a:ext cx="3600400" cy="269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55576" y="4064976"/>
            <a:ext cx="77768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Precinct (Small cubicle room)</a:t>
            </a:r>
          </a:p>
          <a:p>
            <a:r>
              <a:rPr lang="en-US" dirty="0"/>
              <a:t>The precinct is constructed with the shortest side of the wall that is of at least 1000mm and the longest side of the wall is of at least 2000mm. </a:t>
            </a:r>
          </a:p>
          <a:p>
            <a:r>
              <a:rPr lang="en-US" dirty="0"/>
              <a:t>The wall of the precinct must be constructed with fire resistance materials of at least RF120 (120 minutes resistant to the fire). </a:t>
            </a:r>
          </a:p>
          <a:p>
            <a:r>
              <a:rPr lang="en-US" dirty="0"/>
              <a:t>Materials will be of MO category. A wall having a ceramic brick of 9cm thickness protected with chalk both sides are considered as acceptable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1160</Words>
  <Application>Microsoft Office PowerPoint</Application>
  <PresentationFormat>On-screen Show (4:3)</PresentationFormat>
  <Paragraphs>174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PowerPoint Presentation</vt:lpstr>
      <vt:lpstr>Agenda</vt:lpstr>
      <vt:lpstr>Project Review Recap</vt:lpstr>
      <vt:lpstr>Introduction</vt:lpstr>
      <vt:lpstr>PowerPoint Presentation</vt:lpstr>
      <vt:lpstr>Literature Review</vt:lpstr>
      <vt:lpstr>Literature Review …</vt:lpstr>
      <vt:lpstr>Literature Review …</vt:lpstr>
      <vt:lpstr>System Architecture and Design</vt:lpstr>
      <vt:lpstr>Project Design …</vt:lpstr>
      <vt:lpstr>Methodology</vt:lpstr>
      <vt:lpstr>Summary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Sachin-SCOE</dc:creator>
  <cp:lastModifiedBy>Tejas Shinde</cp:lastModifiedBy>
  <cp:revision>245</cp:revision>
  <dcterms:created xsi:type="dcterms:W3CDTF">2011-03-24T13:48:34Z</dcterms:created>
  <dcterms:modified xsi:type="dcterms:W3CDTF">2021-04-27T06:52:49Z</dcterms:modified>
</cp:coreProperties>
</file>