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</p:sldIdLst>
  <p:sldSz cx="11430000" cy="6426200"/>
  <p:notesSz cx="11430000" cy="6426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nyandeo Gadekar" initials="DG" lastIdx="1" clrIdx="0">
    <p:extLst>
      <p:ext uri="{19B8F6BF-5375-455C-9EA6-DF929625EA0E}">
        <p15:presenceInfo xmlns:p15="http://schemas.microsoft.com/office/powerpoint/2012/main" userId="0871d9e6f4fd0f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3" autoAdjust="0"/>
  </p:normalViewPr>
  <p:slideViewPr>
    <p:cSldViewPr>
      <p:cViewPr varScale="1">
        <p:scale>
          <a:sx n="70" d="100"/>
          <a:sy n="70" d="100"/>
        </p:scale>
        <p:origin x="79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864169"/>
            <a:ext cx="9715500" cy="1262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367532"/>
            <a:ext cx="8001000" cy="1503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F0F1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F0F1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F0F1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0" y="0"/>
                </a:moveTo>
                <a:lnTo>
                  <a:pt x="11429999" y="0"/>
                </a:lnTo>
                <a:lnTo>
                  <a:pt x="11429999" y="6000749"/>
                </a:lnTo>
                <a:lnTo>
                  <a:pt x="0" y="6000749"/>
                </a:lnTo>
                <a:lnTo>
                  <a:pt x="0" y="0"/>
                </a:lnTo>
                <a:close/>
              </a:path>
            </a:pathLst>
          </a:custGeom>
          <a:solidFill>
            <a:srgbClr val="F2F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7477" y="1987550"/>
            <a:ext cx="6075044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F0F1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0087" y="2726689"/>
            <a:ext cx="10029824" cy="1254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592508"/>
            <a:ext cx="36576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579065"/>
            <a:ext cx="10894695" cy="136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8000"/>
              </a:lnSpc>
              <a:spcBef>
                <a:spcPts val="100"/>
              </a:spcBef>
            </a:pPr>
            <a:r>
              <a:rPr sz="4050" u="sng" spc="25" dirty="0"/>
              <a:t>Introducing</a:t>
            </a:r>
            <a:r>
              <a:rPr sz="4050" u="sng" spc="60" dirty="0"/>
              <a:t> </a:t>
            </a:r>
            <a:r>
              <a:rPr sz="4050" u="sng" spc="150" dirty="0"/>
              <a:t>ChatGPT </a:t>
            </a:r>
            <a:r>
              <a:rPr sz="4050" u="sng" spc="-875" dirty="0"/>
              <a:t> </a:t>
            </a:r>
            <a:r>
              <a:rPr sz="4050" u="sng" spc="-30" dirty="0"/>
              <a:t>Voice</a:t>
            </a:r>
            <a:r>
              <a:rPr sz="4050" u="sng" spc="60" dirty="0"/>
              <a:t> </a:t>
            </a:r>
            <a:r>
              <a:rPr sz="4050" u="sng" spc="20" dirty="0"/>
              <a:t>Module</a:t>
            </a:r>
            <a:r>
              <a:rPr lang="en-IN" sz="4050" u="sng" spc="20" dirty="0"/>
              <a:t>-</a:t>
            </a:r>
            <a:r>
              <a:rPr lang="en-IN" sz="4400" i="0" u="sng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VoiceGenius</a:t>
            </a:r>
            <a:endParaRPr sz="4400" u="sng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151" y="2706996"/>
            <a:ext cx="5528850" cy="2751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8100"/>
              </a:lnSpc>
              <a:spcBef>
                <a:spcPts val="100"/>
              </a:spcBef>
            </a:pPr>
            <a:r>
              <a:rPr sz="1350" spc="-10" dirty="0">
                <a:solidFill>
                  <a:srgbClr val="38383C"/>
                </a:solidFill>
                <a:latin typeface="Lucida Sans Unicode"/>
                <a:cs typeface="Lucida Sans Unicode"/>
              </a:rPr>
              <a:t>Our</a:t>
            </a:r>
            <a:r>
              <a:rPr sz="1350" spc="-8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5" dirty="0">
                <a:solidFill>
                  <a:srgbClr val="38383C"/>
                </a:solidFill>
                <a:latin typeface="Lucida Sans Unicode"/>
                <a:cs typeface="Lucida Sans Unicode"/>
              </a:rPr>
              <a:t>new</a:t>
            </a:r>
            <a:r>
              <a:rPr sz="1350" spc="-5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voice</a:t>
            </a:r>
            <a:r>
              <a:rPr sz="1350" spc="-6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38383C"/>
                </a:solidFill>
                <a:latin typeface="Lucida Sans Unicode"/>
                <a:cs typeface="Lucida Sans Unicode"/>
              </a:rPr>
              <a:t>module</a:t>
            </a:r>
            <a:r>
              <a:rPr sz="1350" spc="-6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38383C"/>
                </a:solidFill>
                <a:latin typeface="Lucida Sans Unicode"/>
                <a:cs typeface="Lucida Sans Unicode"/>
              </a:rPr>
              <a:t>is</a:t>
            </a:r>
            <a:r>
              <a:rPr sz="1350" spc="-2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38383C"/>
                </a:solidFill>
                <a:latin typeface="Lucida Sans Unicode"/>
                <a:cs typeface="Lucida Sans Unicode"/>
              </a:rPr>
              <a:t>designed</a:t>
            </a:r>
            <a:r>
              <a:rPr sz="1350" spc="-5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38383C"/>
                </a:solidFill>
                <a:latin typeface="Lucida Sans Unicode"/>
                <a:cs typeface="Lucida Sans Unicode"/>
              </a:rPr>
              <a:t>to </a:t>
            </a:r>
            <a:r>
              <a:rPr sz="1350" spc="-10" dirty="0">
                <a:solidFill>
                  <a:srgbClr val="38383C"/>
                </a:solidFill>
                <a:latin typeface="Lucida Sans Unicode"/>
                <a:cs typeface="Lucida Sans Unicode"/>
              </a:rPr>
              <a:t>enhance</a:t>
            </a:r>
            <a:r>
              <a:rPr sz="1350" spc="-6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38383C"/>
                </a:solidFill>
                <a:latin typeface="Lucida Sans Unicode"/>
                <a:cs typeface="Lucida Sans Unicode"/>
              </a:rPr>
              <a:t>user</a:t>
            </a:r>
            <a:r>
              <a:rPr sz="1350" spc="-8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38383C"/>
                </a:solidFill>
                <a:latin typeface="Lucida Sans Unicode"/>
                <a:cs typeface="Lucida Sans Unicode"/>
              </a:rPr>
              <a:t>experience</a:t>
            </a:r>
            <a:r>
              <a:rPr sz="1350" spc="-6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and </a:t>
            </a:r>
            <a:r>
              <a:rPr sz="1350" spc="-41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improve customer 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service. </a:t>
            </a:r>
            <a:r>
              <a:rPr sz="1350" spc="-5" dirty="0">
                <a:solidFill>
                  <a:srgbClr val="38383C"/>
                </a:solidFill>
                <a:latin typeface="Lucida Sans Unicode"/>
                <a:cs typeface="Lucida Sans Unicode"/>
              </a:rPr>
              <a:t>Say </a:t>
            </a:r>
            <a:r>
              <a:rPr sz="1350" spc="-30" dirty="0">
                <a:solidFill>
                  <a:srgbClr val="38383C"/>
                </a:solidFill>
                <a:latin typeface="Lucida Sans Unicode"/>
                <a:cs typeface="Lucida Sans Unicode"/>
              </a:rPr>
              <a:t>goodbye </a:t>
            </a:r>
            <a:r>
              <a:rPr sz="1350" spc="-40" dirty="0">
                <a:solidFill>
                  <a:srgbClr val="38383C"/>
                </a:solidFill>
                <a:latin typeface="Lucida Sans Unicode"/>
                <a:cs typeface="Lucida Sans Unicode"/>
              </a:rPr>
              <a:t>to </a:t>
            </a:r>
            <a:r>
              <a:rPr sz="1350" spc="-45" dirty="0">
                <a:solidFill>
                  <a:srgbClr val="38383C"/>
                </a:solidFill>
                <a:latin typeface="Lucida Sans Unicode"/>
                <a:cs typeface="Lucida Sans Unicode"/>
              </a:rPr>
              <a:t>typing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and hello </a:t>
            </a:r>
            <a:r>
              <a:rPr sz="1350" spc="-40" dirty="0">
                <a:solidFill>
                  <a:srgbClr val="38383C"/>
                </a:solidFill>
                <a:latin typeface="Lucida Sans Unicode"/>
                <a:cs typeface="Lucida Sans Unicode"/>
              </a:rPr>
              <a:t>to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easy </a:t>
            </a:r>
            <a:r>
              <a:rPr sz="1350" spc="-41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38383C"/>
                </a:solidFill>
                <a:latin typeface="Lucida Sans Unicode"/>
                <a:cs typeface="Lucida Sans Unicode"/>
              </a:rPr>
              <a:t>communication!</a:t>
            </a:r>
            <a:endParaRPr sz="1350" dirty="0">
              <a:latin typeface="Lucida Sans Unicode"/>
              <a:cs typeface="Lucida Sans Unicode"/>
            </a:endParaRPr>
          </a:p>
          <a:p>
            <a:pPr marL="372110">
              <a:lnSpc>
                <a:spcPct val="100000"/>
              </a:lnSpc>
            </a:pPr>
            <a:endParaRPr lang="en-IN" sz="1250" dirty="0">
              <a:latin typeface="Lucida Sans Unicode"/>
              <a:cs typeface="Lucida Sans Unicode"/>
            </a:endParaRPr>
          </a:p>
          <a:p>
            <a:pPr marL="372110">
              <a:lnSpc>
                <a:spcPct val="100000"/>
              </a:lnSpc>
            </a:pPr>
            <a:endParaRPr lang="en-IN" sz="1250" b="1" spc="-50" dirty="0">
              <a:solidFill>
                <a:srgbClr val="38383C"/>
              </a:solidFill>
              <a:latin typeface="Lucida Sans Unicode"/>
              <a:cs typeface="Lucida Sans Unicode"/>
            </a:endParaRPr>
          </a:p>
          <a:p>
            <a:pPr marL="372110">
              <a:lnSpc>
                <a:spcPct val="100000"/>
              </a:lnSpc>
            </a:pPr>
            <a:endParaRPr lang="en-IN" sz="1250" b="1" spc="-50" dirty="0">
              <a:solidFill>
                <a:srgbClr val="38383C"/>
              </a:solidFill>
              <a:latin typeface="Lucida Sans Unicode"/>
              <a:cs typeface="Lucida Sans Unicode"/>
            </a:endParaRPr>
          </a:p>
          <a:p>
            <a:pPr marL="372110">
              <a:lnSpc>
                <a:spcPct val="100000"/>
              </a:lnSpc>
            </a:pPr>
            <a:endParaRPr lang="en-IN" sz="1250" b="1" spc="-50" dirty="0">
              <a:solidFill>
                <a:srgbClr val="38383C"/>
              </a:solidFill>
              <a:latin typeface="Lucida Sans Unicode"/>
              <a:cs typeface="Lucida Sans Unicode"/>
            </a:endParaRPr>
          </a:p>
          <a:p>
            <a:pPr marL="372110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Atharva Gadekar</a:t>
            </a:r>
          </a:p>
          <a:p>
            <a:pPr marL="372110">
              <a:lnSpc>
                <a:spcPct val="100000"/>
              </a:lnSpc>
            </a:pPr>
            <a:r>
              <a:rPr sz="1600" b="1" spc="-50" dirty="0">
                <a:solidFill>
                  <a:srgbClr val="38383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Tejas</a:t>
            </a:r>
            <a:r>
              <a:rPr sz="1600" b="1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3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Sinkar</a:t>
            </a:r>
            <a:r>
              <a:rPr lang="en-IN" sz="1600" b="1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72110">
              <a:lnSpc>
                <a:spcPct val="100000"/>
              </a:lnSpc>
            </a:pP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Sitka Text" pitchFamily="2" charset="0"/>
              <a:cs typeface="Tahoma"/>
            </a:endParaRPr>
          </a:p>
          <a:p>
            <a:pPr marL="372110">
              <a:lnSpc>
                <a:spcPct val="100000"/>
              </a:lnSpc>
            </a:pP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Text" pitchFamily="2" charset="0"/>
                <a:cs typeface="Tahoma"/>
              </a:rPr>
              <a:t>		Guide: </a:t>
            </a:r>
            <a:r>
              <a:rPr lang="en-I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Text" pitchFamily="2" charset="0"/>
                <a:cs typeface="Tahoma"/>
              </a:rPr>
              <a:t>Dr.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Text" pitchFamily="2" charset="0"/>
                <a:cs typeface="Tahoma"/>
              </a:rPr>
              <a:t> </a:t>
            </a:r>
            <a:r>
              <a:rPr lang="en-I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Text" pitchFamily="2" charset="0"/>
                <a:cs typeface="Tahoma"/>
              </a:rPr>
              <a:t>Ritambhra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Text" pitchFamily="2" charset="0"/>
                <a:cs typeface="Tahoma"/>
              </a:rPr>
              <a:t> </a:t>
            </a:r>
            <a:r>
              <a:rPr lang="en-I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Text" pitchFamily="2" charset="0"/>
                <a:cs typeface="Tahoma"/>
              </a:rPr>
              <a:t>Korpal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Sitka Text" pitchFamily="2" charset="0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699" y="4476749"/>
            <a:ext cx="266700" cy="276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9CADF0-F52E-B5B3-6F48-08FF4129A1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49" y="2298700"/>
            <a:ext cx="5253451" cy="3352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4591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11429999" y="6000749"/>
                </a:moveTo>
                <a:lnTo>
                  <a:pt x="0" y="60007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000749"/>
                </a:lnTo>
                <a:close/>
              </a:path>
            </a:pathLst>
          </a:custGeom>
          <a:solidFill>
            <a:srgbClr val="F2F2F6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362" y="1082675"/>
            <a:ext cx="6757034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B</a:t>
            </a:r>
            <a:r>
              <a:rPr spc="-60" dirty="0"/>
              <a:t>e</a:t>
            </a:r>
            <a:r>
              <a:rPr spc="75" dirty="0"/>
              <a:t>n</a:t>
            </a:r>
            <a:r>
              <a:rPr spc="-60" dirty="0"/>
              <a:t>e</a:t>
            </a:r>
            <a:r>
              <a:rPr spc="105" dirty="0"/>
              <a:t>f</a:t>
            </a:r>
            <a:r>
              <a:rPr spc="-10" dirty="0"/>
              <a:t>i</a:t>
            </a:r>
            <a:r>
              <a:rPr spc="-30" dirty="0"/>
              <a:t>t</a:t>
            </a:r>
            <a:r>
              <a:rPr spc="20" dirty="0"/>
              <a:t>s</a:t>
            </a:r>
            <a:r>
              <a:rPr spc="25" dirty="0"/>
              <a:t> </a:t>
            </a:r>
            <a:r>
              <a:rPr spc="-40" dirty="0"/>
              <a:t>o</a:t>
            </a:r>
            <a:r>
              <a:rPr spc="95" dirty="0"/>
              <a:t>f</a:t>
            </a:r>
            <a:r>
              <a:rPr spc="20" dirty="0"/>
              <a:t> </a:t>
            </a:r>
            <a:r>
              <a:rPr spc="475" dirty="0"/>
              <a:t>C</a:t>
            </a:r>
            <a:r>
              <a:rPr spc="20" dirty="0"/>
              <a:t>h</a:t>
            </a:r>
            <a:r>
              <a:rPr spc="-70" dirty="0"/>
              <a:t>a</a:t>
            </a:r>
            <a:r>
              <a:rPr spc="-30" dirty="0"/>
              <a:t>t</a:t>
            </a:r>
            <a:r>
              <a:rPr spc="300" dirty="0"/>
              <a:t>G</a:t>
            </a:r>
            <a:r>
              <a:rPr spc="114" dirty="0"/>
              <a:t>P</a:t>
            </a:r>
            <a:r>
              <a:rPr spc="110" dirty="0"/>
              <a:t>T</a:t>
            </a:r>
            <a:r>
              <a:rPr spc="-220" dirty="0"/>
              <a:t> </a:t>
            </a:r>
            <a:r>
              <a:rPr spc="-105" dirty="0"/>
              <a:t>V</a:t>
            </a:r>
            <a:r>
              <a:rPr spc="-40" dirty="0"/>
              <a:t>o</a:t>
            </a:r>
            <a:r>
              <a:rPr spc="-10" dirty="0"/>
              <a:t>i</a:t>
            </a:r>
            <a:r>
              <a:rPr spc="75" dirty="0"/>
              <a:t>c</a:t>
            </a:r>
            <a:r>
              <a:rPr spc="-80" dirty="0"/>
              <a:t>e</a:t>
            </a:r>
            <a:r>
              <a:rPr spc="35" dirty="0"/>
              <a:t> </a:t>
            </a:r>
            <a:r>
              <a:rPr spc="235" dirty="0"/>
              <a:t>M</a:t>
            </a:r>
            <a:r>
              <a:rPr spc="-40" dirty="0"/>
              <a:t>o</a:t>
            </a:r>
            <a:r>
              <a:rPr spc="20" dirty="0"/>
              <a:t>d</a:t>
            </a:r>
            <a:r>
              <a:rPr spc="15" dirty="0"/>
              <a:t>ul</a:t>
            </a:r>
            <a:r>
              <a:rPr spc="-80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1647824" y="200024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00903" y="380999"/>
                </a:moveTo>
                <a:lnTo>
                  <a:pt x="80096" y="380999"/>
                </a:lnTo>
                <a:lnTo>
                  <a:pt x="74521" y="380450"/>
                </a:lnTo>
                <a:lnTo>
                  <a:pt x="33418" y="363425"/>
                </a:lnTo>
                <a:lnTo>
                  <a:pt x="8679" y="333280"/>
                </a:lnTo>
                <a:lnTo>
                  <a:pt x="0" y="300903"/>
                </a:lnTo>
                <a:lnTo>
                  <a:pt x="0" y="295274"/>
                </a:lnTo>
                <a:lnTo>
                  <a:pt x="0" y="80096"/>
                </a:lnTo>
                <a:lnTo>
                  <a:pt x="11319" y="42778"/>
                </a:lnTo>
                <a:lnTo>
                  <a:pt x="42778" y="11320"/>
                </a:lnTo>
                <a:lnTo>
                  <a:pt x="80096" y="0"/>
                </a:lnTo>
                <a:lnTo>
                  <a:pt x="300903" y="0"/>
                </a:lnTo>
                <a:lnTo>
                  <a:pt x="338221" y="11320"/>
                </a:lnTo>
                <a:lnTo>
                  <a:pt x="369679" y="42778"/>
                </a:lnTo>
                <a:lnTo>
                  <a:pt x="380999" y="80096"/>
                </a:lnTo>
                <a:lnTo>
                  <a:pt x="380999" y="300903"/>
                </a:lnTo>
                <a:lnTo>
                  <a:pt x="369679" y="338220"/>
                </a:lnTo>
                <a:lnTo>
                  <a:pt x="338220" y="369679"/>
                </a:lnTo>
                <a:lnTo>
                  <a:pt x="306478" y="380450"/>
                </a:lnTo>
                <a:lnTo>
                  <a:pt x="300903" y="380999"/>
                </a:lnTo>
                <a:close/>
              </a:path>
            </a:pathLst>
          </a:custGeom>
          <a:solidFill>
            <a:srgbClr val="E3E3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87575" y="2039937"/>
            <a:ext cx="2013585" cy="2579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0" dirty="0">
                <a:solidFill>
                  <a:srgbClr val="0F0F13"/>
                </a:solidFill>
                <a:latin typeface="Cambria"/>
                <a:cs typeface="Cambria"/>
              </a:rPr>
              <a:t>Increased</a:t>
            </a:r>
            <a:r>
              <a:rPr sz="1650" b="1" spc="-75" dirty="0">
                <a:solidFill>
                  <a:srgbClr val="0F0F13"/>
                </a:solidFill>
                <a:latin typeface="Cambria"/>
                <a:cs typeface="Cambria"/>
              </a:rPr>
              <a:t> </a:t>
            </a:r>
            <a:r>
              <a:rPr sz="1650" b="1" spc="30" dirty="0">
                <a:solidFill>
                  <a:srgbClr val="0F0F13"/>
                </a:solidFill>
                <a:latin typeface="Cambria"/>
                <a:cs typeface="Cambria"/>
              </a:rPr>
              <a:t>Efficiency</a:t>
            </a:r>
            <a:endParaRPr sz="1650" dirty="0">
              <a:latin typeface="Cambria"/>
              <a:cs typeface="Cambria"/>
            </a:endParaRPr>
          </a:p>
          <a:p>
            <a:pPr marL="12700" marR="29209">
              <a:lnSpc>
                <a:spcPct val="150500"/>
              </a:lnSpc>
              <a:spcBef>
                <a:spcPts val="1030"/>
              </a:spcBef>
            </a:pPr>
            <a:r>
              <a:rPr sz="1350" spc="25" dirty="0">
                <a:solidFill>
                  <a:srgbClr val="38383C"/>
                </a:solidFill>
                <a:latin typeface="Tahoma"/>
                <a:cs typeface="Tahoma"/>
              </a:rPr>
              <a:t>The </a:t>
            </a:r>
            <a:r>
              <a:rPr sz="1350" spc="45" dirty="0">
                <a:solidFill>
                  <a:srgbClr val="38383C"/>
                </a:solidFill>
                <a:latin typeface="Tahoma"/>
                <a:cs typeface="Tahoma"/>
              </a:rPr>
              <a:t>voice </a:t>
            </a:r>
            <a:r>
              <a:rPr sz="1350" spc="80" dirty="0">
                <a:solidFill>
                  <a:srgbClr val="38383C"/>
                </a:solidFill>
                <a:latin typeface="Tahoma"/>
                <a:cs typeface="Tahoma"/>
              </a:rPr>
              <a:t>module </a:t>
            </a:r>
            <a:r>
              <a:rPr sz="1350" spc="85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8383C"/>
                </a:solidFill>
                <a:latin typeface="Tahoma"/>
                <a:cs typeface="Tahoma"/>
              </a:rPr>
              <a:t>enables</a:t>
            </a:r>
            <a:r>
              <a:rPr sz="1350" spc="-40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38383C"/>
                </a:solidFill>
                <a:latin typeface="Tahoma"/>
                <a:cs typeface="Tahoma"/>
              </a:rPr>
              <a:t>faster</a:t>
            </a:r>
            <a:r>
              <a:rPr sz="1350" spc="-95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38383C"/>
                </a:solidFill>
                <a:latin typeface="Tahoma"/>
                <a:cs typeface="Tahoma"/>
              </a:rPr>
              <a:t>and</a:t>
            </a:r>
            <a:r>
              <a:rPr sz="1350" spc="-65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38383C"/>
                </a:solidFill>
                <a:latin typeface="Tahoma"/>
                <a:cs typeface="Tahoma"/>
              </a:rPr>
              <a:t>more </a:t>
            </a:r>
            <a:r>
              <a:rPr sz="1350" spc="-409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38383C"/>
                </a:solidFill>
                <a:latin typeface="Tahoma"/>
                <a:cs typeface="Tahoma"/>
              </a:rPr>
              <a:t>accurate </a:t>
            </a:r>
            <a:r>
              <a:rPr sz="1350" spc="40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38383C"/>
                </a:solidFill>
                <a:latin typeface="Tahoma"/>
                <a:cs typeface="Tahoma"/>
              </a:rPr>
              <a:t>communication, </a:t>
            </a:r>
            <a:r>
              <a:rPr sz="1350" spc="65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38383C"/>
                </a:solidFill>
                <a:latin typeface="Tahoma"/>
                <a:cs typeface="Tahoma"/>
              </a:rPr>
              <a:t>reducing </a:t>
            </a:r>
            <a:r>
              <a:rPr sz="1350" spc="60" dirty="0">
                <a:solidFill>
                  <a:srgbClr val="38383C"/>
                </a:solidFill>
                <a:latin typeface="Tahoma"/>
                <a:cs typeface="Tahoma"/>
              </a:rPr>
              <a:t>response time </a:t>
            </a:r>
            <a:r>
              <a:rPr sz="1350" spc="-409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38383C"/>
                </a:solidFill>
                <a:latin typeface="Tahoma"/>
                <a:cs typeface="Tahoma"/>
              </a:rPr>
              <a:t>and </a:t>
            </a:r>
            <a:r>
              <a:rPr sz="1350" spc="50" dirty="0">
                <a:solidFill>
                  <a:srgbClr val="38383C"/>
                </a:solidFill>
                <a:latin typeface="Tahoma"/>
                <a:cs typeface="Tahoma"/>
              </a:rPr>
              <a:t>enhancing </a:t>
            </a:r>
            <a:r>
              <a:rPr sz="1350" spc="55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38383C"/>
                </a:solidFill>
                <a:latin typeface="Tahoma"/>
                <a:cs typeface="Tahoma"/>
              </a:rPr>
              <a:t>productivity.</a:t>
            </a:r>
            <a:endParaRPr sz="135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9599" y="200024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00903" y="380999"/>
                </a:moveTo>
                <a:lnTo>
                  <a:pt x="80096" y="380999"/>
                </a:lnTo>
                <a:lnTo>
                  <a:pt x="74521" y="380450"/>
                </a:lnTo>
                <a:lnTo>
                  <a:pt x="33418" y="363425"/>
                </a:lnTo>
                <a:lnTo>
                  <a:pt x="8679" y="333280"/>
                </a:lnTo>
                <a:lnTo>
                  <a:pt x="0" y="300903"/>
                </a:lnTo>
                <a:lnTo>
                  <a:pt x="0" y="295274"/>
                </a:lnTo>
                <a:lnTo>
                  <a:pt x="0" y="80096"/>
                </a:lnTo>
                <a:lnTo>
                  <a:pt x="11319" y="42778"/>
                </a:lnTo>
                <a:lnTo>
                  <a:pt x="42778" y="11320"/>
                </a:lnTo>
                <a:lnTo>
                  <a:pt x="80096" y="0"/>
                </a:lnTo>
                <a:lnTo>
                  <a:pt x="300903" y="0"/>
                </a:lnTo>
                <a:lnTo>
                  <a:pt x="338221" y="11320"/>
                </a:lnTo>
                <a:lnTo>
                  <a:pt x="369679" y="42778"/>
                </a:lnTo>
                <a:lnTo>
                  <a:pt x="380999" y="80096"/>
                </a:lnTo>
                <a:lnTo>
                  <a:pt x="380999" y="300903"/>
                </a:lnTo>
                <a:lnTo>
                  <a:pt x="369679" y="338220"/>
                </a:lnTo>
                <a:lnTo>
                  <a:pt x="338221" y="369679"/>
                </a:lnTo>
                <a:lnTo>
                  <a:pt x="306478" y="380450"/>
                </a:lnTo>
                <a:lnTo>
                  <a:pt x="300903" y="380999"/>
                </a:lnTo>
                <a:close/>
              </a:path>
            </a:pathLst>
          </a:custGeom>
          <a:solidFill>
            <a:srgbClr val="E3E3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75618" y="2016125"/>
            <a:ext cx="291274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64790" algn="l"/>
              </a:tabLst>
            </a:pPr>
            <a:r>
              <a:rPr sz="2000" b="1" spc="-409" dirty="0">
                <a:solidFill>
                  <a:srgbClr val="0F0F13"/>
                </a:solidFill>
                <a:latin typeface="Cambria"/>
                <a:cs typeface="Cambria"/>
              </a:rPr>
              <a:t>1	</a:t>
            </a:r>
            <a:r>
              <a:rPr sz="2000" b="1" spc="-130" dirty="0">
                <a:solidFill>
                  <a:srgbClr val="0F0F13"/>
                </a:solidFill>
                <a:latin typeface="Cambria"/>
                <a:cs typeface="Cambria"/>
              </a:rPr>
              <a:t>2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9349" y="2020887"/>
            <a:ext cx="2012950" cy="2569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350">
              <a:lnSpc>
                <a:spcPct val="109800"/>
              </a:lnSpc>
              <a:spcBef>
                <a:spcPts val="90"/>
              </a:spcBef>
            </a:pPr>
            <a:r>
              <a:rPr sz="1650" b="1" spc="20" dirty="0">
                <a:solidFill>
                  <a:srgbClr val="0F0F13"/>
                </a:solidFill>
                <a:latin typeface="Cambria"/>
                <a:cs typeface="Cambria"/>
              </a:rPr>
              <a:t>I</a:t>
            </a:r>
            <a:r>
              <a:rPr sz="1650" b="1" spc="25" dirty="0">
                <a:solidFill>
                  <a:srgbClr val="0F0F13"/>
                </a:solidFill>
                <a:latin typeface="Cambria"/>
                <a:cs typeface="Cambria"/>
              </a:rPr>
              <a:t>m</a:t>
            </a:r>
            <a:r>
              <a:rPr sz="1650" b="1" spc="60" dirty="0">
                <a:solidFill>
                  <a:srgbClr val="0F0F13"/>
                </a:solidFill>
                <a:latin typeface="Cambria"/>
                <a:cs typeface="Cambria"/>
              </a:rPr>
              <a:t>pr</a:t>
            </a:r>
            <a:r>
              <a:rPr sz="1650" b="1" spc="30" dirty="0">
                <a:solidFill>
                  <a:srgbClr val="0F0F13"/>
                </a:solidFill>
                <a:latin typeface="Cambria"/>
                <a:cs typeface="Cambria"/>
              </a:rPr>
              <a:t>o</a:t>
            </a:r>
            <a:r>
              <a:rPr sz="1650" b="1" spc="-55" dirty="0">
                <a:solidFill>
                  <a:srgbClr val="0F0F13"/>
                </a:solidFill>
                <a:latin typeface="Cambria"/>
                <a:cs typeface="Cambria"/>
              </a:rPr>
              <a:t>v</a:t>
            </a:r>
            <a:r>
              <a:rPr sz="1650" b="1" spc="-60" dirty="0">
                <a:solidFill>
                  <a:srgbClr val="0F0F13"/>
                </a:solidFill>
                <a:latin typeface="Cambria"/>
                <a:cs typeface="Cambria"/>
              </a:rPr>
              <a:t>e</a:t>
            </a:r>
            <a:r>
              <a:rPr sz="1650" b="1" spc="20" dirty="0">
                <a:solidFill>
                  <a:srgbClr val="0F0F13"/>
                </a:solidFill>
                <a:latin typeface="Cambria"/>
                <a:cs typeface="Cambria"/>
              </a:rPr>
              <a:t>d</a:t>
            </a:r>
            <a:r>
              <a:rPr sz="1650" b="1" spc="-25" dirty="0">
                <a:solidFill>
                  <a:srgbClr val="0F0F13"/>
                </a:solidFill>
                <a:latin typeface="Cambria"/>
                <a:cs typeface="Cambria"/>
              </a:rPr>
              <a:t> </a:t>
            </a:r>
            <a:r>
              <a:rPr sz="1650" b="1" spc="250" dirty="0">
                <a:solidFill>
                  <a:srgbClr val="0F0F13"/>
                </a:solidFill>
                <a:latin typeface="Cambria"/>
                <a:cs typeface="Cambria"/>
              </a:rPr>
              <a:t>C</a:t>
            </a:r>
            <a:r>
              <a:rPr sz="1650" b="1" spc="60" dirty="0">
                <a:solidFill>
                  <a:srgbClr val="0F0F13"/>
                </a:solidFill>
                <a:latin typeface="Cambria"/>
                <a:cs typeface="Cambria"/>
              </a:rPr>
              <a:t>u</a:t>
            </a:r>
            <a:r>
              <a:rPr sz="1650" b="1" spc="-10" dirty="0">
                <a:solidFill>
                  <a:srgbClr val="0F0F13"/>
                </a:solidFill>
                <a:latin typeface="Cambria"/>
                <a:cs typeface="Cambria"/>
              </a:rPr>
              <a:t>s</a:t>
            </a:r>
            <a:r>
              <a:rPr sz="1650" b="1" spc="-5" dirty="0">
                <a:solidFill>
                  <a:srgbClr val="0F0F13"/>
                </a:solidFill>
                <a:latin typeface="Cambria"/>
                <a:cs typeface="Cambria"/>
              </a:rPr>
              <a:t>t</a:t>
            </a:r>
            <a:r>
              <a:rPr sz="1650" b="1" spc="30" dirty="0">
                <a:solidFill>
                  <a:srgbClr val="0F0F13"/>
                </a:solidFill>
                <a:latin typeface="Cambria"/>
                <a:cs typeface="Cambria"/>
              </a:rPr>
              <a:t>o</a:t>
            </a:r>
            <a:r>
              <a:rPr sz="1650" b="1" spc="25" dirty="0">
                <a:solidFill>
                  <a:srgbClr val="0F0F13"/>
                </a:solidFill>
                <a:latin typeface="Cambria"/>
                <a:cs typeface="Cambria"/>
              </a:rPr>
              <a:t>m</a:t>
            </a:r>
            <a:r>
              <a:rPr sz="1650" b="1" spc="-60" dirty="0">
                <a:solidFill>
                  <a:srgbClr val="0F0F13"/>
                </a:solidFill>
                <a:latin typeface="Cambria"/>
                <a:cs typeface="Cambria"/>
              </a:rPr>
              <a:t>e</a:t>
            </a:r>
            <a:r>
              <a:rPr sz="1650" b="1" spc="15" dirty="0">
                <a:solidFill>
                  <a:srgbClr val="0F0F13"/>
                </a:solidFill>
                <a:latin typeface="Cambria"/>
                <a:cs typeface="Cambria"/>
              </a:rPr>
              <a:t>r  </a:t>
            </a:r>
            <a:r>
              <a:rPr sz="1650" b="1" spc="25" dirty="0">
                <a:solidFill>
                  <a:srgbClr val="0F0F13"/>
                </a:solidFill>
                <a:latin typeface="Cambria"/>
                <a:cs typeface="Cambria"/>
              </a:rPr>
              <a:t>Satisfaction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50000"/>
              </a:lnSpc>
              <a:spcBef>
                <a:spcPts val="1110"/>
              </a:spcBef>
            </a:pPr>
            <a:r>
              <a:rPr sz="1350" spc="50" dirty="0">
                <a:solidFill>
                  <a:srgbClr val="38383C"/>
                </a:solidFill>
                <a:latin typeface="Tahoma"/>
                <a:cs typeface="Tahoma"/>
              </a:rPr>
              <a:t>By providing </a:t>
            </a:r>
            <a:r>
              <a:rPr sz="1350" spc="40" dirty="0">
                <a:solidFill>
                  <a:srgbClr val="38383C"/>
                </a:solidFill>
                <a:latin typeface="Tahoma"/>
                <a:cs typeface="Tahoma"/>
              </a:rPr>
              <a:t>a </a:t>
            </a:r>
            <a:r>
              <a:rPr sz="1350" spc="45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8383C"/>
                </a:solidFill>
                <a:latin typeface="Tahoma"/>
                <a:cs typeface="Tahoma"/>
              </a:rPr>
              <a:t>personalized</a:t>
            </a:r>
            <a:r>
              <a:rPr sz="1350" spc="-70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38383C"/>
                </a:solidFill>
                <a:latin typeface="Tahoma"/>
                <a:cs typeface="Tahoma"/>
              </a:rPr>
              <a:t>interaction, </a:t>
            </a:r>
            <a:r>
              <a:rPr sz="1350" spc="-409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38383C"/>
                </a:solidFill>
                <a:latin typeface="Tahoma"/>
                <a:cs typeface="Tahoma"/>
              </a:rPr>
              <a:t>customers </a:t>
            </a:r>
            <a:r>
              <a:rPr sz="1350" spc="30" dirty="0">
                <a:solidFill>
                  <a:srgbClr val="38383C"/>
                </a:solidFill>
                <a:latin typeface="Tahoma"/>
                <a:cs typeface="Tahoma"/>
              </a:rPr>
              <a:t>feel </a:t>
            </a:r>
            <a:r>
              <a:rPr sz="1350" spc="45" dirty="0">
                <a:solidFill>
                  <a:srgbClr val="38383C"/>
                </a:solidFill>
                <a:latin typeface="Tahoma"/>
                <a:cs typeface="Tahoma"/>
              </a:rPr>
              <a:t>valued </a:t>
            </a:r>
            <a:r>
              <a:rPr sz="1350" spc="50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38383C"/>
                </a:solidFill>
                <a:latin typeface="Tahoma"/>
                <a:cs typeface="Tahoma"/>
              </a:rPr>
              <a:t>and </a:t>
            </a:r>
            <a:r>
              <a:rPr sz="1350" spc="30" dirty="0">
                <a:solidFill>
                  <a:srgbClr val="38383C"/>
                </a:solidFill>
                <a:latin typeface="Tahoma"/>
                <a:cs typeface="Tahoma"/>
              </a:rPr>
              <a:t>heard, </a:t>
            </a:r>
            <a:r>
              <a:rPr sz="1350" spc="45" dirty="0">
                <a:solidFill>
                  <a:srgbClr val="38383C"/>
                </a:solidFill>
                <a:latin typeface="Tahoma"/>
                <a:cs typeface="Tahoma"/>
              </a:rPr>
              <a:t>leading </a:t>
            </a:r>
            <a:r>
              <a:rPr sz="1350" spc="35" dirty="0">
                <a:solidFill>
                  <a:srgbClr val="38383C"/>
                </a:solidFill>
                <a:latin typeface="Tahoma"/>
                <a:cs typeface="Tahoma"/>
              </a:rPr>
              <a:t>to </a:t>
            </a:r>
            <a:r>
              <a:rPr sz="1350" spc="40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8383C"/>
                </a:solidFill>
                <a:latin typeface="Tahoma"/>
                <a:cs typeface="Tahoma"/>
              </a:rPr>
              <a:t>increased </a:t>
            </a:r>
            <a:r>
              <a:rPr sz="1350" spc="45" dirty="0">
                <a:solidFill>
                  <a:srgbClr val="38383C"/>
                </a:solidFill>
                <a:latin typeface="Tahoma"/>
                <a:cs typeface="Tahoma"/>
              </a:rPr>
              <a:t>satisfaction </a:t>
            </a:r>
            <a:r>
              <a:rPr sz="1350" spc="50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38383C"/>
                </a:solidFill>
                <a:latin typeface="Tahoma"/>
                <a:cs typeface="Tahoma"/>
              </a:rPr>
              <a:t>and</a:t>
            </a:r>
            <a:r>
              <a:rPr sz="1350" spc="-55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38383C"/>
                </a:solidFill>
                <a:latin typeface="Tahoma"/>
                <a:cs typeface="Tahoma"/>
              </a:rPr>
              <a:t>loyalty.</a:t>
            </a:r>
            <a:endParaRPr sz="135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1374" y="200024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00903" y="380999"/>
                </a:moveTo>
                <a:lnTo>
                  <a:pt x="80095" y="380999"/>
                </a:lnTo>
                <a:lnTo>
                  <a:pt x="74521" y="380450"/>
                </a:lnTo>
                <a:lnTo>
                  <a:pt x="33417" y="363425"/>
                </a:lnTo>
                <a:lnTo>
                  <a:pt x="8677" y="333280"/>
                </a:lnTo>
                <a:lnTo>
                  <a:pt x="0" y="300903"/>
                </a:lnTo>
                <a:lnTo>
                  <a:pt x="0" y="295274"/>
                </a:lnTo>
                <a:lnTo>
                  <a:pt x="0" y="80096"/>
                </a:lnTo>
                <a:lnTo>
                  <a:pt x="11319" y="42778"/>
                </a:lnTo>
                <a:lnTo>
                  <a:pt x="42778" y="11320"/>
                </a:lnTo>
                <a:lnTo>
                  <a:pt x="80095" y="0"/>
                </a:lnTo>
                <a:lnTo>
                  <a:pt x="300903" y="0"/>
                </a:lnTo>
                <a:lnTo>
                  <a:pt x="338220" y="11320"/>
                </a:lnTo>
                <a:lnTo>
                  <a:pt x="369679" y="42778"/>
                </a:lnTo>
                <a:lnTo>
                  <a:pt x="380999" y="80096"/>
                </a:lnTo>
                <a:lnTo>
                  <a:pt x="380999" y="300903"/>
                </a:lnTo>
                <a:lnTo>
                  <a:pt x="369679" y="338220"/>
                </a:lnTo>
                <a:lnTo>
                  <a:pt x="338220" y="369679"/>
                </a:lnTo>
                <a:lnTo>
                  <a:pt x="306478" y="380450"/>
                </a:lnTo>
                <a:lnTo>
                  <a:pt x="300903" y="380999"/>
                </a:lnTo>
                <a:close/>
              </a:path>
            </a:pathLst>
          </a:custGeom>
          <a:solidFill>
            <a:srgbClr val="E3E3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04881" y="2016125"/>
            <a:ext cx="15113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200" dirty="0">
                <a:solidFill>
                  <a:srgbClr val="0F0F13"/>
                </a:solidFill>
                <a:latin typeface="Cambria"/>
                <a:cs typeface="Cambria"/>
              </a:rPr>
              <a:t>3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31125" y="2020887"/>
            <a:ext cx="2016760" cy="2874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68655">
              <a:lnSpc>
                <a:spcPct val="109800"/>
              </a:lnSpc>
              <a:spcBef>
                <a:spcPts val="90"/>
              </a:spcBef>
            </a:pPr>
            <a:r>
              <a:rPr sz="1650" b="1" spc="250" dirty="0">
                <a:solidFill>
                  <a:srgbClr val="0F0F13"/>
                </a:solidFill>
                <a:latin typeface="Cambria"/>
                <a:cs typeface="Cambria"/>
              </a:rPr>
              <a:t>C</a:t>
            </a:r>
            <a:r>
              <a:rPr sz="1650" b="1" spc="60" dirty="0">
                <a:solidFill>
                  <a:srgbClr val="0F0F13"/>
                </a:solidFill>
                <a:latin typeface="Cambria"/>
                <a:cs typeface="Cambria"/>
              </a:rPr>
              <a:t>u</a:t>
            </a:r>
            <a:r>
              <a:rPr sz="1650" b="1" spc="-80" dirty="0">
                <a:solidFill>
                  <a:srgbClr val="0F0F13"/>
                </a:solidFill>
                <a:latin typeface="Cambria"/>
                <a:cs typeface="Cambria"/>
              </a:rPr>
              <a:t>t</a:t>
            </a:r>
            <a:r>
              <a:rPr sz="1650" b="1" spc="-5" dirty="0">
                <a:solidFill>
                  <a:srgbClr val="0F0F13"/>
                </a:solidFill>
                <a:latin typeface="Cambria"/>
                <a:cs typeface="Cambria"/>
              </a:rPr>
              <a:t>t</a:t>
            </a:r>
            <a:r>
              <a:rPr sz="1650" b="1" dirty="0">
                <a:solidFill>
                  <a:srgbClr val="0F0F13"/>
                </a:solidFill>
                <a:latin typeface="Cambria"/>
                <a:cs typeface="Cambria"/>
              </a:rPr>
              <a:t>i</a:t>
            </a:r>
            <a:r>
              <a:rPr sz="1650" b="1" spc="50" dirty="0">
                <a:solidFill>
                  <a:srgbClr val="0F0F13"/>
                </a:solidFill>
                <a:latin typeface="Cambria"/>
                <a:cs typeface="Cambria"/>
              </a:rPr>
              <a:t>n</a:t>
            </a:r>
            <a:r>
              <a:rPr sz="1650" b="1" spc="40" dirty="0">
                <a:solidFill>
                  <a:srgbClr val="0F0F13"/>
                </a:solidFill>
                <a:latin typeface="Cambria"/>
                <a:cs typeface="Cambria"/>
              </a:rPr>
              <a:t>g</a:t>
            </a:r>
            <a:r>
              <a:rPr sz="1650" b="1" spc="265" dirty="0">
                <a:solidFill>
                  <a:srgbClr val="0F0F13"/>
                </a:solidFill>
                <a:latin typeface="Cambria"/>
                <a:cs typeface="Cambria"/>
              </a:rPr>
              <a:t>-</a:t>
            </a:r>
            <a:r>
              <a:rPr sz="1650" b="1" spc="95" dirty="0">
                <a:solidFill>
                  <a:srgbClr val="0F0F13"/>
                </a:solidFill>
                <a:latin typeface="Cambria"/>
                <a:cs typeface="Cambria"/>
              </a:rPr>
              <a:t>E</a:t>
            </a:r>
            <a:r>
              <a:rPr sz="1650" b="1" spc="-15" dirty="0">
                <a:solidFill>
                  <a:srgbClr val="0F0F13"/>
                </a:solidFill>
                <a:latin typeface="Cambria"/>
                <a:cs typeface="Cambria"/>
              </a:rPr>
              <a:t>d</a:t>
            </a:r>
            <a:r>
              <a:rPr sz="1650" b="1" spc="40" dirty="0">
                <a:solidFill>
                  <a:srgbClr val="0F0F13"/>
                </a:solidFill>
                <a:latin typeface="Cambria"/>
                <a:cs typeface="Cambria"/>
              </a:rPr>
              <a:t>g</a:t>
            </a:r>
            <a:r>
              <a:rPr sz="1650" b="1" spc="-20" dirty="0">
                <a:solidFill>
                  <a:srgbClr val="0F0F13"/>
                </a:solidFill>
                <a:latin typeface="Cambria"/>
                <a:cs typeface="Cambria"/>
              </a:rPr>
              <a:t>e  </a:t>
            </a:r>
            <a:r>
              <a:rPr sz="1650" b="1" spc="20" dirty="0">
                <a:solidFill>
                  <a:srgbClr val="0F0F13"/>
                </a:solidFill>
                <a:latin typeface="Cambria"/>
                <a:cs typeface="Cambria"/>
              </a:rPr>
              <a:t>Technology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49700"/>
              </a:lnSpc>
              <a:spcBef>
                <a:spcPts val="1115"/>
              </a:spcBef>
            </a:pPr>
            <a:r>
              <a:rPr sz="1350" spc="75" dirty="0">
                <a:solidFill>
                  <a:srgbClr val="38383C"/>
                </a:solidFill>
                <a:latin typeface="Tahoma"/>
                <a:cs typeface="Tahoma"/>
              </a:rPr>
              <a:t>Our </a:t>
            </a:r>
            <a:r>
              <a:rPr sz="1350" spc="80" dirty="0">
                <a:solidFill>
                  <a:srgbClr val="38383C"/>
                </a:solidFill>
                <a:latin typeface="Tahoma"/>
                <a:cs typeface="Tahoma"/>
              </a:rPr>
              <a:t>module </a:t>
            </a:r>
            <a:r>
              <a:rPr sz="1350" spc="50" dirty="0">
                <a:solidFill>
                  <a:srgbClr val="38383C"/>
                </a:solidFill>
                <a:latin typeface="Tahoma"/>
                <a:cs typeface="Tahoma"/>
              </a:rPr>
              <a:t>uses </a:t>
            </a:r>
            <a:r>
              <a:rPr sz="1350" spc="10" dirty="0">
                <a:solidFill>
                  <a:srgbClr val="38383C"/>
                </a:solidFill>
                <a:latin typeface="Tahoma"/>
                <a:cs typeface="Tahoma"/>
              </a:rPr>
              <a:t>state- </a:t>
            </a:r>
            <a:r>
              <a:rPr sz="1350" spc="15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38383C"/>
                </a:solidFill>
                <a:latin typeface="Tahoma"/>
                <a:cs typeface="Tahoma"/>
              </a:rPr>
              <a:t>of-the-art </a:t>
            </a:r>
            <a:r>
              <a:rPr sz="1350" spc="50" dirty="0">
                <a:solidFill>
                  <a:srgbClr val="38383C"/>
                </a:solidFill>
                <a:latin typeface="Tahoma"/>
                <a:cs typeface="Tahoma"/>
              </a:rPr>
              <a:t>algorithms </a:t>
            </a:r>
            <a:r>
              <a:rPr sz="1350" spc="35" dirty="0">
                <a:solidFill>
                  <a:srgbClr val="38383C"/>
                </a:solidFill>
                <a:latin typeface="Tahoma"/>
                <a:cs typeface="Tahoma"/>
              </a:rPr>
              <a:t>to </a:t>
            </a:r>
            <a:r>
              <a:rPr sz="1350" spc="40" dirty="0">
                <a:solidFill>
                  <a:srgbClr val="38383C"/>
                </a:solidFill>
                <a:latin typeface="Tahoma"/>
                <a:cs typeface="Tahoma"/>
              </a:rPr>
              <a:t> recognize</a:t>
            </a:r>
            <a:r>
              <a:rPr sz="1350" spc="-75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38383C"/>
                </a:solidFill>
                <a:latin typeface="Tahoma"/>
                <a:cs typeface="Tahoma"/>
              </a:rPr>
              <a:t>and</a:t>
            </a:r>
            <a:r>
              <a:rPr sz="1350" spc="-70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38383C"/>
                </a:solidFill>
                <a:latin typeface="Tahoma"/>
                <a:cs typeface="Tahoma"/>
              </a:rPr>
              <a:t>accurately </a:t>
            </a:r>
            <a:r>
              <a:rPr sz="1350" spc="-405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38383C"/>
                </a:solidFill>
                <a:latin typeface="Tahoma"/>
                <a:cs typeface="Tahoma"/>
              </a:rPr>
              <a:t>interpret </a:t>
            </a:r>
            <a:r>
              <a:rPr sz="1350" spc="45" dirty="0">
                <a:solidFill>
                  <a:srgbClr val="38383C"/>
                </a:solidFill>
                <a:latin typeface="Tahoma"/>
                <a:cs typeface="Tahoma"/>
              </a:rPr>
              <a:t>voice </a:t>
            </a:r>
            <a:r>
              <a:rPr sz="1350" spc="50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38383C"/>
                </a:solidFill>
                <a:latin typeface="Tahoma"/>
                <a:cs typeface="Tahoma"/>
              </a:rPr>
              <a:t>commands, </a:t>
            </a:r>
            <a:r>
              <a:rPr sz="1350" spc="50" dirty="0">
                <a:solidFill>
                  <a:srgbClr val="38383C"/>
                </a:solidFill>
                <a:latin typeface="Tahoma"/>
                <a:cs typeface="Tahoma"/>
              </a:rPr>
              <a:t>providing </a:t>
            </a:r>
            <a:r>
              <a:rPr sz="1350" spc="40" dirty="0">
                <a:solidFill>
                  <a:srgbClr val="38383C"/>
                </a:solidFill>
                <a:latin typeface="Tahoma"/>
                <a:cs typeface="Tahoma"/>
              </a:rPr>
              <a:t>a </a:t>
            </a:r>
            <a:r>
              <a:rPr sz="1350" spc="45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38383C"/>
                </a:solidFill>
                <a:latin typeface="Tahoma"/>
                <a:cs typeface="Tahoma"/>
              </a:rPr>
              <a:t>seamless </a:t>
            </a:r>
            <a:r>
              <a:rPr sz="1350" spc="45" dirty="0">
                <a:solidFill>
                  <a:srgbClr val="38383C"/>
                </a:solidFill>
                <a:latin typeface="Tahoma"/>
                <a:cs typeface="Tahoma"/>
              </a:rPr>
              <a:t>experience </a:t>
            </a:r>
            <a:r>
              <a:rPr sz="1350" spc="55" dirty="0">
                <a:solidFill>
                  <a:srgbClr val="38383C"/>
                </a:solidFill>
                <a:latin typeface="Tahoma"/>
                <a:cs typeface="Tahoma"/>
              </a:rPr>
              <a:t>for </a:t>
            </a:r>
            <a:r>
              <a:rPr sz="1350" spc="-409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38383C"/>
                </a:solidFill>
                <a:latin typeface="Tahoma"/>
                <a:cs typeface="Tahoma"/>
              </a:rPr>
              <a:t>the</a:t>
            </a:r>
            <a:r>
              <a:rPr sz="1350" spc="-60" dirty="0">
                <a:solidFill>
                  <a:srgbClr val="38383C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38383C"/>
                </a:solidFill>
                <a:latin typeface="Tahoma"/>
                <a:cs typeface="Tahoma"/>
              </a:rPr>
              <a:t>user.</a:t>
            </a:r>
            <a:endParaRPr sz="135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1635125"/>
            <a:ext cx="480504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Technical</a:t>
            </a:r>
            <a:r>
              <a:rPr spc="-20" dirty="0"/>
              <a:t> </a:t>
            </a:r>
            <a:r>
              <a:rPr spc="25" dirty="0"/>
              <a:t>Specifications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0362" y="2692399"/>
            <a:ext cx="217424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0" dirty="0">
                <a:solidFill>
                  <a:srgbClr val="0F0F13"/>
                </a:solidFill>
                <a:latin typeface="Cambria"/>
                <a:cs typeface="Cambria"/>
              </a:rPr>
              <a:t>Voice</a:t>
            </a:r>
            <a:r>
              <a:rPr sz="2000" b="1" dirty="0">
                <a:solidFill>
                  <a:srgbClr val="0F0F13"/>
                </a:solidFill>
                <a:latin typeface="Cambria"/>
                <a:cs typeface="Cambria"/>
              </a:rPr>
              <a:t> </a:t>
            </a:r>
            <a:r>
              <a:rPr sz="2000" b="1" spc="30" dirty="0">
                <a:solidFill>
                  <a:srgbClr val="0F0F13"/>
                </a:solidFill>
                <a:latin typeface="Cambria"/>
                <a:cs typeface="Cambria"/>
              </a:rPr>
              <a:t>Recognition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0362" y="3221989"/>
            <a:ext cx="23882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sz="1350" spc="80" dirty="0">
                <a:solidFill>
                  <a:srgbClr val="38383C"/>
                </a:solidFill>
                <a:latin typeface="Trebuchet MS"/>
                <a:cs typeface="Trebuchet MS"/>
              </a:rPr>
              <a:t>Uses </a:t>
            </a:r>
            <a:r>
              <a:rPr sz="1350" spc="10" dirty="0">
                <a:solidFill>
                  <a:srgbClr val="38383C"/>
                </a:solidFill>
                <a:latin typeface="Trebuchet MS"/>
                <a:cs typeface="Trebuchet MS"/>
              </a:rPr>
              <a:t>natural </a:t>
            </a:r>
            <a:r>
              <a:rPr sz="1350" spc="45" dirty="0">
                <a:solidFill>
                  <a:srgbClr val="38383C"/>
                </a:solidFill>
                <a:latin typeface="Trebuchet MS"/>
                <a:cs typeface="Trebuchet MS"/>
              </a:rPr>
              <a:t>language </a:t>
            </a:r>
            <a:r>
              <a:rPr sz="1350" spc="50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38383C"/>
                </a:solidFill>
                <a:latin typeface="Trebuchet MS"/>
                <a:cs typeface="Trebuchet MS"/>
              </a:rPr>
              <a:t>processing</a:t>
            </a:r>
            <a:r>
              <a:rPr sz="1350" spc="-30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38383C"/>
                </a:solidFill>
                <a:latin typeface="Trebuchet MS"/>
                <a:cs typeface="Trebuchet MS"/>
              </a:rPr>
              <a:t>to</a:t>
            </a:r>
            <a:r>
              <a:rPr sz="1350" spc="-35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38383C"/>
                </a:solidFill>
                <a:latin typeface="Trebuchet MS"/>
                <a:cs typeface="Trebuchet MS"/>
              </a:rPr>
              <a:t>identify</a:t>
            </a:r>
            <a:r>
              <a:rPr sz="1350" spc="-50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60" dirty="0">
                <a:solidFill>
                  <a:srgbClr val="38383C"/>
                </a:solidFill>
                <a:latin typeface="Trebuchet MS"/>
                <a:cs typeface="Trebuchet MS"/>
              </a:rPr>
              <a:t>spoken </a:t>
            </a:r>
            <a:r>
              <a:rPr sz="1350" spc="-390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85" dirty="0">
                <a:solidFill>
                  <a:srgbClr val="38383C"/>
                </a:solidFill>
                <a:latin typeface="Trebuchet MS"/>
                <a:cs typeface="Trebuchet MS"/>
              </a:rPr>
              <a:t>commands</a:t>
            </a:r>
            <a:r>
              <a:rPr sz="1350" spc="-15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65" dirty="0">
                <a:solidFill>
                  <a:srgbClr val="38383C"/>
                </a:solidFill>
                <a:latin typeface="Trebuchet MS"/>
                <a:cs typeface="Trebuchet MS"/>
              </a:rPr>
              <a:t>and</a:t>
            </a:r>
            <a:r>
              <a:rPr sz="1350" spc="-40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38383C"/>
                </a:solidFill>
                <a:latin typeface="Trebuchet MS"/>
                <a:cs typeface="Trebuchet MS"/>
              </a:rPr>
              <a:t>intents.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3517" y="2692399"/>
            <a:ext cx="139319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5" dirty="0">
                <a:solidFill>
                  <a:srgbClr val="0F0F13"/>
                </a:solidFill>
                <a:latin typeface="Cambria"/>
                <a:cs typeface="Cambria"/>
              </a:rPr>
              <a:t>Integration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3517" y="3221989"/>
            <a:ext cx="22421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sz="1350" spc="30" dirty="0">
                <a:solidFill>
                  <a:srgbClr val="38383C"/>
                </a:solidFill>
                <a:latin typeface="Trebuchet MS"/>
                <a:cs typeface="Trebuchet MS"/>
              </a:rPr>
              <a:t>Compatible </a:t>
            </a:r>
            <a:r>
              <a:rPr sz="1350" spc="5" dirty="0">
                <a:solidFill>
                  <a:srgbClr val="38383C"/>
                </a:solidFill>
                <a:latin typeface="Trebuchet MS"/>
                <a:cs typeface="Trebuchet MS"/>
              </a:rPr>
              <a:t>with </a:t>
            </a:r>
            <a:r>
              <a:rPr sz="1350" spc="50" dirty="0">
                <a:solidFill>
                  <a:srgbClr val="38383C"/>
                </a:solidFill>
                <a:latin typeface="Trebuchet MS"/>
                <a:cs typeface="Trebuchet MS"/>
              </a:rPr>
              <a:t>popular </a:t>
            </a:r>
            <a:r>
              <a:rPr sz="1350" spc="55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38383C"/>
                </a:solidFill>
                <a:latin typeface="Trebuchet MS"/>
                <a:cs typeface="Trebuchet MS"/>
              </a:rPr>
              <a:t>platforms </a:t>
            </a:r>
            <a:r>
              <a:rPr sz="1350" spc="75" dirty="0">
                <a:solidFill>
                  <a:srgbClr val="38383C"/>
                </a:solidFill>
                <a:latin typeface="Trebuchet MS"/>
                <a:cs typeface="Trebuchet MS"/>
              </a:rPr>
              <a:t>such </a:t>
            </a:r>
            <a:r>
              <a:rPr sz="1350" spc="65" dirty="0">
                <a:solidFill>
                  <a:srgbClr val="38383C"/>
                </a:solidFill>
                <a:latin typeface="Trebuchet MS"/>
                <a:cs typeface="Trebuchet MS"/>
              </a:rPr>
              <a:t>as </a:t>
            </a:r>
            <a:r>
              <a:rPr sz="1350" spc="60" dirty="0">
                <a:solidFill>
                  <a:srgbClr val="38383C"/>
                </a:solidFill>
                <a:latin typeface="Trebuchet MS"/>
                <a:cs typeface="Trebuchet MS"/>
              </a:rPr>
              <a:t>Amazon </a:t>
            </a:r>
            <a:r>
              <a:rPr sz="1350" spc="-395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38383C"/>
                </a:solidFill>
                <a:latin typeface="Trebuchet MS"/>
                <a:cs typeface="Trebuchet MS"/>
              </a:rPr>
              <a:t>Alexa</a:t>
            </a:r>
            <a:r>
              <a:rPr sz="1350" spc="-40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65" dirty="0">
                <a:solidFill>
                  <a:srgbClr val="38383C"/>
                </a:solidFill>
                <a:latin typeface="Trebuchet MS"/>
                <a:cs typeface="Trebuchet MS"/>
              </a:rPr>
              <a:t>and</a:t>
            </a:r>
            <a:r>
              <a:rPr sz="1350" spc="-40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50" dirty="0">
                <a:solidFill>
                  <a:srgbClr val="38383C"/>
                </a:solidFill>
                <a:latin typeface="Trebuchet MS"/>
                <a:cs typeface="Trebuchet MS"/>
              </a:rPr>
              <a:t>Google</a:t>
            </a:r>
            <a:r>
              <a:rPr sz="1350" spc="-45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38383C"/>
                </a:solidFill>
                <a:latin typeface="Trebuchet MS"/>
                <a:cs typeface="Trebuchet MS"/>
              </a:rPr>
              <a:t>Assistant.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6673" y="2692399"/>
            <a:ext cx="102616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70" dirty="0">
                <a:solidFill>
                  <a:srgbClr val="0F0F13"/>
                </a:solidFill>
                <a:latin typeface="Cambria"/>
                <a:cs typeface="Cambria"/>
              </a:rPr>
              <a:t>S</a:t>
            </a:r>
            <a:r>
              <a:rPr sz="2000" b="1" spc="-20" dirty="0">
                <a:solidFill>
                  <a:srgbClr val="0F0F13"/>
                </a:solidFill>
                <a:latin typeface="Cambria"/>
                <a:cs typeface="Cambria"/>
              </a:rPr>
              <a:t>e</a:t>
            </a:r>
            <a:r>
              <a:rPr sz="2000" b="1" spc="35" dirty="0">
                <a:solidFill>
                  <a:srgbClr val="0F0F13"/>
                </a:solidFill>
                <a:latin typeface="Cambria"/>
                <a:cs typeface="Cambria"/>
              </a:rPr>
              <a:t>c</a:t>
            </a:r>
            <a:r>
              <a:rPr sz="2000" b="1" dirty="0">
                <a:solidFill>
                  <a:srgbClr val="0F0F13"/>
                </a:solidFill>
                <a:latin typeface="Cambria"/>
                <a:cs typeface="Cambria"/>
              </a:rPr>
              <a:t>u</a:t>
            </a:r>
            <a:r>
              <a:rPr sz="2000" b="1" spc="45" dirty="0">
                <a:solidFill>
                  <a:srgbClr val="0F0F13"/>
                </a:solidFill>
                <a:latin typeface="Cambria"/>
                <a:cs typeface="Cambria"/>
              </a:rPr>
              <a:t>r</a:t>
            </a:r>
            <a:r>
              <a:rPr sz="2000" b="1" spc="40" dirty="0">
                <a:solidFill>
                  <a:srgbClr val="0F0F13"/>
                </a:solidFill>
                <a:latin typeface="Cambria"/>
                <a:cs typeface="Cambria"/>
              </a:rPr>
              <a:t>i</a:t>
            </a:r>
            <a:r>
              <a:rPr sz="2000" b="1" spc="15" dirty="0">
                <a:solidFill>
                  <a:srgbClr val="0F0F13"/>
                </a:solidFill>
                <a:latin typeface="Cambria"/>
                <a:cs typeface="Cambria"/>
              </a:rPr>
              <a:t>t</a:t>
            </a:r>
            <a:r>
              <a:rPr sz="2000" b="1" spc="-15" dirty="0">
                <a:solidFill>
                  <a:srgbClr val="0F0F13"/>
                </a:solidFill>
                <a:latin typeface="Cambria"/>
                <a:cs typeface="Cambria"/>
              </a:rPr>
              <a:t>y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6673" y="3221989"/>
            <a:ext cx="22548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sz="1350" spc="80" dirty="0">
                <a:solidFill>
                  <a:srgbClr val="38383C"/>
                </a:solidFill>
                <a:latin typeface="Trebuchet MS"/>
                <a:cs typeface="Trebuchet MS"/>
              </a:rPr>
              <a:t>Uses</a:t>
            </a:r>
            <a:r>
              <a:rPr sz="1350" spc="-45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38383C"/>
                </a:solidFill>
                <a:latin typeface="Trebuchet MS"/>
                <a:cs typeface="Trebuchet MS"/>
              </a:rPr>
              <a:t>end-to-end</a:t>
            </a:r>
            <a:r>
              <a:rPr sz="1350" spc="-65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38383C"/>
                </a:solidFill>
                <a:latin typeface="Trebuchet MS"/>
                <a:cs typeface="Trebuchet MS"/>
              </a:rPr>
              <a:t>encryption </a:t>
            </a:r>
            <a:r>
              <a:rPr sz="1350" spc="-395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38383C"/>
                </a:solidFill>
                <a:latin typeface="Trebuchet MS"/>
                <a:cs typeface="Trebuchet MS"/>
              </a:rPr>
              <a:t>to </a:t>
            </a:r>
            <a:r>
              <a:rPr sz="1350" spc="50" dirty="0">
                <a:solidFill>
                  <a:srgbClr val="38383C"/>
                </a:solidFill>
                <a:latin typeface="Trebuchet MS"/>
                <a:cs typeface="Trebuchet MS"/>
              </a:rPr>
              <a:t>ensure </a:t>
            </a:r>
            <a:r>
              <a:rPr sz="1350" spc="15" dirty="0">
                <a:solidFill>
                  <a:srgbClr val="38383C"/>
                </a:solidFill>
                <a:latin typeface="Trebuchet MS"/>
                <a:cs typeface="Trebuchet MS"/>
              </a:rPr>
              <a:t>privacy </a:t>
            </a:r>
            <a:r>
              <a:rPr sz="1350" spc="65" dirty="0">
                <a:solidFill>
                  <a:srgbClr val="38383C"/>
                </a:solidFill>
                <a:latin typeface="Trebuchet MS"/>
                <a:cs typeface="Trebuchet MS"/>
              </a:rPr>
              <a:t>and </a:t>
            </a:r>
            <a:r>
              <a:rPr sz="1350" spc="70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38383C"/>
                </a:solidFill>
                <a:latin typeface="Trebuchet MS"/>
                <a:cs typeface="Trebuchet MS"/>
              </a:rPr>
              <a:t>confidentiality.</a:t>
            </a:r>
            <a:endParaRPr sz="135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19850"/>
          </a:xfrm>
          <a:custGeom>
            <a:avLst/>
            <a:gdLst/>
            <a:ahLst/>
            <a:cxnLst/>
            <a:rect l="l" t="t" r="r" b="b"/>
            <a:pathLst>
              <a:path w="11430000" h="6419850">
                <a:moveTo>
                  <a:pt x="0" y="0"/>
                </a:moveTo>
                <a:lnTo>
                  <a:pt x="11429999" y="0"/>
                </a:lnTo>
                <a:lnTo>
                  <a:pt x="11429999" y="6419849"/>
                </a:lnTo>
                <a:lnTo>
                  <a:pt x="0" y="6419849"/>
                </a:lnTo>
                <a:lnTo>
                  <a:pt x="0" y="0"/>
                </a:lnTo>
                <a:close/>
              </a:path>
            </a:pathLst>
          </a:custGeom>
          <a:solidFill>
            <a:srgbClr val="F2F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7062" y="711200"/>
            <a:ext cx="228600" cy="2222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0362" y="492125"/>
            <a:ext cx="446214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31490" algn="l"/>
              </a:tabLst>
            </a:pPr>
            <a:r>
              <a:rPr spc="-25" dirty="0"/>
              <a:t>Use</a:t>
            </a:r>
            <a:r>
              <a:rPr spc="40" dirty="0"/>
              <a:t> </a:t>
            </a:r>
            <a:r>
              <a:rPr spc="80" dirty="0"/>
              <a:t>Cases</a:t>
            </a:r>
            <a:r>
              <a:rPr spc="30" dirty="0"/>
              <a:t> </a:t>
            </a:r>
            <a:r>
              <a:rPr spc="550" dirty="0"/>
              <a:t>&amp;</a:t>
            </a:r>
            <a:r>
              <a:rPr spc="-15" dirty="0"/>
              <a:t> </a:t>
            </a:r>
            <a:r>
              <a:rPr spc="200" dirty="0"/>
              <a:t>E	</a:t>
            </a:r>
            <a:r>
              <a:rPr dirty="0"/>
              <a:t>amples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1285875"/>
            <a:ext cx="2228849" cy="22288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30362" y="3678237"/>
            <a:ext cx="2621915" cy="1645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35"/>
              </a:spcBef>
            </a:pPr>
            <a:r>
              <a:rPr sz="1650" b="1" spc="175" dirty="0">
                <a:solidFill>
                  <a:srgbClr val="0F0F13"/>
                </a:solidFill>
                <a:latin typeface="Cambria"/>
                <a:cs typeface="Cambria"/>
              </a:rPr>
              <a:t>M</a:t>
            </a:r>
            <a:r>
              <a:rPr sz="1650" b="1" spc="-60" dirty="0">
                <a:solidFill>
                  <a:srgbClr val="0F0F13"/>
                </a:solidFill>
                <a:latin typeface="Cambria"/>
                <a:cs typeface="Cambria"/>
              </a:rPr>
              <a:t>ee</a:t>
            </a:r>
            <a:r>
              <a:rPr sz="1650" b="1" spc="-5" dirty="0">
                <a:solidFill>
                  <a:srgbClr val="0F0F13"/>
                </a:solidFill>
                <a:latin typeface="Cambria"/>
                <a:cs typeface="Cambria"/>
              </a:rPr>
              <a:t>t</a:t>
            </a:r>
            <a:r>
              <a:rPr sz="1650" b="1" dirty="0">
                <a:solidFill>
                  <a:srgbClr val="0F0F13"/>
                </a:solidFill>
                <a:latin typeface="Cambria"/>
                <a:cs typeface="Cambria"/>
              </a:rPr>
              <a:t>i</a:t>
            </a:r>
            <a:r>
              <a:rPr sz="1650" b="1" spc="50" dirty="0">
                <a:solidFill>
                  <a:srgbClr val="0F0F13"/>
                </a:solidFill>
                <a:latin typeface="Cambria"/>
                <a:cs typeface="Cambria"/>
              </a:rPr>
              <a:t>n</a:t>
            </a:r>
            <a:r>
              <a:rPr sz="1650" b="1" spc="75" dirty="0">
                <a:solidFill>
                  <a:srgbClr val="0F0F13"/>
                </a:solidFill>
                <a:latin typeface="Cambria"/>
                <a:cs typeface="Cambria"/>
              </a:rPr>
              <a:t>g</a:t>
            </a:r>
            <a:r>
              <a:rPr sz="1650" b="1" spc="-25" dirty="0">
                <a:solidFill>
                  <a:srgbClr val="0F0F13"/>
                </a:solidFill>
                <a:latin typeface="Cambria"/>
                <a:cs typeface="Cambria"/>
              </a:rPr>
              <a:t> </a:t>
            </a:r>
            <a:r>
              <a:rPr sz="1650" b="1" spc="105" dirty="0">
                <a:solidFill>
                  <a:srgbClr val="0F0F13"/>
                </a:solidFill>
                <a:latin typeface="Cambria"/>
                <a:cs typeface="Cambria"/>
              </a:rPr>
              <a:t>R</a:t>
            </a:r>
            <a:r>
              <a:rPr sz="1650" b="1" spc="30" dirty="0">
                <a:solidFill>
                  <a:srgbClr val="0F0F13"/>
                </a:solidFill>
                <a:latin typeface="Cambria"/>
                <a:cs typeface="Cambria"/>
              </a:rPr>
              <a:t>oo</a:t>
            </a:r>
            <a:r>
              <a:rPr sz="1650" b="1" spc="55" dirty="0">
                <a:solidFill>
                  <a:srgbClr val="0F0F13"/>
                </a:solidFill>
                <a:latin typeface="Cambria"/>
                <a:cs typeface="Cambria"/>
              </a:rPr>
              <a:t>m</a:t>
            </a:r>
            <a:r>
              <a:rPr sz="1650" b="1" spc="-95" dirty="0">
                <a:solidFill>
                  <a:srgbClr val="0F0F13"/>
                </a:solidFill>
                <a:latin typeface="Cambria"/>
                <a:cs typeface="Cambria"/>
              </a:rPr>
              <a:t> </a:t>
            </a:r>
            <a:r>
              <a:rPr sz="1650" b="1" spc="45" dirty="0">
                <a:solidFill>
                  <a:srgbClr val="0F0F13"/>
                </a:solidFill>
                <a:latin typeface="Cambria"/>
                <a:cs typeface="Cambria"/>
              </a:rPr>
              <a:t>A</a:t>
            </a:r>
            <a:r>
              <a:rPr sz="1650" b="1" spc="-10" dirty="0">
                <a:solidFill>
                  <a:srgbClr val="0F0F13"/>
                </a:solidFill>
                <a:latin typeface="Cambria"/>
                <a:cs typeface="Cambria"/>
              </a:rPr>
              <a:t>ss</a:t>
            </a:r>
            <a:r>
              <a:rPr sz="1650" b="1" dirty="0">
                <a:solidFill>
                  <a:srgbClr val="0F0F13"/>
                </a:solidFill>
                <a:latin typeface="Cambria"/>
                <a:cs typeface="Cambria"/>
              </a:rPr>
              <a:t>i</a:t>
            </a:r>
            <a:r>
              <a:rPr sz="1650" b="1" spc="-10" dirty="0">
                <a:solidFill>
                  <a:srgbClr val="0F0F13"/>
                </a:solidFill>
                <a:latin typeface="Cambria"/>
                <a:cs typeface="Cambria"/>
              </a:rPr>
              <a:t>s</a:t>
            </a:r>
            <a:r>
              <a:rPr sz="1650" b="1" spc="-5" dirty="0">
                <a:solidFill>
                  <a:srgbClr val="0F0F13"/>
                </a:solidFill>
                <a:latin typeface="Cambria"/>
                <a:cs typeface="Cambria"/>
              </a:rPr>
              <a:t>t</a:t>
            </a:r>
            <a:r>
              <a:rPr sz="1650" b="1" spc="15" dirty="0">
                <a:solidFill>
                  <a:srgbClr val="0F0F13"/>
                </a:solidFill>
                <a:latin typeface="Cambria"/>
                <a:cs typeface="Cambria"/>
              </a:rPr>
              <a:t>a</a:t>
            </a:r>
            <a:r>
              <a:rPr sz="1650" b="1" spc="50" dirty="0">
                <a:solidFill>
                  <a:srgbClr val="0F0F13"/>
                </a:solidFill>
                <a:latin typeface="Cambria"/>
                <a:cs typeface="Cambria"/>
              </a:rPr>
              <a:t>n</a:t>
            </a:r>
            <a:r>
              <a:rPr sz="1650" b="1" spc="-10" dirty="0">
                <a:solidFill>
                  <a:srgbClr val="0F0F13"/>
                </a:solidFill>
                <a:latin typeface="Cambria"/>
                <a:cs typeface="Cambria"/>
              </a:rPr>
              <a:t>t</a:t>
            </a:r>
            <a:endParaRPr sz="1650" dirty="0">
              <a:latin typeface="Cambria"/>
              <a:cs typeface="Cambria"/>
            </a:endParaRPr>
          </a:p>
          <a:p>
            <a:pPr marL="12700" marR="5080" indent="-43180" algn="ctr">
              <a:lnSpc>
                <a:spcPct val="149700"/>
              </a:lnSpc>
              <a:spcBef>
                <a:spcPts val="1040"/>
              </a:spcBef>
            </a:pPr>
            <a:r>
              <a:rPr sz="1350" spc="10" dirty="0">
                <a:solidFill>
                  <a:srgbClr val="38383C"/>
                </a:solidFill>
                <a:latin typeface="Lucida Sans Unicode"/>
                <a:cs typeface="Lucida Sans Unicode"/>
              </a:rPr>
              <a:t>Use 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the </a:t>
            </a:r>
            <a:r>
              <a:rPr sz="1350" spc="-35" dirty="0">
                <a:solidFill>
                  <a:srgbClr val="38383C"/>
                </a:solidFill>
                <a:latin typeface="Lucida Sans Unicode"/>
                <a:cs typeface="Lucida Sans Unicode"/>
              </a:rPr>
              <a:t>ChatGPT </a:t>
            </a:r>
            <a:r>
              <a:rPr sz="1350" spc="-20" dirty="0">
                <a:solidFill>
                  <a:srgbClr val="38383C"/>
                </a:solidFill>
                <a:latin typeface="Lucida Sans Unicode"/>
                <a:cs typeface="Lucida Sans Unicode"/>
              </a:rPr>
              <a:t>Voice </a:t>
            </a:r>
            <a:r>
              <a:rPr sz="1350" spc="-5" dirty="0">
                <a:solidFill>
                  <a:srgbClr val="38383C"/>
                </a:solidFill>
                <a:latin typeface="Lucida Sans Unicode"/>
                <a:cs typeface="Lucida Sans Unicode"/>
              </a:rPr>
              <a:t>Module </a:t>
            </a:r>
            <a:r>
              <a:rPr sz="135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60" dirty="0">
                <a:solidFill>
                  <a:srgbClr val="38383C"/>
                </a:solidFill>
                <a:latin typeface="Lucida Sans Unicode"/>
                <a:cs typeface="Lucida Sans Unicode"/>
              </a:rPr>
              <a:t>t</a:t>
            </a:r>
            <a:r>
              <a:rPr sz="1350" spc="-20" dirty="0">
                <a:solidFill>
                  <a:srgbClr val="38383C"/>
                </a:solidFill>
                <a:latin typeface="Lucida Sans Unicode"/>
                <a:cs typeface="Lucida Sans Unicode"/>
              </a:rPr>
              <a:t>o</a:t>
            </a:r>
            <a:r>
              <a:rPr sz="1350" spc="-4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60" dirty="0">
                <a:solidFill>
                  <a:srgbClr val="38383C"/>
                </a:solidFill>
                <a:latin typeface="Lucida Sans Unicode"/>
                <a:cs typeface="Lucida Sans Unicode"/>
              </a:rPr>
              <a:t>t</a:t>
            </a:r>
            <a:r>
              <a:rPr sz="1350" spc="-5" dirty="0">
                <a:solidFill>
                  <a:srgbClr val="38383C"/>
                </a:solidFill>
                <a:latin typeface="Lucida Sans Unicode"/>
                <a:cs typeface="Lucida Sans Unicode"/>
              </a:rPr>
              <a:t>a</a:t>
            </a:r>
            <a:r>
              <a:rPr sz="1350" spc="-114" dirty="0">
                <a:solidFill>
                  <a:srgbClr val="38383C"/>
                </a:solidFill>
                <a:latin typeface="Lucida Sans Unicode"/>
                <a:cs typeface="Lucida Sans Unicode"/>
              </a:rPr>
              <a:t>k</a:t>
            </a:r>
            <a:r>
              <a:rPr sz="1350" spc="5" dirty="0">
                <a:solidFill>
                  <a:srgbClr val="38383C"/>
                </a:solidFill>
                <a:latin typeface="Lucida Sans Unicode"/>
                <a:cs typeface="Lucida Sans Unicode"/>
              </a:rPr>
              <a:t>e</a:t>
            </a:r>
            <a:r>
              <a:rPr sz="1350" spc="-6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n</a:t>
            </a:r>
            <a:r>
              <a:rPr sz="1350" spc="-10" dirty="0">
                <a:solidFill>
                  <a:srgbClr val="38383C"/>
                </a:solidFill>
                <a:latin typeface="Lucida Sans Unicode"/>
                <a:cs typeface="Lucida Sans Unicode"/>
              </a:rPr>
              <a:t>o</a:t>
            </a:r>
            <a:r>
              <a:rPr sz="1350" spc="-60" dirty="0">
                <a:solidFill>
                  <a:srgbClr val="38383C"/>
                </a:solidFill>
                <a:latin typeface="Lucida Sans Unicode"/>
                <a:cs typeface="Lucida Sans Unicode"/>
              </a:rPr>
              <a:t>t</a:t>
            </a:r>
            <a:r>
              <a:rPr sz="1350" spc="-5" dirty="0">
                <a:solidFill>
                  <a:srgbClr val="38383C"/>
                </a:solidFill>
                <a:latin typeface="Lucida Sans Unicode"/>
                <a:cs typeface="Lucida Sans Unicode"/>
              </a:rPr>
              <a:t>e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s</a:t>
            </a:r>
            <a:r>
              <a:rPr sz="1350" spc="-80" dirty="0">
                <a:solidFill>
                  <a:srgbClr val="38383C"/>
                </a:solidFill>
                <a:latin typeface="Lucida Sans Unicode"/>
                <a:cs typeface="Lucida Sans Unicode"/>
              </a:rPr>
              <a:t>,</a:t>
            </a:r>
            <a:r>
              <a:rPr sz="1350" spc="-3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s</a:t>
            </a:r>
            <a:r>
              <a:rPr sz="1350" spc="-20" dirty="0">
                <a:solidFill>
                  <a:srgbClr val="38383C"/>
                </a:solidFill>
                <a:latin typeface="Lucida Sans Unicode"/>
                <a:cs typeface="Lucida Sans Unicode"/>
              </a:rPr>
              <a:t>c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h</a:t>
            </a:r>
            <a:r>
              <a:rPr sz="1350" spc="-5" dirty="0">
                <a:solidFill>
                  <a:srgbClr val="38383C"/>
                </a:solidFill>
                <a:latin typeface="Lucida Sans Unicode"/>
                <a:cs typeface="Lucida Sans Unicode"/>
              </a:rPr>
              <a:t>e</a:t>
            </a:r>
            <a:r>
              <a:rPr sz="1350" spc="-30" dirty="0">
                <a:solidFill>
                  <a:srgbClr val="38383C"/>
                </a:solidFill>
                <a:latin typeface="Lucida Sans Unicode"/>
                <a:cs typeface="Lucida Sans Unicode"/>
              </a:rPr>
              <a:t>d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u</a:t>
            </a:r>
            <a:r>
              <a:rPr sz="1350" spc="-20" dirty="0">
                <a:solidFill>
                  <a:srgbClr val="38383C"/>
                </a:solidFill>
                <a:latin typeface="Lucida Sans Unicode"/>
                <a:cs typeface="Lucida Sans Unicode"/>
              </a:rPr>
              <a:t>l</a:t>
            </a:r>
            <a:r>
              <a:rPr sz="1350" dirty="0">
                <a:solidFill>
                  <a:srgbClr val="38383C"/>
                </a:solidFill>
                <a:latin typeface="Lucida Sans Unicode"/>
                <a:cs typeface="Lucida Sans Unicode"/>
              </a:rPr>
              <a:t>e  </a:t>
            </a:r>
            <a:r>
              <a:rPr sz="1350" spc="-35" dirty="0">
                <a:solidFill>
                  <a:srgbClr val="38383C"/>
                </a:solidFill>
                <a:latin typeface="Lucida Sans Unicode"/>
                <a:cs typeface="Lucida Sans Unicode"/>
              </a:rPr>
              <a:t>meetings,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and</a:t>
            </a:r>
            <a:r>
              <a:rPr sz="1350" spc="-6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make</a:t>
            </a:r>
            <a:r>
              <a:rPr sz="1350" spc="-6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phone</a:t>
            </a:r>
            <a:r>
              <a:rPr sz="1350" spc="-6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calls </a:t>
            </a:r>
            <a:r>
              <a:rPr sz="1350" spc="-41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with</a:t>
            </a:r>
            <a:r>
              <a:rPr sz="1350" spc="-6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38383C"/>
                </a:solidFill>
                <a:latin typeface="Lucida Sans Unicode"/>
                <a:cs typeface="Lucida Sans Unicode"/>
              </a:rPr>
              <a:t>ease.</a:t>
            </a:r>
            <a:endParaRPr sz="1350" dirty="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0575" y="1285875"/>
            <a:ext cx="2228849" cy="22288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06900" y="3678237"/>
            <a:ext cx="2567305" cy="19602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705" algn="ctr">
              <a:lnSpc>
                <a:spcPct val="100000"/>
              </a:lnSpc>
              <a:spcBef>
                <a:spcPts val="135"/>
              </a:spcBef>
            </a:pPr>
            <a:r>
              <a:rPr sz="1650" b="1" spc="20" dirty="0">
                <a:solidFill>
                  <a:srgbClr val="0F0F13"/>
                </a:solidFill>
                <a:latin typeface="Cambria"/>
                <a:cs typeface="Cambria"/>
              </a:rPr>
              <a:t>Voice-Assisted</a:t>
            </a:r>
            <a:r>
              <a:rPr sz="1650" b="1" spc="-50" dirty="0">
                <a:solidFill>
                  <a:srgbClr val="0F0F13"/>
                </a:solidFill>
                <a:latin typeface="Cambria"/>
                <a:cs typeface="Cambria"/>
              </a:rPr>
              <a:t> </a:t>
            </a:r>
            <a:r>
              <a:rPr sz="1650" b="1" spc="55" dirty="0">
                <a:solidFill>
                  <a:srgbClr val="0F0F13"/>
                </a:solidFill>
                <a:latin typeface="Cambria"/>
                <a:cs typeface="Cambria"/>
              </a:rPr>
              <a:t>Shopping</a:t>
            </a:r>
            <a:endParaRPr sz="1650">
              <a:latin typeface="Cambria"/>
              <a:cs typeface="Cambria"/>
            </a:endParaRPr>
          </a:p>
          <a:p>
            <a:pPr marL="12700" marR="5080" indent="-3175" algn="ctr">
              <a:lnSpc>
                <a:spcPct val="150500"/>
              </a:lnSpc>
              <a:spcBef>
                <a:spcPts val="1030"/>
              </a:spcBef>
            </a:pP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Using </a:t>
            </a:r>
            <a:r>
              <a:rPr sz="1350" spc="-40" dirty="0">
                <a:solidFill>
                  <a:srgbClr val="38383C"/>
                </a:solidFill>
                <a:latin typeface="Lucida Sans Unicode"/>
                <a:cs typeface="Lucida Sans Unicode"/>
              </a:rPr>
              <a:t>ChatGPT,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your 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customers </a:t>
            </a:r>
            <a:r>
              <a:rPr sz="1350" spc="-41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38383C"/>
                </a:solidFill>
                <a:latin typeface="Lucida Sans Unicode"/>
                <a:cs typeface="Lucida Sans Unicode"/>
              </a:rPr>
              <a:t>can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order </a:t>
            </a:r>
            <a:r>
              <a:rPr sz="1350" spc="-35" dirty="0">
                <a:solidFill>
                  <a:srgbClr val="38383C"/>
                </a:solidFill>
                <a:latin typeface="Lucida Sans Unicode"/>
                <a:cs typeface="Lucida Sans Unicode"/>
              </a:rPr>
              <a:t>products, </a:t>
            </a:r>
            <a:r>
              <a:rPr sz="1350" spc="-40" dirty="0">
                <a:solidFill>
                  <a:srgbClr val="38383C"/>
                </a:solidFill>
                <a:latin typeface="Lucida Sans Unicode"/>
                <a:cs typeface="Lucida Sans Unicode"/>
              </a:rPr>
              <a:t>track </a:t>
            </a:r>
            <a:r>
              <a:rPr sz="1350" spc="-3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38383C"/>
                </a:solidFill>
                <a:latin typeface="Lucida Sans Unicode"/>
                <a:cs typeface="Lucida Sans Unicode"/>
              </a:rPr>
              <a:t>o</a:t>
            </a:r>
            <a:r>
              <a:rPr sz="1350" spc="-35" dirty="0">
                <a:solidFill>
                  <a:srgbClr val="38383C"/>
                </a:solidFill>
                <a:latin typeface="Lucida Sans Unicode"/>
                <a:cs typeface="Lucida Sans Unicode"/>
              </a:rPr>
              <a:t>r</a:t>
            </a:r>
            <a:r>
              <a:rPr sz="1350" spc="-30" dirty="0">
                <a:solidFill>
                  <a:srgbClr val="38383C"/>
                </a:solidFill>
                <a:latin typeface="Lucida Sans Unicode"/>
                <a:cs typeface="Lucida Sans Unicode"/>
              </a:rPr>
              <a:t>d</a:t>
            </a:r>
            <a:r>
              <a:rPr sz="1350" spc="-5" dirty="0">
                <a:solidFill>
                  <a:srgbClr val="38383C"/>
                </a:solidFill>
                <a:latin typeface="Lucida Sans Unicode"/>
                <a:cs typeface="Lucida Sans Unicode"/>
              </a:rPr>
              <a:t>e</a:t>
            </a:r>
            <a:r>
              <a:rPr sz="1350" spc="-35" dirty="0">
                <a:solidFill>
                  <a:srgbClr val="38383C"/>
                </a:solidFill>
                <a:latin typeface="Lucida Sans Unicode"/>
                <a:cs typeface="Lucida Sans Unicode"/>
              </a:rPr>
              <a:t>r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s</a:t>
            </a:r>
            <a:r>
              <a:rPr sz="1350" spc="-80" dirty="0">
                <a:solidFill>
                  <a:srgbClr val="38383C"/>
                </a:solidFill>
                <a:latin typeface="Lucida Sans Unicode"/>
                <a:cs typeface="Lucida Sans Unicode"/>
              </a:rPr>
              <a:t>,</a:t>
            </a:r>
            <a:r>
              <a:rPr sz="1350" spc="-3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5" dirty="0">
                <a:solidFill>
                  <a:srgbClr val="38383C"/>
                </a:solidFill>
                <a:latin typeface="Lucida Sans Unicode"/>
                <a:cs typeface="Lucida Sans Unicode"/>
              </a:rPr>
              <a:t>a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n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d</a:t>
            </a:r>
            <a:r>
              <a:rPr sz="1350" spc="-5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95" dirty="0">
                <a:solidFill>
                  <a:srgbClr val="38383C"/>
                </a:solidFill>
                <a:latin typeface="Lucida Sans Unicode"/>
                <a:cs typeface="Lucida Sans Unicode"/>
              </a:rPr>
              <a:t>g</a:t>
            </a:r>
            <a:r>
              <a:rPr sz="1350" spc="-5" dirty="0">
                <a:solidFill>
                  <a:srgbClr val="38383C"/>
                </a:solidFill>
                <a:latin typeface="Lucida Sans Unicode"/>
                <a:cs typeface="Lucida Sans Unicode"/>
              </a:rPr>
              <a:t>e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t</a:t>
            </a:r>
            <a:r>
              <a:rPr sz="1350" spc="-8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38383C"/>
                </a:solidFill>
                <a:latin typeface="Lucida Sans Unicode"/>
                <a:cs typeface="Lucida Sans Unicode"/>
              </a:rPr>
              <a:t>i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ns</a:t>
            </a:r>
            <a:r>
              <a:rPr sz="1350" spc="-60" dirty="0">
                <a:solidFill>
                  <a:srgbClr val="38383C"/>
                </a:solidFill>
                <a:latin typeface="Lucida Sans Unicode"/>
                <a:cs typeface="Lucida Sans Unicode"/>
              </a:rPr>
              <a:t>t</a:t>
            </a:r>
            <a:r>
              <a:rPr sz="1350" spc="-5" dirty="0">
                <a:solidFill>
                  <a:srgbClr val="38383C"/>
                </a:solidFill>
                <a:latin typeface="Lucida Sans Unicode"/>
                <a:cs typeface="Lucida Sans Unicode"/>
              </a:rPr>
              <a:t>a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n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t 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customer</a:t>
            </a:r>
            <a:r>
              <a:rPr sz="1350" spc="-9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38383C"/>
                </a:solidFill>
                <a:latin typeface="Lucida Sans Unicode"/>
                <a:cs typeface="Lucida Sans Unicode"/>
              </a:rPr>
              <a:t>support,</a:t>
            </a:r>
            <a:r>
              <a:rPr sz="1350" spc="-4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all</a:t>
            </a:r>
            <a:r>
              <a:rPr sz="1350" spc="-3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with</a:t>
            </a:r>
            <a:r>
              <a:rPr sz="1350" spc="-7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38383C"/>
                </a:solidFill>
                <a:latin typeface="Lucida Sans Unicode"/>
                <a:cs typeface="Lucida Sans Unicode"/>
              </a:rPr>
              <a:t>their </a:t>
            </a:r>
            <a:r>
              <a:rPr sz="1350" spc="-41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voice.</a:t>
            </a:r>
            <a:endParaRPr sz="135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72350" y="1285875"/>
            <a:ext cx="2228849" cy="22288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231062" y="3659187"/>
            <a:ext cx="2465070" cy="2255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5915" marR="321945" algn="ctr">
              <a:lnSpc>
                <a:spcPct val="109800"/>
              </a:lnSpc>
              <a:spcBef>
                <a:spcPts val="90"/>
              </a:spcBef>
            </a:pPr>
            <a:r>
              <a:rPr sz="1650" b="1" spc="95" dirty="0">
                <a:solidFill>
                  <a:srgbClr val="0F0F13"/>
                </a:solidFill>
                <a:latin typeface="Cambria"/>
                <a:cs typeface="Cambria"/>
              </a:rPr>
              <a:t>Ho</a:t>
            </a:r>
            <a:r>
              <a:rPr sz="1650" b="1" spc="25" dirty="0">
                <a:solidFill>
                  <a:srgbClr val="0F0F13"/>
                </a:solidFill>
                <a:latin typeface="Cambria"/>
                <a:cs typeface="Cambria"/>
              </a:rPr>
              <a:t>m</a:t>
            </a:r>
            <a:r>
              <a:rPr sz="1650" b="1" spc="-30" dirty="0">
                <a:solidFill>
                  <a:srgbClr val="0F0F13"/>
                </a:solidFill>
                <a:latin typeface="Cambria"/>
                <a:cs typeface="Cambria"/>
              </a:rPr>
              <a:t>e</a:t>
            </a:r>
            <a:r>
              <a:rPr sz="1650" b="1" spc="-90" dirty="0">
                <a:solidFill>
                  <a:srgbClr val="0F0F13"/>
                </a:solidFill>
                <a:latin typeface="Cambria"/>
                <a:cs typeface="Cambria"/>
              </a:rPr>
              <a:t> </a:t>
            </a:r>
            <a:r>
              <a:rPr sz="1650" b="1" spc="-30" dirty="0">
                <a:solidFill>
                  <a:srgbClr val="0F0F13"/>
                </a:solidFill>
                <a:latin typeface="Cambria"/>
                <a:cs typeface="Cambria"/>
              </a:rPr>
              <a:t>A</a:t>
            </a:r>
            <a:r>
              <a:rPr sz="1650" b="1" spc="60" dirty="0">
                <a:solidFill>
                  <a:srgbClr val="0F0F13"/>
                </a:solidFill>
                <a:latin typeface="Cambria"/>
                <a:cs typeface="Cambria"/>
              </a:rPr>
              <a:t>u</a:t>
            </a:r>
            <a:r>
              <a:rPr sz="1650" b="1" spc="-5" dirty="0">
                <a:solidFill>
                  <a:srgbClr val="0F0F13"/>
                </a:solidFill>
                <a:latin typeface="Cambria"/>
                <a:cs typeface="Cambria"/>
              </a:rPr>
              <a:t>t</a:t>
            </a:r>
            <a:r>
              <a:rPr sz="1650" b="1" spc="30" dirty="0">
                <a:solidFill>
                  <a:srgbClr val="0F0F13"/>
                </a:solidFill>
                <a:latin typeface="Cambria"/>
                <a:cs typeface="Cambria"/>
              </a:rPr>
              <a:t>o</a:t>
            </a:r>
            <a:r>
              <a:rPr sz="1650" b="1" spc="25" dirty="0">
                <a:solidFill>
                  <a:srgbClr val="0F0F13"/>
                </a:solidFill>
                <a:latin typeface="Cambria"/>
                <a:cs typeface="Cambria"/>
              </a:rPr>
              <a:t>m</a:t>
            </a:r>
            <a:r>
              <a:rPr sz="1650" b="1" spc="15" dirty="0">
                <a:solidFill>
                  <a:srgbClr val="0F0F13"/>
                </a:solidFill>
                <a:latin typeface="Cambria"/>
                <a:cs typeface="Cambria"/>
              </a:rPr>
              <a:t>a</a:t>
            </a:r>
            <a:r>
              <a:rPr sz="1650" b="1" spc="-5" dirty="0">
                <a:solidFill>
                  <a:srgbClr val="0F0F13"/>
                </a:solidFill>
                <a:latin typeface="Cambria"/>
                <a:cs typeface="Cambria"/>
              </a:rPr>
              <a:t>t</a:t>
            </a:r>
            <a:r>
              <a:rPr sz="1650" b="1" dirty="0">
                <a:solidFill>
                  <a:srgbClr val="0F0F13"/>
                </a:solidFill>
                <a:latin typeface="Cambria"/>
                <a:cs typeface="Cambria"/>
              </a:rPr>
              <a:t>i</a:t>
            </a:r>
            <a:r>
              <a:rPr sz="1650" b="1" spc="30" dirty="0">
                <a:solidFill>
                  <a:srgbClr val="0F0F13"/>
                </a:solidFill>
                <a:latin typeface="Cambria"/>
                <a:cs typeface="Cambria"/>
              </a:rPr>
              <a:t>o</a:t>
            </a:r>
            <a:r>
              <a:rPr sz="1650" b="1" spc="20" dirty="0">
                <a:solidFill>
                  <a:srgbClr val="0F0F13"/>
                </a:solidFill>
                <a:latin typeface="Cambria"/>
                <a:cs typeface="Cambria"/>
              </a:rPr>
              <a:t>n  </a:t>
            </a:r>
            <a:r>
              <a:rPr sz="1650" b="1" spc="5" dirty="0">
                <a:solidFill>
                  <a:srgbClr val="0F0F13"/>
                </a:solidFill>
                <a:latin typeface="Cambria"/>
                <a:cs typeface="Cambria"/>
              </a:rPr>
              <a:t>Assistant</a:t>
            </a:r>
            <a:endParaRPr sz="1650">
              <a:latin typeface="Cambria"/>
              <a:cs typeface="Cambria"/>
            </a:endParaRPr>
          </a:p>
          <a:p>
            <a:pPr marL="12700" marR="5080" indent="-4445" algn="ctr">
              <a:lnSpc>
                <a:spcPct val="149300"/>
              </a:lnSpc>
              <a:spcBef>
                <a:spcPts val="1125"/>
              </a:spcBef>
            </a:pPr>
            <a:r>
              <a:rPr sz="1350" spc="-45" dirty="0">
                <a:solidFill>
                  <a:srgbClr val="38383C"/>
                </a:solidFill>
                <a:latin typeface="Lucida Sans Unicode"/>
                <a:cs typeface="Lucida Sans Unicode"/>
              </a:rPr>
              <a:t>Control</a:t>
            </a:r>
            <a:r>
              <a:rPr sz="1350" spc="-3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temperature,</a:t>
            </a:r>
            <a:r>
              <a:rPr sz="1350" spc="-4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38383C"/>
                </a:solidFill>
                <a:latin typeface="Lucida Sans Unicode"/>
                <a:cs typeface="Lucida Sans Unicode"/>
              </a:rPr>
              <a:t>lighting, </a:t>
            </a:r>
            <a:r>
              <a:rPr sz="1350" spc="-4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music,</a:t>
            </a:r>
            <a:r>
              <a:rPr sz="1350" spc="-4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and</a:t>
            </a:r>
            <a:r>
              <a:rPr sz="1350" spc="-6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5" dirty="0">
                <a:solidFill>
                  <a:srgbClr val="38383C"/>
                </a:solidFill>
                <a:latin typeface="Lucida Sans Unicode"/>
                <a:cs typeface="Lucida Sans Unicode"/>
              </a:rPr>
              <a:t>more</a:t>
            </a:r>
            <a:r>
              <a:rPr sz="1350" spc="-7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38383C"/>
                </a:solidFill>
                <a:latin typeface="Lucida Sans Unicode"/>
                <a:cs typeface="Lucida Sans Unicode"/>
              </a:rPr>
              <a:t>using</a:t>
            </a:r>
            <a:r>
              <a:rPr sz="1350" spc="-5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simple </a:t>
            </a:r>
            <a:r>
              <a:rPr sz="1350" spc="-409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voice commands. </a:t>
            </a:r>
            <a:r>
              <a:rPr sz="1350" spc="-35" dirty="0">
                <a:solidFill>
                  <a:srgbClr val="38383C"/>
                </a:solidFill>
                <a:latin typeface="Lucida Sans Unicode"/>
                <a:cs typeface="Lucida Sans Unicode"/>
              </a:rPr>
              <a:t>ChatGPT </a:t>
            </a:r>
            <a:r>
              <a:rPr sz="1350" spc="-30" dirty="0">
                <a:solidFill>
                  <a:srgbClr val="38383C"/>
                </a:solidFill>
                <a:latin typeface="Lucida Sans Unicode"/>
                <a:cs typeface="Lucida Sans Unicode"/>
              </a:rPr>
              <a:t> makes </a:t>
            </a:r>
            <a:r>
              <a:rPr sz="1350" spc="-5" dirty="0">
                <a:solidFill>
                  <a:srgbClr val="38383C"/>
                </a:solidFill>
                <a:latin typeface="Lucida Sans Unicode"/>
                <a:cs typeface="Lucida Sans Unicode"/>
              </a:rPr>
              <a:t>home </a:t>
            </a:r>
            <a:r>
              <a:rPr sz="1350" spc="-20" dirty="0">
                <a:solidFill>
                  <a:srgbClr val="38383C"/>
                </a:solidFill>
                <a:latin typeface="Lucida Sans Unicode"/>
                <a:cs typeface="Lucida Sans Unicode"/>
              </a:rPr>
              <a:t>automation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easy </a:t>
            </a:r>
            <a:r>
              <a:rPr sz="1350" spc="-41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and</a:t>
            </a:r>
            <a:r>
              <a:rPr sz="1350" spc="-6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38383C"/>
                </a:solidFill>
                <a:latin typeface="Lucida Sans Unicode"/>
                <a:cs typeface="Lucida Sans Unicode"/>
              </a:rPr>
              <a:t>intuitive.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8D3564-CE1E-FFEF-BD97-52FE70761AA2}"/>
              </a:ext>
            </a:extLst>
          </p:cNvPr>
          <p:cNvSpPr txBox="1"/>
          <p:nvPr/>
        </p:nvSpPr>
        <p:spPr>
          <a:xfrm>
            <a:off x="380999" y="110510"/>
            <a:ext cx="563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 of </a:t>
            </a:r>
            <a:r>
              <a:rPr lang="en-IN" sz="20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VoiceGenius</a:t>
            </a:r>
            <a:endParaRPr lang="en-IN" sz="2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8E646-0B70-9CC3-E15B-975152FF205C}"/>
              </a:ext>
            </a:extLst>
          </p:cNvPr>
          <p:cNvSpPr txBox="1"/>
          <p:nvPr/>
        </p:nvSpPr>
        <p:spPr>
          <a:xfrm>
            <a:off x="381000" y="850900"/>
            <a:ext cx="967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Accessibility: TTS technology enables visually impaired individuals or those with reading difficulties to access written information by converting it into spoken words.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Multilingual Support: TTS systems can be developed to support multiple languages, allowing users to listen to content in their preferred language.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Sounding Speech: Advanced TTS systems leverage machine learning techniques to generate more natural and human-like speech, improving the overall user experience</a:t>
            </a:r>
            <a:r>
              <a:rPr lang="en-US" i="0" dirty="0">
                <a:solidFill>
                  <a:srgbClr val="D1D5D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35511-7FBB-2822-049A-F781A11EFACA}"/>
              </a:ext>
            </a:extLst>
          </p:cNvPr>
          <p:cNvSpPr txBox="1"/>
          <p:nvPr/>
        </p:nvSpPr>
        <p:spPr>
          <a:xfrm flipH="1">
            <a:off x="380998" y="2982267"/>
            <a:ext cx="6629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Disadvantages of </a:t>
            </a:r>
            <a:r>
              <a:rPr lang="en-IN" sz="20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VoiceGenius</a:t>
            </a:r>
            <a:endParaRPr lang="en-IN" sz="2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F5A0B-B6E3-CBDD-5F9E-33B59FEC938E}"/>
              </a:ext>
            </a:extLst>
          </p:cNvPr>
          <p:cNvSpPr txBox="1"/>
          <p:nvPr/>
        </p:nvSpPr>
        <p:spPr>
          <a:xfrm flipH="1">
            <a:off x="305822" y="3815477"/>
            <a:ext cx="11124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Lack of Emotional Variation: While TTS systems have improved in generating natural speech, they often struggle to convey emotions effectively, as they lack the subtle nuances and variations in tone that humans naturally express.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Pronunciation and Accent Challenges: TTS systems may encounter difficulties in accurately pronouncing certain words or names, especially those from different languages or with uncommon phonetic patterns.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Robotic Sounding Speech: Although TTS systems have made significant progress in sounding more natural, certain instances may still result in speech that sounds artificial or robotic, which can impact the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82154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F65E-5DE3-3E86-7C06-0A1ACE31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65100"/>
            <a:ext cx="6075044" cy="515526"/>
          </a:xfrm>
        </p:spPr>
        <p:txBody>
          <a:bodyPr/>
          <a:lstStyle/>
          <a:p>
            <a:r>
              <a:rPr lang="en-IN" dirty="0"/>
              <a:t>Code Structure: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1F0BC-F4F8-C110-040F-B9AED01D7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622301"/>
            <a:ext cx="10668000" cy="6370975"/>
          </a:xfrm>
        </p:spPr>
        <p:txBody>
          <a:bodyPr/>
          <a:lstStyle/>
          <a:p>
            <a:r>
              <a:rPr lang="en-IN" b="0" i="0" dirty="0">
                <a:effectLst/>
                <a:latin typeface="Söhne"/>
              </a:rPr>
              <a:t>Importing necessary libraries: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</a:rPr>
              <a:t>OpenAI for AI-generated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Pyttsx3 for text to speech conversion</a:t>
            </a:r>
            <a:endParaRPr lang="en-IN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sp</a:t>
            </a:r>
            <a:r>
              <a:rPr lang="en-IN" dirty="0">
                <a:latin typeface="Söhne"/>
              </a:rPr>
              <a:t>eechRecognition for speech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</a:rPr>
              <a:t>Webbrowser for opening web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</a:rPr>
              <a:t>Googletrans for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</a:rPr>
              <a:t>Sys for system for functions</a:t>
            </a:r>
          </a:p>
          <a:p>
            <a:endParaRPr lang="en-IN" dirty="0">
              <a:latin typeface="Söhne"/>
            </a:endParaRPr>
          </a:p>
          <a:p>
            <a:r>
              <a:rPr lang="en-IN" dirty="0">
                <a:latin typeface="Söhne"/>
              </a:rPr>
              <a:t>Setting up API key and creating instances: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</a:rPr>
              <a:t>Set openAI API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</a:rPr>
              <a:t>Create an instance of the openAI completion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Initialize pyttsx3 engine for text-to-speech conversion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Create an instance of the Translator class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r>
              <a:rPr lang="en-US" dirty="0">
                <a:latin typeface="Söhne"/>
              </a:rPr>
              <a:t>Defining functions: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Generates AI response based on the user’s question.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Speak(text) It converts text to audible speech using </a:t>
            </a:r>
            <a:r>
              <a:rPr lang="en-US" dirty="0" err="1">
                <a:latin typeface="Söhne"/>
              </a:rPr>
              <a:t>pyttsx</a:t>
            </a:r>
            <a:endParaRPr lang="en-US" dirty="0"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Translate_text</a:t>
            </a:r>
            <a:r>
              <a:rPr lang="en-US" b="0" i="0" dirty="0">
                <a:effectLst/>
                <a:latin typeface="Söhne"/>
              </a:rPr>
              <a:t>(text, target</a:t>
            </a:r>
            <a:r>
              <a:rPr lang="en-IN" b="0" i="0">
                <a:effectLst/>
                <a:latin typeface="Söhne"/>
              </a:rPr>
              <a:t>_response</a:t>
            </a:r>
            <a:r>
              <a:rPr lang="mr-IN" b="0" i="0">
                <a:effectLst/>
                <a:latin typeface="Söhne"/>
              </a:rPr>
              <a:t>)</a:t>
            </a:r>
            <a:endParaRPr lang="en-US" b="0" i="0" dirty="0">
              <a:effectLst/>
              <a:latin typeface="Söhne"/>
            </a:endParaRPr>
          </a:p>
          <a:p>
            <a:br>
              <a:rPr lang="en-US" dirty="0"/>
            </a:br>
            <a:br>
              <a:rPr lang="en-US" dirty="0"/>
            </a:br>
            <a:endParaRPr lang="en-IN" dirty="0">
              <a:latin typeface="Söhne"/>
            </a:endParaRPr>
          </a:p>
          <a:p>
            <a:endParaRPr lang="en-IN" dirty="0">
              <a:latin typeface="Söhne"/>
            </a:endParaRPr>
          </a:p>
          <a:p>
            <a:endParaRPr lang="en-IN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909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1749425"/>
            <a:ext cx="567182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Pricing</a:t>
            </a:r>
            <a:r>
              <a:rPr spc="5" dirty="0"/>
              <a:t> </a:t>
            </a:r>
            <a:r>
              <a:rPr spc="550" dirty="0"/>
              <a:t>&amp;</a:t>
            </a:r>
            <a:r>
              <a:rPr spc="-30" dirty="0"/>
              <a:t> </a:t>
            </a:r>
            <a:r>
              <a:rPr spc="60" dirty="0"/>
              <a:t>Licensing</a:t>
            </a:r>
            <a:r>
              <a:rPr spc="10" dirty="0"/>
              <a:t> </a:t>
            </a:r>
            <a:r>
              <a:rPr spc="60" dirty="0"/>
              <a:t>Options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647824" y="2552699"/>
            <a:ext cx="2600325" cy="1714500"/>
          </a:xfrm>
          <a:custGeom>
            <a:avLst/>
            <a:gdLst/>
            <a:ahLst/>
            <a:cxnLst/>
            <a:rect l="l" t="t" r="r" b="b"/>
            <a:pathLst>
              <a:path w="2600325" h="1714500">
                <a:moveTo>
                  <a:pt x="2520228" y="1714499"/>
                </a:moveTo>
                <a:lnTo>
                  <a:pt x="80096" y="1714499"/>
                </a:lnTo>
                <a:lnTo>
                  <a:pt x="74521" y="1713950"/>
                </a:lnTo>
                <a:lnTo>
                  <a:pt x="33418" y="1696925"/>
                </a:lnTo>
                <a:lnTo>
                  <a:pt x="8679" y="1666779"/>
                </a:lnTo>
                <a:lnTo>
                  <a:pt x="0" y="1634403"/>
                </a:lnTo>
                <a:lnTo>
                  <a:pt x="0" y="1628774"/>
                </a:lnTo>
                <a:lnTo>
                  <a:pt x="0" y="80096"/>
                </a:lnTo>
                <a:lnTo>
                  <a:pt x="11319" y="42778"/>
                </a:lnTo>
                <a:lnTo>
                  <a:pt x="42778" y="11319"/>
                </a:lnTo>
                <a:lnTo>
                  <a:pt x="80096" y="0"/>
                </a:lnTo>
                <a:lnTo>
                  <a:pt x="2520228" y="0"/>
                </a:lnTo>
                <a:lnTo>
                  <a:pt x="2557545" y="11319"/>
                </a:lnTo>
                <a:lnTo>
                  <a:pt x="2589004" y="42778"/>
                </a:lnTo>
                <a:lnTo>
                  <a:pt x="2600324" y="80096"/>
                </a:lnTo>
                <a:lnTo>
                  <a:pt x="2600324" y="1634403"/>
                </a:lnTo>
                <a:lnTo>
                  <a:pt x="2589004" y="1671719"/>
                </a:lnTo>
                <a:lnTo>
                  <a:pt x="2557545" y="1703179"/>
                </a:lnTo>
                <a:lnTo>
                  <a:pt x="2525803" y="1713950"/>
                </a:lnTo>
                <a:lnTo>
                  <a:pt x="2520228" y="1714499"/>
                </a:lnTo>
                <a:close/>
              </a:path>
            </a:pathLst>
          </a:custGeom>
          <a:solidFill>
            <a:srgbClr val="E3E3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1812" y="2716212"/>
            <a:ext cx="2007235" cy="10267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20" dirty="0">
                <a:solidFill>
                  <a:srgbClr val="0F0F13"/>
                </a:solidFill>
                <a:latin typeface="Cambria"/>
                <a:cs typeface="Cambria"/>
              </a:rPr>
              <a:t>Basic</a:t>
            </a:r>
            <a:r>
              <a:rPr sz="1650" b="1" spc="-35" dirty="0">
                <a:solidFill>
                  <a:srgbClr val="0F0F13"/>
                </a:solidFill>
                <a:latin typeface="Cambria"/>
                <a:cs typeface="Cambria"/>
              </a:rPr>
              <a:t> </a:t>
            </a:r>
            <a:r>
              <a:rPr sz="1650" b="1" spc="20" dirty="0">
                <a:solidFill>
                  <a:srgbClr val="0F0F13"/>
                </a:solidFill>
                <a:latin typeface="Cambria"/>
                <a:cs typeface="Cambria"/>
              </a:rPr>
              <a:t>License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48100"/>
              </a:lnSpc>
              <a:spcBef>
                <a:spcPts val="1065"/>
              </a:spcBef>
            </a:pPr>
            <a:r>
              <a:rPr sz="1350" spc="-5" dirty="0">
                <a:solidFill>
                  <a:srgbClr val="38383C"/>
                </a:solidFill>
                <a:latin typeface="Trebuchet MS"/>
                <a:cs typeface="Trebuchet MS"/>
              </a:rPr>
              <a:t>Free</a:t>
            </a:r>
            <a:r>
              <a:rPr sz="1350" spc="-55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45" dirty="0">
                <a:solidFill>
                  <a:srgbClr val="38383C"/>
                </a:solidFill>
                <a:latin typeface="Trebuchet MS"/>
                <a:cs typeface="Trebuchet MS"/>
              </a:rPr>
              <a:t>version</a:t>
            </a:r>
            <a:r>
              <a:rPr sz="1350" spc="-50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38383C"/>
                </a:solidFill>
                <a:latin typeface="Trebuchet MS"/>
                <a:cs typeface="Trebuchet MS"/>
              </a:rPr>
              <a:t>with</a:t>
            </a:r>
            <a:r>
              <a:rPr sz="1350" spc="-50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38383C"/>
                </a:solidFill>
                <a:latin typeface="Trebuchet MS"/>
                <a:cs typeface="Trebuchet MS"/>
              </a:rPr>
              <a:t>limited </a:t>
            </a:r>
            <a:r>
              <a:rPr sz="1350" spc="-390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38383C"/>
                </a:solidFill>
                <a:latin typeface="Trebuchet MS"/>
                <a:cs typeface="Trebuchet MS"/>
              </a:rPr>
              <a:t>features</a:t>
            </a:r>
            <a:r>
              <a:rPr sz="1350" spc="-15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65" dirty="0">
                <a:solidFill>
                  <a:srgbClr val="38383C"/>
                </a:solidFill>
                <a:latin typeface="Trebuchet MS"/>
                <a:cs typeface="Trebuchet MS"/>
              </a:rPr>
              <a:t>and</a:t>
            </a:r>
            <a:r>
              <a:rPr sz="1350" spc="-40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38383C"/>
                </a:solidFill>
                <a:latin typeface="Trebuchet MS"/>
                <a:cs typeface="Trebuchet MS"/>
              </a:rPr>
              <a:t>usage.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599" y="2552699"/>
            <a:ext cx="2600325" cy="1714500"/>
          </a:xfrm>
          <a:custGeom>
            <a:avLst/>
            <a:gdLst/>
            <a:ahLst/>
            <a:cxnLst/>
            <a:rect l="l" t="t" r="r" b="b"/>
            <a:pathLst>
              <a:path w="2600325" h="1714500">
                <a:moveTo>
                  <a:pt x="2520228" y="1714499"/>
                </a:moveTo>
                <a:lnTo>
                  <a:pt x="80096" y="1714499"/>
                </a:lnTo>
                <a:lnTo>
                  <a:pt x="74521" y="1713950"/>
                </a:lnTo>
                <a:lnTo>
                  <a:pt x="33418" y="1696925"/>
                </a:lnTo>
                <a:lnTo>
                  <a:pt x="8679" y="1666779"/>
                </a:lnTo>
                <a:lnTo>
                  <a:pt x="0" y="1634403"/>
                </a:lnTo>
                <a:lnTo>
                  <a:pt x="0" y="1628774"/>
                </a:lnTo>
                <a:lnTo>
                  <a:pt x="0" y="80096"/>
                </a:lnTo>
                <a:lnTo>
                  <a:pt x="11319" y="42778"/>
                </a:lnTo>
                <a:lnTo>
                  <a:pt x="42778" y="11319"/>
                </a:lnTo>
                <a:lnTo>
                  <a:pt x="80096" y="0"/>
                </a:lnTo>
                <a:lnTo>
                  <a:pt x="2520228" y="0"/>
                </a:lnTo>
                <a:lnTo>
                  <a:pt x="2557545" y="11319"/>
                </a:lnTo>
                <a:lnTo>
                  <a:pt x="2589003" y="42778"/>
                </a:lnTo>
                <a:lnTo>
                  <a:pt x="2600324" y="80096"/>
                </a:lnTo>
                <a:lnTo>
                  <a:pt x="2600324" y="1634403"/>
                </a:lnTo>
                <a:lnTo>
                  <a:pt x="2589003" y="1671719"/>
                </a:lnTo>
                <a:lnTo>
                  <a:pt x="2557545" y="1703179"/>
                </a:lnTo>
                <a:lnTo>
                  <a:pt x="2525803" y="1713950"/>
                </a:lnTo>
                <a:lnTo>
                  <a:pt x="2520228" y="1714499"/>
                </a:lnTo>
                <a:close/>
              </a:path>
            </a:pathLst>
          </a:custGeom>
          <a:solidFill>
            <a:srgbClr val="E3E3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3587" y="2716212"/>
            <a:ext cx="2061210" cy="10267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30" dirty="0">
                <a:solidFill>
                  <a:srgbClr val="0F0F13"/>
                </a:solidFill>
                <a:latin typeface="Cambria"/>
                <a:cs typeface="Cambria"/>
              </a:rPr>
              <a:t>Standard</a:t>
            </a:r>
            <a:r>
              <a:rPr sz="1650" b="1" spc="-45" dirty="0">
                <a:solidFill>
                  <a:srgbClr val="0F0F13"/>
                </a:solidFill>
                <a:latin typeface="Cambria"/>
                <a:cs typeface="Cambria"/>
              </a:rPr>
              <a:t> </a:t>
            </a:r>
            <a:r>
              <a:rPr sz="1650" b="1" spc="20" dirty="0">
                <a:solidFill>
                  <a:srgbClr val="0F0F13"/>
                </a:solidFill>
                <a:latin typeface="Cambria"/>
                <a:cs typeface="Cambria"/>
              </a:rPr>
              <a:t>License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48100"/>
              </a:lnSpc>
              <a:spcBef>
                <a:spcPts val="1065"/>
              </a:spcBef>
            </a:pPr>
            <a:r>
              <a:rPr sz="1350" spc="35" dirty="0">
                <a:solidFill>
                  <a:srgbClr val="38383C"/>
                </a:solidFill>
                <a:latin typeface="Trebuchet MS"/>
                <a:cs typeface="Trebuchet MS"/>
              </a:rPr>
              <a:t>Licensed per </a:t>
            </a:r>
            <a:r>
              <a:rPr sz="1350" spc="60" dirty="0">
                <a:solidFill>
                  <a:srgbClr val="38383C"/>
                </a:solidFill>
                <a:latin typeface="Trebuchet MS"/>
                <a:cs typeface="Trebuchet MS"/>
              </a:rPr>
              <a:t>user </a:t>
            </a:r>
            <a:r>
              <a:rPr sz="1350" spc="5" dirty="0">
                <a:solidFill>
                  <a:srgbClr val="38383C"/>
                </a:solidFill>
                <a:latin typeface="Trebuchet MS"/>
                <a:cs typeface="Trebuchet MS"/>
              </a:rPr>
              <a:t>with </a:t>
            </a:r>
            <a:r>
              <a:rPr sz="1350" spc="10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38383C"/>
                </a:solidFill>
                <a:latin typeface="Trebuchet MS"/>
                <a:cs typeface="Trebuchet MS"/>
              </a:rPr>
              <a:t>support</a:t>
            </a:r>
            <a:r>
              <a:rPr sz="1350" spc="-80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65" dirty="0">
                <a:solidFill>
                  <a:srgbClr val="38383C"/>
                </a:solidFill>
                <a:latin typeface="Trebuchet MS"/>
                <a:cs typeface="Trebuchet MS"/>
              </a:rPr>
              <a:t>and</a:t>
            </a:r>
            <a:r>
              <a:rPr sz="1350" spc="-50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38383C"/>
                </a:solidFill>
                <a:latin typeface="Trebuchet MS"/>
                <a:cs typeface="Trebuchet MS"/>
              </a:rPr>
              <a:t>full</a:t>
            </a:r>
            <a:r>
              <a:rPr sz="1350" spc="-20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38383C"/>
                </a:solidFill>
                <a:latin typeface="Trebuchet MS"/>
                <a:cs typeface="Trebuchet MS"/>
              </a:rPr>
              <a:t>features.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1374" y="2552699"/>
            <a:ext cx="2600325" cy="1714500"/>
          </a:xfrm>
          <a:custGeom>
            <a:avLst/>
            <a:gdLst/>
            <a:ahLst/>
            <a:cxnLst/>
            <a:rect l="l" t="t" r="r" b="b"/>
            <a:pathLst>
              <a:path w="2600325" h="1714500">
                <a:moveTo>
                  <a:pt x="2520228" y="1714499"/>
                </a:moveTo>
                <a:lnTo>
                  <a:pt x="80095" y="1714499"/>
                </a:lnTo>
                <a:lnTo>
                  <a:pt x="74521" y="1713950"/>
                </a:lnTo>
                <a:lnTo>
                  <a:pt x="33417" y="1696925"/>
                </a:lnTo>
                <a:lnTo>
                  <a:pt x="8677" y="1666779"/>
                </a:lnTo>
                <a:lnTo>
                  <a:pt x="0" y="1634403"/>
                </a:lnTo>
                <a:lnTo>
                  <a:pt x="0" y="1628774"/>
                </a:lnTo>
                <a:lnTo>
                  <a:pt x="0" y="80096"/>
                </a:lnTo>
                <a:lnTo>
                  <a:pt x="11319" y="42778"/>
                </a:lnTo>
                <a:lnTo>
                  <a:pt x="42778" y="11319"/>
                </a:lnTo>
                <a:lnTo>
                  <a:pt x="80095" y="0"/>
                </a:lnTo>
                <a:lnTo>
                  <a:pt x="2520228" y="0"/>
                </a:lnTo>
                <a:lnTo>
                  <a:pt x="2557544" y="11319"/>
                </a:lnTo>
                <a:lnTo>
                  <a:pt x="2589003" y="42778"/>
                </a:lnTo>
                <a:lnTo>
                  <a:pt x="2600324" y="80096"/>
                </a:lnTo>
                <a:lnTo>
                  <a:pt x="2600324" y="1634403"/>
                </a:lnTo>
                <a:lnTo>
                  <a:pt x="2589003" y="1671719"/>
                </a:lnTo>
                <a:lnTo>
                  <a:pt x="2557544" y="1703179"/>
                </a:lnTo>
                <a:lnTo>
                  <a:pt x="2525803" y="1713950"/>
                </a:lnTo>
                <a:lnTo>
                  <a:pt x="2520228" y="1714499"/>
                </a:lnTo>
                <a:close/>
              </a:path>
            </a:pathLst>
          </a:custGeom>
          <a:solidFill>
            <a:srgbClr val="E3E3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5362" y="2716212"/>
            <a:ext cx="1877060" cy="1341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20" dirty="0">
                <a:solidFill>
                  <a:srgbClr val="0F0F13"/>
                </a:solidFill>
                <a:latin typeface="Cambria"/>
                <a:cs typeface="Cambria"/>
              </a:rPr>
              <a:t>Enterprise</a:t>
            </a:r>
            <a:r>
              <a:rPr sz="1650" b="1" spc="-50" dirty="0">
                <a:solidFill>
                  <a:srgbClr val="0F0F13"/>
                </a:solidFill>
                <a:latin typeface="Cambria"/>
                <a:cs typeface="Cambria"/>
              </a:rPr>
              <a:t> </a:t>
            </a:r>
            <a:r>
              <a:rPr sz="1650" b="1" spc="20" dirty="0">
                <a:solidFill>
                  <a:srgbClr val="0F0F13"/>
                </a:solidFill>
                <a:latin typeface="Cambria"/>
                <a:cs typeface="Cambria"/>
              </a:rPr>
              <a:t>License</a:t>
            </a:r>
            <a:endParaRPr sz="1650" dirty="0">
              <a:latin typeface="Cambria"/>
              <a:cs typeface="Cambria"/>
            </a:endParaRPr>
          </a:p>
          <a:p>
            <a:pPr marL="12700" marR="10160">
              <a:lnSpc>
                <a:spcPct val="150500"/>
              </a:lnSpc>
              <a:spcBef>
                <a:spcPts val="1030"/>
              </a:spcBef>
            </a:pPr>
            <a:r>
              <a:rPr sz="1350" spc="35" dirty="0">
                <a:solidFill>
                  <a:srgbClr val="38383C"/>
                </a:solidFill>
                <a:latin typeface="Trebuchet MS"/>
                <a:cs typeface="Trebuchet MS"/>
              </a:rPr>
              <a:t>Customizable</a:t>
            </a:r>
            <a:r>
              <a:rPr sz="1350" spc="-80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38383C"/>
                </a:solidFill>
                <a:latin typeface="Trebuchet MS"/>
                <a:cs typeface="Trebuchet MS"/>
              </a:rPr>
              <a:t>licensing </a:t>
            </a:r>
            <a:r>
              <a:rPr sz="1350" spc="-395" dirty="0">
                <a:solidFill>
                  <a:srgbClr val="38383C"/>
                </a:solidFill>
                <a:latin typeface="Trebuchet MS"/>
                <a:cs typeface="Trebuchet MS"/>
              </a:rPr>
              <a:t> </a:t>
            </a:r>
            <a:r>
              <a:rPr sz="1350" spc="45" dirty="0">
                <a:solidFill>
                  <a:srgbClr val="38383C"/>
                </a:solidFill>
                <a:latin typeface="Trebuchet MS"/>
                <a:cs typeface="Trebuchet MS"/>
              </a:rPr>
              <a:t>options </a:t>
            </a:r>
            <a:r>
              <a:rPr sz="1350" spc="25" dirty="0">
                <a:solidFill>
                  <a:srgbClr val="38383C"/>
                </a:solidFill>
                <a:latin typeface="Trebuchet MS"/>
                <a:cs typeface="Trebuchet MS"/>
              </a:rPr>
              <a:t>for </a:t>
            </a:r>
            <a:r>
              <a:rPr sz="1350" spc="15" dirty="0">
                <a:solidFill>
                  <a:srgbClr val="38383C"/>
                </a:solidFill>
                <a:latin typeface="Trebuchet MS"/>
                <a:cs typeface="Trebuchet MS"/>
              </a:rPr>
              <a:t>larger </a:t>
            </a:r>
            <a:r>
              <a:rPr sz="1350" spc="20" dirty="0">
                <a:solidFill>
                  <a:srgbClr val="38383C"/>
                </a:solidFill>
                <a:latin typeface="Trebuchet MS"/>
                <a:cs typeface="Trebuchet MS"/>
              </a:rPr>
              <a:t> organizations.</a:t>
            </a:r>
            <a:endParaRPr sz="135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51075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Conclusion</a:t>
            </a:r>
            <a:r>
              <a:rPr spc="10" dirty="0"/>
              <a:t> </a:t>
            </a:r>
            <a:r>
              <a:rPr spc="550" dirty="0"/>
              <a:t>&amp;</a:t>
            </a:r>
            <a:r>
              <a:rPr spc="-45" dirty="0"/>
              <a:t> </a:t>
            </a:r>
            <a:r>
              <a:rPr spc="265" dirty="0"/>
              <a:t>Q&amp;A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6487" y="2726689"/>
            <a:ext cx="5813425" cy="12541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49700"/>
              </a:lnSpc>
              <a:spcBef>
                <a:spcPts val="75"/>
              </a:spcBef>
            </a:pPr>
            <a:r>
              <a:rPr sz="1350" spc="-40" dirty="0">
                <a:solidFill>
                  <a:srgbClr val="38383C"/>
                </a:solidFill>
                <a:latin typeface="Lucida Sans Unicode"/>
                <a:cs typeface="Lucida Sans Unicode"/>
              </a:rPr>
              <a:t>The </a:t>
            </a:r>
            <a:r>
              <a:rPr sz="1350" spc="-35" dirty="0">
                <a:solidFill>
                  <a:srgbClr val="38383C"/>
                </a:solidFill>
                <a:latin typeface="Lucida Sans Unicode"/>
                <a:cs typeface="Lucida Sans Unicode"/>
              </a:rPr>
              <a:t>ChatGPT </a:t>
            </a:r>
            <a:r>
              <a:rPr sz="1350" spc="-20" dirty="0">
                <a:solidFill>
                  <a:srgbClr val="38383C"/>
                </a:solidFill>
                <a:latin typeface="Lucida Sans Unicode"/>
                <a:cs typeface="Lucida Sans Unicode"/>
              </a:rPr>
              <a:t>Voice </a:t>
            </a:r>
            <a:r>
              <a:rPr sz="1350" spc="-5" dirty="0">
                <a:solidFill>
                  <a:srgbClr val="38383C"/>
                </a:solidFill>
                <a:latin typeface="Lucida Sans Unicode"/>
                <a:cs typeface="Lucida Sans Unicode"/>
              </a:rPr>
              <a:t>Module 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provides </a:t>
            </a:r>
            <a:r>
              <a:rPr sz="1350" dirty="0">
                <a:solidFill>
                  <a:srgbClr val="38383C"/>
                </a:solidFill>
                <a:latin typeface="Lucida Sans Unicode"/>
                <a:cs typeface="Lucida Sans Unicode"/>
              </a:rPr>
              <a:t>a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simple and 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natural </a:t>
            </a:r>
            <a:r>
              <a:rPr sz="1350" spc="-10" dirty="0">
                <a:solidFill>
                  <a:srgbClr val="38383C"/>
                </a:solidFill>
                <a:latin typeface="Lucida Sans Unicode"/>
                <a:cs typeface="Lucida Sans Unicode"/>
              </a:rPr>
              <a:t>way </a:t>
            </a:r>
            <a:r>
              <a:rPr sz="1350" spc="-20" dirty="0">
                <a:solidFill>
                  <a:srgbClr val="38383C"/>
                </a:solidFill>
                <a:latin typeface="Lucida Sans Unicode"/>
                <a:cs typeface="Lucida Sans Unicode"/>
              </a:rPr>
              <a:t>for 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users </a:t>
            </a:r>
            <a:r>
              <a:rPr sz="1350" spc="-41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38383C"/>
                </a:solidFill>
                <a:latin typeface="Lucida Sans Unicode"/>
                <a:cs typeface="Lucida Sans Unicode"/>
              </a:rPr>
              <a:t>to 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interact with </a:t>
            </a:r>
            <a:r>
              <a:rPr sz="1350" spc="-35" dirty="0">
                <a:solidFill>
                  <a:srgbClr val="38383C"/>
                </a:solidFill>
                <a:latin typeface="Lucida Sans Unicode"/>
                <a:cs typeface="Lucida Sans Unicode"/>
              </a:rPr>
              <a:t>technology. 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It </a:t>
            </a:r>
            <a:r>
              <a:rPr sz="1350" spc="-10" dirty="0">
                <a:solidFill>
                  <a:srgbClr val="38383C"/>
                </a:solidFill>
                <a:latin typeface="Lucida Sans Unicode"/>
                <a:cs typeface="Lucida Sans Unicode"/>
              </a:rPr>
              <a:t>can </a:t>
            </a:r>
            <a:r>
              <a:rPr sz="1350" spc="-20" dirty="0">
                <a:solidFill>
                  <a:srgbClr val="38383C"/>
                </a:solidFill>
                <a:latin typeface="Lucida Sans Unicode"/>
                <a:cs typeface="Lucida Sans Unicode"/>
              </a:rPr>
              <a:t>help businesses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increase </a:t>
            </a:r>
            <a:r>
              <a:rPr sz="1350" spc="-35" dirty="0">
                <a:solidFill>
                  <a:srgbClr val="38383C"/>
                </a:solidFill>
                <a:latin typeface="Lucida Sans Unicode"/>
                <a:cs typeface="Lucida Sans Unicode"/>
              </a:rPr>
              <a:t>productivity, </a:t>
            </a:r>
            <a:r>
              <a:rPr sz="1350" spc="-42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improve customer </a:t>
            </a:r>
            <a:r>
              <a:rPr sz="1350" spc="-30" dirty="0">
                <a:solidFill>
                  <a:srgbClr val="38383C"/>
                </a:solidFill>
                <a:latin typeface="Lucida Sans Unicode"/>
                <a:cs typeface="Lucida Sans Unicode"/>
              </a:rPr>
              <a:t>satisfaction,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and streamline </a:t>
            </a:r>
            <a:r>
              <a:rPr sz="1350" spc="-20" dirty="0">
                <a:solidFill>
                  <a:srgbClr val="38383C"/>
                </a:solidFill>
                <a:latin typeface="Lucida Sans Unicode"/>
                <a:cs typeface="Lucida Sans Unicode"/>
              </a:rPr>
              <a:t>communication. </a:t>
            </a:r>
            <a:r>
              <a:rPr sz="1350" spc="-35" dirty="0">
                <a:solidFill>
                  <a:srgbClr val="38383C"/>
                </a:solidFill>
                <a:latin typeface="Lucida Sans Unicode"/>
                <a:cs typeface="Lucida Sans Unicode"/>
              </a:rPr>
              <a:t>Contact </a:t>
            </a:r>
            <a:r>
              <a:rPr sz="1350" spc="-41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38383C"/>
                </a:solidFill>
                <a:latin typeface="Lucida Sans Unicode"/>
                <a:cs typeface="Lucida Sans Unicode"/>
              </a:rPr>
              <a:t>us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38383C"/>
                </a:solidFill>
                <a:latin typeface="Lucida Sans Unicode"/>
                <a:cs typeface="Lucida Sans Unicode"/>
              </a:rPr>
              <a:t>for</a:t>
            </a:r>
            <a:r>
              <a:rPr sz="1350" spc="-8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dirty="0">
                <a:solidFill>
                  <a:srgbClr val="38383C"/>
                </a:solidFill>
                <a:latin typeface="Lucida Sans Unicode"/>
                <a:cs typeface="Lucida Sans Unicode"/>
              </a:rPr>
              <a:t>a</a:t>
            </a:r>
            <a:r>
              <a:rPr sz="1350" spc="-5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38383C"/>
                </a:solidFill>
                <a:latin typeface="Lucida Sans Unicode"/>
                <a:cs typeface="Lucida Sans Unicode"/>
              </a:rPr>
              <a:t>demo</a:t>
            </a:r>
            <a:r>
              <a:rPr sz="1350" spc="-4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15" dirty="0">
                <a:solidFill>
                  <a:srgbClr val="38383C"/>
                </a:solidFill>
                <a:latin typeface="Lucida Sans Unicode"/>
                <a:cs typeface="Lucida Sans Unicode"/>
              </a:rPr>
              <a:t>and</a:t>
            </a:r>
            <a:r>
              <a:rPr sz="1350" spc="-5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38383C"/>
                </a:solidFill>
                <a:latin typeface="Lucida Sans Unicode"/>
                <a:cs typeface="Lucida Sans Unicode"/>
              </a:rPr>
              <a:t>get</a:t>
            </a:r>
            <a:r>
              <a:rPr sz="1350" spc="-8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38383C"/>
                </a:solidFill>
                <a:latin typeface="Lucida Sans Unicode"/>
                <a:cs typeface="Lucida Sans Unicode"/>
              </a:rPr>
              <a:t>started</a:t>
            </a:r>
            <a:r>
              <a:rPr sz="1350" spc="-55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38383C"/>
                </a:solidFill>
                <a:latin typeface="Lucida Sans Unicode"/>
                <a:cs typeface="Lucida Sans Unicode"/>
              </a:rPr>
              <a:t>with</a:t>
            </a:r>
            <a:r>
              <a:rPr sz="1350" spc="-6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38383C"/>
                </a:solidFill>
                <a:latin typeface="Lucida Sans Unicode"/>
                <a:cs typeface="Lucida Sans Unicode"/>
              </a:rPr>
              <a:t>ChatGPT</a:t>
            </a:r>
            <a:r>
              <a:rPr sz="1350" spc="-50" dirty="0">
                <a:solidFill>
                  <a:srgbClr val="38383C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38383C"/>
                </a:solidFill>
                <a:latin typeface="Lucida Sans Unicode"/>
                <a:cs typeface="Lucida Sans Unicode"/>
              </a:rPr>
              <a:t>today!</a:t>
            </a:r>
            <a:endParaRPr sz="135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49" cy="6000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601</Words>
  <Application>Microsoft Office PowerPoint</Application>
  <PresentationFormat>Custom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</vt:lpstr>
      <vt:lpstr>Lucida Sans Unicode</vt:lpstr>
      <vt:lpstr>Sitka Text</vt:lpstr>
      <vt:lpstr>Söhne</vt:lpstr>
      <vt:lpstr>Tahoma</vt:lpstr>
      <vt:lpstr>Trebuchet MS</vt:lpstr>
      <vt:lpstr>Office Theme</vt:lpstr>
      <vt:lpstr>Introducing ChatGPT  Voice Module-VoiceGenius</vt:lpstr>
      <vt:lpstr>Benefits of ChatGPT Voice Module</vt:lpstr>
      <vt:lpstr>Technical Specifications</vt:lpstr>
      <vt:lpstr>Use Cases &amp; E amples</vt:lpstr>
      <vt:lpstr>PowerPoint Presentation</vt:lpstr>
      <vt:lpstr>Code Structure:</vt:lpstr>
      <vt:lpstr>Pricing &amp; Licensing Options</vt:lpstr>
      <vt:lpstr>Conclusion &amp;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ChatGPT  Voice Module</dc:title>
  <cp:lastModifiedBy>Dnyandeo Gadekar</cp:lastModifiedBy>
  <cp:revision>6</cp:revision>
  <dcterms:created xsi:type="dcterms:W3CDTF">2023-07-04T14:47:03Z</dcterms:created>
  <dcterms:modified xsi:type="dcterms:W3CDTF">2023-07-05T05:56:15Z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2023-07-04T00:00:00Z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2023-07-04T00:00:00Z</vt:filetime>
  </property>
</Properties>
</file>