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420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7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76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53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804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91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99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1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1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03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4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12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41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FB10EF-A357-4376-98D8-5733100EC44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498D7A-39E1-427A-A7CD-FDE44477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276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BC5F-8D9F-E992-7A2C-6B917B24A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847" y="861609"/>
            <a:ext cx="11170024" cy="24214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900" dirty="0">
                <a:latin typeface="Algerian" panose="04020705040A02060702" pitchFamily="82" charset="0"/>
              </a:rPr>
              <a:t>SOC PRESNTATION</a:t>
            </a:r>
            <a:br>
              <a:rPr lang="en-IN" sz="6700" dirty="0">
                <a:latin typeface="Algerian" panose="04020705040A02060702" pitchFamily="82" charset="0"/>
              </a:rPr>
            </a:br>
            <a:br>
              <a:rPr lang="en-IN" dirty="0"/>
            </a:br>
            <a:r>
              <a:rPr lang="en-IN" dirty="0">
                <a:latin typeface="Bahnschrift Condensed" panose="020B0502040204020203" pitchFamily="34" charset="0"/>
              </a:rPr>
              <a:t>Markov Decision Processes VS Contextual Bandits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E8C4C-1A89-2B1C-930E-A8CBA93EB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0935" y="3271306"/>
            <a:ext cx="1908549" cy="1405467"/>
          </a:xfrm>
        </p:spPr>
        <p:txBody>
          <a:bodyPr/>
          <a:lstStyle/>
          <a:p>
            <a:r>
              <a:rPr lang="en-IN" dirty="0"/>
              <a:t>SAKSHAM Rathi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EE7E4-EE62-FA20-7F2E-C6EF755D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90" y="3974039"/>
            <a:ext cx="45815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0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0843-8449-3343-F4AE-415A38EF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D568-31DA-86DB-08B5-919DEA445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4000" dirty="0"/>
              <a:t>Lipschitz</a:t>
            </a:r>
          </a:p>
          <a:p>
            <a:pPr marL="342900" indent="-342900">
              <a:buAutoNum type="arabicPeriod"/>
            </a:pPr>
            <a:r>
              <a:rPr lang="en-IN" sz="4000" dirty="0"/>
              <a:t>Linear</a:t>
            </a:r>
          </a:p>
          <a:p>
            <a:pPr marL="342900" indent="-342900">
              <a:buAutoNum type="arabicPeriod"/>
            </a:pPr>
            <a:r>
              <a:rPr lang="en-IN" sz="4000" dirty="0"/>
              <a:t>Policy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EC1CC-F545-B62B-E7FE-F82DEDCD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102" y="2650410"/>
            <a:ext cx="3448551" cy="27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5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8E0DE6-4084-6491-EE0D-E7FFFD5A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8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4E2F-3EEC-2371-1BD2-B2F42F13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Markov decision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7B62-6A1F-8B9C-FE75-E0741154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73761"/>
            <a:ext cx="10131425" cy="3649133"/>
          </a:xfrm>
        </p:spPr>
        <p:txBody>
          <a:bodyPr>
            <a:noAutofit/>
          </a:bodyPr>
          <a:lstStyle/>
          <a:p>
            <a:r>
              <a:rPr lang="en-IN" sz="2800" dirty="0"/>
              <a:t>Temporal extension of bandit problems</a:t>
            </a:r>
          </a:p>
          <a:p>
            <a:r>
              <a:rPr lang="en-IN" sz="2800" dirty="0"/>
              <a:t>Pulling an arm influences the future rewards</a:t>
            </a:r>
          </a:p>
          <a:p>
            <a:r>
              <a:rPr lang="en-IN" sz="2800" dirty="0"/>
              <a:t>Concept of state</a:t>
            </a:r>
          </a:p>
          <a:p>
            <a:r>
              <a:rPr lang="en-IN" sz="2800" dirty="0"/>
              <a:t>Involved in decision making of a dynamic system</a:t>
            </a:r>
          </a:p>
          <a:p>
            <a:r>
              <a:rPr lang="en-IN" sz="2800" dirty="0"/>
              <a:t>Results either random or controlled by a decision maker making sequential decisions</a:t>
            </a:r>
          </a:p>
          <a:p>
            <a:r>
              <a:rPr lang="en-IN" sz="2800" dirty="0"/>
              <a:t>Elements = Agents, States, Actions, Rewards and Optimal policies</a:t>
            </a:r>
          </a:p>
        </p:txBody>
      </p:sp>
    </p:spTree>
    <p:extLst>
      <p:ext uri="{BB962C8B-B14F-4D97-AF65-F5344CB8AC3E}">
        <p14:creationId xmlns:p14="http://schemas.microsoft.com/office/powerpoint/2010/main" val="287755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E398-E7C8-B6AE-64CB-96460A5A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Graphical model of mdps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973D2-26A3-1E7F-A47E-2877ADD14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" t="23117" r="2826" b="11790"/>
          <a:stretch/>
        </p:blipFill>
        <p:spPr>
          <a:xfrm>
            <a:off x="1273582" y="2330824"/>
            <a:ext cx="9644836" cy="3720353"/>
          </a:xfrm>
        </p:spPr>
      </p:pic>
    </p:spTree>
    <p:extLst>
      <p:ext uri="{BB962C8B-B14F-4D97-AF65-F5344CB8AC3E}">
        <p14:creationId xmlns:p14="http://schemas.microsoft.com/office/powerpoint/2010/main" val="294268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A7C2-4CCE-6CDA-C715-36FFCA57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POLICY AND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9739-92F6-8E3C-FEA3-BBD0E488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5078"/>
            <a:ext cx="10131425" cy="3649133"/>
          </a:xfrm>
        </p:spPr>
        <p:txBody>
          <a:bodyPr>
            <a:normAutofit/>
          </a:bodyPr>
          <a:lstStyle/>
          <a:p>
            <a:r>
              <a:rPr lang="en-IN" sz="2400" dirty="0"/>
              <a:t>Policy</a:t>
            </a:r>
            <a:r>
              <a:rPr lang="el-GR" sz="2400" b="0" dirty="0">
                <a:solidFill>
                  <a:srgbClr val="080809"/>
                </a:solidFill>
                <a:effectLst/>
                <a:latin typeface="PT Serif" panose="020B0604020202020204" pitchFamily="18" charset="0"/>
              </a:rPr>
              <a:t> </a:t>
            </a:r>
            <a:r>
              <a:rPr lang="el-GR" sz="2400" b="0" dirty="0">
                <a:effectLst/>
                <a:latin typeface="PT Serif" panose="020B0604020202020204" pitchFamily="18" charset="0"/>
              </a:rPr>
              <a:t>(Π)</a:t>
            </a:r>
            <a:r>
              <a:rPr lang="en-IN" sz="2400" b="0" dirty="0">
                <a:effectLst/>
                <a:latin typeface="PT Serif" panose="020B0604020202020204" pitchFamily="18" charset="0"/>
              </a:rPr>
              <a:t> is a function from states to actions. Goal = maximize the rewards.</a:t>
            </a:r>
          </a:p>
          <a:p>
            <a:r>
              <a:rPr lang="en-IN" sz="2400" dirty="0">
                <a:latin typeface="PT Serif" panose="020B0604020202020204" pitchFamily="18" charset="0"/>
              </a:rPr>
              <a:t>Discounted factor </a:t>
            </a:r>
            <a:r>
              <a:rPr lang="el-GR" sz="2400" dirty="0">
                <a:latin typeface="PT Serif" panose="020B0604020202020204" pitchFamily="18" charset="0"/>
              </a:rPr>
              <a:t>(γ)</a:t>
            </a:r>
            <a:r>
              <a:rPr lang="en-IN" sz="2400" dirty="0">
                <a:latin typeface="PT Serif" panose="020B0604020202020204" pitchFamily="18" charset="0"/>
              </a:rPr>
              <a:t> = If </a:t>
            </a:r>
            <a:r>
              <a:rPr lang="el-GR" sz="2400" dirty="0">
                <a:latin typeface="PT Serif" panose="020B0604020202020204" pitchFamily="18" charset="0"/>
              </a:rPr>
              <a:t>γ</a:t>
            </a:r>
            <a:r>
              <a:rPr lang="en-IN" sz="2400" dirty="0">
                <a:latin typeface="PT Serif" panose="020B0604020202020204" pitchFamily="18" charset="0"/>
              </a:rPr>
              <a:t> close to zero, then focus on immediate rewards. If </a:t>
            </a:r>
            <a:r>
              <a:rPr lang="el-GR" sz="2400" dirty="0">
                <a:latin typeface="PT Serif" panose="020B0604020202020204" pitchFamily="18" charset="0"/>
              </a:rPr>
              <a:t>γ</a:t>
            </a:r>
            <a:r>
              <a:rPr lang="en-IN" sz="2400" dirty="0">
                <a:latin typeface="PT Serif" panose="020B0604020202020204" pitchFamily="18" charset="0"/>
              </a:rPr>
              <a:t> closer to one, then long-term rewards are prioritized.</a:t>
            </a:r>
          </a:p>
          <a:p>
            <a:r>
              <a:rPr lang="en-IN" sz="2400" dirty="0">
                <a:latin typeface="PT Serif" panose="020B0604020202020204" pitchFamily="18" charset="0"/>
              </a:rPr>
              <a:t>Value function gives the reward return at each specific state.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C4C00-2423-E833-71B9-F2AD1C71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85" y="5112922"/>
            <a:ext cx="3109229" cy="1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8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C647-BF79-30F0-3512-1EE759B7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Value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03F7-F9D9-A0FA-1E43-972D1CCF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Two components</a:t>
            </a:r>
          </a:p>
          <a:p>
            <a:pPr marL="342900" indent="-342900">
              <a:buAutoNum type="arabicPeriod"/>
            </a:pPr>
            <a:r>
              <a:rPr lang="en-IN" sz="2800" dirty="0"/>
              <a:t>Reward of current state</a:t>
            </a:r>
          </a:p>
          <a:p>
            <a:pPr marL="342900" indent="-342900">
              <a:buAutoNum type="arabicPeriod"/>
            </a:pPr>
            <a:r>
              <a:rPr lang="en-IN" sz="2800" dirty="0"/>
              <a:t>Discounted reward of the next state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9779C-A9FB-D5CE-CB93-A33E8B37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114" y="4209910"/>
            <a:ext cx="5311600" cy="1051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BAFD1-F477-E0A3-DE9E-F3E41630B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445"/>
          <a:stretch/>
        </p:blipFill>
        <p:spPr>
          <a:xfrm>
            <a:off x="3482114" y="5581650"/>
            <a:ext cx="5395428" cy="9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C544-9213-B7B0-892F-E6337917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Some algorithms 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23C5-688B-F2FB-4B42-33B9C356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Value Iteration = Starts with an initial value estimate and iteratively updates the values until convergence.</a:t>
            </a:r>
          </a:p>
          <a:p>
            <a:r>
              <a:rPr lang="en-IN" sz="2800" dirty="0"/>
              <a:t>Policy Iteration = Initial Policy, evaluate and improve</a:t>
            </a:r>
          </a:p>
          <a:p>
            <a:r>
              <a:rPr lang="en-IN" sz="2800" dirty="0"/>
              <a:t>Q-Learning = Learns the optimal action-value function. Exploration – exploitation strategy, iteratively update Q values</a:t>
            </a:r>
          </a:p>
          <a:p>
            <a:r>
              <a:rPr lang="en-IN" sz="2800" dirty="0"/>
              <a:t>Monte Carlo methods = Estimate the value function by averaging the observed returns obtained through random exploration.</a:t>
            </a:r>
          </a:p>
        </p:txBody>
      </p:sp>
    </p:spTree>
    <p:extLst>
      <p:ext uri="{BB962C8B-B14F-4D97-AF65-F5344CB8AC3E}">
        <p14:creationId xmlns:p14="http://schemas.microsoft.com/office/powerpoint/2010/main" val="92931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91A7-4AF7-0432-1C9C-C50125E1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APPLICTIONS OF MDPS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4ABF-971F-C03E-4EF6-03C0484CF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70667"/>
            <a:ext cx="10131425" cy="3649133"/>
          </a:xfrm>
        </p:spPr>
        <p:txBody>
          <a:bodyPr>
            <a:normAutofit/>
          </a:bodyPr>
          <a:lstStyle/>
          <a:p>
            <a:r>
              <a:rPr lang="en-IN" sz="2800" dirty="0"/>
              <a:t>Proportion of salmons to catch in a year in a specific area maximizing the longer term return</a:t>
            </a:r>
          </a:p>
          <a:p>
            <a:r>
              <a:rPr lang="en-IN" sz="2800" dirty="0"/>
              <a:t>Quiz game show= Higher the level. Tougher the question but higher the reward</a:t>
            </a:r>
          </a:p>
          <a:p>
            <a:r>
              <a:rPr lang="en-IN" sz="2800" dirty="0"/>
              <a:t>Reducing wait time at a traffic intersection</a:t>
            </a:r>
          </a:p>
          <a:p>
            <a:r>
              <a:rPr lang="en-IN" sz="2800" dirty="0"/>
              <a:t>How many patients to admit</a:t>
            </a:r>
          </a:p>
        </p:txBody>
      </p:sp>
    </p:spTree>
    <p:extLst>
      <p:ext uri="{BB962C8B-B14F-4D97-AF65-F5344CB8AC3E}">
        <p14:creationId xmlns:p14="http://schemas.microsoft.com/office/powerpoint/2010/main" val="352604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1162-7703-7531-6071-0B8CB491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CONTEXTUAL BANDITS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E5C9-6F71-9CAB-DA17-90E720DC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Rewards in each round depend on a context, which is observed by the algorithm prior to making a decision.</a:t>
            </a:r>
          </a:p>
          <a:p>
            <a:r>
              <a:rPr lang="en-IN" sz="2800" dirty="0"/>
              <a:t>Problem Protocol: </a:t>
            </a:r>
          </a:p>
          <a:p>
            <a:pPr marL="342900" indent="-342900">
              <a:buAutoNum type="arabicPeriod"/>
            </a:pPr>
            <a:r>
              <a:rPr lang="en-IN" sz="2800" dirty="0"/>
              <a:t>Algorithm observes a context </a:t>
            </a:r>
            <a:r>
              <a:rPr lang="en-IN" sz="2800" dirty="0" err="1"/>
              <a:t>x</a:t>
            </a:r>
            <a:r>
              <a:rPr lang="en-IN" sz="2800" baseline="-25000" dirty="0" err="1"/>
              <a:t>t</a:t>
            </a:r>
            <a:endParaRPr lang="en-IN" sz="2800" baseline="-25000" dirty="0"/>
          </a:p>
          <a:p>
            <a:pPr marL="342900" indent="-342900">
              <a:buAutoNum type="arabicPeriod"/>
            </a:pPr>
            <a:r>
              <a:rPr lang="en-IN" sz="2800" dirty="0"/>
              <a:t>Algorithm picks an arm a</a:t>
            </a:r>
            <a:r>
              <a:rPr lang="en-IN" sz="2800" baseline="-25000" dirty="0"/>
              <a:t>t</a:t>
            </a:r>
          </a:p>
          <a:p>
            <a:pPr marL="342900" indent="-342900">
              <a:buAutoNum type="arabicPeriod"/>
            </a:pPr>
            <a:r>
              <a:rPr lang="en-IN" sz="2800" dirty="0"/>
              <a:t>Reward r</a:t>
            </a:r>
            <a:r>
              <a:rPr lang="en-IN" sz="2800" baseline="-25000" dirty="0"/>
              <a:t>t</a:t>
            </a:r>
            <a:r>
              <a:rPr lang="en-IN" sz="2800" dirty="0"/>
              <a:t> is realized</a:t>
            </a:r>
          </a:p>
          <a:p>
            <a:r>
              <a:rPr lang="en-IN" sz="2800" dirty="0"/>
              <a:t>The above steps are executed for each round t.</a:t>
            </a:r>
          </a:p>
        </p:txBody>
      </p:sp>
    </p:spTree>
    <p:extLst>
      <p:ext uri="{BB962C8B-B14F-4D97-AF65-F5344CB8AC3E}">
        <p14:creationId xmlns:p14="http://schemas.microsoft.com/office/powerpoint/2010/main" val="22988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8144-86A0-E77D-1253-4E8B8E38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What’s the difference?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FDDD5-1E4F-1791-4839-D4DFBACD0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Contextual Bandits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E818F-5230-40FF-6076-B9F7847B19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IN" sz="2200" dirty="0"/>
              <a:t>Goal = To maximize the cumulative rewards</a:t>
            </a:r>
          </a:p>
          <a:p>
            <a:r>
              <a:rPr lang="en-IN" sz="2200" dirty="0"/>
              <a:t>Immediate feedback, feedback does not depend on the chosen action’s impact on future states.</a:t>
            </a:r>
          </a:p>
          <a:p>
            <a:r>
              <a:rPr lang="en-IN" sz="2200" dirty="0"/>
              <a:t>Actions based on current context.</a:t>
            </a:r>
          </a:p>
          <a:p>
            <a:r>
              <a:rPr lang="en-IN" sz="2200" dirty="0"/>
              <a:t>Generally used for short-term rewards.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8D606-18DC-46E4-CD18-A7B489423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Markov Decision Processes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6A881-61A7-0DC1-9574-961D771683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IN" sz="2200" dirty="0"/>
              <a:t>Goal = To find the optimal policy</a:t>
            </a:r>
          </a:p>
          <a:p>
            <a:r>
              <a:rPr lang="en-IN" sz="2200" dirty="0"/>
              <a:t>Feedback may be delayed. Depends on the entire sequence of actions taken.</a:t>
            </a:r>
          </a:p>
          <a:p>
            <a:r>
              <a:rPr lang="en-IN" sz="2200" dirty="0"/>
              <a:t>Actions based on current and previous states. Sometimes the current state contains the information of the previous states too.</a:t>
            </a:r>
          </a:p>
          <a:p>
            <a:r>
              <a:rPr lang="en-IN" sz="2200" dirty="0"/>
              <a:t>Generally used for long-term dynamic systems.</a:t>
            </a:r>
          </a:p>
        </p:txBody>
      </p:sp>
    </p:spTree>
    <p:extLst>
      <p:ext uri="{BB962C8B-B14F-4D97-AF65-F5344CB8AC3E}">
        <p14:creationId xmlns:p14="http://schemas.microsoft.com/office/powerpoint/2010/main" val="3983951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111</TotalTime>
  <Words>402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Bahnschrift Condensed</vt:lpstr>
      <vt:lpstr>Calibri</vt:lpstr>
      <vt:lpstr>Calibri Light</vt:lpstr>
      <vt:lpstr>PT Serif</vt:lpstr>
      <vt:lpstr>Celestial</vt:lpstr>
      <vt:lpstr>SOC PRESNTATION  Markov Decision Processes VS Contextual Bandits</vt:lpstr>
      <vt:lpstr>Markov decision Processes</vt:lpstr>
      <vt:lpstr>Graphical model of mdps</vt:lpstr>
      <vt:lpstr>POLICY AND VALUE</vt:lpstr>
      <vt:lpstr>Value Function</vt:lpstr>
      <vt:lpstr>Some algorithms in brief</vt:lpstr>
      <vt:lpstr>APPLICTIONS OF MDPS</vt:lpstr>
      <vt:lpstr>CONTEXTUAL BANDITS</vt:lpstr>
      <vt:lpstr>What’s the difference?</vt:lpstr>
      <vt:lpstr>TYPES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PRESNTATION  Markov Decision Processes VS Contextual Bandits</dc:title>
  <dc:creator>Saksham Rathi</dc:creator>
  <cp:lastModifiedBy>Saksham Rathi</cp:lastModifiedBy>
  <cp:revision>1</cp:revision>
  <dcterms:created xsi:type="dcterms:W3CDTF">2023-05-20T04:11:11Z</dcterms:created>
  <dcterms:modified xsi:type="dcterms:W3CDTF">2023-05-20T12:10:50Z</dcterms:modified>
</cp:coreProperties>
</file>