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1A0A"/>
    <a:srgbClr val="1A0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2FBB-C60D-FD84-9149-E9CE8C3A5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B9C85-5A6E-9AC3-9A65-47F283CD0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8493-BB9D-17B0-CD36-8D707054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3BAF-013A-38F9-FF28-BA2E0383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AC60-215E-91AA-68B7-E5CF7033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BCE-8E2E-EBD1-11B2-AEAF5411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F854F-FBD5-4953-9BBC-6B4E4C82D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217C-13C9-70DD-3381-B9992382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04EB-CDBC-A4F8-AA04-D1517520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BFF9-C1CB-E8FB-8152-4CC515C8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96AB7-D52D-B624-9DDA-1B21F901A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E3759-C28E-E8E0-F23E-422FE63B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8B11-425B-22ED-8223-21829173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F7E8-1262-4D10-8151-CF72C2DF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870D-5F1D-7C89-3487-F5F817CD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B293-096B-2D39-0B7A-3601E51E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CE70-37D0-A051-E9ED-409C859B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C2E3-4561-FD69-5601-43BB9774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E2D51-CEFD-38D4-7049-6543C4C6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EB81-7135-5489-E532-5AC8E566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1455-2CF7-3E15-DADE-82111D8A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64D2-4CB5-8FFA-C7AA-633188BD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8B92-3561-F591-B942-6409BDF5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2EF0-8C9C-C973-64D1-F5030620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3710-3DB0-E783-5889-09305523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71F-3F59-1D78-7134-2A108EC7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C0C5-4626-9E75-86EF-D196A40FE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6F396-DC0D-D7AE-D69F-FE33EC531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D3E61-2E37-1689-44E1-169555B8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C27A-EE71-3658-F0B0-BE92DCA2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F6ECD-1F86-6B31-D657-AA8FF512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E419-BF77-81BA-8D7A-82277005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106F-3390-B8A4-5EAF-E4B06FEF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9CFF2-97E8-1A0B-DC88-16B917433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8F223-5BC3-2B03-1A22-B4002AFB6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BD324-F161-7B12-7781-44FF5D55D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B254-4831-0981-8D90-0B699001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74BE8-9E53-E419-6988-F78E3443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6226B-66B0-2440-7858-87D33823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0929-E577-D688-90F2-62BC0F28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B7B9-9309-F832-A1E3-427FE8BD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0EF9-CC28-F197-B44F-21151E61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ADEB-0049-F2EE-9F66-D8C28257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AA632-D591-2075-6167-872EF056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DEDF7-5A18-C706-A638-7BA2D513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D0274-E20D-34C6-449A-85D1F5DB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9459-4961-887F-0B25-9CE01FF3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4162-0B29-2D86-428D-69B4703E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10D61-8FD6-EF99-1B6F-F5FEB0897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E1C8D-6491-7647-1DCB-91F6836C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9729-CFB3-BF81-B3E5-DA6FF84B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FEA11-96AB-43C7-D2CF-BA31361B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48FB-5DDB-905B-EAF6-E1867E00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93ED8-F505-763E-E41E-F6FCF40D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EBBF4-995B-DB5B-719B-3CCF27BA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0830F-27A1-2E60-4B3E-5FCE621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7942-8B0E-95D7-0C4D-38F3EE0D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F5E06-D485-B4C3-8968-943DF93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392A4-AC30-EC45-388F-650BB625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43D0-2F38-57C1-86B0-0AD17442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DF9D-483C-53EA-F175-B75CC327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2899-83D6-4AA1-B851-8A60CDA0CB5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8B88-99F5-E9CB-2F6D-6226350A4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2EAA-77F7-D47B-C007-EBBA49CBE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5D51-7909-4607-920A-8EB2A71F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1B16854C-C49C-83E7-3714-CA488810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red can of soda&#10;&#10;Description automatically generated with medium confidence">
            <a:extLst>
              <a:ext uri="{FF2B5EF4-FFF2-40B4-BE49-F238E27FC236}">
                <a16:creationId xmlns:a16="http://schemas.microsoft.com/office/drawing/2014/main" id="{DEFD999D-5609-0795-C967-992932B06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2" t="7143" r="36395" b="3225"/>
          <a:stretch/>
        </p:blipFill>
        <p:spPr>
          <a:xfrm>
            <a:off x="8723443" y="0"/>
            <a:ext cx="3468557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F672E05-640E-F028-1823-9728BE0DB515}"/>
              </a:ext>
            </a:extLst>
          </p:cNvPr>
          <p:cNvGrpSpPr/>
          <p:nvPr/>
        </p:nvGrpSpPr>
        <p:grpSpPr>
          <a:xfrm>
            <a:off x="4005943" y="106136"/>
            <a:ext cx="4180114" cy="6645728"/>
            <a:chOff x="4845819" y="0"/>
            <a:chExt cx="4180114" cy="66457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26863C-9BD1-1B3C-CB51-38A48942A2C0}"/>
                </a:ext>
              </a:extLst>
            </p:cNvPr>
            <p:cNvGrpSpPr/>
            <p:nvPr/>
          </p:nvGrpSpPr>
          <p:grpSpPr>
            <a:xfrm>
              <a:off x="4845819" y="0"/>
              <a:ext cx="4180114" cy="6645728"/>
              <a:chOff x="4845819" y="0"/>
              <a:chExt cx="4180114" cy="664572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3E8B0E-5282-3225-4ADF-C72CB6C2CDB5}"/>
                  </a:ext>
                </a:extLst>
              </p:cNvPr>
              <p:cNvSpPr/>
              <p:nvPr/>
            </p:nvSpPr>
            <p:spPr>
              <a:xfrm>
                <a:off x="4845819" y="0"/>
                <a:ext cx="4180114" cy="6645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 descr="Text&#10;&#10;Description automatically generated">
                <a:extLst>
                  <a:ext uri="{FF2B5EF4-FFF2-40B4-BE49-F238E27FC236}">
                    <a16:creationId xmlns:a16="http://schemas.microsoft.com/office/drawing/2014/main" id="{862AE8BD-0E53-27C5-F8A8-F60D3DEC6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9125" y="504287"/>
                <a:ext cx="3193501" cy="5637154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BCAD9-8926-7633-F634-CD796A1429BD}"/>
                </a:ext>
              </a:extLst>
            </p:cNvPr>
            <p:cNvSpPr/>
            <p:nvPr/>
          </p:nvSpPr>
          <p:spPr>
            <a:xfrm>
              <a:off x="5339125" y="496108"/>
              <a:ext cx="3193501" cy="56371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5CA7F-3985-30F3-9A18-8D478FF2442C}"/>
              </a:ext>
            </a:extLst>
          </p:cNvPr>
          <p:cNvSpPr/>
          <p:nvPr/>
        </p:nvSpPr>
        <p:spPr>
          <a:xfrm>
            <a:off x="4542323" y="638113"/>
            <a:ext cx="3087256" cy="346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9D7CC-451A-6C72-BDD5-3BF2084DF508}"/>
              </a:ext>
            </a:extLst>
          </p:cNvPr>
          <p:cNvSpPr txBox="1"/>
          <p:nvPr/>
        </p:nvSpPr>
        <p:spPr>
          <a:xfrm>
            <a:off x="4499249" y="594065"/>
            <a:ext cx="31935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spc="-150" dirty="0">
                <a:latin typeface="Arial" panose="020B0604020202020204" pitchFamily="34" charset="0"/>
                <a:cs typeface="Arial" panose="020B0604020202020204" pitchFamily="34" charset="0"/>
              </a:rPr>
              <a:t>What makes it the best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4E2F2-C802-6CA8-DEDB-B47E244C65B3}"/>
              </a:ext>
            </a:extLst>
          </p:cNvPr>
          <p:cNvSpPr/>
          <p:nvPr/>
        </p:nvSpPr>
        <p:spPr>
          <a:xfrm>
            <a:off x="4542323" y="984738"/>
            <a:ext cx="3087256" cy="543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3127D7-96B1-6744-FD62-8A571B5A9BE0}"/>
              </a:ext>
            </a:extLst>
          </p:cNvPr>
          <p:cNvSpPr txBox="1"/>
          <p:nvPr/>
        </p:nvSpPr>
        <p:spPr>
          <a:xfrm>
            <a:off x="4499249" y="976559"/>
            <a:ext cx="3193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Capstone Presentation by Tejas Sridhar, MSBA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25FB98-DF67-B924-71BC-F60A0BA92A24}"/>
              </a:ext>
            </a:extLst>
          </p:cNvPr>
          <p:cNvSpPr/>
          <p:nvPr/>
        </p:nvSpPr>
        <p:spPr>
          <a:xfrm>
            <a:off x="4542323" y="1722410"/>
            <a:ext cx="1888622" cy="20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D43DA-944F-5EC5-9872-EE18291A2F91}"/>
              </a:ext>
            </a:extLst>
          </p:cNvPr>
          <p:cNvSpPr txBox="1"/>
          <p:nvPr/>
        </p:nvSpPr>
        <p:spPr>
          <a:xfrm>
            <a:off x="4499249" y="1635840"/>
            <a:ext cx="3016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Streamlined Commodities Pricing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C4C9-4F41-4055-4609-7AF329615F9F}"/>
              </a:ext>
            </a:extLst>
          </p:cNvPr>
          <p:cNvSpPr/>
          <p:nvPr/>
        </p:nvSpPr>
        <p:spPr>
          <a:xfrm>
            <a:off x="4542323" y="1974394"/>
            <a:ext cx="3087256" cy="20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2B15BA-836C-78DE-CE3C-7E4A5AE4446D}"/>
              </a:ext>
            </a:extLst>
          </p:cNvPr>
          <p:cNvSpPr txBox="1"/>
          <p:nvPr/>
        </p:nvSpPr>
        <p:spPr>
          <a:xfrm>
            <a:off x="4499249" y="1929924"/>
            <a:ext cx="31259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With added emphasis on customer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E33135-757C-E82C-26B4-3C1354603331}"/>
              </a:ext>
            </a:extLst>
          </p:cNvPr>
          <p:cNvSpPr/>
          <p:nvPr/>
        </p:nvSpPr>
        <p:spPr>
          <a:xfrm>
            <a:off x="6240026" y="2250831"/>
            <a:ext cx="1389553" cy="20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CD23C2-DE92-576C-3246-5ED680984532}"/>
              </a:ext>
            </a:extLst>
          </p:cNvPr>
          <p:cNvSpPr/>
          <p:nvPr/>
        </p:nvSpPr>
        <p:spPr>
          <a:xfrm>
            <a:off x="4532276" y="2502974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B1D9D-0594-7724-2A43-4A2B07F4C3D7}"/>
              </a:ext>
            </a:extLst>
          </p:cNvPr>
          <p:cNvSpPr/>
          <p:nvPr/>
        </p:nvSpPr>
        <p:spPr>
          <a:xfrm>
            <a:off x="4544004" y="2785998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8BDFF1-FD73-B31A-6EC8-5FEECB12A9AB}"/>
              </a:ext>
            </a:extLst>
          </p:cNvPr>
          <p:cNvSpPr/>
          <p:nvPr/>
        </p:nvSpPr>
        <p:spPr>
          <a:xfrm>
            <a:off x="4565780" y="3058974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EA3BB2-4466-F81C-0263-D2B0834130B2}"/>
              </a:ext>
            </a:extLst>
          </p:cNvPr>
          <p:cNvSpPr/>
          <p:nvPr/>
        </p:nvSpPr>
        <p:spPr>
          <a:xfrm>
            <a:off x="4537316" y="3311854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2075C4-780B-D794-1F1A-C5CFD930AD53}"/>
              </a:ext>
            </a:extLst>
          </p:cNvPr>
          <p:cNvSpPr/>
          <p:nvPr/>
        </p:nvSpPr>
        <p:spPr>
          <a:xfrm>
            <a:off x="4538996" y="3574782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0C9625-0061-F094-4D42-837331C36D1B}"/>
              </a:ext>
            </a:extLst>
          </p:cNvPr>
          <p:cNvSpPr/>
          <p:nvPr/>
        </p:nvSpPr>
        <p:spPr>
          <a:xfrm>
            <a:off x="4530628" y="3847758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932DB7-24CD-CB02-0B50-0165148BFDFF}"/>
              </a:ext>
            </a:extLst>
          </p:cNvPr>
          <p:cNvSpPr/>
          <p:nvPr/>
        </p:nvSpPr>
        <p:spPr>
          <a:xfrm>
            <a:off x="4542356" y="4110686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57059-8013-B708-0440-F96C32BA17FE}"/>
              </a:ext>
            </a:extLst>
          </p:cNvPr>
          <p:cNvSpPr/>
          <p:nvPr/>
        </p:nvSpPr>
        <p:spPr>
          <a:xfrm>
            <a:off x="4554084" y="4383662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AFDD2-7E2E-0F86-85BC-67E8DF88CCD5}"/>
              </a:ext>
            </a:extLst>
          </p:cNvPr>
          <p:cNvSpPr/>
          <p:nvPr/>
        </p:nvSpPr>
        <p:spPr>
          <a:xfrm>
            <a:off x="4555764" y="4666686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CFA21A-20E9-24CC-39DA-150D5CF65851}"/>
              </a:ext>
            </a:extLst>
          </p:cNvPr>
          <p:cNvSpPr/>
          <p:nvPr/>
        </p:nvSpPr>
        <p:spPr>
          <a:xfrm>
            <a:off x="4537348" y="5090387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8741B6-61C3-18BD-BD03-630419495D96}"/>
              </a:ext>
            </a:extLst>
          </p:cNvPr>
          <p:cNvSpPr/>
          <p:nvPr/>
        </p:nvSpPr>
        <p:spPr>
          <a:xfrm>
            <a:off x="4539028" y="5363363"/>
            <a:ext cx="3082910" cy="21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62468D-0941-9364-04AF-1392657EDEFB}"/>
              </a:ext>
            </a:extLst>
          </p:cNvPr>
          <p:cNvSpPr txBox="1"/>
          <p:nvPr/>
        </p:nvSpPr>
        <p:spPr>
          <a:xfrm>
            <a:off x="4570537" y="2181602"/>
            <a:ext cx="305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Agenda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A95FEC-BAA6-E0B5-9E9B-B42C23B0FF2D}"/>
              </a:ext>
            </a:extLst>
          </p:cNvPr>
          <p:cNvSpPr txBox="1"/>
          <p:nvPr/>
        </p:nvSpPr>
        <p:spPr>
          <a:xfrm>
            <a:off x="4521058" y="2465939"/>
            <a:ext cx="27289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Introduction to the proposed project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4BB823-1DA7-A43F-E97F-5EBCD4E0CF6F}"/>
              </a:ext>
            </a:extLst>
          </p:cNvPr>
          <p:cNvSpPr txBox="1"/>
          <p:nvPr/>
        </p:nvSpPr>
        <p:spPr>
          <a:xfrm>
            <a:off x="4521058" y="2748813"/>
            <a:ext cx="31809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Exploratory Data Analysis and Assumptions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E10F3A-98BA-5C01-8770-F9B42F25808E}"/>
              </a:ext>
            </a:extLst>
          </p:cNvPr>
          <p:cNvSpPr txBox="1"/>
          <p:nvPr/>
        </p:nvSpPr>
        <p:spPr>
          <a:xfrm>
            <a:off x="4531347" y="3031382"/>
            <a:ext cx="12923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The ML Pipeline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14420E-4BF9-6F14-62E5-40CA0D168CE5}"/>
              </a:ext>
            </a:extLst>
          </p:cNvPr>
          <p:cNvSpPr txBox="1"/>
          <p:nvPr/>
        </p:nvSpPr>
        <p:spPr>
          <a:xfrm>
            <a:off x="4769900" y="3285616"/>
            <a:ext cx="13099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Model Selection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21E180-3486-4551-CADD-25E22E0E4534}"/>
              </a:ext>
            </a:extLst>
          </p:cNvPr>
          <p:cNvSpPr txBox="1"/>
          <p:nvPr/>
        </p:nvSpPr>
        <p:spPr>
          <a:xfrm>
            <a:off x="4785565" y="3540469"/>
            <a:ext cx="15424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Result and Accuracy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BB4183-2F7F-515D-D574-DCFC8B92B53F}"/>
              </a:ext>
            </a:extLst>
          </p:cNvPr>
          <p:cNvSpPr txBox="1"/>
          <p:nvPr/>
        </p:nvSpPr>
        <p:spPr>
          <a:xfrm>
            <a:off x="4565780" y="3817027"/>
            <a:ext cx="14545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Customer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73B8DA-75ED-21ED-23BA-B5EE1F917E75}"/>
              </a:ext>
            </a:extLst>
          </p:cNvPr>
          <p:cNvSpPr txBox="1"/>
          <p:nvPr/>
        </p:nvSpPr>
        <p:spPr>
          <a:xfrm>
            <a:off x="4786757" y="4064457"/>
            <a:ext cx="17808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Proposed Methodology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CF664F-2475-80D4-D3B5-F2F65A2DDFFF}"/>
              </a:ext>
            </a:extLst>
          </p:cNvPr>
          <p:cNvSpPr txBox="1"/>
          <p:nvPr/>
        </p:nvSpPr>
        <p:spPr>
          <a:xfrm>
            <a:off x="4565780" y="4330933"/>
            <a:ext cx="9412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Conclusion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5C2A76-F079-0160-E0B3-80C827619914}"/>
              </a:ext>
            </a:extLst>
          </p:cNvPr>
          <p:cNvSpPr txBox="1"/>
          <p:nvPr/>
        </p:nvSpPr>
        <p:spPr>
          <a:xfrm>
            <a:off x="4567695" y="4634264"/>
            <a:ext cx="14798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Recommendations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BEFE1F-1634-8916-5566-DC536DE12E8A}"/>
              </a:ext>
            </a:extLst>
          </p:cNvPr>
          <p:cNvSpPr txBox="1"/>
          <p:nvPr/>
        </p:nvSpPr>
        <p:spPr>
          <a:xfrm>
            <a:off x="4567695" y="5026252"/>
            <a:ext cx="8801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Questions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13CF9A-149C-D8DD-76F5-535512D6C0FA}"/>
              </a:ext>
            </a:extLst>
          </p:cNvPr>
          <p:cNvSpPr/>
          <p:nvPr/>
        </p:nvSpPr>
        <p:spPr>
          <a:xfrm>
            <a:off x="4537882" y="5655461"/>
            <a:ext cx="3082910" cy="564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61D8B9-5626-4B47-16B9-949C3A143839}"/>
              </a:ext>
            </a:extLst>
          </p:cNvPr>
          <p:cNvSpPr txBox="1"/>
          <p:nvPr/>
        </p:nvSpPr>
        <p:spPr>
          <a:xfrm>
            <a:off x="4503843" y="5667053"/>
            <a:ext cx="3303727" cy="52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*The recommendations are subject to base assumptions and may be higher or lower depending on working capital.</a:t>
            </a:r>
          </a:p>
        </p:txBody>
      </p:sp>
    </p:spTree>
    <p:extLst>
      <p:ext uri="{BB962C8B-B14F-4D97-AF65-F5344CB8AC3E}">
        <p14:creationId xmlns:p14="http://schemas.microsoft.com/office/powerpoint/2010/main" val="39426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10316737-A3FE-578A-899D-9F95B4E5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E9901-ECEB-5223-CB70-311BDF33CC15}"/>
              </a:ext>
            </a:extLst>
          </p:cNvPr>
          <p:cNvSpPr txBox="1"/>
          <p:nvPr/>
        </p:nvSpPr>
        <p:spPr>
          <a:xfrm>
            <a:off x="251209" y="21101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85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8C6C8EF8-EE02-5D51-2738-33646A75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446539-88A5-7AF2-AD76-EA9207F39AD5}"/>
              </a:ext>
            </a:extLst>
          </p:cNvPr>
          <p:cNvSpPr txBox="1"/>
          <p:nvPr/>
        </p:nvSpPr>
        <p:spPr>
          <a:xfrm>
            <a:off x="251209" y="211016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63242-3559-0D81-C4D4-C467A29D135A}"/>
              </a:ext>
            </a:extLst>
          </p:cNvPr>
          <p:cNvSpPr txBox="1"/>
          <p:nvPr/>
        </p:nvSpPr>
        <p:spPr>
          <a:xfrm>
            <a:off x="251209" y="1467059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causality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optimized supply chain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profitability trap</a:t>
            </a:r>
          </a:p>
        </p:txBody>
      </p:sp>
    </p:spTree>
    <p:extLst>
      <p:ext uri="{BB962C8B-B14F-4D97-AF65-F5344CB8AC3E}">
        <p14:creationId xmlns:p14="http://schemas.microsoft.com/office/powerpoint/2010/main" val="359535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19BF92A8-BD2F-188C-3517-554CE48EA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red can of soda&#10;&#10;Description automatically generated with medium confidence">
            <a:extLst>
              <a:ext uri="{FF2B5EF4-FFF2-40B4-BE49-F238E27FC236}">
                <a16:creationId xmlns:a16="http://schemas.microsoft.com/office/drawing/2014/main" id="{3714FDBC-4637-CA69-4030-81A53D6768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2" t="7143" r="36395" b="3225"/>
          <a:stretch/>
        </p:blipFill>
        <p:spPr>
          <a:xfrm>
            <a:off x="8723443" y="0"/>
            <a:ext cx="346855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ACF0B-04EA-9D9C-868D-F88D5C21D802}"/>
              </a:ext>
            </a:extLst>
          </p:cNvPr>
          <p:cNvSpPr txBox="1"/>
          <p:nvPr/>
        </p:nvSpPr>
        <p:spPr>
          <a:xfrm>
            <a:off x="403609" y="363416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3937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33CF7871-F7A7-1E92-3130-ABBA8E746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15DE2-8BDF-32C0-536D-E67F352C0ECA}"/>
              </a:ext>
            </a:extLst>
          </p:cNvPr>
          <p:cNvSpPr txBox="1"/>
          <p:nvPr/>
        </p:nvSpPr>
        <p:spPr>
          <a:xfrm>
            <a:off x="251209" y="211016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the proposed project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36CDA03-21B6-C7E0-D7B3-82B13DDCD5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/>
          <a:stretch/>
        </p:blipFill>
        <p:spPr>
          <a:xfrm>
            <a:off x="251208" y="781259"/>
            <a:ext cx="11756571" cy="58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237D5A6E-594A-340D-B861-AF71A8EF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8B12F0-D6A2-30C5-45DD-B1ACB10938B9}"/>
              </a:ext>
            </a:extLst>
          </p:cNvPr>
          <p:cNvSpPr txBox="1"/>
          <p:nvPr/>
        </p:nvSpPr>
        <p:spPr>
          <a:xfrm>
            <a:off x="251209" y="211016"/>
            <a:ext cx="721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and Assumptions - Sugar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5B3CC19-E04F-9606-C132-8233576E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21" y="822026"/>
            <a:ext cx="6350558" cy="2359339"/>
          </a:xfrm>
          <a:prstGeom prst="rect">
            <a:avLst/>
          </a:prstGeom>
        </p:spPr>
      </p:pic>
      <p:pic>
        <p:nvPicPr>
          <p:cNvPr id="8" name="Picture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08CC816C-0DA5-4E9C-16E7-7FE396DAF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3" y="3333610"/>
            <a:ext cx="5828717" cy="3243035"/>
          </a:xfrm>
          <a:prstGeom prst="rect">
            <a:avLst/>
          </a:prstGeom>
        </p:spPr>
      </p:pic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DC9A4C1-D564-574D-94B3-559C0682B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6510"/>
            <a:ext cx="5868752" cy="32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3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237D5A6E-594A-340D-B861-AF71A8EF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8B12F0-D6A2-30C5-45DD-B1ACB10938B9}"/>
              </a:ext>
            </a:extLst>
          </p:cNvPr>
          <p:cNvSpPr txBox="1"/>
          <p:nvPr/>
        </p:nvSpPr>
        <p:spPr>
          <a:xfrm>
            <a:off x="251209" y="211016"/>
            <a:ext cx="778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and Assumptions - Soyabean</a:t>
            </a: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7BAB799-59F5-ABD8-4E0F-25220D564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22" y="822027"/>
            <a:ext cx="6350558" cy="2359338"/>
          </a:xfrm>
          <a:prstGeom prst="rect">
            <a:avLst/>
          </a:prstGeom>
        </p:spPr>
      </p:pic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84D81D79-CDE4-1895-E384-804E49E95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6510"/>
            <a:ext cx="5985983" cy="3240135"/>
          </a:xfrm>
          <a:prstGeom prst="rect">
            <a:avLst/>
          </a:prstGeom>
        </p:spPr>
      </p:pic>
      <p:pic>
        <p:nvPicPr>
          <p:cNvPr id="12" name="Picture 11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7E350407-AEF3-1ACE-5E49-8E10E8F15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7" y="3330711"/>
            <a:ext cx="5985982" cy="32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6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45BF116E-D80C-B8F3-AE39-FF4DE64A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96365-3622-2367-3F38-61B93460F8D1}"/>
              </a:ext>
            </a:extLst>
          </p:cNvPr>
          <p:cNvSpPr txBox="1"/>
          <p:nvPr/>
        </p:nvSpPr>
        <p:spPr>
          <a:xfrm>
            <a:off x="251209" y="211016"/>
            <a:ext cx="493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ML Pipeline – Model Selection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D4735CA-5D2F-F256-6DE0-57D6A1B7C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9" y="856065"/>
            <a:ext cx="5707464" cy="3020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E1816FD-98AE-113A-41CD-1E9B9F8C7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57" y="856066"/>
            <a:ext cx="5707464" cy="3004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270C9-86AF-2E09-1EF5-38BE4F1BAA7A}"/>
              </a:ext>
            </a:extLst>
          </p:cNvPr>
          <p:cNvSpPr txBox="1"/>
          <p:nvPr/>
        </p:nvSpPr>
        <p:spPr>
          <a:xfrm>
            <a:off x="4138252" y="4171297"/>
            <a:ext cx="391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Stationary Vs Trended data</a:t>
            </a:r>
          </a:p>
        </p:txBody>
      </p:sp>
    </p:spTree>
    <p:extLst>
      <p:ext uri="{BB962C8B-B14F-4D97-AF65-F5344CB8AC3E}">
        <p14:creationId xmlns:p14="http://schemas.microsoft.com/office/powerpoint/2010/main" val="14046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45BF116E-D80C-B8F3-AE39-FF4DE64A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96365-3622-2367-3F38-61B93460F8D1}"/>
              </a:ext>
            </a:extLst>
          </p:cNvPr>
          <p:cNvSpPr txBox="1"/>
          <p:nvPr/>
        </p:nvSpPr>
        <p:spPr>
          <a:xfrm>
            <a:off x="251209" y="211016"/>
            <a:ext cx="5548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ML Pipeline – Result and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70C9-86AF-2E09-1EF5-38BE4F1BAA7A}"/>
              </a:ext>
            </a:extLst>
          </p:cNvPr>
          <p:cNvSpPr txBox="1"/>
          <p:nvPr/>
        </p:nvSpPr>
        <p:spPr>
          <a:xfrm>
            <a:off x="4343661" y="4291877"/>
            <a:ext cx="350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Sugar, for example</a:t>
            </a:r>
          </a:p>
        </p:txBody>
      </p:sp>
      <p:pic>
        <p:nvPicPr>
          <p:cNvPr id="6" name="Picture 5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63FC277C-529C-DCAB-B72F-4B18E4E0D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82" y="814366"/>
            <a:ext cx="8943033" cy="35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45BF116E-D80C-B8F3-AE39-FF4DE64A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96365-3622-2367-3F38-61B93460F8D1}"/>
              </a:ext>
            </a:extLst>
          </p:cNvPr>
          <p:cNvSpPr txBox="1"/>
          <p:nvPr/>
        </p:nvSpPr>
        <p:spPr>
          <a:xfrm>
            <a:off x="251209" y="211016"/>
            <a:ext cx="5548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ML Pipeline – Result and Accuracy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884C7E-49F7-7C2C-1BC3-BA9D4B7D2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92022"/>
              </p:ext>
            </p:extLst>
          </p:nvPr>
        </p:nvGraphicFramePr>
        <p:xfrm>
          <a:off x="2032000" y="1413002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5809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9858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Commodity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5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Sugar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9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Soyabean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9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Cotton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2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Coffee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280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D580F-801D-738D-9224-6E25D87294E4}"/>
              </a:ext>
            </a:extLst>
          </p:cNvPr>
          <p:cNvSpPr txBox="1"/>
          <p:nvPr/>
        </p:nvSpPr>
        <p:spPr>
          <a:xfrm>
            <a:off x="251208" y="4555523"/>
            <a:ext cx="6145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 Analysis with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6267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45BF116E-D80C-B8F3-AE39-FF4DE64A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96365-3622-2367-3F38-61B93460F8D1}"/>
              </a:ext>
            </a:extLst>
          </p:cNvPr>
          <p:cNvSpPr txBox="1"/>
          <p:nvPr/>
        </p:nvSpPr>
        <p:spPr>
          <a:xfrm>
            <a:off x="251209" y="211016"/>
            <a:ext cx="273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Analysis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493779C-8367-018A-78B3-8779128D1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5" y="1846984"/>
            <a:ext cx="11123809" cy="4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E61C5-C126-A38B-5124-2F0F0D193BEF}"/>
              </a:ext>
            </a:extLst>
          </p:cNvPr>
          <p:cNvSpPr txBox="1"/>
          <p:nvPr/>
        </p:nvSpPr>
        <p:spPr>
          <a:xfrm>
            <a:off x="272572" y="672681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Clustering fails in spatial data?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D574F1-091C-794C-D695-E1720C013C9C}"/>
              </a:ext>
            </a:extLst>
          </p:cNvPr>
          <p:cNvSpPr/>
          <p:nvPr/>
        </p:nvSpPr>
        <p:spPr>
          <a:xfrm>
            <a:off x="1999622" y="3074795"/>
            <a:ext cx="120580" cy="120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4BD9F2-7AC3-A4A5-FF87-3B9BD1CA42FA}"/>
              </a:ext>
            </a:extLst>
          </p:cNvPr>
          <p:cNvSpPr/>
          <p:nvPr/>
        </p:nvSpPr>
        <p:spPr>
          <a:xfrm>
            <a:off x="2483618" y="4246984"/>
            <a:ext cx="120580" cy="120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3A74B9-793A-6A67-69EC-77688AD17232}"/>
              </a:ext>
            </a:extLst>
          </p:cNvPr>
          <p:cNvSpPr/>
          <p:nvPr/>
        </p:nvSpPr>
        <p:spPr>
          <a:xfrm>
            <a:off x="6725697" y="4821415"/>
            <a:ext cx="120580" cy="120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AE0479-A55A-CE86-95D2-B0A6C1DECEB4}"/>
              </a:ext>
            </a:extLst>
          </p:cNvPr>
          <p:cNvSpPr/>
          <p:nvPr/>
        </p:nvSpPr>
        <p:spPr>
          <a:xfrm>
            <a:off x="2543908" y="5556619"/>
            <a:ext cx="120580" cy="120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rain&#10;&#10;Description automatically generated">
            <a:extLst>
              <a:ext uri="{FF2B5EF4-FFF2-40B4-BE49-F238E27FC236}">
                <a16:creationId xmlns:a16="http://schemas.microsoft.com/office/drawing/2014/main" id="{45BF116E-D80C-B8F3-AE39-FF4DE64A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96365-3622-2367-3F38-61B93460F8D1}"/>
              </a:ext>
            </a:extLst>
          </p:cNvPr>
          <p:cNvSpPr txBox="1"/>
          <p:nvPr/>
        </p:nvSpPr>
        <p:spPr>
          <a:xfrm>
            <a:off x="251209" y="211016"/>
            <a:ext cx="624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Analysis – Proposed methodology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493779C-8367-018A-78B3-8779128D1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5" y="1846984"/>
            <a:ext cx="11123809" cy="4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E61C5-C126-A38B-5124-2F0F0D193BEF}"/>
              </a:ext>
            </a:extLst>
          </p:cNvPr>
          <p:cNvSpPr txBox="1"/>
          <p:nvPr/>
        </p:nvSpPr>
        <p:spPr>
          <a:xfrm>
            <a:off x="272572" y="672681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Clustering fails in spatial data?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being undercover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1C774-9D89-6206-556F-65ECAD982144}"/>
              </a:ext>
            </a:extLst>
          </p:cNvPr>
          <p:cNvSpPr/>
          <p:nvPr/>
        </p:nvSpPr>
        <p:spPr>
          <a:xfrm>
            <a:off x="1719105" y="2794278"/>
            <a:ext cx="681614" cy="681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D574F1-091C-794C-D695-E1720C013C9C}"/>
              </a:ext>
            </a:extLst>
          </p:cNvPr>
          <p:cNvSpPr/>
          <p:nvPr/>
        </p:nvSpPr>
        <p:spPr>
          <a:xfrm>
            <a:off x="1999622" y="3074795"/>
            <a:ext cx="120580" cy="120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A0CC7B-1E7B-FAD9-DF20-F937D5FF459B}"/>
              </a:ext>
            </a:extLst>
          </p:cNvPr>
          <p:cNvSpPr/>
          <p:nvPr/>
        </p:nvSpPr>
        <p:spPr>
          <a:xfrm>
            <a:off x="2203101" y="3966467"/>
            <a:ext cx="681614" cy="681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4BD9F2-7AC3-A4A5-FF87-3B9BD1CA42FA}"/>
              </a:ext>
            </a:extLst>
          </p:cNvPr>
          <p:cNvSpPr/>
          <p:nvPr/>
        </p:nvSpPr>
        <p:spPr>
          <a:xfrm>
            <a:off x="2483618" y="4246984"/>
            <a:ext cx="120580" cy="120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3BEE3C-B263-D6FF-8E9A-BFB4351907F8}"/>
              </a:ext>
            </a:extLst>
          </p:cNvPr>
          <p:cNvSpPr/>
          <p:nvPr/>
        </p:nvSpPr>
        <p:spPr>
          <a:xfrm>
            <a:off x="2263391" y="5276102"/>
            <a:ext cx="681614" cy="681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AE0479-A55A-CE86-95D2-B0A6C1DECEB4}"/>
              </a:ext>
            </a:extLst>
          </p:cNvPr>
          <p:cNvSpPr/>
          <p:nvPr/>
        </p:nvSpPr>
        <p:spPr>
          <a:xfrm>
            <a:off x="2543908" y="5556619"/>
            <a:ext cx="120580" cy="120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81749-14D7-99B7-3D6F-14847B581419}"/>
              </a:ext>
            </a:extLst>
          </p:cNvPr>
          <p:cNvSpPr/>
          <p:nvPr/>
        </p:nvSpPr>
        <p:spPr>
          <a:xfrm>
            <a:off x="6445180" y="4540898"/>
            <a:ext cx="681614" cy="681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3A74B9-793A-6A67-69EC-77688AD17232}"/>
              </a:ext>
            </a:extLst>
          </p:cNvPr>
          <p:cNvSpPr/>
          <p:nvPr/>
        </p:nvSpPr>
        <p:spPr>
          <a:xfrm>
            <a:off x="6725697" y="4821415"/>
            <a:ext cx="120580" cy="1205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f39196-8b59-4420-8595-4472db6cb4f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4DA24D104894483E99DD67992D93E" ma:contentTypeVersion="9" ma:contentTypeDescription="Create a new document." ma:contentTypeScope="" ma:versionID="40c977c707cd0389a1f1dfc07627edcc">
  <xsd:schema xmlns:xsd="http://www.w3.org/2001/XMLSchema" xmlns:xs="http://www.w3.org/2001/XMLSchema" xmlns:p="http://schemas.microsoft.com/office/2006/metadata/properties" xmlns:ns3="3df39196-8b59-4420-8595-4472db6cb4f8" xmlns:ns4="fcfa8a8a-57ad-45e0-9383-b2ff489fc75a" targetNamespace="http://schemas.microsoft.com/office/2006/metadata/properties" ma:root="true" ma:fieldsID="ffd7f34dc821589b602358d2f4966247" ns3:_="" ns4:_="">
    <xsd:import namespace="3df39196-8b59-4420-8595-4472db6cb4f8"/>
    <xsd:import namespace="fcfa8a8a-57ad-45e0-9383-b2ff489fc7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39196-8b59-4420-8595-4472db6cb4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a8a8a-57ad-45e0-9383-b2ff489fc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8A345-02F5-47DB-BF33-E953961C92B9}">
  <ds:schemaRefs>
    <ds:schemaRef ds:uri="http://schemas.microsoft.com/office/2006/documentManagement/types"/>
    <ds:schemaRef ds:uri="http://purl.org/dc/terms/"/>
    <ds:schemaRef ds:uri="http://www.w3.org/XML/1998/namespace"/>
    <ds:schemaRef ds:uri="3df39196-8b59-4420-8595-4472db6cb4f8"/>
    <ds:schemaRef ds:uri="http://purl.org/dc/elements/1.1/"/>
    <ds:schemaRef ds:uri="http://purl.org/dc/dcmitype/"/>
    <ds:schemaRef ds:uri="fcfa8a8a-57ad-45e0-9383-b2ff489fc75a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7EB16F0-3E90-44D4-B6AC-D3419AF501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FAC804-CE52-4437-9A8C-95B337973A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39196-8b59-4420-8595-4472db6cb4f8"/>
    <ds:schemaRef ds:uri="fcfa8a8a-57ad-45e0-9383-b2ff489fc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Sridhar</dc:creator>
  <cp:lastModifiedBy>Tejas Sridhar</cp:lastModifiedBy>
  <cp:revision>1</cp:revision>
  <dcterms:created xsi:type="dcterms:W3CDTF">2023-04-13T20:25:45Z</dcterms:created>
  <dcterms:modified xsi:type="dcterms:W3CDTF">2023-04-13T23:07:15Z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0x010100DBC4DA24D104894483E99DD67992D93E</vt:lpwstr>
  </property>
</Properties>
</file>