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2" d="100"/>
          <a:sy n="122" d="100"/>
        </p:scale>
        <p:origin x="322"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4980917"/>
            <a:ext cx="9143999" cy="161090"/>
          </a:xfrm>
          <a:prstGeom prst="rect">
            <a:avLst/>
          </a:prstGeom>
        </p:spPr>
      </p:pic>
      <p:sp>
        <p:nvSpPr>
          <p:cNvPr id="2" name="Holder 2"/>
          <p:cNvSpPr>
            <a:spLocks noGrp="1"/>
          </p:cNvSpPr>
          <p:nvPr>
            <p:ph type="title"/>
          </p:nvPr>
        </p:nvSpPr>
        <p:spPr>
          <a:xfrm>
            <a:off x="179628" y="227838"/>
            <a:ext cx="5320487" cy="525271"/>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7/14/2024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Problem</a:t>
            </a:r>
            <a:r>
              <a:rPr spc="-65" dirty="0"/>
              <a:t> </a:t>
            </a:r>
            <a:r>
              <a:rPr spc="-10" dirty="0"/>
              <a:t>Statement</a:t>
            </a:r>
          </a:p>
        </p:txBody>
      </p:sp>
      <p:sp>
        <p:nvSpPr>
          <p:cNvPr id="3" name="TextBox 2">
            <a:extLst>
              <a:ext uri="{FF2B5EF4-FFF2-40B4-BE49-F238E27FC236}">
                <a16:creationId xmlns:a16="http://schemas.microsoft.com/office/drawing/2014/main" id="{F5683DE9-4FEC-B317-2387-F837CD1867B9}"/>
              </a:ext>
            </a:extLst>
          </p:cNvPr>
          <p:cNvSpPr txBox="1"/>
          <p:nvPr/>
        </p:nvSpPr>
        <p:spPr>
          <a:xfrm>
            <a:off x="76200" y="2387084"/>
            <a:ext cx="8610600" cy="369332"/>
          </a:xfrm>
          <a:prstGeom prst="rect">
            <a:avLst/>
          </a:prstGeom>
          <a:noFill/>
        </p:spPr>
        <p:txBody>
          <a:bodyPr wrap="square" rtlCol="0">
            <a:spAutoFit/>
          </a:bodyPr>
          <a:lstStyle/>
          <a:p>
            <a:endParaRPr lang="en-IN" dirty="0"/>
          </a:p>
        </p:txBody>
      </p:sp>
      <p:sp>
        <p:nvSpPr>
          <p:cNvPr id="6" name="Rectangle 3">
            <a:extLst>
              <a:ext uri="{FF2B5EF4-FFF2-40B4-BE49-F238E27FC236}">
                <a16:creationId xmlns:a16="http://schemas.microsoft.com/office/drawing/2014/main" id="{8B89D461-8CB4-4B5E-C98F-57B42AE8BBFD}"/>
              </a:ext>
            </a:extLst>
          </p:cNvPr>
          <p:cNvSpPr>
            <a:spLocks noChangeArrowheads="1"/>
          </p:cNvSpPr>
          <p:nvPr/>
        </p:nvSpPr>
        <p:spPr bwMode="auto">
          <a:xfrm>
            <a:off x="206768" y="760289"/>
            <a:ext cx="8507172"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424"/>
                </a:solidFill>
                <a:effectLst/>
                <a:latin typeface="Times New Roman" panose="02020603050405020304" pitchFamily="18" charset="0"/>
                <a:cs typeface="Times New Roman" panose="02020603050405020304" pitchFamily="18" charset="0"/>
              </a:rPr>
              <a:t>Protection of Passwords using SGX: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algn="just"/>
            <a:r>
              <a:rPr lang="en-US" sz="1600" dirty="0">
                <a:latin typeface="Times New Roman" panose="02020603050405020304" pitchFamily="18" charset="0"/>
                <a:cs typeface="Times New Roman" panose="02020603050405020304" pitchFamily="18" charset="0"/>
              </a:rPr>
              <a:t>With the increasing risk of cyber attacks, protecting passwords is crucial. Traditional software methods are vulnerable, so we need a stronger solution. Intel SGX provides hardware-based security by isolating sensitive data and operations within secure enclaves. This project aims to securely verify passwords using Intel SGX, ensuring that even if the system is compromised, the password verification remains safe and protected within the enclave.</a:t>
            </a:r>
            <a:br>
              <a:rPr kumimoji="0" lang="en-US" altLang="en-US" sz="1000" b="0"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2013" rIns="0" bIns="0" rtlCol="0">
            <a:spAutoFit/>
          </a:bodyPr>
          <a:lstStyle/>
          <a:p>
            <a:pPr marL="71120">
              <a:lnSpc>
                <a:spcPct val="100000"/>
              </a:lnSpc>
              <a:spcBef>
                <a:spcPts val="105"/>
              </a:spcBef>
            </a:pPr>
            <a:r>
              <a:rPr dirty="0"/>
              <a:t>Unique</a:t>
            </a:r>
            <a:r>
              <a:rPr spc="-50" dirty="0"/>
              <a:t> </a:t>
            </a:r>
            <a:r>
              <a:rPr dirty="0"/>
              <a:t>Idea</a:t>
            </a:r>
            <a:r>
              <a:rPr spc="-25" dirty="0"/>
              <a:t> </a:t>
            </a:r>
            <a:r>
              <a:rPr dirty="0"/>
              <a:t>Brief</a:t>
            </a:r>
            <a:r>
              <a:rPr spc="-30" dirty="0"/>
              <a:t> </a:t>
            </a:r>
            <a:r>
              <a:rPr spc="-10" dirty="0"/>
              <a:t>(Solution)</a:t>
            </a:r>
          </a:p>
        </p:txBody>
      </p:sp>
      <p:sp>
        <p:nvSpPr>
          <p:cNvPr id="3" name="TextBox 2">
            <a:extLst>
              <a:ext uri="{FF2B5EF4-FFF2-40B4-BE49-F238E27FC236}">
                <a16:creationId xmlns:a16="http://schemas.microsoft.com/office/drawing/2014/main" id="{F444136A-2589-8AFD-FED4-C15F60DC18C0}"/>
              </a:ext>
            </a:extLst>
          </p:cNvPr>
          <p:cNvSpPr txBox="1"/>
          <p:nvPr/>
        </p:nvSpPr>
        <p:spPr>
          <a:xfrm>
            <a:off x="381001" y="1200150"/>
            <a:ext cx="8305800" cy="2862322"/>
          </a:xfrm>
          <a:prstGeom prst="rect">
            <a:avLst/>
          </a:prstGeom>
          <a:noFill/>
        </p:spPr>
        <p:txBody>
          <a:bodyPr wrap="square" rtlCol="0">
            <a:spAutoFit/>
          </a:bodyPr>
          <a:lstStyle/>
          <a:p>
            <a:pPr algn="just"/>
            <a:r>
              <a:rPr lang="en-US" dirty="0"/>
              <a:t>The proposed solution leverages Intel Software Guard Extensions (SGX) to protect passwords by isolating sensitive operations within secure enclaves. This ensures that even if the operating system or application is compromised, the password verification process remains secure. The solution involves initializing an SGX enclave to store a predefined password and verify user inputs securely. Communication between the untrusted application and the trusted enclave is facilitated while ensuring data integrity and confidentiality. This approach not only enhances security but also provides robust error handling to manage SGX-related issues, offering a highly secure method for password protection that can withstand sophisticated cyber threats.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9567" rIns="0" bIns="0" rtlCol="0">
            <a:spAutoFit/>
          </a:bodyPr>
          <a:lstStyle/>
          <a:p>
            <a:pPr marL="66675">
              <a:lnSpc>
                <a:spcPct val="100000"/>
              </a:lnSpc>
              <a:spcBef>
                <a:spcPts val="105"/>
              </a:spcBef>
            </a:pPr>
            <a:r>
              <a:rPr dirty="0"/>
              <a:t>Features</a:t>
            </a:r>
            <a:r>
              <a:rPr spc="-35" dirty="0"/>
              <a:t> </a:t>
            </a:r>
            <a:r>
              <a:rPr spc="-10" dirty="0"/>
              <a:t>Offered</a:t>
            </a:r>
          </a:p>
        </p:txBody>
      </p:sp>
      <p:sp>
        <p:nvSpPr>
          <p:cNvPr id="3" name="TextBox 2">
            <a:extLst>
              <a:ext uri="{FF2B5EF4-FFF2-40B4-BE49-F238E27FC236}">
                <a16:creationId xmlns:a16="http://schemas.microsoft.com/office/drawing/2014/main" id="{7942A7AF-80D8-E114-6144-460DCAFF2B46}"/>
              </a:ext>
            </a:extLst>
          </p:cNvPr>
          <p:cNvSpPr txBox="1"/>
          <p:nvPr/>
        </p:nvSpPr>
        <p:spPr>
          <a:xfrm>
            <a:off x="533400" y="1200150"/>
            <a:ext cx="7696200" cy="2971800"/>
          </a:xfrm>
          <a:prstGeom prst="rect">
            <a:avLst/>
          </a:prstGeom>
          <a:noFill/>
        </p:spPr>
        <p:txBody>
          <a:bodyPr wrap="square" rtlCol="0">
            <a:spAutoFit/>
          </a:bodyPr>
          <a:lstStyle/>
          <a:p>
            <a:endParaRPr lang="en-IN" dirty="0"/>
          </a:p>
        </p:txBody>
      </p:sp>
      <p:sp>
        <p:nvSpPr>
          <p:cNvPr id="6" name="Rectangle 3">
            <a:extLst>
              <a:ext uri="{FF2B5EF4-FFF2-40B4-BE49-F238E27FC236}">
                <a16:creationId xmlns:a16="http://schemas.microsoft.com/office/drawing/2014/main" id="{7F0F1969-77FC-CE23-6DA0-D2A4A426BD41}"/>
              </a:ext>
            </a:extLst>
          </p:cNvPr>
          <p:cNvSpPr>
            <a:spLocks noChangeArrowheads="1"/>
          </p:cNvSpPr>
          <p:nvPr/>
        </p:nvSpPr>
        <p:spPr bwMode="auto">
          <a:xfrm>
            <a:off x="0" y="-4795059"/>
            <a:ext cx="8915400" cy="9602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SGX Enclave Initialization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Securely initializes an SGX enclave for sensitive operations.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Secure Password Storage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Stores predefined passwords securely within the enclave.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Password Verification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Implements a function within the enclave to verify input passwords against stored passwords.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Secure Communication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Ensures secure communication between the untrusted application and the trusted enclave to protect sensitive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Robust Error Handling</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comprehensive error handling for managing SGX-related issues, ensuring reliable performance and clear diagnostics.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Isolation of Sensitive Data</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Protects sensitive password data by isolating it within a secure enclave, preventing unauthorized access and tampering.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6502" rIns="0" bIns="0" rtlCol="0">
            <a:spAutoFit/>
          </a:bodyPr>
          <a:lstStyle/>
          <a:p>
            <a:pPr marL="64769">
              <a:lnSpc>
                <a:spcPct val="100000"/>
              </a:lnSpc>
              <a:spcBef>
                <a:spcPts val="105"/>
              </a:spcBef>
            </a:pPr>
            <a:r>
              <a:rPr spc="-10" dirty="0"/>
              <a:t>Process</a:t>
            </a:r>
            <a:r>
              <a:rPr spc="-325" dirty="0"/>
              <a:t> </a:t>
            </a:r>
            <a:r>
              <a:rPr spc="-20" dirty="0"/>
              <a:t>flow</a:t>
            </a:r>
          </a:p>
        </p:txBody>
      </p:sp>
      <p:sp>
        <p:nvSpPr>
          <p:cNvPr id="3" name="Rectangle 1">
            <a:extLst>
              <a:ext uri="{FF2B5EF4-FFF2-40B4-BE49-F238E27FC236}">
                <a16:creationId xmlns:a16="http://schemas.microsoft.com/office/drawing/2014/main" id="{D337514C-FBD6-B897-5D34-63961153756E}"/>
              </a:ext>
            </a:extLst>
          </p:cNvPr>
          <p:cNvSpPr>
            <a:spLocks noChangeArrowheads="1"/>
          </p:cNvSpPr>
          <p:nvPr/>
        </p:nvSpPr>
        <p:spPr bwMode="auto">
          <a:xfrm>
            <a:off x="179628" y="819150"/>
            <a:ext cx="8686800"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Initialize Application and Enclave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application starts and initializes the SGX enclave.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Input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user enters a password.</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Secure Password Transmission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application sends the entered password to the SGX enclave using a secure call (ECALL).</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Password Verification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SGX enclave compares the inputted password against the securely stored password.</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Return Verification Result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enclave sends the verification result back to the application through a secure output call (OCALL).</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Display Result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application displays whether the password is correct or incorrect.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Error Handling</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Manage and report any errors that occur during the process.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4774" rIns="0" bIns="0" rtlCol="0">
            <a:spAutoFit/>
          </a:bodyPr>
          <a:lstStyle/>
          <a:p>
            <a:pPr marL="81280">
              <a:lnSpc>
                <a:spcPct val="100000"/>
              </a:lnSpc>
              <a:spcBef>
                <a:spcPts val="105"/>
              </a:spcBef>
            </a:pPr>
            <a:r>
              <a:rPr dirty="0"/>
              <a:t>Architecture</a:t>
            </a:r>
            <a:r>
              <a:rPr spc="-45" dirty="0"/>
              <a:t> </a:t>
            </a:r>
            <a:r>
              <a:rPr spc="-10" dirty="0"/>
              <a:t>Diagram</a:t>
            </a:r>
          </a:p>
        </p:txBody>
      </p:sp>
      <p:pic>
        <p:nvPicPr>
          <p:cNvPr id="6" name="Picture 5">
            <a:extLst>
              <a:ext uri="{FF2B5EF4-FFF2-40B4-BE49-F238E27FC236}">
                <a16:creationId xmlns:a16="http://schemas.microsoft.com/office/drawing/2014/main" id="{C0731F1A-EADA-936A-4359-945BBB151F34}"/>
              </a:ext>
            </a:extLst>
          </p:cNvPr>
          <p:cNvPicPr>
            <a:picLocks noChangeAspect="1"/>
          </p:cNvPicPr>
          <p:nvPr/>
        </p:nvPicPr>
        <p:blipFill>
          <a:blip r:embed="rId2"/>
          <a:stretch>
            <a:fillRect/>
          </a:stretch>
        </p:blipFill>
        <p:spPr>
          <a:xfrm>
            <a:off x="179628" y="971550"/>
            <a:ext cx="8735772" cy="358139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173" rIns="0" bIns="0" rtlCol="0">
            <a:spAutoFit/>
          </a:bodyPr>
          <a:lstStyle/>
          <a:p>
            <a:pPr marL="69850">
              <a:lnSpc>
                <a:spcPct val="100000"/>
              </a:lnSpc>
              <a:spcBef>
                <a:spcPts val="105"/>
              </a:spcBef>
            </a:pPr>
            <a:r>
              <a:rPr spc="-10" dirty="0"/>
              <a:t>Technologies</a:t>
            </a:r>
            <a:r>
              <a:rPr spc="-300" dirty="0"/>
              <a:t> </a:t>
            </a:r>
            <a:r>
              <a:rPr spc="-20" dirty="0"/>
              <a:t>used</a:t>
            </a:r>
          </a:p>
        </p:txBody>
      </p:sp>
      <p:sp>
        <p:nvSpPr>
          <p:cNvPr id="3" name="Rectangle 1">
            <a:extLst>
              <a:ext uri="{FF2B5EF4-FFF2-40B4-BE49-F238E27FC236}">
                <a16:creationId xmlns:a16="http://schemas.microsoft.com/office/drawing/2014/main" id="{1C6012B3-4BC3-BB30-7219-A4C161AB5D1F}"/>
              </a:ext>
            </a:extLst>
          </p:cNvPr>
          <p:cNvSpPr>
            <a:spLocks noChangeArrowheads="1"/>
          </p:cNvSpPr>
          <p:nvPr/>
        </p:nvSpPr>
        <p:spPr bwMode="auto">
          <a:xfrm>
            <a:off x="179628" y="895350"/>
            <a:ext cx="395813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Intel Software Guard Extensions (SGX)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 Programming Language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SGX SDK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Linux Operating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Makefile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GCC Compiler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Trusted Execution Environment (TEE)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3504" rIns="0" bIns="0" rtlCol="0">
            <a:spAutoFit/>
          </a:bodyPr>
          <a:lstStyle/>
          <a:p>
            <a:pPr marL="69850">
              <a:lnSpc>
                <a:spcPct val="100000"/>
              </a:lnSpc>
              <a:spcBef>
                <a:spcPts val="105"/>
              </a:spcBef>
            </a:pPr>
            <a:r>
              <a:rPr dirty="0"/>
              <a:t>Team</a:t>
            </a:r>
            <a:r>
              <a:rPr spc="-25" dirty="0"/>
              <a:t> </a:t>
            </a:r>
            <a:r>
              <a:rPr dirty="0"/>
              <a:t>members</a:t>
            </a:r>
            <a:r>
              <a:rPr spc="-30" dirty="0"/>
              <a:t> </a:t>
            </a:r>
            <a:r>
              <a:rPr dirty="0"/>
              <a:t>and</a:t>
            </a:r>
            <a:r>
              <a:rPr spc="-25" dirty="0"/>
              <a:t> </a:t>
            </a:r>
            <a:r>
              <a:rPr spc="-10" dirty="0"/>
              <a:t>contribution:</a:t>
            </a:r>
          </a:p>
        </p:txBody>
      </p:sp>
      <p:sp>
        <p:nvSpPr>
          <p:cNvPr id="4" name="TextBox 3">
            <a:extLst>
              <a:ext uri="{FF2B5EF4-FFF2-40B4-BE49-F238E27FC236}">
                <a16:creationId xmlns:a16="http://schemas.microsoft.com/office/drawing/2014/main" id="{0D216403-1797-0169-212F-3660C5AC5A6E}"/>
              </a:ext>
            </a:extLst>
          </p:cNvPr>
          <p:cNvSpPr txBox="1"/>
          <p:nvPr/>
        </p:nvSpPr>
        <p:spPr>
          <a:xfrm>
            <a:off x="381000" y="1200150"/>
            <a:ext cx="8763000" cy="646331"/>
          </a:xfrm>
          <a:prstGeom prst="rect">
            <a:avLst/>
          </a:prstGeom>
          <a:noFill/>
        </p:spPr>
        <p:txBody>
          <a:bodyPr wrap="square">
            <a:spAutoFit/>
          </a:bodyPr>
          <a:lstStyle/>
          <a:p>
            <a:r>
              <a:rPr lang="en-US" dirty="0"/>
              <a:t>1. </a:t>
            </a:r>
            <a:r>
              <a:rPr lang="en-US" b="1" u="sng" dirty="0">
                <a:latin typeface="Times New Roman" panose="02020603050405020304" pitchFamily="18" charset="0"/>
                <a:cs typeface="Times New Roman" panose="02020603050405020304" pitchFamily="18" charset="0"/>
              </a:rPr>
              <a:t>TEJAS S SUTHRAVE: </a:t>
            </a:r>
            <a:r>
              <a:rPr lang="en-US" dirty="0">
                <a:latin typeface="Times New Roman" panose="02020603050405020304" pitchFamily="18" charset="0"/>
                <a:cs typeface="Times New Roman" panose="02020603050405020304" pitchFamily="18" charset="0"/>
              </a:rPr>
              <a:t>Developed the core SGX application and enclave code and debugging and testing.</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6331" rIns="0" bIns="0" rtlCol="0">
            <a:spAutoFit/>
          </a:bodyPr>
          <a:lstStyle/>
          <a:p>
            <a:pPr marL="73660">
              <a:lnSpc>
                <a:spcPct val="100000"/>
              </a:lnSpc>
              <a:spcBef>
                <a:spcPts val="105"/>
              </a:spcBef>
            </a:pPr>
            <a:r>
              <a:rPr lang="en-IN" spc="-10" dirty="0"/>
              <a:t>Conclusion</a:t>
            </a:r>
          </a:p>
        </p:txBody>
      </p:sp>
      <p:sp>
        <p:nvSpPr>
          <p:cNvPr id="4" name="TextBox 3">
            <a:extLst>
              <a:ext uri="{FF2B5EF4-FFF2-40B4-BE49-F238E27FC236}">
                <a16:creationId xmlns:a16="http://schemas.microsoft.com/office/drawing/2014/main" id="{02D3E57E-0B98-2B53-A94E-682DAAEDF8F6}"/>
              </a:ext>
            </a:extLst>
          </p:cNvPr>
          <p:cNvSpPr txBox="1"/>
          <p:nvPr/>
        </p:nvSpPr>
        <p:spPr>
          <a:xfrm>
            <a:off x="304800" y="1001307"/>
            <a:ext cx="8610600" cy="1754326"/>
          </a:xfrm>
          <a:prstGeom prst="rect">
            <a:avLst/>
          </a:prstGeom>
          <a:noFill/>
        </p:spPr>
        <p:txBody>
          <a:bodyPr wrap="square">
            <a:spAutoFit/>
          </a:bodyPr>
          <a:lstStyle/>
          <a:p>
            <a:pPr algn="just"/>
            <a:r>
              <a:rPr lang="en-US" sz="1800" b="0" dirty="0">
                <a:latin typeface="Times New Roman" panose="02020603050405020304" pitchFamily="18" charset="0"/>
                <a:cs typeface="Times New Roman" panose="02020603050405020304" pitchFamily="18" charset="0"/>
              </a:rPr>
              <a:t>This project successfully demonstrates how Intel SGX can be used to protect passwords in a secure environment. By using SGX enclaves, sensitive operations such as password storage and verification are isolated from the rest of the application, ensuring higher security against unauthorized access. The implementation leverages modern technologies to create a robust and secure system, showcasing the potential of SGX in enhancing application security.</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TotalTime>
  <Words>539</Words>
  <Application>Microsoft Office PowerPoint</Application>
  <PresentationFormat>On-screen Show (16:9)</PresentationFormat>
  <Paragraphs>68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Segoe UI</vt:lpstr>
      <vt:lpstr>Times New Roman</vt:lpstr>
      <vt:lpstr>Office Theme</vt:lpstr>
      <vt:lpstr>Problem Statement</vt:lpstr>
      <vt:lpstr>Unique Idea Brief (Solution)</vt:lpstr>
      <vt:lpstr>Features Offered</vt:lpstr>
      <vt:lpstr>Process flow</vt:lpstr>
      <vt:lpstr>Architecture Diagram</vt:lpstr>
      <vt:lpstr>Technologies used</vt:lpstr>
      <vt:lpstr>Team members and contribution: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Ajeya Krishna</dc:creator>
  <cp:lastModifiedBy>TEJAS S SUTHRAVE</cp:lastModifiedBy>
  <cp:revision>3</cp:revision>
  <dcterms:created xsi:type="dcterms:W3CDTF">2024-07-13T13:26:00Z</dcterms:created>
  <dcterms:modified xsi:type="dcterms:W3CDTF">2024-07-14T11:16:13Z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PowerPoint® 2021</vt:lpwstr>
  </property>
  <property fmtid="{D5CDD505-2E9C-101B-9397-08002B2CF9AE}" pid="4" name="LastSaved">
    <vt:filetime>2024-07-13T00:00:00Z</vt:filetime>
  </property>
  <property fmtid="{D5CDD505-2E9C-101B-9397-08002B2CF9AE}" pid="5" name="Producer">
    <vt:lpwstr>Microsoft® PowerPoint® 2021</vt:lpwstr>
  </property>
</Properties>
</file>