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2"/>
  </p:notesMasterIdLst>
  <p:sldIdLst>
    <p:sldId id="256" r:id="rId3"/>
    <p:sldId id="257" r:id="rId4"/>
    <p:sldId id="282" r:id="rId5"/>
    <p:sldId id="270" r:id="rId6"/>
    <p:sldId id="285" r:id="rId7"/>
    <p:sldId id="271" r:id="rId8"/>
    <p:sldId id="281" r:id="rId9"/>
    <p:sldId id="272" r:id="rId10"/>
    <p:sldId id="262" r:id="rId11"/>
    <p:sldId id="286" r:id="rId12"/>
    <p:sldId id="273" r:id="rId13"/>
    <p:sldId id="274" r:id="rId14"/>
    <p:sldId id="275" r:id="rId15"/>
    <p:sldId id="279" r:id="rId16"/>
    <p:sldId id="280" r:id="rId17"/>
    <p:sldId id="284" r:id="rId18"/>
    <p:sldId id="278"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92" d="100"/>
          <a:sy n="92" d="100"/>
        </p:scale>
        <p:origin x="1171" y="1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S SUTHRAVE" userId="d233bc3e18adb015" providerId="LiveId" clId="{79E07059-AC86-4DE6-8447-D761A29BA3C6}"/>
    <pc:docChg chg="undo custSel modSld">
      <pc:chgData name="TEJAS S SUTHRAVE" userId="d233bc3e18adb015" providerId="LiveId" clId="{79E07059-AC86-4DE6-8447-D761A29BA3C6}" dt="2024-07-26T11:59:23.980" v="623" actId="1076"/>
      <pc:docMkLst>
        <pc:docMk/>
      </pc:docMkLst>
      <pc:sldChg chg="addSp delSp modSp mod">
        <pc:chgData name="TEJAS S SUTHRAVE" userId="d233bc3e18adb015" providerId="LiveId" clId="{79E07059-AC86-4DE6-8447-D761A29BA3C6}" dt="2024-07-26T06:59:52.169" v="584" actId="14100"/>
        <pc:sldMkLst>
          <pc:docMk/>
          <pc:sldMk cId="0" sldId="256"/>
        </pc:sldMkLst>
        <pc:spChg chg="mod">
          <ac:chgData name="TEJAS S SUTHRAVE" userId="d233bc3e18adb015" providerId="LiveId" clId="{79E07059-AC86-4DE6-8447-D761A29BA3C6}" dt="2024-07-26T06:51:32.758" v="557" actId="1076"/>
          <ac:spMkLst>
            <pc:docMk/>
            <pc:sldMk cId="0" sldId="256"/>
            <ac:spMk id="7" creationId="{00000000-0000-0000-0000-000000000000}"/>
          </ac:spMkLst>
        </pc:spChg>
        <pc:spChg chg="add">
          <ac:chgData name="TEJAS S SUTHRAVE" userId="d233bc3e18adb015" providerId="LiveId" clId="{79E07059-AC86-4DE6-8447-D761A29BA3C6}" dt="2024-07-26T06:50:47.246" v="545"/>
          <ac:spMkLst>
            <pc:docMk/>
            <pc:sldMk cId="0" sldId="256"/>
            <ac:spMk id="9" creationId="{41E8AD0C-528D-7A2C-95A0-DFEB9EADEADE}"/>
          </ac:spMkLst>
        </pc:spChg>
        <pc:spChg chg="mod">
          <ac:chgData name="TEJAS S SUTHRAVE" userId="d233bc3e18adb015" providerId="LiveId" clId="{79E07059-AC86-4DE6-8447-D761A29BA3C6}" dt="2024-07-26T06:51:21.560" v="554" actId="1076"/>
          <ac:spMkLst>
            <pc:docMk/>
            <pc:sldMk cId="0" sldId="256"/>
            <ac:spMk id="13" creationId="{9C282B4C-F776-417F-93D9-E8431BF3CA4A}"/>
          </ac:spMkLst>
        </pc:spChg>
        <pc:spChg chg="mod">
          <ac:chgData name="TEJAS S SUTHRAVE" userId="d233bc3e18adb015" providerId="LiveId" clId="{79E07059-AC86-4DE6-8447-D761A29BA3C6}" dt="2024-07-26T06:59:52.169" v="584" actId="14100"/>
          <ac:spMkLst>
            <pc:docMk/>
            <pc:sldMk cId="0" sldId="256"/>
            <ac:spMk id="15" creationId="{7BCF0163-16E7-496F-A0ED-78FCEEA6BF7E}"/>
          </ac:spMkLst>
        </pc:spChg>
        <pc:spChg chg="mod">
          <ac:chgData name="TEJAS S SUTHRAVE" userId="d233bc3e18adb015" providerId="LiveId" clId="{79E07059-AC86-4DE6-8447-D761A29BA3C6}" dt="2024-07-26T06:45:05.742" v="526" actId="20577"/>
          <ac:spMkLst>
            <pc:docMk/>
            <pc:sldMk cId="0" sldId="256"/>
            <ac:spMk id="16" creationId="{00000000-0000-0000-0000-000000000000}"/>
          </ac:spMkLst>
        </pc:spChg>
        <pc:grpChg chg="mod">
          <ac:chgData name="TEJAS S SUTHRAVE" userId="d233bc3e18adb015" providerId="LiveId" clId="{79E07059-AC86-4DE6-8447-D761A29BA3C6}" dt="2024-07-26T06:51:25.483" v="555" actId="1076"/>
          <ac:grpSpMkLst>
            <pc:docMk/>
            <pc:sldMk cId="0" sldId="256"/>
            <ac:grpSpMk id="3" creationId="{00000000-0000-0000-0000-000000000000}"/>
          </ac:grpSpMkLst>
        </pc:grpChg>
        <pc:graphicFrameChg chg="mod">
          <ac:chgData name="TEJAS S SUTHRAVE" userId="d233bc3e18adb015" providerId="LiveId" clId="{79E07059-AC86-4DE6-8447-D761A29BA3C6}" dt="2024-07-26T06:51:17.108" v="553" actId="1076"/>
          <ac:graphicFrameMkLst>
            <pc:docMk/>
            <pc:sldMk cId="0" sldId="256"/>
            <ac:graphicFrameMk id="6" creationId="{00000000-0000-0000-0000-000000000000}"/>
          </ac:graphicFrameMkLst>
        </pc:graphicFrameChg>
        <pc:picChg chg="add mod">
          <ac:chgData name="TEJAS S SUTHRAVE" userId="d233bc3e18adb015" providerId="LiveId" clId="{79E07059-AC86-4DE6-8447-D761A29BA3C6}" dt="2024-07-26T06:51:28.639" v="556" actId="1076"/>
          <ac:picMkLst>
            <pc:docMk/>
            <pc:sldMk cId="0" sldId="256"/>
            <ac:picMk id="10" creationId="{D7BF9796-C06D-910B-A0E1-08157529B96D}"/>
          </ac:picMkLst>
        </pc:picChg>
        <pc:picChg chg="del">
          <ac:chgData name="TEJAS S SUTHRAVE" userId="d233bc3e18adb015" providerId="LiveId" clId="{79E07059-AC86-4DE6-8447-D761A29BA3C6}" dt="2024-07-26T06:42:18.703" v="520" actId="478"/>
          <ac:picMkLst>
            <pc:docMk/>
            <pc:sldMk cId="0" sldId="256"/>
            <ac:picMk id="11" creationId="{00000000-0000-0000-0000-000000000000}"/>
          </ac:picMkLst>
        </pc:picChg>
      </pc:sldChg>
      <pc:sldChg chg="addSp delSp modSp mod">
        <pc:chgData name="TEJAS S SUTHRAVE" userId="d233bc3e18adb015" providerId="LiveId" clId="{79E07059-AC86-4DE6-8447-D761A29BA3C6}" dt="2024-07-26T06:55:42.980" v="574" actId="1076"/>
        <pc:sldMkLst>
          <pc:docMk/>
          <pc:sldMk cId="0" sldId="262"/>
        </pc:sldMkLst>
        <pc:spChg chg="del mod">
          <ac:chgData name="TEJAS S SUTHRAVE" userId="d233bc3e18adb015" providerId="LiveId" clId="{79E07059-AC86-4DE6-8447-D761A29BA3C6}" dt="2024-07-26T06:53:57.990" v="562" actId="478"/>
          <ac:spMkLst>
            <pc:docMk/>
            <pc:sldMk cId="0" sldId="262"/>
            <ac:spMk id="10" creationId="{00000000-0000-0000-0000-000000000000}"/>
          </ac:spMkLst>
        </pc:spChg>
        <pc:spChg chg="del mod">
          <ac:chgData name="TEJAS S SUTHRAVE" userId="d233bc3e18adb015" providerId="LiveId" clId="{79E07059-AC86-4DE6-8447-D761A29BA3C6}" dt="2024-07-26T06:54:05.577" v="571" actId="478"/>
          <ac:spMkLst>
            <pc:docMk/>
            <pc:sldMk cId="0" sldId="262"/>
            <ac:spMk id="13" creationId="{00000000-0000-0000-0000-000000000000}"/>
          </ac:spMkLst>
        </pc:spChg>
        <pc:picChg chg="add mod">
          <ac:chgData name="TEJAS S SUTHRAVE" userId="d233bc3e18adb015" providerId="LiveId" clId="{79E07059-AC86-4DE6-8447-D761A29BA3C6}" dt="2024-07-26T06:55:42.980" v="574" actId="1076"/>
          <ac:picMkLst>
            <pc:docMk/>
            <pc:sldMk cId="0" sldId="262"/>
            <ac:picMk id="7" creationId="{1E2E5A88-2F86-48B8-C60A-E93BC86F0485}"/>
          </ac:picMkLst>
        </pc:picChg>
        <pc:picChg chg="del">
          <ac:chgData name="TEJAS S SUTHRAVE" userId="d233bc3e18adb015" providerId="LiveId" clId="{79E07059-AC86-4DE6-8447-D761A29BA3C6}" dt="2024-07-26T06:53:54.437" v="561" actId="478"/>
          <ac:picMkLst>
            <pc:docMk/>
            <pc:sldMk cId="0" sldId="262"/>
            <ac:picMk id="12" creationId="{00000000-0000-0000-0000-000000000000}"/>
          </ac:picMkLst>
        </pc:picChg>
        <pc:picChg chg="del">
          <ac:chgData name="TEJAS S SUTHRAVE" userId="d233bc3e18adb015" providerId="LiveId" clId="{79E07059-AC86-4DE6-8447-D761A29BA3C6}" dt="2024-07-26T06:53:49.429" v="558" actId="478"/>
          <ac:picMkLst>
            <pc:docMk/>
            <pc:sldMk cId="0" sldId="262"/>
            <ac:picMk id="32" creationId="{00000000-0000-0000-0000-000000000000}"/>
          </ac:picMkLst>
        </pc:picChg>
      </pc:sldChg>
      <pc:sldChg chg="modSp mod">
        <pc:chgData name="TEJAS S SUTHRAVE" userId="d233bc3e18adb015" providerId="LiveId" clId="{79E07059-AC86-4DE6-8447-D761A29BA3C6}" dt="2024-07-26T07:00:39.065" v="590" actId="20577"/>
        <pc:sldMkLst>
          <pc:docMk/>
          <pc:sldMk cId="0" sldId="270"/>
        </pc:sldMkLst>
        <pc:graphicFrameChg chg="modGraphic">
          <ac:chgData name="TEJAS S SUTHRAVE" userId="d233bc3e18adb015" providerId="LiveId" clId="{79E07059-AC86-4DE6-8447-D761A29BA3C6}" dt="2024-07-26T07:00:39.065" v="590" actId="20577"/>
          <ac:graphicFrameMkLst>
            <pc:docMk/>
            <pc:sldMk cId="0" sldId="270"/>
            <ac:graphicFrameMk id="14" creationId="{EE1D6C63-78C4-3443-84B7-52BBD2643FE5}"/>
          </ac:graphicFrameMkLst>
        </pc:graphicFrameChg>
      </pc:sldChg>
      <pc:sldChg chg="modSp mod">
        <pc:chgData name="TEJAS S SUTHRAVE" userId="d233bc3e18adb015" providerId="LiveId" clId="{79E07059-AC86-4DE6-8447-D761A29BA3C6}" dt="2024-07-26T06:41:45.282" v="516" actId="20577"/>
        <pc:sldMkLst>
          <pc:docMk/>
          <pc:sldMk cId="3132810814" sldId="278"/>
        </pc:sldMkLst>
        <pc:graphicFrameChg chg="mod modGraphic">
          <ac:chgData name="TEJAS S SUTHRAVE" userId="d233bc3e18adb015" providerId="LiveId" clId="{79E07059-AC86-4DE6-8447-D761A29BA3C6}" dt="2024-07-26T06:41:45.282" v="516" actId="20577"/>
          <ac:graphicFrameMkLst>
            <pc:docMk/>
            <pc:sldMk cId="3132810814" sldId="278"/>
            <ac:graphicFrameMk id="15" creationId="{10DED07F-8BCB-5DB6-0879-FF78FF4D4BB5}"/>
          </ac:graphicFrameMkLst>
        </pc:graphicFrameChg>
      </pc:sldChg>
      <pc:sldChg chg="modSp mod">
        <pc:chgData name="TEJAS S SUTHRAVE" userId="d233bc3e18adb015" providerId="LiveId" clId="{79E07059-AC86-4DE6-8447-D761A29BA3C6}" dt="2024-07-26T10:28:57.940" v="592" actId="255"/>
        <pc:sldMkLst>
          <pc:docMk/>
          <pc:sldMk cId="2454396468" sldId="279"/>
        </pc:sldMkLst>
        <pc:spChg chg="mod">
          <ac:chgData name="TEJAS S SUTHRAVE" userId="d233bc3e18adb015" providerId="LiveId" clId="{79E07059-AC86-4DE6-8447-D761A29BA3C6}" dt="2024-07-26T10:28:57.940" v="592" actId="255"/>
          <ac:spMkLst>
            <pc:docMk/>
            <pc:sldMk cId="2454396468" sldId="279"/>
            <ac:spMk id="11" creationId="{00000000-0000-0000-0000-000000000000}"/>
          </ac:spMkLst>
        </pc:spChg>
      </pc:sldChg>
      <pc:sldChg chg="modSp mod">
        <pc:chgData name="TEJAS S SUTHRAVE" userId="d233bc3e18adb015" providerId="LiveId" clId="{79E07059-AC86-4DE6-8447-D761A29BA3C6}" dt="2024-07-26T10:29:22.410" v="594" actId="255"/>
        <pc:sldMkLst>
          <pc:docMk/>
          <pc:sldMk cId="1615452424" sldId="280"/>
        </pc:sldMkLst>
        <pc:spChg chg="mod">
          <ac:chgData name="TEJAS S SUTHRAVE" userId="d233bc3e18adb015" providerId="LiveId" clId="{79E07059-AC86-4DE6-8447-D761A29BA3C6}" dt="2024-07-26T10:29:22.410" v="594" actId="255"/>
          <ac:spMkLst>
            <pc:docMk/>
            <pc:sldMk cId="1615452424" sldId="280"/>
            <ac:spMk id="11" creationId="{00000000-0000-0000-0000-000000000000}"/>
          </ac:spMkLst>
        </pc:spChg>
      </pc:sldChg>
      <pc:sldChg chg="addSp delSp modSp mod">
        <pc:chgData name="TEJAS S SUTHRAVE" userId="d233bc3e18adb015" providerId="LiveId" clId="{79E07059-AC86-4DE6-8447-D761A29BA3C6}" dt="2024-07-26T11:59:23.980" v="623" actId="1076"/>
        <pc:sldMkLst>
          <pc:docMk/>
          <pc:sldMk cId="4077812160" sldId="284"/>
        </pc:sldMkLst>
        <pc:spChg chg="mod">
          <ac:chgData name="TEJAS S SUTHRAVE" userId="d233bc3e18adb015" providerId="LiveId" clId="{79E07059-AC86-4DE6-8447-D761A29BA3C6}" dt="2024-07-26T11:59:23.980" v="623" actId="1076"/>
          <ac:spMkLst>
            <pc:docMk/>
            <pc:sldMk cId="4077812160" sldId="284"/>
            <ac:spMk id="32" creationId="{00000000-0000-0000-0000-000000000000}"/>
          </ac:spMkLst>
        </pc:spChg>
        <pc:picChg chg="add mod">
          <ac:chgData name="TEJAS S SUTHRAVE" userId="d233bc3e18adb015" providerId="LiveId" clId="{79E07059-AC86-4DE6-8447-D761A29BA3C6}" dt="2024-07-26T11:38:59.348" v="602" actId="1076"/>
          <ac:picMkLst>
            <pc:docMk/>
            <pc:sldMk cId="4077812160" sldId="284"/>
            <ac:picMk id="6" creationId="{D45F2E25-D138-4A44-F523-F1735CF8E0D0}"/>
          </ac:picMkLst>
        </pc:picChg>
        <pc:picChg chg="add del mod">
          <ac:chgData name="TEJAS S SUTHRAVE" userId="d233bc3e18adb015" providerId="LiveId" clId="{79E07059-AC86-4DE6-8447-D761A29BA3C6}" dt="2024-07-26T11:39:24.086" v="604" actId="478"/>
          <ac:picMkLst>
            <pc:docMk/>
            <pc:sldMk cId="4077812160" sldId="284"/>
            <ac:picMk id="8" creationId="{0EBB0C33-6EDE-0C80-8DCE-931E62CBF8D3}"/>
          </ac:picMkLst>
        </pc:picChg>
        <pc:picChg chg="add del mod">
          <ac:chgData name="TEJAS S SUTHRAVE" userId="d233bc3e18adb015" providerId="LiveId" clId="{79E07059-AC86-4DE6-8447-D761A29BA3C6}" dt="2024-07-26T11:56:35.481" v="614" actId="478"/>
          <ac:picMkLst>
            <pc:docMk/>
            <pc:sldMk cId="4077812160" sldId="284"/>
            <ac:picMk id="14" creationId="{D91B7B11-35C6-865B-32C7-A1A564FDF3CD}"/>
          </ac:picMkLst>
        </pc:picChg>
        <pc:picChg chg="add mod">
          <ac:chgData name="TEJAS S SUTHRAVE" userId="d233bc3e18adb015" providerId="LiveId" clId="{79E07059-AC86-4DE6-8447-D761A29BA3C6}" dt="2024-07-26T11:59:18.655" v="622" actId="1076"/>
          <ac:picMkLst>
            <pc:docMk/>
            <pc:sldMk cId="4077812160" sldId="284"/>
            <ac:picMk id="16" creationId="{B27FF293-0BEA-3289-6E7B-DC293B7EF30D}"/>
          </ac:picMkLst>
        </pc:picChg>
      </pc:sldChg>
      <pc:sldChg chg="addSp delSp modSp mod">
        <pc:chgData name="TEJAS S SUTHRAVE" userId="d233bc3e18adb015" providerId="LiveId" clId="{79E07059-AC86-4DE6-8447-D761A29BA3C6}" dt="2024-07-26T06:56:15.248" v="581" actId="1076"/>
        <pc:sldMkLst>
          <pc:docMk/>
          <pc:sldMk cId="0" sldId="286"/>
        </pc:sldMkLst>
        <pc:spChg chg="del">
          <ac:chgData name="TEJAS S SUTHRAVE" userId="d233bc3e18adb015" providerId="LiveId" clId="{79E07059-AC86-4DE6-8447-D761A29BA3C6}" dt="2024-07-26T06:55:51.600" v="577" actId="478"/>
          <ac:spMkLst>
            <pc:docMk/>
            <pc:sldMk cId="0" sldId="286"/>
            <ac:spMk id="12" creationId="{00000000-0000-0000-0000-000000000000}"/>
          </ac:spMkLst>
        </pc:spChg>
        <pc:spChg chg="del">
          <ac:chgData name="TEJAS S SUTHRAVE" userId="d233bc3e18adb015" providerId="LiveId" clId="{79E07059-AC86-4DE6-8447-D761A29BA3C6}" dt="2024-07-26T06:55:54.342" v="578" actId="478"/>
          <ac:spMkLst>
            <pc:docMk/>
            <pc:sldMk cId="0" sldId="286"/>
            <ac:spMk id="13" creationId="{00000000-0000-0000-0000-000000000000}"/>
          </ac:spMkLst>
        </pc:spChg>
        <pc:picChg chg="add mod">
          <ac:chgData name="TEJAS S SUTHRAVE" userId="d233bc3e18adb015" providerId="LiveId" clId="{79E07059-AC86-4DE6-8447-D761A29BA3C6}" dt="2024-07-26T06:56:15.248" v="581" actId="1076"/>
          <ac:picMkLst>
            <pc:docMk/>
            <pc:sldMk cId="0" sldId="286"/>
            <ac:picMk id="7" creationId="{3C86F4C5-BB9B-5712-DF38-B1D31A63EA31}"/>
          </ac:picMkLst>
        </pc:picChg>
        <pc:picChg chg="del">
          <ac:chgData name="TEJAS S SUTHRAVE" userId="d233bc3e18adb015" providerId="LiveId" clId="{79E07059-AC86-4DE6-8447-D761A29BA3C6}" dt="2024-07-26T06:55:48.881" v="576" actId="478"/>
          <ac:picMkLst>
            <pc:docMk/>
            <pc:sldMk cId="0" sldId="286"/>
            <ac:picMk id="10" creationId="{00000000-0000-0000-0000-000000000000}"/>
          </ac:picMkLst>
        </pc:picChg>
        <pc:picChg chg="del">
          <ac:chgData name="TEJAS S SUTHRAVE" userId="d233bc3e18adb015" providerId="LiveId" clId="{79E07059-AC86-4DE6-8447-D761A29BA3C6}" dt="2024-07-26T06:55:47.727" v="575" actId="478"/>
          <ac:picMkLst>
            <pc:docMk/>
            <pc:sldMk cId="0" sldId="286"/>
            <ac:picMk id="1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8FADFE-C454-45E0-B3B6-032F96D9D8DA}" type="datetimeFigureOut">
              <a:rPr lang="en-US" smtClean="0"/>
              <a:pPr/>
              <a:t>7/26/2024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3CB967-18AE-4BBC-9CC9-CCE4A481D977}" type="slidenum">
              <a:rPr lang="en-US" smtClean="0"/>
              <a:pPr/>
              <a:t>‹#›</a:t>
            </a:fld>
            <a:endParaRPr lang="en-US"/>
          </a:p>
        </p:txBody>
      </p:sp>
    </p:spTree>
    <p:extLst>
      <p:ext uri="{BB962C8B-B14F-4D97-AF65-F5344CB8AC3E}">
        <p14:creationId xmlns:p14="http://schemas.microsoft.com/office/powerpoint/2010/main" val="394061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C3CB967-18AE-4BBC-9CC9-CCE4A481D977}" type="slidenum">
              <a:rPr lang="en-US" smtClean="0"/>
              <a:pPr/>
              <a:t>4</a:t>
            </a:fld>
            <a:endParaRPr lang="en-US"/>
          </a:p>
        </p:txBody>
      </p:sp>
    </p:spTree>
    <p:extLst>
      <p:ext uri="{BB962C8B-B14F-4D97-AF65-F5344CB8AC3E}">
        <p14:creationId xmlns:p14="http://schemas.microsoft.com/office/powerpoint/2010/main" val="210204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46CEC0-1182-44C5-9B44-A3EFE8C1C74F}"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CC09E4-58A2-4B47-A4B1-28E2432C5FE4}"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5B48C9-ABE4-4740-A07F-A2B0CD8358B6}"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A68B02F-C18F-435D-9966-64B33F3FFAAF}"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4FE03383-6B54-4142-8F8D-FE4C1A42D8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0" y="6631548"/>
            <a:ext cx="9144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D5F8555E-835F-49A8-BEB5-9CB12BE379AB}" type="datetime1">
              <a:rPr lang="en-US" smtClean="0"/>
              <a:t>7/26/2024</a:t>
            </a:fld>
            <a:endParaRPr lang="en-US"/>
          </a:p>
        </p:txBody>
      </p:sp>
      <p:sp>
        <p:nvSpPr>
          <p:cNvPr id="11" name="Slide Number Placeholder 10"/>
          <p:cNvSpPr>
            <a:spLocks noGrp="1"/>
          </p:cNvSpPr>
          <p:nvPr>
            <p:ph type="sldNum" sz="quarter" idx="11"/>
          </p:nvPr>
        </p:nvSpPr>
        <p:spPr/>
        <p:txBody>
          <a:bodyPr/>
          <a:lstStyle/>
          <a:p>
            <a:fld id="{4FE03383-6B54-4142-8F8D-FE4C1A42D855}" type="slidenum">
              <a:rPr lang="en-US" smtClean="0"/>
              <a:pPr/>
              <a:t>‹#›</a:t>
            </a:fld>
            <a:endParaRPr lang="en-US"/>
          </a:p>
        </p:txBody>
      </p:sp>
      <p:sp>
        <p:nvSpPr>
          <p:cNvPr id="12" name="Footer Placeholder 11"/>
          <p:cNvSpPr>
            <a:spLocks noGrp="1"/>
          </p:cNvSpPr>
          <p:nvPr>
            <p:ph type="ftr" sz="quarter" idx="12"/>
          </p:nvPr>
        </p:nvSpPr>
        <p:spPr/>
        <p:txBody>
          <a:bodyPr/>
          <a:lstStyle/>
          <a:p>
            <a:r>
              <a:rPr lang="en-US"/>
              <a:t>Project Presentation</a:t>
            </a:r>
            <a:endParaRPr lang="en-US" dirty="0"/>
          </a:p>
        </p:txBody>
      </p:sp>
      <p:sp>
        <p:nvSpPr>
          <p:cNvPr id="14" name="Title 13"/>
          <p:cNvSpPr>
            <a:spLocks noGrp="1"/>
          </p:cNvSpPr>
          <p:nvPr>
            <p:ph type="title"/>
          </p:nvPr>
        </p:nvSpPr>
        <p:spPr>
          <a:xfrm>
            <a:off x="457200" y="274638"/>
            <a:ext cx="8229600" cy="1143000"/>
          </a:xfrm>
          <a:prstGeom prst="rect">
            <a:avLst/>
          </a:prstGeom>
        </p:spPr>
        <p:txBody>
          <a:bodyPr/>
          <a:lstStyle/>
          <a:p>
            <a:r>
              <a:rPr lang="en-US" dirty="0"/>
              <a:t>Click to edit Master title style</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D6A915-A8D4-41E6-9F45-34E7BADE16EE}"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65630"/>
            <a:ext cx="6096000" cy="6397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279867-6542-42CB-AF0D-30D26CAF12E5}" type="datetime1">
              <a:rPr lang="en-US" smtClean="0"/>
              <a:t>7/26/2024</a:t>
            </a:fld>
            <a:endParaRPr lang="en-US"/>
          </a:p>
        </p:txBody>
      </p:sp>
      <p:sp>
        <p:nvSpPr>
          <p:cNvPr id="6" name="Footer Placeholder 5"/>
          <p:cNvSpPr>
            <a:spLocks noGrp="1"/>
          </p:cNvSpPr>
          <p:nvPr>
            <p:ph type="ftr" sz="quarter" idx="11"/>
          </p:nvPr>
        </p:nvSpPr>
        <p:spPr/>
        <p:txBody>
          <a:bodyPr/>
          <a:lstStyle/>
          <a:p>
            <a:r>
              <a:rPr lang="en-US"/>
              <a:t>Project Presentation</a:t>
            </a:r>
          </a:p>
        </p:txBody>
      </p:sp>
      <p:sp>
        <p:nvSpPr>
          <p:cNvPr id="7" name="Slide Number Placeholder 6"/>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65630"/>
            <a:ext cx="6096000" cy="639762"/>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F62A46-F50F-4311-A218-B9F194A572A7}" type="datetime1">
              <a:rPr lang="en-US" smtClean="0"/>
              <a:t>7/26/2024</a:t>
            </a:fld>
            <a:endParaRPr lang="en-US"/>
          </a:p>
        </p:txBody>
      </p:sp>
      <p:sp>
        <p:nvSpPr>
          <p:cNvPr id="8" name="Footer Placeholder 7"/>
          <p:cNvSpPr>
            <a:spLocks noGrp="1"/>
          </p:cNvSpPr>
          <p:nvPr>
            <p:ph type="ftr" sz="quarter" idx="11"/>
          </p:nvPr>
        </p:nvSpPr>
        <p:spPr/>
        <p:txBody>
          <a:bodyPr/>
          <a:lstStyle/>
          <a:p>
            <a:r>
              <a:rPr lang="en-US"/>
              <a:t>Project Presentation</a:t>
            </a:r>
          </a:p>
        </p:txBody>
      </p:sp>
      <p:sp>
        <p:nvSpPr>
          <p:cNvPr id="9" name="Slide Number Placeholder 8"/>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00200" y="65630"/>
            <a:ext cx="6096000" cy="639762"/>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98E3A429-4890-493E-B4CE-B6B87ACB5FDE}" type="datetime1">
              <a:rPr lang="en-US" smtClean="0"/>
              <a:t>7/26/2024</a:t>
            </a:fld>
            <a:endParaRPr lang="en-US"/>
          </a:p>
        </p:txBody>
      </p:sp>
      <p:sp>
        <p:nvSpPr>
          <p:cNvPr id="4" name="Footer Placeholder 3"/>
          <p:cNvSpPr>
            <a:spLocks noGrp="1"/>
          </p:cNvSpPr>
          <p:nvPr>
            <p:ph type="ftr" sz="quarter" idx="11"/>
          </p:nvPr>
        </p:nvSpPr>
        <p:spPr/>
        <p:txBody>
          <a:bodyPr/>
          <a:lstStyle/>
          <a:p>
            <a:r>
              <a:rPr lang="en-US"/>
              <a:t>Project Presentation</a:t>
            </a:r>
          </a:p>
        </p:txBody>
      </p:sp>
      <p:sp>
        <p:nvSpPr>
          <p:cNvPr id="5" name="Slide Number Placeholder 4"/>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D0324-2F51-48C2-B487-6A87BF0A1C13}" type="datetime1">
              <a:rPr lang="en-US" smtClean="0"/>
              <a:t>7/26/2024</a:t>
            </a:fld>
            <a:endParaRPr lang="en-US"/>
          </a:p>
        </p:txBody>
      </p:sp>
      <p:sp>
        <p:nvSpPr>
          <p:cNvPr id="3" name="Footer Placeholder 2"/>
          <p:cNvSpPr>
            <a:spLocks noGrp="1"/>
          </p:cNvSpPr>
          <p:nvPr>
            <p:ph type="ftr" sz="quarter" idx="11"/>
          </p:nvPr>
        </p:nvSpPr>
        <p:spPr/>
        <p:txBody>
          <a:bodyPr/>
          <a:lstStyle/>
          <a:p>
            <a:r>
              <a:rPr lang="en-US"/>
              <a:t>Project Presentation</a:t>
            </a:r>
          </a:p>
        </p:txBody>
      </p:sp>
      <p:sp>
        <p:nvSpPr>
          <p:cNvPr id="4" name="Slide Number Placeholder 3"/>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2EC871-D131-4857-89F4-E32ECEE34620}" type="datetime1">
              <a:rPr lang="en-US" smtClean="0"/>
              <a:t>7/26/2024</a:t>
            </a:fld>
            <a:endParaRPr lang="en-US"/>
          </a:p>
        </p:txBody>
      </p:sp>
      <p:sp>
        <p:nvSpPr>
          <p:cNvPr id="6" name="Footer Placeholder 5"/>
          <p:cNvSpPr>
            <a:spLocks noGrp="1"/>
          </p:cNvSpPr>
          <p:nvPr>
            <p:ph type="ftr" sz="quarter" idx="11"/>
          </p:nvPr>
        </p:nvSpPr>
        <p:spPr/>
        <p:txBody>
          <a:bodyPr/>
          <a:lstStyle/>
          <a:p>
            <a:r>
              <a:rPr lang="en-US"/>
              <a:t>Project Presentation</a:t>
            </a:r>
          </a:p>
        </p:txBody>
      </p:sp>
      <p:sp>
        <p:nvSpPr>
          <p:cNvPr id="7" name="Slide Number Placeholder 6"/>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A8F1DD-8891-4C73-889A-B0D780611943}"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3534C-E723-49FA-9AA7-A68FDAA25DE9}" type="datetime1">
              <a:rPr lang="en-US" smtClean="0"/>
              <a:t>7/26/2024</a:t>
            </a:fld>
            <a:endParaRPr lang="en-US"/>
          </a:p>
        </p:txBody>
      </p:sp>
      <p:sp>
        <p:nvSpPr>
          <p:cNvPr id="6" name="Footer Placeholder 5"/>
          <p:cNvSpPr>
            <a:spLocks noGrp="1"/>
          </p:cNvSpPr>
          <p:nvPr>
            <p:ph type="ftr" sz="quarter" idx="11"/>
          </p:nvPr>
        </p:nvSpPr>
        <p:spPr/>
        <p:txBody>
          <a:bodyPr/>
          <a:lstStyle/>
          <a:p>
            <a:r>
              <a:rPr lang="en-US"/>
              <a:t>Project Presentation</a:t>
            </a:r>
          </a:p>
        </p:txBody>
      </p:sp>
      <p:sp>
        <p:nvSpPr>
          <p:cNvPr id="7" name="Slide Number Placeholder 6"/>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65630"/>
            <a:ext cx="6096000" cy="63976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2E8160-A059-4D02-A68C-EFB3A426D567}"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A6C1B4-E042-48DB-9B9D-13F75794F3F8}"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4FE03383-6B54-4142-8F8D-FE4C1A42D85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8E9CD-D562-4ABB-A1C5-5461A8C2F790}" type="datetime1">
              <a:rPr lang="en-US" smtClean="0"/>
              <a:t>7/26/2024</a:t>
            </a:fld>
            <a:endParaRPr lang="en-US"/>
          </a:p>
        </p:txBody>
      </p:sp>
      <p:sp>
        <p:nvSpPr>
          <p:cNvPr id="5" name="Footer Placeholder 4"/>
          <p:cNvSpPr>
            <a:spLocks noGrp="1"/>
          </p:cNvSpPr>
          <p:nvPr>
            <p:ph type="ftr" sz="quarter" idx="11"/>
          </p:nvPr>
        </p:nvSpPr>
        <p:spPr/>
        <p:txBody>
          <a:bodyPr/>
          <a:lstStyle/>
          <a:p>
            <a:r>
              <a:rPr lang="en-US"/>
              <a:t>Project Presentation</a:t>
            </a:r>
          </a:p>
        </p:txBody>
      </p:sp>
      <p:sp>
        <p:nvSpPr>
          <p:cNvPr id="6" name="Slide Number Placeholder 5"/>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12AC3B-888D-4C5C-B8FD-65AB6E33FE0C}" type="datetime1">
              <a:rPr lang="en-US" smtClean="0"/>
              <a:t>7/26/2024</a:t>
            </a:fld>
            <a:endParaRPr lang="en-US"/>
          </a:p>
        </p:txBody>
      </p:sp>
      <p:sp>
        <p:nvSpPr>
          <p:cNvPr id="6" name="Footer Placeholder 5"/>
          <p:cNvSpPr>
            <a:spLocks noGrp="1"/>
          </p:cNvSpPr>
          <p:nvPr>
            <p:ph type="ftr" sz="quarter" idx="11"/>
          </p:nvPr>
        </p:nvSpPr>
        <p:spPr/>
        <p:txBody>
          <a:bodyPr/>
          <a:lstStyle/>
          <a:p>
            <a:r>
              <a:rPr lang="en-US"/>
              <a:t>Project Presentation</a:t>
            </a:r>
          </a:p>
        </p:txBody>
      </p:sp>
      <p:sp>
        <p:nvSpPr>
          <p:cNvPr id="7" name="Slide Number Placeholder 6"/>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AFCDDC-32D1-4E52-BAD1-3334988F8E93}" type="datetime1">
              <a:rPr lang="en-US" smtClean="0"/>
              <a:t>7/26/2024</a:t>
            </a:fld>
            <a:endParaRPr lang="en-US"/>
          </a:p>
        </p:txBody>
      </p:sp>
      <p:sp>
        <p:nvSpPr>
          <p:cNvPr id="8" name="Footer Placeholder 7"/>
          <p:cNvSpPr>
            <a:spLocks noGrp="1"/>
          </p:cNvSpPr>
          <p:nvPr>
            <p:ph type="ftr" sz="quarter" idx="11"/>
          </p:nvPr>
        </p:nvSpPr>
        <p:spPr/>
        <p:txBody>
          <a:bodyPr/>
          <a:lstStyle/>
          <a:p>
            <a:r>
              <a:rPr lang="en-US"/>
              <a:t>Project Presentation</a:t>
            </a:r>
          </a:p>
        </p:txBody>
      </p:sp>
      <p:sp>
        <p:nvSpPr>
          <p:cNvPr id="9" name="Slide Number Placeholder 8"/>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0FEA15-4E5B-47EA-B4D2-213D628C8BE3}" type="datetime1">
              <a:rPr lang="en-US" smtClean="0"/>
              <a:t>7/26/2024</a:t>
            </a:fld>
            <a:endParaRPr lang="en-US"/>
          </a:p>
        </p:txBody>
      </p:sp>
      <p:sp>
        <p:nvSpPr>
          <p:cNvPr id="4" name="Footer Placeholder 3"/>
          <p:cNvSpPr>
            <a:spLocks noGrp="1"/>
          </p:cNvSpPr>
          <p:nvPr>
            <p:ph type="ftr" sz="quarter" idx="11"/>
          </p:nvPr>
        </p:nvSpPr>
        <p:spPr/>
        <p:txBody>
          <a:bodyPr/>
          <a:lstStyle/>
          <a:p>
            <a:r>
              <a:rPr lang="en-US"/>
              <a:t>Project Presentation</a:t>
            </a:r>
          </a:p>
        </p:txBody>
      </p:sp>
      <p:sp>
        <p:nvSpPr>
          <p:cNvPr id="5" name="Slide Number Placeholder 4"/>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776DBC-FF5B-4133-8871-709F4AB8B60E}" type="datetime1">
              <a:rPr lang="en-US" smtClean="0"/>
              <a:t>7/26/2024</a:t>
            </a:fld>
            <a:endParaRPr lang="en-US"/>
          </a:p>
        </p:txBody>
      </p:sp>
      <p:sp>
        <p:nvSpPr>
          <p:cNvPr id="3" name="Footer Placeholder 2"/>
          <p:cNvSpPr>
            <a:spLocks noGrp="1"/>
          </p:cNvSpPr>
          <p:nvPr>
            <p:ph type="ftr" sz="quarter" idx="11"/>
          </p:nvPr>
        </p:nvSpPr>
        <p:spPr/>
        <p:txBody>
          <a:bodyPr/>
          <a:lstStyle/>
          <a:p>
            <a:r>
              <a:rPr lang="en-US"/>
              <a:t>Project Presentation</a:t>
            </a:r>
          </a:p>
        </p:txBody>
      </p:sp>
      <p:sp>
        <p:nvSpPr>
          <p:cNvPr id="4" name="Slide Number Placeholder 3"/>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70E70C-FD7D-49F7-8B83-5DB23B3CFF3D}" type="datetime1">
              <a:rPr lang="en-US" smtClean="0"/>
              <a:t>7/26/2024</a:t>
            </a:fld>
            <a:endParaRPr lang="en-US"/>
          </a:p>
        </p:txBody>
      </p:sp>
      <p:sp>
        <p:nvSpPr>
          <p:cNvPr id="6" name="Footer Placeholder 5"/>
          <p:cNvSpPr>
            <a:spLocks noGrp="1"/>
          </p:cNvSpPr>
          <p:nvPr>
            <p:ph type="ftr" sz="quarter" idx="11"/>
          </p:nvPr>
        </p:nvSpPr>
        <p:spPr/>
        <p:txBody>
          <a:bodyPr/>
          <a:lstStyle/>
          <a:p>
            <a:r>
              <a:rPr lang="en-US"/>
              <a:t>Project Presentation</a:t>
            </a:r>
          </a:p>
        </p:txBody>
      </p:sp>
      <p:sp>
        <p:nvSpPr>
          <p:cNvPr id="7" name="Slide Number Placeholder 6"/>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F2B42-1357-4B7F-AFAF-D7778625713D}" type="datetime1">
              <a:rPr lang="en-US" smtClean="0"/>
              <a:t>7/26/2024</a:t>
            </a:fld>
            <a:endParaRPr lang="en-US"/>
          </a:p>
        </p:txBody>
      </p:sp>
      <p:sp>
        <p:nvSpPr>
          <p:cNvPr id="6" name="Footer Placeholder 5"/>
          <p:cNvSpPr>
            <a:spLocks noGrp="1"/>
          </p:cNvSpPr>
          <p:nvPr>
            <p:ph type="ftr" sz="quarter" idx="11"/>
          </p:nvPr>
        </p:nvSpPr>
        <p:spPr/>
        <p:txBody>
          <a:bodyPr/>
          <a:lstStyle/>
          <a:p>
            <a:r>
              <a:rPr lang="en-US"/>
              <a:t>Project Presentation</a:t>
            </a:r>
          </a:p>
        </p:txBody>
      </p:sp>
      <p:sp>
        <p:nvSpPr>
          <p:cNvPr id="7" name="Slide Number Placeholder 6"/>
          <p:cNvSpPr>
            <a:spLocks noGrp="1"/>
          </p:cNvSpPr>
          <p:nvPr>
            <p:ph type="sldNum" sz="quarter" idx="12"/>
          </p:nvPr>
        </p:nvSpPr>
        <p:spPr/>
        <p:txBody>
          <a:bodyPr/>
          <a:lstStyle/>
          <a:p>
            <a:fld id="{BF8E0BEF-4C76-4ED6-8047-7211CADF5D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DE0BC-4422-464B-8C67-D9D554D5FE6D}" type="datetime1">
              <a:rPr lang="en-US" smtClean="0"/>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Presentation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E0BEF-4C76-4ED6-8047-7211CADF5D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762000"/>
            <a:ext cx="8229600" cy="5562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Times New Roman" pitchFamily="18" charset="0"/>
                <a:cs typeface="Times New Roman" pitchFamily="18" charset="0"/>
              </a:defRPr>
            </a:lvl1pPr>
          </a:lstStyle>
          <a:p>
            <a:fld id="{CEC1C63C-9759-4BCE-8A1F-C50C2320605A}" type="datetime1">
              <a:rPr lang="en-US" smtClean="0"/>
              <a:t>7/26/2024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Times New Roman" pitchFamily="18" charset="0"/>
                <a:cs typeface="Times New Roman" pitchFamily="18" charset="0"/>
              </a:defRPr>
            </a:lvl1pPr>
          </a:lstStyle>
          <a:p>
            <a:r>
              <a:rPr lang="en-US"/>
              <a:t>Project Presentation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900">
                <a:solidFill>
                  <a:schemeClr val="tx1">
                    <a:tint val="75000"/>
                  </a:schemeClr>
                </a:solidFill>
                <a:latin typeface="Times New Roman" pitchFamily="18" charset="0"/>
                <a:cs typeface="Times New Roman" pitchFamily="18" charset="0"/>
              </a:defRPr>
            </a:lvl1pPr>
          </a:lstStyle>
          <a:p>
            <a:fld id="{4FE03383-6B54-4142-8F8D-FE4C1A42D855}" type="slidenum">
              <a:rPr lang="en-US" smtClean="0"/>
              <a:pPr/>
              <a:t>‹#›</a:t>
            </a:fld>
            <a:endParaRPr lang="en-US"/>
          </a:p>
        </p:txBody>
      </p:sp>
      <p:pic>
        <p:nvPicPr>
          <p:cNvPr id="9" name="Picture 4" descr="http://kollegetimes.com/university/wp-content/uploads/2016/01/352397-vtu-logo.jpg"/>
          <p:cNvPicPr>
            <a:picLocks noChangeAspect="1" noChangeArrowheads="1"/>
          </p:cNvPicPr>
          <p:nvPr userDrawn="1"/>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rcRect l="13333" r="14667"/>
          <a:stretch>
            <a:fillRect/>
          </a:stretch>
        </p:blipFill>
        <p:spPr bwMode="auto">
          <a:xfrm>
            <a:off x="76200" y="-53661"/>
            <a:ext cx="1066800" cy="96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1219200" y="0"/>
            <a:ext cx="6858000" cy="762001"/>
          </a:xfrm>
          <a:prstGeom prst="rect">
            <a:avLst/>
          </a:prstGeom>
          <a:solidFill>
            <a:schemeClr val="accent1">
              <a:lumMod val="40000"/>
              <a:lumOff val="60000"/>
            </a:schemeClr>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sz="1800">
              <a:ln>
                <a:noFill/>
              </a:ln>
              <a:effectLst/>
            </a:endParaRPr>
          </a:p>
        </p:txBody>
      </p:sp>
      <p:pic>
        <p:nvPicPr>
          <p:cNvPr id="2" name="Picture 1" descr="Atria Institute of Technology - Home | Facebook">
            <a:extLst>
              <a:ext uri="{FF2B5EF4-FFF2-40B4-BE49-F238E27FC236}">
                <a16:creationId xmlns:a16="http://schemas.microsoft.com/office/drawing/2014/main" id="{28921B8A-C681-B257-5B5C-25B7B9AF778B}"/>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17748" t="21421" r="19295" b="21007"/>
          <a:stretch/>
        </p:blipFill>
        <p:spPr bwMode="auto">
          <a:xfrm>
            <a:off x="8166100" y="0"/>
            <a:ext cx="977900" cy="838200"/>
          </a:xfrm>
          <a:prstGeom prst="rect">
            <a:avLst/>
          </a:prstGeom>
          <a:noFill/>
          <a:ln>
            <a:noFill/>
          </a:ln>
          <a:extLst>
            <a:ext uri="{53640926-AAD7-44D8-BBD7-CCE9431645EC}">
              <a14:shadowObscured xmlns:a14="http://schemas.microsoft.com/office/drawing/2010/main"/>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0.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0"/>
            <a:ext cx="6705600" cy="838200"/>
          </a:xfrm>
          <a:solidFill>
            <a:schemeClr val="accent1">
              <a:lumMod val="60000"/>
              <a:lumOff val="40000"/>
            </a:schemeClr>
          </a:solidFill>
        </p:spPr>
        <p:txBody>
          <a:bodyPr>
            <a:normAutofit/>
          </a:bodyPr>
          <a:lstStyle/>
          <a:p>
            <a:r>
              <a:rPr lang="en-US" sz="3950" dirty="0">
                <a:latin typeface="Times New Roman" pitchFamily="18" charset="0"/>
                <a:cs typeface="Times New Roman" pitchFamily="18" charset="0"/>
              </a:rPr>
              <a:t>Mini Project Presentation</a:t>
            </a:r>
          </a:p>
        </p:txBody>
      </p:sp>
      <p:pic>
        <p:nvPicPr>
          <p:cNvPr id="4" name="Picture 3"/>
          <p:cNvPicPr/>
          <p:nvPr/>
        </p:nvPicPr>
        <p:blipFill>
          <a:blip r:embed="rId2" cstate="print"/>
          <a:srcRect/>
          <a:stretch/>
        </p:blipFill>
        <p:spPr>
          <a:xfrm>
            <a:off x="152400" y="1"/>
            <a:ext cx="1066800" cy="838200"/>
          </a:xfrm>
          <a:prstGeom prst="rect">
            <a:avLst/>
          </a:prstGeom>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7" name="TextBox 6"/>
          <p:cNvSpPr txBox="1"/>
          <p:nvPr/>
        </p:nvSpPr>
        <p:spPr>
          <a:xfrm>
            <a:off x="1485900" y="6160632"/>
            <a:ext cx="6324600" cy="941476"/>
          </a:xfrm>
          <a:prstGeom prst="rect">
            <a:avLst/>
          </a:prstGeom>
          <a:noFill/>
        </p:spPr>
        <p:txBody>
          <a:bodyPr wrap="square" rtlCol="0">
            <a:spAutoFit/>
          </a:bodyPr>
          <a:lstStyle/>
          <a:p>
            <a:pPr marL="12065" marR="5080" algn="ctr">
              <a:lnSpc>
                <a:spcPct val="100800"/>
              </a:lnSpc>
              <a:spcBef>
                <a:spcPts val="85"/>
              </a:spcBef>
              <a:tabLst>
                <a:tab pos="1506855" algn="l"/>
              </a:tabLst>
            </a:pPr>
            <a:r>
              <a:rPr lang="en-US" dirty="0">
                <a:latin typeface="Times New Roman"/>
                <a:cs typeface="Times New Roman"/>
              </a:rPr>
              <a:t>Department</a:t>
            </a:r>
            <a:r>
              <a:rPr lang="en-US" spc="-55" dirty="0">
                <a:latin typeface="Times New Roman"/>
                <a:cs typeface="Times New Roman"/>
              </a:rPr>
              <a:t> </a:t>
            </a:r>
            <a:r>
              <a:rPr lang="en-US" dirty="0">
                <a:latin typeface="Times New Roman"/>
                <a:cs typeface="Times New Roman"/>
              </a:rPr>
              <a:t>of	</a:t>
            </a:r>
            <a:r>
              <a:rPr lang="en-US" spc="-5" dirty="0">
                <a:latin typeface="Times New Roman"/>
                <a:cs typeface="Times New Roman"/>
              </a:rPr>
              <a:t>Electronics </a:t>
            </a:r>
            <a:r>
              <a:rPr lang="en-US" dirty="0">
                <a:latin typeface="Times New Roman"/>
                <a:cs typeface="Times New Roman"/>
              </a:rPr>
              <a:t>&amp; </a:t>
            </a:r>
            <a:r>
              <a:rPr lang="en-US" spc="-15" dirty="0">
                <a:latin typeface="Times New Roman"/>
                <a:cs typeface="Times New Roman"/>
              </a:rPr>
              <a:t>Communication </a:t>
            </a:r>
            <a:r>
              <a:rPr lang="en-US" spc="-20" dirty="0">
                <a:latin typeface="Times New Roman"/>
                <a:cs typeface="Times New Roman"/>
              </a:rPr>
              <a:t>Engineering, </a:t>
            </a:r>
          </a:p>
          <a:p>
            <a:pPr marL="12065" marR="5080" algn="ctr">
              <a:lnSpc>
                <a:spcPct val="100800"/>
              </a:lnSpc>
              <a:spcBef>
                <a:spcPts val="85"/>
              </a:spcBef>
              <a:tabLst>
                <a:tab pos="1506855" algn="l"/>
              </a:tabLst>
            </a:pPr>
            <a:r>
              <a:rPr lang="en-US" spc="-15" dirty="0">
                <a:latin typeface="Times New Roman"/>
                <a:cs typeface="Times New Roman"/>
              </a:rPr>
              <a:t>Atria </a:t>
            </a:r>
            <a:r>
              <a:rPr lang="en-US" spc="-5" dirty="0">
                <a:latin typeface="Times New Roman"/>
                <a:cs typeface="Times New Roman"/>
              </a:rPr>
              <a:t>Institute </a:t>
            </a:r>
            <a:r>
              <a:rPr lang="en-US" dirty="0">
                <a:latin typeface="Times New Roman"/>
                <a:cs typeface="Times New Roman"/>
              </a:rPr>
              <a:t>of </a:t>
            </a:r>
            <a:r>
              <a:rPr lang="en-US" spc="-45" dirty="0">
                <a:latin typeface="Times New Roman"/>
                <a:cs typeface="Times New Roman"/>
              </a:rPr>
              <a:t>Technology,</a:t>
            </a:r>
            <a:r>
              <a:rPr lang="en-US" spc="200" dirty="0">
                <a:latin typeface="Times New Roman"/>
                <a:cs typeface="Times New Roman"/>
              </a:rPr>
              <a:t> </a:t>
            </a:r>
            <a:r>
              <a:rPr lang="en-US" spc="-10" dirty="0">
                <a:latin typeface="Times New Roman"/>
                <a:cs typeface="Times New Roman"/>
              </a:rPr>
              <a:t>Bengaluru</a:t>
            </a:r>
          </a:p>
          <a:p>
            <a:pPr marL="12065" marR="5080" algn="ctr">
              <a:lnSpc>
                <a:spcPct val="100800"/>
              </a:lnSpc>
              <a:spcBef>
                <a:spcPts val="85"/>
              </a:spcBef>
              <a:tabLst>
                <a:tab pos="1506855" algn="l"/>
              </a:tabLst>
            </a:pPr>
            <a:endParaRPr lang="en-US" spc="-10" dirty="0">
              <a:latin typeface="Times New Roman"/>
              <a:cs typeface="Times New Roman"/>
            </a:endParaRPr>
          </a:p>
        </p:txBody>
      </p:sp>
      <p:sp>
        <p:nvSpPr>
          <p:cNvPr id="13" name="object 10">
            <a:extLst>
              <a:ext uri="{FF2B5EF4-FFF2-40B4-BE49-F238E27FC236}">
                <a16:creationId xmlns:a16="http://schemas.microsoft.com/office/drawing/2014/main" id="{9C282B4C-F776-417F-93D9-E8431BF3CA4A}"/>
              </a:ext>
            </a:extLst>
          </p:cNvPr>
          <p:cNvSpPr/>
          <p:nvPr/>
        </p:nvSpPr>
        <p:spPr>
          <a:xfrm>
            <a:off x="1604980" y="1659852"/>
            <a:ext cx="5853176" cy="1881251"/>
          </a:xfrm>
          <a:prstGeom prst="rect">
            <a:avLst/>
          </a:prstGeom>
          <a:blipFill>
            <a:blip r:embed="rId4" cstate="print"/>
            <a:stretch>
              <a:fillRect/>
            </a:stretch>
          </a:blipFill>
        </p:spPr>
        <p:txBody>
          <a:bodyPr wrap="square" lIns="0" tIns="0" rIns="0" bIns="0" rtlCol="0"/>
          <a:lstStyle/>
          <a:p>
            <a:endParaRPr dirty="0"/>
          </a:p>
        </p:txBody>
      </p:sp>
      <p:sp>
        <p:nvSpPr>
          <p:cNvPr id="15" name="object 5">
            <a:extLst>
              <a:ext uri="{FF2B5EF4-FFF2-40B4-BE49-F238E27FC236}">
                <a16:creationId xmlns:a16="http://schemas.microsoft.com/office/drawing/2014/main" id="{7BCF0163-16E7-496F-A0ED-78FCEEA6BF7E}"/>
              </a:ext>
            </a:extLst>
          </p:cNvPr>
          <p:cNvSpPr txBox="1"/>
          <p:nvPr/>
        </p:nvSpPr>
        <p:spPr>
          <a:xfrm>
            <a:off x="152400" y="954954"/>
            <a:ext cx="8740080" cy="557845"/>
          </a:xfrm>
          <a:prstGeom prst="rect">
            <a:avLst/>
          </a:prstGeom>
          <a:ln w="9534">
            <a:solidFill>
              <a:srgbClr val="FF0000"/>
            </a:solidFill>
          </a:ln>
        </p:spPr>
        <p:txBody>
          <a:bodyPr vert="horz" wrap="square" lIns="0" tIns="186690" rIns="0" bIns="0" rtlCol="0">
            <a:spAutoFit/>
          </a:bodyPr>
          <a:lstStyle/>
          <a:p>
            <a:pPr marL="497840" algn="ctr">
              <a:spcBef>
                <a:spcPts val="1470"/>
              </a:spcBef>
            </a:pPr>
            <a:r>
              <a:rPr lang="en-US" sz="2400" dirty="0">
                <a:latin typeface="Times New Roman" pitchFamily="18" charset="0"/>
                <a:cs typeface="Times New Roman" pitchFamily="18" charset="0"/>
              </a:rPr>
              <a:t>Smart Roadways: Integrating Automatic Dynamic Charging of EVs</a:t>
            </a:r>
          </a:p>
        </p:txBody>
      </p:sp>
      <p:grpSp>
        <p:nvGrpSpPr>
          <p:cNvPr id="3" name="Group 2"/>
          <p:cNvGrpSpPr/>
          <p:nvPr/>
        </p:nvGrpSpPr>
        <p:grpSpPr>
          <a:xfrm>
            <a:off x="2397968" y="3640368"/>
            <a:ext cx="4267200" cy="1447800"/>
            <a:chOff x="2438400" y="3574502"/>
            <a:chExt cx="4267200" cy="1447800"/>
          </a:xfrm>
        </p:grpSpPr>
        <p:sp>
          <p:nvSpPr>
            <p:cNvPr id="8" name="object 6"/>
            <p:cNvSpPr/>
            <p:nvPr/>
          </p:nvSpPr>
          <p:spPr>
            <a:xfrm>
              <a:off x="2438400" y="3574502"/>
              <a:ext cx="4267200" cy="1447800"/>
            </a:xfrm>
            <a:prstGeom prst="rect">
              <a:avLst/>
            </a:prstGeom>
            <a:blipFill>
              <a:blip r:embed="rId5" cstate="print"/>
              <a:stretch>
                <a:fillRect/>
              </a:stretch>
            </a:blipFill>
          </p:spPr>
          <p:txBody>
            <a:bodyPr wrap="square" lIns="0" tIns="0" rIns="0" bIns="0" rtlCol="0"/>
            <a:lstStyle/>
            <a:p>
              <a:endParaRPr dirty="0"/>
            </a:p>
          </p:txBody>
        </p:sp>
        <p:sp>
          <p:nvSpPr>
            <p:cNvPr id="16" name="TextBox 15"/>
            <p:cNvSpPr txBox="1"/>
            <p:nvPr/>
          </p:nvSpPr>
          <p:spPr>
            <a:xfrm>
              <a:off x="2590800" y="3659071"/>
              <a:ext cx="3886200" cy="1136208"/>
            </a:xfrm>
            <a:prstGeom prst="rect">
              <a:avLst/>
            </a:prstGeom>
            <a:noFill/>
          </p:spPr>
          <p:txBody>
            <a:bodyPr wrap="square" rtlCol="0">
              <a:spAutoFit/>
            </a:bodyPr>
            <a:lstStyle/>
            <a:p>
              <a:pPr algn="ctr"/>
              <a:r>
                <a:rPr lang="en-US" dirty="0">
                  <a:latin typeface="Times New Roman" pitchFamily="18" charset="0"/>
                  <a:cs typeface="Times New Roman" pitchFamily="18" charset="0"/>
                </a:rPr>
                <a:t>Project Guide :</a:t>
              </a:r>
            </a:p>
            <a:p>
              <a:pPr algn="ctr"/>
              <a:r>
                <a:rPr lang="en-US" b="1" dirty="0">
                  <a:latin typeface="Times New Roman" pitchFamily="18" charset="0"/>
                  <a:cs typeface="Times New Roman" pitchFamily="18" charset="0"/>
                </a:rPr>
                <a:t>Prof. GAYATHRI JOSHI</a:t>
              </a:r>
            </a:p>
            <a:p>
              <a:pPr algn="ctr">
                <a:lnSpc>
                  <a:spcPct val="100000"/>
                </a:lnSpc>
                <a:spcBef>
                  <a:spcPts val="40"/>
                </a:spcBef>
              </a:pPr>
              <a:r>
                <a:rPr lang="en-US" sz="1550" spc="-5" dirty="0">
                  <a:latin typeface="Times New Roman" pitchFamily="18" charset="0"/>
                  <a:cs typeface="Times New Roman" pitchFamily="18" charset="0"/>
                </a:rPr>
                <a:t>Dept. </a:t>
              </a:r>
              <a:r>
                <a:rPr lang="en-US" sz="1550" spc="25" dirty="0">
                  <a:latin typeface="Times New Roman" pitchFamily="18" charset="0"/>
                  <a:cs typeface="Times New Roman" pitchFamily="18" charset="0"/>
                </a:rPr>
                <a:t>of </a:t>
              </a:r>
              <a:r>
                <a:rPr lang="en-US" sz="1550" spc="15" dirty="0">
                  <a:latin typeface="Times New Roman" pitchFamily="18" charset="0"/>
                  <a:cs typeface="Times New Roman" pitchFamily="18" charset="0"/>
                </a:rPr>
                <a:t>ECE, </a:t>
              </a:r>
              <a:r>
                <a:rPr lang="en-US" sz="1550" spc="-5" dirty="0">
                  <a:latin typeface="Times New Roman" pitchFamily="18" charset="0"/>
                  <a:cs typeface="Times New Roman" pitchFamily="18" charset="0"/>
                </a:rPr>
                <a:t>Atria </a:t>
              </a:r>
              <a:r>
                <a:rPr lang="en-US" sz="1550" spc="5" dirty="0">
                  <a:latin typeface="Times New Roman" pitchFamily="18" charset="0"/>
                  <a:cs typeface="Times New Roman" pitchFamily="18" charset="0"/>
                </a:rPr>
                <a:t>I</a:t>
              </a:r>
              <a:r>
                <a:rPr lang="en-US" sz="1550" spc="15" dirty="0">
                  <a:latin typeface="Times New Roman" pitchFamily="18" charset="0"/>
                  <a:cs typeface="Times New Roman" pitchFamily="18" charset="0"/>
                </a:rPr>
                <a:t> </a:t>
              </a:r>
              <a:r>
                <a:rPr lang="en-US" sz="1550" spc="-100" dirty="0">
                  <a:latin typeface="Times New Roman" pitchFamily="18" charset="0"/>
                  <a:cs typeface="Times New Roman" pitchFamily="18" charset="0"/>
                </a:rPr>
                <a:t>T,</a:t>
              </a:r>
              <a:endParaRPr lang="en-US" sz="1550" dirty="0">
                <a:latin typeface="Times New Roman" pitchFamily="18" charset="0"/>
                <a:cs typeface="Times New Roman" pitchFamily="18" charset="0"/>
              </a:endParaRPr>
            </a:p>
            <a:p>
              <a:pPr marL="6350" algn="ctr">
                <a:lnSpc>
                  <a:spcPct val="100000"/>
                </a:lnSpc>
                <a:spcBef>
                  <a:spcPts val="95"/>
                </a:spcBef>
              </a:pPr>
              <a:r>
                <a:rPr lang="en-US" sz="1550" dirty="0">
                  <a:latin typeface="Times New Roman" pitchFamily="18" charset="0"/>
                  <a:cs typeface="Times New Roman" pitchFamily="18" charset="0"/>
                </a:rPr>
                <a:t>Bengaluru</a:t>
              </a:r>
            </a:p>
          </p:txBody>
        </p:sp>
      </p:grpSp>
      <p:graphicFrame>
        <p:nvGraphicFramePr>
          <p:cNvPr id="6" name="Table 5"/>
          <p:cNvGraphicFramePr>
            <a:graphicFrameLocks noGrp="1"/>
          </p:cNvGraphicFramePr>
          <p:nvPr>
            <p:extLst>
              <p:ext uri="{D42A27DB-BD31-4B8C-83A1-F6EECF244321}">
                <p14:modId xmlns:p14="http://schemas.microsoft.com/office/powerpoint/2010/main" val="1192371169"/>
              </p:ext>
            </p:extLst>
          </p:nvPr>
        </p:nvGraphicFramePr>
        <p:xfrm>
          <a:off x="1905000" y="1776606"/>
          <a:ext cx="5253136" cy="1463040"/>
        </p:xfrm>
        <a:graphic>
          <a:graphicData uri="http://schemas.openxmlformats.org/drawingml/2006/table">
            <a:tbl>
              <a:tblPr>
                <a:tableStyleId>{2D5ABB26-0587-4C30-8999-92F81FD0307C}</a:tableStyleId>
              </a:tblPr>
              <a:tblGrid>
                <a:gridCol w="2626568">
                  <a:extLst>
                    <a:ext uri="{9D8B030D-6E8A-4147-A177-3AD203B41FA5}">
                      <a16:colId xmlns:a16="http://schemas.microsoft.com/office/drawing/2014/main" val="20000"/>
                    </a:ext>
                  </a:extLst>
                </a:gridCol>
                <a:gridCol w="2626568">
                  <a:extLst>
                    <a:ext uri="{9D8B030D-6E8A-4147-A177-3AD203B41FA5}">
                      <a16:colId xmlns:a16="http://schemas.microsoft.com/office/drawing/2014/main" val="20001"/>
                    </a:ext>
                  </a:extLst>
                </a:gridCol>
              </a:tblGrid>
              <a:tr h="260000">
                <a:tc>
                  <a:txBody>
                    <a:bodyPr/>
                    <a:lstStyle/>
                    <a:p>
                      <a:pPr algn="ctr"/>
                      <a:r>
                        <a:rPr lang="en-IN" baseline="0" dirty="0" err="1">
                          <a:latin typeface="Times New Roman" pitchFamily="18" charset="0"/>
                          <a:cs typeface="Times New Roman" pitchFamily="18" charset="0"/>
                        </a:rPr>
                        <a:t>Rohith</a:t>
                      </a:r>
                      <a:r>
                        <a:rPr lang="en-IN" baseline="0" dirty="0">
                          <a:latin typeface="Times New Roman" pitchFamily="18" charset="0"/>
                          <a:cs typeface="Times New Roman" pitchFamily="18" charset="0"/>
                        </a:rPr>
                        <a:t> H</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itchFamily="18" charset="0"/>
                          <a:cs typeface="Times New Roman" pitchFamily="18" charset="0"/>
                        </a:rPr>
                        <a:t>1AT21EC130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4800">
                <a:tc>
                  <a:txBody>
                    <a:bodyPr/>
                    <a:lstStyle/>
                    <a:p>
                      <a:pPr algn="ctr"/>
                      <a:r>
                        <a:rPr lang="en-IN" baseline="0" dirty="0" err="1">
                          <a:latin typeface="Times New Roman" pitchFamily="18" charset="0"/>
                          <a:cs typeface="Times New Roman" pitchFamily="18" charset="0"/>
                        </a:rPr>
                        <a:t>Tejas</a:t>
                      </a:r>
                      <a:r>
                        <a:rPr lang="en-IN" baseline="0" dirty="0">
                          <a:latin typeface="Times New Roman" pitchFamily="18" charset="0"/>
                          <a:cs typeface="Times New Roman" pitchFamily="18" charset="0"/>
                        </a:rPr>
                        <a:t> S </a:t>
                      </a:r>
                      <a:r>
                        <a:rPr lang="en-IN" baseline="0" dirty="0" err="1">
                          <a:latin typeface="Times New Roman" pitchFamily="18" charset="0"/>
                          <a:cs typeface="Times New Roman" pitchFamily="18" charset="0"/>
                        </a:rPr>
                        <a:t>Suthrave</a:t>
                      </a:r>
                      <a:endParaRPr lang="en-IN" baseline="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itchFamily="18" charset="0"/>
                          <a:cs typeface="Times New Roman" pitchFamily="18" charset="0"/>
                        </a:rPr>
                        <a:t>1AT21EC167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2333">
                <a:tc>
                  <a:txBody>
                    <a:bodyPr/>
                    <a:lstStyle/>
                    <a:p>
                      <a:pPr algn="ctr"/>
                      <a:r>
                        <a:rPr lang="en-IN" baseline="0" dirty="0" err="1">
                          <a:latin typeface="Times New Roman" pitchFamily="18" charset="0"/>
                          <a:cs typeface="Times New Roman" pitchFamily="18" charset="0"/>
                        </a:rPr>
                        <a:t>Teju</a:t>
                      </a:r>
                      <a:r>
                        <a:rPr lang="en-IN" baseline="0" dirty="0">
                          <a:latin typeface="Times New Roman" pitchFamily="18" charset="0"/>
                          <a:cs typeface="Times New Roman" pitchFamily="18" charset="0"/>
                        </a:rPr>
                        <a:t> B</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pitchFamily="18" charset="0"/>
                          <a:cs typeface="Times New Roman" pitchFamily="18" charset="0"/>
                        </a:rPr>
                        <a:t>1AT21EC169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5212">
                <a:tc>
                  <a:txBody>
                    <a:bodyPr/>
                    <a:lstStyle/>
                    <a:p>
                      <a:pPr algn="ctr"/>
                      <a:r>
                        <a:rPr lang="en-IN" baseline="0" dirty="0" err="1">
                          <a:latin typeface="Times New Roman" pitchFamily="18" charset="0"/>
                          <a:cs typeface="Times New Roman" pitchFamily="18" charset="0"/>
                        </a:rPr>
                        <a:t>Vishwas</a:t>
                      </a:r>
                      <a:r>
                        <a:rPr lang="en-IN" baseline="0" dirty="0">
                          <a:latin typeface="Times New Roman" pitchFamily="18" charset="0"/>
                          <a:cs typeface="Times New Roman" pitchFamily="18" charset="0"/>
                        </a:rPr>
                        <a:t> V</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latin typeface="Times New Roman" pitchFamily="18" charset="0"/>
                          <a:cs typeface="Times New Roman" pitchFamily="18" charset="0"/>
                        </a:rPr>
                        <a:t>1AT21EC182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pic>
        <p:nvPicPr>
          <p:cNvPr id="10" name="Picture 9">
            <a:extLst>
              <a:ext uri="{FF2B5EF4-FFF2-40B4-BE49-F238E27FC236}">
                <a16:creationId xmlns:a16="http://schemas.microsoft.com/office/drawing/2014/main" id="{D7BF9796-C06D-910B-A0E1-08157529B96D}"/>
              </a:ext>
            </a:extLst>
          </p:cNvPr>
          <p:cNvPicPr>
            <a:picLocks noChangeAspect="1"/>
          </p:cNvPicPr>
          <p:nvPr/>
        </p:nvPicPr>
        <p:blipFill>
          <a:blip r:embed="rId6"/>
          <a:stretch>
            <a:fillRect/>
          </a:stretch>
        </p:blipFill>
        <p:spPr>
          <a:xfrm>
            <a:off x="4101262" y="5167984"/>
            <a:ext cx="941476" cy="9414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Proposed </a:t>
            </a:r>
            <a:r>
              <a:rPr lang="en-US" sz="3950" spc="-15" dirty="0">
                <a:latin typeface="Times New Roman" pitchFamily="18" charset="0"/>
                <a:cs typeface="Times New Roman" pitchFamily="18" charset="0"/>
              </a:rPr>
              <a:t>Block</a:t>
            </a:r>
            <a:r>
              <a:rPr lang="en-US" sz="3950" spc="-125" dirty="0">
                <a:latin typeface="Times New Roman" pitchFamily="18" charset="0"/>
                <a:cs typeface="Times New Roman" pitchFamily="18" charset="0"/>
              </a:rPr>
              <a:t> </a:t>
            </a:r>
            <a:r>
              <a:rPr lang="en-US" sz="3950" spc="5" dirty="0">
                <a:latin typeface="Times New Roman" pitchFamily="18" charset="0"/>
                <a:cs typeface="Times New Roman" pitchFamily="18" charset="0"/>
              </a:rPr>
              <a:t>Diagram</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0" name="Title 49"/>
          <p:cNvSpPr>
            <a:spLocks noGrp="1"/>
          </p:cNvSpPr>
          <p:nvPr>
            <p:ph type="title"/>
          </p:nvPr>
        </p:nvSpPr>
        <p:spPr>
          <a:xfrm>
            <a:off x="428596" y="857232"/>
            <a:ext cx="8229600" cy="1143000"/>
          </a:xfrm>
        </p:spPr>
        <p:txBody>
          <a:bodyPr>
            <a:normAutofit/>
          </a:bodyPr>
          <a:lstStyle/>
          <a:p>
            <a:r>
              <a:rPr lang="en-IN" sz="2800" dirty="0">
                <a:latin typeface="Times New Roman" pitchFamily="18" charset="0"/>
                <a:cs typeface="Times New Roman" pitchFamily="18" charset="0"/>
              </a:rPr>
              <a:t>Receiver Block Diagram</a:t>
            </a:r>
            <a:endParaRPr lang="en-US" sz="2800" dirty="0">
              <a:latin typeface="Times New Roman" pitchFamily="18" charset="0"/>
              <a:cs typeface="Times New Roman" pitchFamily="18" charset="0"/>
            </a:endParaRPr>
          </a:p>
        </p:txBody>
      </p:sp>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10</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5" name="Date Placeholder 4">
            <a:extLst>
              <a:ext uri="{FF2B5EF4-FFF2-40B4-BE49-F238E27FC236}">
                <a16:creationId xmlns:a16="http://schemas.microsoft.com/office/drawing/2014/main" id="{0691AC8B-3E6E-977F-9E90-752B9FB487A9}"/>
              </a:ext>
            </a:extLst>
          </p:cNvPr>
          <p:cNvSpPr>
            <a:spLocks noGrp="1"/>
          </p:cNvSpPr>
          <p:nvPr>
            <p:ph type="dt" sz="half" idx="10"/>
          </p:nvPr>
        </p:nvSpPr>
        <p:spPr/>
        <p:txBody>
          <a:bodyPr/>
          <a:lstStyle/>
          <a:p>
            <a:fld id="{ECA865E6-9B8C-4E14-A99A-41AB1290DEEA}" type="datetime1">
              <a:rPr lang="en-US" smtClean="0"/>
              <a:t>7/26/2024</a:t>
            </a:fld>
            <a:endParaRPr lang="en-US"/>
          </a:p>
        </p:txBody>
      </p:sp>
      <p:pic>
        <p:nvPicPr>
          <p:cNvPr id="7" name="Picture 6">
            <a:extLst>
              <a:ext uri="{FF2B5EF4-FFF2-40B4-BE49-F238E27FC236}">
                <a16:creationId xmlns:a16="http://schemas.microsoft.com/office/drawing/2014/main" id="{3C86F4C5-BB9B-5712-DF38-B1D31A63EA31}"/>
              </a:ext>
            </a:extLst>
          </p:cNvPr>
          <p:cNvPicPr>
            <a:picLocks noChangeAspect="1"/>
          </p:cNvPicPr>
          <p:nvPr/>
        </p:nvPicPr>
        <p:blipFill>
          <a:blip r:embed="rId4"/>
          <a:stretch>
            <a:fillRect/>
          </a:stretch>
        </p:blipFill>
        <p:spPr>
          <a:xfrm>
            <a:off x="862012" y="2376411"/>
            <a:ext cx="7572375" cy="1790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Project Overview</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11</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pic>
        <p:nvPicPr>
          <p:cNvPr id="9" name="Picture 2"/>
          <p:cNvPicPr>
            <a:picLocks noChangeAspect="1" noChangeArrowheads="1"/>
          </p:cNvPicPr>
          <p:nvPr/>
        </p:nvPicPr>
        <p:blipFill>
          <a:blip r:embed="rId4"/>
          <a:srcRect/>
          <a:stretch>
            <a:fillRect/>
          </a:stretch>
        </p:blipFill>
        <p:spPr bwMode="auto">
          <a:xfrm>
            <a:off x="2214546" y="1142984"/>
            <a:ext cx="4554172" cy="4857784"/>
          </a:xfrm>
          <a:prstGeom prst="rect">
            <a:avLst/>
          </a:prstGeom>
          <a:noFill/>
          <a:ln w="9525">
            <a:noFill/>
            <a:miter lim="800000"/>
            <a:headEnd/>
            <a:tailEnd/>
          </a:ln>
          <a:effectLst/>
        </p:spPr>
      </p:pic>
      <p:sp>
        <p:nvSpPr>
          <p:cNvPr id="5" name="Date Placeholder 4">
            <a:extLst>
              <a:ext uri="{FF2B5EF4-FFF2-40B4-BE49-F238E27FC236}">
                <a16:creationId xmlns:a16="http://schemas.microsoft.com/office/drawing/2014/main" id="{5A9D4E68-C6C5-C5BB-FC11-CDC06BA55DDA}"/>
              </a:ext>
            </a:extLst>
          </p:cNvPr>
          <p:cNvSpPr>
            <a:spLocks noGrp="1"/>
          </p:cNvSpPr>
          <p:nvPr>
            <p:ph type="dt" sz="half" idx="10"/>
          </p:nvPr>
        </p:nvSpPr>
        <p:spPr/>
        <p:txBody>
          <a:bodyPr/>
          <a:lstStyle/>
          <a:p>
            <a:fld id="{D5D3878B-D468-4FDE-8F82-807CD6553CB7}" type="datetime1">
              <a:rPr lang="en-US" smtClean="0"/>
              <a:t>7/26/2024</a:t>
            </a:fld>
            <a:endParaRPr lang="en-US"/>
          </a:p>
        </p:txBody>
      </p:sp>
    </p:spTree>
    <p:extLst>
      <p:ext uri="{BB962C8B-B14F-4D97-AF65-F5344CB8AC3E}">
        <p14:creationId xmlns:p14="http://schemas.microsoft.com/office/powerpoint/2010/main" val="155982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85852"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Working Principle</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12" name="Title 11"/>
          <p:cNvSpPr>
            <a:spLocks noGrp="1"/>
          </p:cNvSpPr>
          <p:nvPr>
            <p:ph type="title"/>
          </p:nvPr>
        </p:nvSpPr>
        <p:spPr>
          <a:xfrm>
            <a:off x="571472" y="857232"/>
            <a:ext cx="6858048" cy="1143000"/>
          </a:xfrm>
        </p:spPr>
        <p:txBody>
          <a:bodyPr>
            <a:normAutofit fontScale="90000"/>
          </a:bodyPr>
          <a:lstStyle/>
          <a:p>
            <a:r>
              <a:rPr lang="en-US" dirty="0">
                <a:latin typeface="Times New Roman" pitchFamily="18" charset="0"/>
                <a:cs typeface="Times New Roman" pitchFamily="18" charset="0"/>
              </a:rPr>
              <a:t>Working principle (Transmitter)</a:t>
            </a:r>
          </a:p>
        </p:txBody>
      </p:sp>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12</a:t>
            </a:fld>
            <a:endParaRPr lang="en-US"/>
          </a:p>
        </p:txBody>
      </p:sp>
      <p:sp>
        <p:nvSpPr>
          <p:cNvPr id="11" name="Content Placeholder 10"/>
          <p:cNvSpPr>
            <a:spLocks noGrp="1"/>
          </p:cNvSpPr>
          <p:nvPr>
            <p:ph idx="4294967295"/>
          </p:nvPr>
        </p:nvSpPr>
        <p:spPr>
          <a:xfrm>
            <a:off x="500034" y="1571612"/>
            <a:ext cx="8229600" cy="4525963"/>
          </a:xfrm>
        </p:spPr>
        <p:txBody>
          <a:bodyPr>
            <a:normAutofit/>
          </a:bodyPr>
          <a:lstStyle/>
          <a:p>
            <a:pPr marL="514350" indent="-514350">
              <a:buFont typeface="+mj-lt"/>
              <a:buAutoNum type="arabicPeriod"/>
            </a:pPr>
            <a:endParaRPr lang="en-US" sz="1800" dirty="0">
              <a:latin typeface="Times New Roman" pitchFamily="18" charset="0"/>
              <a:cs typeface="Times New Roman" pitchFamily="18" charset="0"/>
            </a:endParaRPr>
          </a:p>
          <a:p>
            <a:pPr algn="just">
              <a:buFont typeface="+mj-lt"/>
              <a:buAutoNum type="arabicPeriod"/>
            </a:pPr>
            <a:r>
              <a:rPr lang="en-US" sz="1800" dirty="0">
                <a:latin typeface="Times New Roman" pitchFamily="18" charset="0"/>
                <a:cs typeface="Times New Roman" pitchFamily="18" charset="0"/>
              </a:rPr>
              <a:t>AC-DC Converter or Switching Mode Power Supply (SMPS) converts 220V 50Hz AC supply into 24V DC output.</a:t>
            </a:r>
          </a:p>
          <a:p>
            <a:pPr algn="just">
              <a:buFont typeface="+mj-lt"/>
              <a:buAutoNum type="arabicPeriod"/>
            </a:pPr>
            <a:r>
              <a:rPr lang="en-US" sz="1800" dirty="0">
                <a:latin typeface="Times New Roman" pitchFamily="18" charset="0"/>
                <a:cs typeface="Times New Roman" pitchFamily="18" charset="0"/>
              </a:rPr>
              <a:t>The converted DC is then converted into a High frequency AC using a high frequency resonant half- bridge </a:t>
            </a:r>
            <a:r>
              <a:rPr lang="en-US" sz="1800" dirty="0" err="1">
                <a:latin typeface="Times New Roman" pitchFamily="18" charset="0"/>
                <a:cs typeface="Times New Roman" pitchFamily="18" charset="0"/>
              </a:rPr>
              <a:t>pwm</a:t>
            </a:r>
            <a:r>
              <a:rPr lang="en-US" sz="1800" dirty="0">
                <a:latin typeface="Times New Roman" pitchFamily="18" charset="0"/>
                <a:cs typeface="Times New Roman" pitchFamily="18" charset="0"/>
              </a:rPr>
              <a:t> inverter.</a:t>
            </a:r>
          </a:p>
          <a:p>
            <a:pPr algn="just">
              <a:buFont typeface="+mj-lt"/>
              <a:buAutoNum type="arabicPeriod"/>
            </a:pPr>
            <a:r>
              <a:rPr lang="en-US" sz="1800" dirty="0">
                <a:latin typeface="Times New Roman" pitchFamily="18" charset="0"/>
                <a:cs typeface="Times New Roman" pitchFamily="18" charset="0"/>
              </a:rPr>
              <a:t>The HF inverter used here is a half bridge push-pull type inverter.</a:t>
            </a:r>
          </a:p>
          <a:p>
            <a:pPr algn="just">
              <a:buFont typeface="+mj-lt"/>
              <a:buAutoNum type="arabicPeriod"/>
            </a:pPr>
            <a:r>
              <a:rPr lang="en-US" sz="1800" dirty="0">
                <a:latin typeface="Times New Roman" pitchFamily="18" charset="0"/>
                <a:cs typeface="Times New Roman" pitchFamily="18" charset="0"/>
              </a:rPr>
              <a:t>It is operated using a PWM switching controller which produces 45 to 120KHz oscillator Frequency.</a:t>
            </a:r>
          </a:p>
          <a:p>
            <a:pPr algn="just">
              <a:buFont typeface="+mj-lt"/>
              <a:buAutoNum type="arabicPeriod"/>
            </a:pPr>
            <a:r>
              <a:rPr lang="en-US" sz="1800" dirty="0">
                <a:latin typeface="Times New Roman" pitchFamily="18" charset="0"/>
                <a:cs typeface="Times New Roman" pitchFamily="18" charset="0"/>
              </a:rPr>
              <a:t>The HF converter converts Dc to HF ac. The HF ac current is fed to a switching transformer, which drives the HF Ac power to the transmitting coil.</a:t>
            </a:r>
          </a:p>
          <a:p>
            <a:pPr algn="just">
              <a:buFont typeface="+mj-lt"/>
              <a:buAutoNum type="arabicPeriod"/>
            </a:pPr>
            <a:r>
              <a:rPr lang="en-US" sz="1800" dirty="0">
                <a:latin typeface="Times New Roman" pitchFamily="18" charset="0"/>
                <a:cs typeface="Times New Roman" pitchFamily="18" charset="0"/>
              </a:rPr>
              <a:t>Transmitting coils convert HF electrical current into electromagnetic waves.</a:t>
            </a:r>
          </a:p>
          <a:p>
            <a:pPr algn="just">
              <a:buFont typeface="+mj-lt"/>
              <a:buAutoNum type="arabicPeriod"/>
            </a:pPr>
            <a:r>
              <a:rPr lang="en-US" sz="1800" dirty="0">
                <a:latin typeface="Times New Roman" pitchFamily="18" charset="0"/>
                <a:cs typeface="Times New Roman" pitchFamily="18" charset="0"/>
              </a:rPr>
              <a:t>The transmitting coil is operated at its resonant frequency so that maximum power will be transmitted with higher output efficiency.</a:t>
            </a:r>
          </a:p>
          <a:p>
            <a:pPr marL="514350" indent="-514350" algn="just">
              <a:buFont typeface="+mj-lt"/>
              <a:buAutoNum type="arabicPeriod"/>
            </a:pPr>
            <a:endParaRPr lang="en-US" sz="1800" dirty="0">
              <a:latin typeface="Times New Roman" pitchFamily="18" charset="0"/>
              <a:cs typeface="Times New Roman" pitchFamily="18" charset="0"/>
            </a:endParaRPr>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5" name="Date Placeholder 4">
            <a:extLst>
              <a:ext uri="{FF2B5EF4-FFF2-40B4-BE49-F238E27FC236}">
                <a16:creationId xmlns:a16="http://schemas.microsoft.com/office/drawing/2014/main" id="{1ABA67BC-F71E-EA3B-6BA7-3B6010A22E0A}"/>
              </a:ext>
            </a:extLst>
          </p:cNvPr>
          <p:cNvSpPr>
            <a:spLocks noGrp="1"/>
          </p:cNvSpPr>
          <p:nvPr>
            <p:ph type="dt" sz="half" idx="10"/>
          </p:nvPr>
        </p:nvSpPr>
        <p:spPr/>
        <p:txBody>
          <a:bodyPr/>
          <a:lstStyle/>
          <a:p>
            <a:fld id="{D4E93A54-107B-46ED-97EB-AFA0CB19419E}" type="datetime1">
              <a:rPr lang="en-US" smtClean="0"/>
              <a:t>7/26/2024</a:t>
            </a:fld>
            <a:endParaRPr lang="en-US"/>
          </a:p>
        </p:txBody>
      </p:sp>
    </p:spTree>
    <p:extLst>
      <p:ext uri="{BB962C8B-B14F-4D97-AF65-F5344CB8AC3E}">
        <p14:creationId xmlns:p14="http://schemas.microsoft.com/office/powerpoint/2010/main" val="3588448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Working Principle</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8" name="Title 7"/>
          <p:cNvSpPr>
            <a:spLocks noGrp="1"/>
          </p:cNvSpPr>
          <p:nvPr>
            <p:ph type="title"/>
          </p:nvPr>
        </p:nvSpPr>
        <p:spPr>
          <a:xfrm>
            <a:off x="214282" y="1000108"/>
            <a:ext cx="7715304" cy="1143000"/>
          </a:xfrm>
        </p:spPr>
        <p:txBody>
          <a:bodyPr/>
          <a:lstStyle/>
          <a:p>
            <a:r>
              <a:rPr lang="en-US" dirty="0">
                <a:latin typeface="Times New Roman" pitchFamily="18" charset="0"/>
                <a:cs typeface="Times New Roman" pitchFamily="18" charset="0"/>
              </a:rPr>
              <a:t>Working principle (Receiver)</a:t>
            </a:r>
            <a:endParaRPr lang="en-US" dirty="0"/>
          </a:p>
        </p:txBody>
      </p:sp>
      <p:sp>
        <p:nvSpPr>
          <p:cNvPr id="9" name="Content Placeholder 8"/>
          <p:cNvSpPr>
            <a:spLocks noGrp="1"/>
          </p:cNvSpPr>
          <p:nvPr>
            <p:ph idx="1"/>
          </p:nvPr>
        </p:nvSpPr>
        <p:spPr>
          <a:xfrm>
            <a:off x="357158" y="1571612"/>
            <a:ext cx="8229600" cy="4525963"/>
          </a:xfrm>
        </p:spPr>
        <p:txBody>
          <a:bodyPr>
            <a:normAutofit/>
          </a:bodyPr>
          <a:lstStyle/>
          <a:p>
            <a:pPr algn="just">
              <a:buFont typeface="+mj-lt"/>
              <a:buAutoNum type="arabicPeriod"/>
            </a:pPr>
            <a:endParaRPr lang="en-US" sz="1800" dirty="0"/>
          </a:p>
          <a:p>
            <a:pPr algn="just">
              <a:buFont typeface="+mj-lt"/>
              <a:buAutoNum type="arabicPeriod"/>
            </a:pPr>
            <a:r>
              <a:rPr lang="en-US" sz="1800" dirty="0">
                <a:latin typeface="Times New Roman" pitchFamily="18" charset="0"/>
                <a:cs typeface="Times New Roman" pitchFamily="18" charset="0"/>
              </a:rPr>
              <a:t>The receiver consists of a receiving coil which is tuned to the frequency of the transmitting coil.</a:t>
            </a:r>
          </a:p>
          <a:p>
            <a:pPr algn="just">
              <a:buFont typeface="+mj-lt"/>
              <a:buAutoNum type="arabicPeriod"/>
            </a:pPr>
            <a:r>
              <a:rPr lang="en-US" sz="1800" dirty="0">
                <a:latin typeface="Times New Roman" pitchFamily="18" charset="0"/>
                <a:cs typeface="Times New Roman" pitchFamily="18" charset="0"/>
              </a:rPr>
              <a:t>So when coils are within the coupling range, the power is received in the receiving coil.</a:t>
            </a:r>
          </a:p>
          <a:p>
            <a:pPr algn="just">
              <a:buFont typeface="+mj-lt"/>
              <a:buAutoNum type="arabicPeriod"/>
            </a:pPr>
            <a:r>
              <a:rPr lang="en-US" sz="1800" dirty="0">
                <a:latin typeface="Times New Roman" pitchFamily="18" charset="0"/>
                <a:cs typeface="Times New Roman" pitchFamily="18" charset="0"/>
              </a:rPr>
              <a:t>The receiving coil converts the electromagnetic waves back to HF AC output.</a:t>
            </a:r>
          </a:p>
          <a:p>
            <a:pPr algn="just">
              <a:buFont typeface="+mj-lt"/>
              <a:buAutoNum type="arabicPeriod"/>
            </a:pPr>
            <a:r>
              <a:rPr lang="en-US" sz="1800" dirty="0">
                <a:latin typeface="Times New Roman" pitchFamily="18" charset="0"/>
                <a:cs typeface="Times New Roman" pitchFamily="18" charset="0"/>
              </a:rPr>
              <a:t>High frequency AC current is converted into a DC current using a fast switching bridge rectifier. </a:t>
            </a:r>
          </a:p>
          <a:p>
            <a:pPr algn="just">
              <a:buFont typeface="+mj-lt"/>
              <a:buAutoNum type="arabicPeriod"/>
            </a:pPr>
            <a:r>
              <a:rPr lang="en-US" sz="1800" dirty="0">
                <a:latin typeface="Times New Roman" pitchFamily="18" charset="0"/>
                <a:cs typeface="Times New Roman" pitchFamily="18" charset="0"/>
              </a:rPr>
              <a:t>A capacitor filter is used, which stabilizes the Dc voltage and produces a constant Dc output. </a:t>
            </a:r>
          </a:p>
          <a:p>
            <a:pPr algn="just">
              <a:buFont typeface="+mj-lt"/>
              <a:buAutoNum type="arabicPeriod"/>
            </a:pPr>
            <a:r>
              <a:rPr lang="en-US" sz="1800" dirty="0">
                <a:latin typeface="Times New Roman" pitchFamily="18" charset="0"/>
                <a:cs typeface="Times New Roman" pitchFamily="18" charset="0"/>
              </a:rPr>
              <a:t>Then the output of he filtering circuit provide a constant charging current to batteries of vehicle.</a:t>
            </a:r>
          </a:p>
          <a:p>
            <a:endParaRPr lang="en-US" sz="1800" dirty="0"/>
          </a:p>
          <a:p>
            <a:pPr>
              <a:buFont typeface="+mj-lt"/>
              <a:buAutoNum type="arabicPeriod"/>
            </a:pPr>
            <a:endParaRPr lang="en-US" sz="1800" dirty="0">
              <a:latin typeface="Times New Roman" pitchFamily="18" charset="0"/>
              <a:cs typeface="Times New Roman" pitchFamily="18" charset="0"/>
            </a:endParaRPr>
          </a:p>
        </p:txBody>
      </p:sp>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a:t>Project Presentation</a:t>
            </a:r>
            <a:endParaRPr lang="en-US" dirty="0"/>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13</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5" name="Date Placeholder 4">
            <a:extLst>
              <a:ext uri="{FF2B5EF4-FFF2-40B4-BE49-F238E27FC236}">
                <a16:creationId xmlns:a16="http://schemas.microsoft.com/office/drawing/2014/main" id="{30F550C1-20DA-6469-55A1-0883B9538C84}"/>
              </a:ext>
            </a:extLst>
          </p:cNvPr>
          <p:cNvSpPr>
            <a:spLocks noGrp="1"/>
          </p:cNvSpPr>
          <p:nvPr>
            <p:ph type="dt" sz="half" idx="10"/>
          </p:nvPr>
        </p:nvSpPr>
        <p:spPr/>
        <p:txBody>
          <a:bodyPr/>
          <a:lstStyle/>
          <a:p>
            <a:fld id="{CF1A5ABE-7ED2-45AD-A6A5-C98C0CAD7AEF}" type="datetime1">
              <a:rPr lang="en-US" smtClean="0"/>
              <a:t>7/26/2024</a:t>
            </a:fld>
            <a:endParaRPr lang="en-US"/>
          </a:p>
        </p:txBody>
      </p:sp>
    </p:spTree>
    <p:extLst>
      <p:ext uri="{BB962C8B-B14F-4D97-AF65-F5344CB8AC3E}">
        <p14:creationId xmlns:p14="http://schemas.microsoft.com/office/powerpoint/2010/main" val="351152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Applications</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14</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11" name="Rectangle 10"/>
          <p:cNvSpPr/>
          <p:nvPr/>
        </p:nvSpPr>
        <p:spPr>
          <a:xfrm>
            <a:off x="642910" y="1000108"/>
            <a:ext cx="7772399" cy="6038641"/>
          </a:xfrm>
          <a:prstGeom prst="rect">
            <a:avLst/>
          </a:prstGeom>
        </p:spPr>
        <p:txBody>
          <a:bodyPr wrap="square">
            <a:spAutoFit/>
          </a:bodyPr>
          <a:lstStyle/>
          <a:p>
            <a:pPr algn="just">
              <a:lnSpc>
                <a:spcPct val="150000"/>
              </a:lnSpc>
            </a:pPr>
            <a:r>
              <a:rPr lang="en-IN" sz="2400" b="1" dirty="0">
                <a:latin typeface="Times New Roman" pitchFamily="18" charset="0"/>
                <a:cs typeface="Times New Roman" pitchFamily="18" charset="0"/>
              </a:rPr>
              <a:t>Applications:</a:t>
            </a:r>
            <a:endParaRPr lang="en-US" sz="2000" dirty="0"/>
          </a:p>
          <a:p>
            <a:pPr marL="342900" indent="-342900" algn="just">
              <a:buFont typeface="+mj-lt"/>
              <a:buAutoNum type="arabicPeriod"/>
            </a:pPr>
            <a:r>
              <a:rPr lang="en-US" sz="1900" dirty="0">
                <a:latin typeface="Times New Roman" pitchFamily="18" charset="0"/>
                <a:cs typeface="Times New Roman" pitchFamily="18" charset="0"/>
              </a:rPr>
              <a:t>Wireless power has a bright future in providing wireless electricity. There are no limitations in power applications. Some of the potential applications are powering of cell phones, laptops and other devices that normally run with the help of batteries or plugging in wires. </a:t>
            </a:r>
          </a:p>
          <a:p>
            <a:pPr marL="342900" indent="-342900" algn="just">
              <a:buFont typeface="+mj-lt"/>
              <a:buAutoNum type="arabicPeriod"/>
            </a:pPr>
            <a:r>
              <a:rPr lang="en-US" sz="1900" dirty="0">
                <a:latin typeface="Times New Roman" pitchFamily="18" charset="0"/>
                <a:cs typeface="Times New Roman" pitchFamily="18" charset="0"/>
              </a:rPr>
              <a:t>Wireless power applications are expected to work on the gadgets that are in close proximity to a source of wireless 'power, where in the gadgets charges automatically without necessarily, having to get plugged in. </a:t>
            </a:r>
          </a:p>
          <a:p>
            <a:pPr marL="342900" indent="-342900" algn="just">
              <a:buFont typeface="+mj-lt"/>
              <a:buAutoNum type="arabicPeriod"/>
            </a:pPr>
            <a:r>
              <a:rPr lang="en-US" sz="1900" dirty="0">
                <a:latin typeface="Times New Roman" pitchFamily="18" charset="0"/>
                <a:cs typeface="Times New Roman" pitchFamily="18" charset="0"/>
              </a:rPr>
              <a:t>By the use of Wireless power there is no need of batteries or remembering to recharge batteries periodically. If a source is placed in each room to provide power supply to the whole house </a:t>
            </a:r>
          </a:p>
          <a:p>
            <a:pPr marL="342900" indent="-342900" algn="just">
              <a:buFont typeface="+mj-lt"/>
              <a:buAutoNum type="arabicPeriod"/>
            </a:pPr>
            <a:r>
              <a:rPr lang="en-US" sz="1900" dirty="0">
                <a:latin typeface="Times New Roman" pitchFamily="18" charset="0"/>
                <a:cs typeface="Times New Roman" pitchFamily="18" charset="0"/>
              </a:rPr>
              <a:t>Wireless power has many medical applications. It is used for providing electric power in many commercially available medical implantable devices. </a:t>
            </a:r>
          </a:p>
          <a:p>
            <a:pPr marL="342900" indent="-342900" algn="just">
              <a:buFont typeface="+mj-lt"/>
              <a:buAutoNum type="arabicPeriod"/>
            </a:pPr>
            <a:r>
              <a:rPr lang="en-US" sz="1900" dirty="0">
                <a:latin typeface="Times New Roman" pitchFamily="18" charset="0"/>
                <a:cs typeface="Times New Roman" pitchFamily="18" charset="0"/>
              </a:rPr>
              <a:t>Another application of this technology includes transmission of information. It would not interfere with radio waves and it is cheap and efficient. </a:t>
            </a:r>
          </a:p>
          <a:p>
            <a:endParaRPr lang="en-US" sz="2000" dirty="0"/>
          </a:p>
          <a:p>
            <a:pPr algn="just">
              <a:lnSpc>
                <a:spcPct val="150000"/>
              </a:lnSpc>
            </a:pPr>
            <a:endParaRPr lang="en-US"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44B268DF-400B-0C91-D799-1C39E621D49E}"/>
              </a:ext>
            </a:extLst>
          </p:cNvPr>
          <p:cNvSpPr>
            <a:spLocks noGrp="1"/>
          </p:cNvSpPr>
          <p:nvPr>
            <p:ph type="dt" sz="half" idx="10"/>
          </p:nvPr>
        </p:nvSpPr>
        <p:spPr/>
        <p:txBody>
          <a:bodyPr/>
          <a:lstStyle/>
          <a:p>
            <a:fld id="{E268BA5B-4DFF-48C7-B8B4-1146D022C836}" type="datetime1">
              <a:rPr lang="en-US" smtClean="0"/>
              <a:t>7/26/2024</a:t>
            </a:fld>
            <a:endParaRPr lang="en-US"/>
          </a:p>
        </p:txBody>
      </p:sp>
    </p:spTree>
    <p:extLst>
      <p:ext uri="{BB962C8B-B14F-4D97-AF65-F5344CB8AC3E}">
        <p14:creationId xmlns:p14="http://schemas.microsoft.com/office/powerpoint/2010/main" val="2454396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a:latin typeface="Times New Roman" pitchFamily="18" charset="0"/>
                <a:cs typeface="Times New Roman" pitchFamily="18" charset="0"/>
              </a:rPr>
              <a:t>Advantages</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15</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11" name="Rectangle 10"/>
          <p:cNvSpPr/>
          <p:nvPr/>
        </p:nvSpPr>
        <p:spPr>
          <a:xfrm>
            <a:off x="611560" y="970832"/>
            <a:ext cx="7772399" cy="5827557"/>
          </a:xfrm>
          <a:prstGeom prst="rect">
            <a:avLst/>
          </a:prstGeom>
        </p:spPr>
        <p:txBody>
          <a:bodyPr wrap="square">
            <a:spAutoFit/>
          </a:bodyPr>
          <a:lstStyle/>
          <a:p>
            <a:endParaRPr lang="en-US" dirty="0"/>
          </a:p>
          <a:p>
            <a:pPr marL="342900" indent="-342900" algn="just">
              <a:buFont typeface="+mj-lt"/>
              <a:buAutoNum type="arabicPeriod"/>
            </a:pPr>
            <a:r>
              <a:rPr lang="en-US" sz="1900" dirty="0">
                <a:latin typeface="Times New Roman" pitchFamily="18" charset="0"/>
                <a:cs typeface="Times New Roman" pitchFamily="18" charset="0"/>
              </a:rPr>
              <a:t>No need of line of sight - In Wireless power transmission there is any need of line of sight between transmitter and receiver. That is power transmission can be possible if there is any obstructions like wood, metal, or other devices were placed in between the transmitter and receiver. </a:t>
            </a:r>
          </a:p>
          <a:p>
            <a:pPr marL="342900" indent="-342900" algn="just">
              <a:buFont typeface="+mj-lt"/>
              <a:buAutoNum type="arabicPeriod"/>
            </a:pPr>
            <a:r>
              <a:rPr lang="en-US" sz="1900" dirty="0">
                <a:latin typeface="Times New Roman" pitchFamily="18" charset="0"/>
                <a:cs typeface="Times New Roman" pitchFamily="18" charset="0"/>
              </a:rPr>
              <a:t>No need of power cables and batteries - Wireless power replaces the use of power cables and batteries. </a:t>
            </a:r>
          </a:p>
          <a:p>
            <a:pPr marL="342900" indent="-342900" algn="just">
              <a:buFont typeface="+mj-lt"/>
              <a:buAutoNum type="arabicPeriod"/>
            </a:pPr>
            <a:r>
              <a:rPr lang="en-US" sz="1900" dirty="0">
                <a:latin typeface="Times New Roman" pitchFamily="18" charset="0"/>
                <a:cs typeface="Times New Roman" pitchFamily="18" charset="0"/>
              </a:rPr>
              <a:t>Does not interfere with radio waves </a:t>
            </a:r>
          </a:p>
          <a:p>
            <a:pPr marL="342900" indent="-342900" algn="just">
              <a:buFont typeface="+mj-lt"/>
              <a:buAutoNum type="arabicPeriod"/>
            </a:pPr>
            <a:r>
              <a:rPr lang="en-US" sz="1900" dirty="0">
                <a:latin typeface="Times New Roman" pitchFamily="18" charset="0"/>
                <a:cs typeface="Times New Roman" pitchFamily="18" charset="0"/>
              </a:rPr>
              <a:t>Negative health implications - By the use of resonant coupling wave lengths produced are far lower and thus make it harmless. </a:t>
            </a:r>
          </a:p>
          <a:p>
            <a:pPr marL="342900" indent="-342900" algn="just">
              <a:buFont typeface="+mj-lt"/>
              <a:buAutoNum type="arabicPeriod"/>
            </a:pPr>
            <a:r>
              <a:rPr lang="en-US" sz="1900" dirty="0">
                <a:latin typeface="Times New Roman" pitchFamily="18" charset="0"/>
                <a:cs typeface="Times New Roman" pitchFamily="18" charset="0"/>
              </a:rPr>
              <a:t>Highly efficient than electromagnetic induction - Electromagnetic induction system can be used for wireless energy transfer only if the primary and secondary are in very close proximity. Resonant induction system is one million times as efficient as electromagnetic induction system. </a:t>
            </a:r>
          </a:p>
          <a:p>
            <a:pPr marL="342900" indent="-342900" algn="just">
              <a:buFont typeface="+mj-lt"/>
              <a:buAutoNum type="arabicPeriod"/>
            </a:pPr>
            <a:r>
              <a:rPr lang="en-US" sz="1900" dirty="0">
                <a:latin typeface="Times New Roman" pitchFamily="18" charset="0"/>
                <a:cs typeface="Times New Roman" pitchFamily="18" charset="0"/>
              </a:rPr>
              <a:t>Less costly - The components of transmitter and receivers are cheaper. So this system is less costly. </a:t>
            </a:r>
          </a:p>
          <a:p>
            <a:endParaRPr lang="en-US" sz="1900" dirty="0"/>
          </a:p>
          <a:p>
            <a:pPr marL="2000250" lvl="4" indent="-171450" algn="just">
              <a:lnSpc>
                <a:spcPct val="150000"/>
              </a:lnSpc>
            </a:pPr>
            <a:endParaRPr lang="en-IN"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4CFFC5A9-3C8E-C0F9-CF09-B7152C4B5394}"/>
              </a:ext>
            </a:extLst>
          </p:cNvPr>
          <p:cNvSpPr>
            <a:spLocks noGrp="1"/>
          </p:cNvSpPr>
          <p:nvPr>
            <p:ph type="dt" sz="half" idx="10"/>
          </p:nvPr>
        </p:nvSpPr>
        <p:spPr/>
        <p:txBody>
          <a:bodyPr/>
          <a:lstStyle/>
          <a:p>
            <a:fld id="{5B34715F-D8FA-4163-BCD3-D89659C49A35}" type="datetime1">
              <a:rPr lang="en-US" smtClean="0"/>
              <a:t>7/26/2024</a:t>
            </a:fld>
            <a:endParaRPr lang="en-US"/>
          </a:p>
        </p:txBody>
      </p:sp>
    </p:spTree>
    <p:extLst>
      <p:ext uri="{BB962C8B-B14F-4D97-AF65-F5344CB8AC3E}">
        <p14:creationId xmlns:p14="http://schemas.microsoft.com/office/powerpoint/2010/main" val="1615452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4" name="Title 1"/>
          <p:cNvSpPr txBox="1">
            <a:spLocks/>
          </p:cNvSpPr>
          <p:nvPr/>
        </p:nvSpPr>
        <p:spPr>
          <a:xfrm>
            <a:off x="1214414" y="0"/>
            <a:ext cx="6786610" cy="838200"/>
          </a:xfrm>
          <a:prstGeom prst="rect">
            <a:avLst/>
          </a:prstGeom>
          <a:solidFill>
            <a:schemeClr val="accent1">
              <a:lumMod val="60000"/>
              <a:lumOff val="40000"/>
            </a:schemeClr>
          </a:solidFill>
        </p:spPr>
        <p:txBody>
          <a:bodyPr>
            <a:noAutofit/>
          </a:bodyPr>
          <a:lstStyle/>
          <a:p>
            <a:pPr lvl="0" algn="ctr">
              <a:spcBef>
                <a:spcPct val="0"/>
              </a:spcBef>
            </a:pPr>
            <a:r>
              <a:rPr lang="en-US" sz="3800" spc="-35" dirty="0">
                <a:latin typeface="Times New Roman" pitchFamily="18" charset="0"/>
                <a:cs typeface="Times New Roman" pitchFamily="18" charset="0"/>
              </a:rPr>
              <a:t>Outcomes </a:t>
            </a:r>
            <a:r>
              <a:rPr lang="en-US" sz="3800" spc="-40" dirty="0">
                <a:latin typeface="Times New Roman" pitchFamily="18" charset="0"/>
                <a:cs typeface="Times New Roman" pitchFamily="18" charset="0"/>
              </a:rPr>
              <a:t>of </a:t>
            </a:r>
            <a:r>
              <a:rPr lang="en-US" sz="3800" spc="-35" dirty="0">
                <a:latin typeface="Times New Roman" pitchFamily="18" charset="0"/>
                <a:cs typeface="Times New Roman" pitchFamily="18" charset="0"/>
              </a:rPr>
              <a:t>the</a:t>
            </a:r>
            <a:r>
              <a:rPr lang="en-US" sz="3800" spc="-280" dirty="0">
                <a:latin typeface="Times New Roman" pitchFamily="18" charset="0"/>
                <a:cs typeface="Times New Roman" pitchFamily="18" charset="0"/>
              </a:rPr>
              <a:t> </a:t>
            </a:r>
            <a:r>
              <a:rPr lang="en-US" sz="3800" spc="-35" dirty="0">
                <a:latin typeface="Times New Roman" pitchFamily="18" charset="0"/>
                <a:cs typeface="Times New Roman" pitchFamily="18" charset="0"/>
              </a:rPr>
              <a:t>Project</a:t>
            </a:r>
            <a:endParaRPr kumimoji="0" lang="en-US" sz="3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9" name="Content Placeholder 2">
            <a:extLst>
              <a:ext uri="{FF2B5EF4-FFF2-40B4-BE49-F238E27FC236}">
                <a16:creationId xmlns:a16="http://schemas.microsoft.com/office/drawing/2014/main" id="{1BABFAB2-6AF8-40B9-884B-7B0963A1466F}"/>
              </a:ext>
            </a:extLst>
          </p:cNvPr>
          <p:cNvSpPr txBox="1">
            <a:spLocks/>
          </p:cNvSpPr>
          <p:nvPr/>
        </p:nvSpPr>
        <p:spPr>
          <a:xfrm>
            <a:off x="202164" y="990601"/>
            <a:ext cx="8560836" cy="5333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endParaRPr lang="en-US" sz="2000" dirty="0">
              <a:latin typeface="Times New Roman" pitchFamily="18" charset="0"/>
              <a:cs typeface="Times New Roman" pitchFamily="18" charset="0"/>
            </a:endParaRPr>
          </a:p>
        </p:txBody>
      </p:sp>
      <p:sp>
        <p:nvSpPr>
          <p:cNvPr id="24" name="Text Placeholder 23"/>
          <p:cNvSpPr>
            <a:spLocks noGrp="1"/>
          </p:cNvSpPr>
          <p:nvPr>
            <p:ph type="body" sz="half" idx="2"/>
          </p:nvPr>
        </p:nvSpPr>
        <p:spPr>
          <a:xfrm>
            <a:off x="642910" y="3571876"/>
            <a:ext cx="7929618" cy="2500330"/>
          </a:xfrm>
        </p:spPr>
        <p:txBody>
          <a:bodyPr>
            <a:normAutofit/>
          </a:bodyPr>
          <a:lstStyle/>
          <a:p>
            <a:pPr>
              <a:buFont typeface="Wingdings" pitchFamily="2" charset="2"/>
              <a:buChar char="Ø"/>
            </a:pPr>
            <a:endParaRPr lang="en-US" sz="1800" dirty="0"/>
          </a:p>
          <a:p>
            <a:pPr>
              <a:buFont typeface="Wingdings" pitchFamily="2" charset="2"/>
              <a:buChar char="Ø"/>
            </a:pPr>
            <a:r>
              <a:rPr lang="en-US" sz="1800" dirty="0"/>
              <a:t> In figure (1) there is no contact between transmitting coil and receiving coil. So  power is not transferred and cannot be charged</a:t>
            </a:r>
          </a:p>
          <a:p>
            <a:pPr>
              <a:buFont typeface="Wingdings" pitchFamily="2" charset="2"/>
              <a:buChar char="Ø"/>
            </a:pPr>
            <a:endParaRPr lang="en-US" sz="1800" dirty="0"/>
          </a:p>
          <a:p>
            <a:pPr>
              <a:buFont typeface="Wingdings" pitchFamily="2" charset="2"/>
              <a:buChar char="Ø"/>
            </a:pPr>
            <a:r>
              <a:rPr lang="en-US" sz="1800" dirty="0"/>
              <a:t> In figure(2) there is a contact between transmitting coil and receiving coil. Due to </a:t>
            </a:r>
            <a:r>
              <a:rPr lang="en-US" sz="1800" b="1" dirty="0"/>
              <a:t>Inductive Power Transfer (IPT) </a:t>
            </a:r>
            <a:r>
              <a:rPr lang="en-US" sz="1800" dirty="0"/>
              <a:t>contactless </a:t>
            </a:r>
            <a:r>
              <a:rPr lang="en-US" sz="1800" dirty="0" err="1"/>
              <a:t>ev</a:t>
            </a:r>
            <a:r>
              <a:rPr lang="en-US" sz="1800" dirty="0"/>
              <a:t> charging is done. </a:t>
            </a:r>
          </a:p>
        </p:txBody>
      </p:sp>
      <p:sp>
        <p:nvSpPr>
          <p:cNvPr id="11" name="Footer Placeholder 10">
            <a:extLst>
              <a:ext uri="{FF2B5EF4-FFF2-40B4-BE49-F238E27FC236}">
                <a16:creationId xmlns:a16="http://schemas.microsoft.com/office/drawing/2014/main" id="{4B754B47-9906-4435-B3FF-2C530E6C1E0F}"/>
              </a:ext>
            </a:extLst>
          </p:cNvPr>
          <p:cNvSpPr>
            <a:spLocks noGrp="1"/>
          </p:cNvSpPr>
          <p:nvPr>
            <p:ph type="ftr" sz="quarter" idx="11"/>
          </p:nvPr>
        </p:nvSpPr>
        <p:spPr/>
        <p:txBody>
          <a:bodyPr/>
          <a:lstStyle/>
          <a:p>
            <a:r>
              <a:rPr lang="en-US" dirty="0"/>
              <a:t>Project Presentation</a:t>
            </a:r>
          </a:p>
        </p:txBody>
      </p:sp>
      <p:sp>
        <p:nvSpPr>
          <p:cNvPr id="12" name="Slide Number Placeholder 11">
            <a:extLst>
              <a:ext uri="{FF2B5EF4-FFF2-40B4-BE49-F238E27FC236}">
                <a16:creationId xmlns:a16="http://schemas.microsoft.com/office/drawing/2014/main" id="{3BB7CC26-4CB8-4A8E-953B-5819F4525ABF}"/>
              </a:ext>
            </a:extLst>
          </p:cNvPr>
          <p:cNvSpPr>
            <a:spLocks noGrp="1"/>
          </p:cNvSpPr>
          <p:nvPr>
            <p:ph type="sldNum" sz="quarter" idx="12"/>
          </p:nvPr>
        </p:nvSpPr>
        <p:spPr/>
        <p:txBody>
          <a:bodyPr/>
          <a:lstStyle/>
          <a:p>
            <a:fld id="{BF8E0BEF-4C76-4ED6-8047-7211CADF5D76}" type="slidenum">
              <a:rPr lang="en-US" smtClean="0"/>
              <a:pPr/>
              <a:t>16</a:t>
            </a:fld>
            <a:endParaRPr lang="en-US"/>
          </a:p>
        </p:txBody>
      </p:sp>
      <p:sp>
        <p:nvSpPr>
          <p:cNvPr id="13" name="object 2">
            <a:extLst>
              <a:ext uri="{FF2B5EF4-FFF2-40B4-BE49-F238E27FC236}">
                <a16:creationId xmlns:a16="http://schemas.microsoft.com/office/drawing/2014/main" id="{7F448CBC-4BA7-4A7A-97A4-47B66932EC4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31" name="TextBox 30"/>
          <p:cNvSpPr txBox="1"/>
          <p:nvPr/>
        </p:nvSpPr>
        <p:spPr>
          <a:xfrm>
            <a:off x="1571604" y="3357562"/>
            <a:ext cx="2000264"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Figure 5</a:t>
            </a:r>
          </a:p>
        </p:txBody>
      </p:sp>
      <p:sp>
        <p:nvSpPr>
          <p:cNvPr id="32" name="TextBox 31"/>
          <p:cNvSpPr txBox="1"/>
          <p:nvPr/>
        </p:nvSpPr>
        <p:spPr>
          <a:xfrm>
            <a:off x="5902606" y="3356816"/>
            <a:ext cx="178595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Figure 6</a:t>
            </a:r>
          </a:p>
        </p:txBody>
      </p:sp>
      <p:sp>
        <p:nvSpPr>
          <p:cNvPr id="2" name="Date Placeholder 1">
            <a:extLst>
              <a:ext uri="{FF2B5EF4-FFF2-40B4-BE49-F238E27FC236}">
                <a16:creationId xmlns:a16="http://schemas.microsoft.com/office/drawing/2014/main" id="{17066C9E-18E1-283B-A57D-683840F505F4}"/>
              </a:ext>
            </a:extLst>
          </p:cNvPr>
          <p:cNvSpPr>
            <a:spLocks noGrp="1"/>
          </p:cNvSpPr>
          <p:nvPr>
            <p:ph type="dt" sz="half" idx="10"/>
          </p:nvPr>
        </p:nvSpPr>
        <p:spPr/>
        <p:txBody>
          <a:bodyPr/>
          <a:lstStyle/>
          <a:p>
            <a:fld id="{8094819F-30CA-4413-9ABC-5469FBA4B8F0}" type="datetime1">
              <a:rPr lang="en-US" smtClean="0"/>
              <a:t>7/26/2024</a:t>
            </a:fld>
            <a:endParaRPr lang="en-US"/>
          </a:p>
        </p:txBody>
      </p:sp>
      <p:pic>
        <p:nvPicPr>
          <p:cNvPr id="6" name="Picture 5">
            <a:extLst>
              <a:ext uri="{FF2B5EF4-FFF2-40B4-BE49-F238E27FC236}">
                <a16:creationId xmlns:a16="http://schemas.microsoft.com/office/drawing/2014/main" id="{D45F2E25-D138-4A44-F523-F1735CF8E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735702" y="443398"/>
            <a:ext cx="1935446" cy="3737150"/>
          </a:xfrm>
          <a:prstGeom prst="rect">
            <a:avLst/>
          </a:prstGeom>
        </p:spPr>
      </p:pic>
      <p:pic>
        <p:nvPicPr>
          <p:cNvPr id="16" name="Picture 15">
            <a:extLst>
              <a:ext uri="{FF2B5EF4-FFF2-40B4-BE49-F238E27FC236}">
                <a16:creationId xmlns:a16="http://schemas.microsoft.com/office/drawing/2014/main" id="{B27FF293-0BEA-3289-6E7B-DC293B7EF3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827857" y="535054"/>
            <a:ext cx="1935449" cy="3553837"/>
          </a:xfrm>
          <a:prstGeom prst="rect">
            <a:avLst/>
          </a:prstGeom>
        </p:spPr>
      </p:pic>
    </p:spTree>
    <p:extLst>
      <p:ext uri="{BB962C8B-B14F-4D97-AF65-F5344CB8AC3E}">
        <p14:creationId xmlns:p14="http://schemas.microsoft.com/office/powerpoint/2010/main" val="407781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4" name="Title 1"/>
          <p:cNvSpPr txBox="1">
            <a:spLocks/>
          </p:cNvSpPr>
          <p:nvPr/>
        </p:nvSpPr>
        <p:spPr>
          <a:xfrm>
            <a:off x="1295400" y="0"/>
            <a:ext cx="6705600" cy="838200"/>
          </a:xfrm>
          <a:prstGeom prst="rect">
            <a:avLst/>
          </a:prstGeom>
          <a:solidFill>
            <a:schemeClr val="accent1">
              <a:lumMod val="60000"/>
              <a:lumOff val="40000"/>
            </a:schemeClr>
          </a:solidFill>
        </p:spPr>
        <p:txBody>
          <a:bodyPr>
            <a:noAutofit/>
          </a:bodyPr>
          <a:lstStyle/>
          <a:p>
            <a:pPr lvl="0" algn="ctr">
              <a:spcBef>
                <a:spcPct val="0"/>
              </a:spcBef>
            </a:pPr>
            <a:r>
              <a:rPr lang="en-US" sz="3800" spc="-15" dirty="0">
                <a:latin typeface="Times New Roman" pitchFamily="18" charset="0"/>
                <a:cs typeface="Times New Roman" pitchFamily="18" charset="0"/>
              </a:rPr>
              <a:t>Gantt Chart</a:t>
            </a:r>
            <a:endParaRPr kumimoji="0" lang="en-US" sz="38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11" name="Footer Placeholder 10">
            <a:extLst>
              <a:ext uri="{FF2B5EF4-FFF2-40B4-BE49-F238E27FC236}">
                <a16:creationId xmlns:a16="http://schemas.microsoft.com/office/drawing/2014/main" id="{4B754B47-9906-4435-B3FF-2C530E6C1E0F}"/>
              </a:ext>
            </a:extLst>
          </p:cNvPr>
          <p:cNvSpPr>
            <a:spLocks noGrp="1"/>
          </p:cNvSpPr>
          <p:nvPr>
            <p:ph type="ftr" sz="quarter" idx="11"/>
          </p:nvPr>
        </p:nvSpPr>
        <p:spPr/>
        <p:txBody>
          <a:bodyPr/>
          <a:lstStyle/>
          <a:p>
            <a:r>
              <a:rPr lang="en-US" dirty="0"/>
              <a:t>Project Presentation</a:t>
            </a:r>
          </a:p>
        </p:txBody>
      </p:sp>
      <p:sp>
        <p:nvSpPr>
          <p:cNvPr id="12" name="Slide Number Placeholder 11">
            <a:extLst>
              <a:ext uri="{FF2B5EF4-FFF2-40B4-BE49-F238E27FC236}">
                <a16:creationId xmlns:a16="http://schemas.microsoft.com/office/drawing/2014/main" id="{3BB7CC26-4CB8-4A8E-953B-5819F4525ABF}"/>
              </a:ext>
            </a:extLst>
          </p:cNvPr>
          <p:cNvSpPr>
            <a:spLocks noGrp="1"/>
          </p:cNvSpPr>
          <p:nvPr>
            <p:ph type="sldNum" sz="quarter" idx="12"/>
          </p:nvPr>
        </p:nvSpPr>
        <p:spPr/>
        <p:txBody>
          <a:bodyPr/>
          <a:lstStyle/>
          <a:p>
            <a:fld id="{BF8E0BEF-4C76-4ED6-8047-7211CADF5D76}" type="slidenum">
              <a:rPr lang="en-US" smtClean="0"/>
              <a:pPr/>
              <a:t>17</a:t>
            </a:fld>
            <a:endParaRPr lang="en-US"/>
          </a:p>
        </p:txBody>
      </p:sp>
      <p:sp>
        <p:nvSpPr>
          <p:cNvPr id="13" name="object 2">
            <a:extLst>
              <a:ext uri="{FF2B5EF4-FFF2-40B4-BE49-F238E27FC236}">
                <a16:creationId xmlns:a16="http://schemas.microsoft.com/office/drawing/2014/main" id="{7F448CBC-4BA7-4A7A-97A4-47B66932EC4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pic>
        <p:nvPicPr>
          <p:cNvPr id="14" name="Picture 13"/>
          <p:cNvPicPr/>
          <p:nvPr/>
        </p:nvPicPr>
        <p:blipFill>
          <a:blip r:embed="rId3" cstate="print"/>
          <a:srcRect/>
          <a:stretch/>
        </p:blipFill>
        <p:spPr>
          <a:xfrm>
            <a:off x="152400" y="0"/>
            <a:ext cx="1066800" cy="838200"/>
          </a:xfrm>
          <a:prstGeom prst="rect">
            <a:avLst/>
          </a:prstGeom>
          <a:ln>
            <a:noFill/>
          </a:ln>
        </p:spPr>
      </p:pic>
      <p:graphicFrame>
        <p:nvGraphicFramePr>
          <p:cNvPr id="15" name="Table 8">
            <a:extLst>
              <a:ext uri="{FF2B5EF4-FFF2-40B4-BE49-F238E27FC236}">
                <a16:creationId xmlns:a16="http://schemas.microsoft.com/office/drawing/2014/main" id="{10DED07F-8BCB-5DB6-0879-FF78FF4D4BB5}"/>
              </a:ext>
            </a:extLst>
          </p:cNvPr>
          <p:cNvGraphicFramePr>
            <a:graphicFrameLocks noGrp="1"/>
          </p:cNvGraphicFramePr>
          <p:nvPr>
            <p:extLst>
              <p:ext uri="{D42A27DB-BD31-4B8C-83A1-F6EECF244321}">
                <p14:modId xmlns:p14="http://schemas.microsoft.com/office/powerpoint/2010/main" val="4134554294"/>
              </p:ext>
            </p:extLst>
          </p:nvPr>
        </p:nvGraphicFramePr>
        <p:xfrm>
          <a:off x="179512" y="947990"/>
          <a:ext cx="8776210" cy="4785266"/>
        </p:xfrm>
        <a:graphic>
          <a:graphicData uri="http://schemas.openxmlformats.org/drawingml/2006/table">
            <a:tbl>
              <a:tblPr firstRow="1" bandRow="1">
                <a:tableStyleId>{5C22544A-7EE6-4342-B048-85BDC9FD1C3A}</a:tableStyleId>
              </a:tblPr>
              <a:tblGrid>
                <a:gridCol w="1765810">
                  <a:extLst>
                    <a:ext uri="{9D8B030D-6E8A-4147-A177-3AD203B41FA5}">
                      <a16:colId xmlns:a16="http://schemas.microsoft.com/office/drawing/2014/main" val="2670171807"/>
                    </a:ext>
                  </a:extLst>
                </a:gridCol>
                <a:gridCol w="1752600">
                  <a:extLst>
                    <a:ext uri="{9D8B030D-6E8A-4147-A177-3AD203B41FA5}">
                      <a16:colId xmlns:a16="http://schemas.microsoft.com/office/drawing/2014/main" val="1718557444"/>
                    </a:ext>
                  </a:extLst>
                </a:gridCol>
                <a:gridCol w="1752600">
                  <a:extLst>
                    <a:ext uri="{9D8B030D-6E8A-4147-A177-3AD203B41FA5}">
                      <a16:colId xmlns:a16="http://schemas.microsoft.com/office/drawing/2014/main" val="623923432"/>
                    </a:ext>
                  </a:extLst>
                </a:gridCol>
                <a:gridCol w="1752600">
                  <a:extLst>
                    <a:ext uri="{9D8B030D-6E8A-4147-A177-3AD203B41FA5}">
                      <a16:colId xmlns:a16="http://schemas.microsoft.com/office/drawing/2014/main" val="2009319835"/>
                    </a:ext>
                  </a:extLst>
                </a:gridCol>
                <a:gridCol w="1752600">
                  <a:extLst>
                    <a:ext uri="{9D8B030D-6E8A-4147-A177-3AD203B41FA5}">
                      <a16:colId xmlns:a16="http://schemas.microsoft.com/office/drawing/2014/main" val="898802117"/>
                    </a:ext>
                  </a:extLst>
                </a:gridCol>
              </a:tblGrid>
              <a:tr h="762254">
                <a:tc>
                  <a:txBody>
                    <a:bodyPr/>
                    <a:lstStyle/>
                    <a:p>
                      <a:r>
                        <a:rPr lang="en-US" sz="1800" dirty="0">
                          <a:latin typeface="Times New Roman" panose="02020603050405020304" pitchFamily="18" charset="0"/>
                          <a:cs typeface="Times New Roman" panose="02020603050405020304" pitchFamily="18" charset="0"/>
                        </a:rPr>
                        <a:t>Month</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First week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Second week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Third week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Fourth week</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5836620"/>
                  </a:ext>
                </a:extLst>
              </a:tr>
              <a:tr h="2011506">
                <a:tc>
                  <a:txBody>
                    <a:bodyPr/>
                    <a:lstStyle/>
                    <a:p>
                      <a:r>
                        <a:rPr lang="en-US" sz="1800" dirty="0">
                          <a:latin typeface="Times New Roman" panose="02020603050405020304" pitchFamily="18" charset="0"/>
                          <a:cs typeface="Times New Roman" panose="02020603050405020304" pitchFamily="18" charset="0"/>
                        </a:rPr>
                        <a:t>June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Batch Creation </a:t>
                      </a:r>
                      <a:endParaRPr lang="en-IN" sz="1700" dirty="0">
                        <a:latin typeface="Times New Roman" pitchFamily="18" charset="0"/>
                        <a:cs typeface="Times New Roman" pitchFamily="18" charset="0"/>
                      </a:endParaRPr>
                    </a:p>
                    <a:p>
                      <a:endParaRPr lang="en-IN" sz="17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Guide allotment</a:t>
                      </a:r>
                      <a:endParaRPr lang="en-IN" sz="1700" dirty="0">
                        <a:latin typeface="Times New Roman" pitchFamily="18" charset="0"/>
                        <a:cs typeface="Times New Roman" pitchFamily="18" charset="0"/>
                      </a:endParaRPr>
                    </a:p>
                    <a:p>
                      <a:r>
                        <a:rPr lang="en-IN" sz="1700" dirty="0">
                          <a:latin typeface="Times New Roman" pitchFamily="18" charset="0"/>
                          <a:cs typeface="Times New Roman" pitchFamily="18" charset="0"/>
                        </a:rPr>
                        <a:t>And interaction with Guide for project title selection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itchFamily="18" charset="0"/>
                          <a:cs typeface="Times New Roman" pitchFamily="18" charset="0"/>
                        </a:rPr>
                        <a:t>Synopsis Submission and approval by the guide.</a:t>
                      </a:r>
                      <a:endParaRPr lang="en-IN" sz="1700" dirty="0">
                        <a:latin typeface="Times New Roman" pitchFamily="18" charset="0"/>
                        <a:cs typeface="Times New Roman" pitchFamily="18" charset="0"/>
                      </a:endParaRPr>
                    </a:p>
                  </a:txBody>
                  <a:tcPr/>
                </a:tc>
                <a:tc>
                  <a:txBody>
                    <a:bodyPr/>
                    <a:lstStyle/>
                    <a:p>
                      <a:r>
                        <a:rPr lang="en-US" sz="1700" dirty="0">
                          <a:latin typeface="Times New Roman" pitchFamily="18" charset="0"/>
                          <a:cs typeface="Times New Roman" pitchFamily="18" charset="0"/>
                        </a:rPr>
                        <a:t>Synopsis Phase one presentation</a:t>
                      </a:r>
                      <a:endParaRPr lang="en-IN" sz="1700" dirty="0">
                        <a:latin typeface="Times New Roman" pitchFamily="18" charset="0"/>
                        <a:cs typeface="Times New Roman" pitchFamily="18" charset="0"/>
                      </a:endParaRPr>
                    </a:p>
                  </a:txBody>
                  <a:tcPr/>
                </a:tc>
                <a:extLst>
                  <a:ext uri="{0D108BD9-81ED-4DB2-BD59-A6C34878D82A}">
                    <a16:rowId xmlns:a16="http://schemas.microsoft.com/office/drawing/2014/main" val="2898918733"/>
                  </a:ext>
                </a:extLst>
              </a:tr>
              <a:tr h="2011506">
                <a:tc>
                  <a:txBody>
                    <a:bodyPr/>
                    <a:lstStyle/>
                    <a:p>
                      <a:r>
                        <a:rPr lang="en-US" sz="1800" dirty="0">
                          <a:latin typeface="Times New Roman" pitchFamily="18" charset="0"/>
                          <a:cs typeface="Times New Roman" pitchFamily="18" charset="0"/>
                        </a:rPr>
                        <a:t>July</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itchFamily="18" charset="0"/>
                          <a:cs typeface="Times New Roman" pitchFamily="18" charset="0"/>
                        </a:rPr>
                        <a:t>Acquiring Components and Configuring components.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itchFamily="18" charset="0"/>
                          <a:cs typeface="Times New Roman" pitchFamily="18" charset="0"/>
                        </a:rPr>
                        <a:t>Testing Phase and making adjustments.</a:t>
                      </a:r>
                    </a:p>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itchFamily="18" charset="0"/>
                          <a:cs typeface="Times New Roman" pitchFamily="18" charset="0"/>
                        </a:rPr>
                        <a:t>Interaction with guide.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itchFamily="18" charset="0"/>
                          <a:cs typeface="Times New Roman" pitchFamily="18" charset="0"/>
                        </a:rPr>
                        <a:t>Working model completion.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itchFamily="18" charset="0"/>
                          <a:cs typeface="Times New Roman" pitchFamily="18" charset="0"/>
                        </a:rPr>
                        <a:t>Project approval and interaction with guide</a:t>
                      </a:r>
                    </a:p>
                    <a:p>
                      <a:endParaRPr lang="en-IN" sz="170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itchFamily="18" charset="0"/>
                          <a:cs typeface="Times New Roman" pitchFamily="18" charset="0"/>
                        </a:rPr>
                        <a:t>Final adjustments and Final presentation.</a:t>
                      </a:r>
                    </a:p>
                    <a:p>
                      <a:endParaRPr lang="en-IN" sz="1700" dirty="0">
                        <a:latin typeface="Times New Roman" pitchFamily="18" charset="0"/>
                        <a:cs typeface="Times New Roman" pitchFamily="18" charset="0"/>
                      </a:endParaRPr>
                    </a:p>
                  </a:txBody>
                  <a:tcPr/>
                </a:tc>
                <a:extLst>
                  <a:ext uri="{0D108BD9-81ED-4DB2-BD59-A6C34878D82A}">
                    <a16:rowId xmlns:a16="http://schemas.microsoft.com/office/drawing/2014/main" val="155049268"/>
                  </a:ext>
                </a:extLst>
              </a:tr>
            </a:tbl>
          </a:graphicData>
        </a:graphic>
      </p:graphicFrame>
      <p:sp>
        <p:nvSpPr>
          <p:cNvPr id="2" name="Date Placeholder 1">
            <a:extLst>
              <a:ext uri="{FF2B5EF4-FFF2-40B4-BE49-F238E27FC236}">
                <a16:creationId xmlns:a16="http://schemas.microsoft.com/office/drawing/2014/main" id="{02171462-4A08-CD33-0A5A-55D284255708}"/>
              </a:ext>
            </a:extLst>
          </p:cNvPr>
          <p:cNvSpPr>
            <a:spLocks noGrp="1"/>
          </p:cNvSpPr>
          <p:nvPr>
            <p:ph type="dt" sz="half" idx="10"/>
          </p:nvPr>
        </p:nvSpPr>
        <p:spPr/>
        <p:txBody>
          <a:bodyPr/>
          <a:lstStyle/>
          <a:p>
            <a:fld id="{E7C1D1C5-F26C-4FD6-B979-F9FC844F8F5F}" type="datetime1">
              <a:rPr lang="en-US" smtClean="0"/>
              <a:t>7/26/2024</a:t>
            </a:fld>
            <a:endParaRPr lang="en-US"/>
          </a:p>
        </p:txBody>
      </p:sp>
    </p:spTree>
    <p:extLst>
      <p:ext uri="{BB962C8B-B14F-4D97-AF65-F5344CB8AC3E}">
        <p14:creationId xmlns:p14="http://schemas.microsoft.com/office/powerpoint/2010/main" val="3132810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285852"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IN" sz="3950" spc="-5" dirty="0">
                <a:latin typeface="Times New Roman" panose="02020603050405020304" pitchFamily="18" charset="0"/>
                <a:cs typeface="Times New Roman" panose="02020603050405020304" pitchFamily="18" charset="0"/>
              </a:rPr>
              <a:t>R</a:t>
            </a:r>
            <a:r>
              <a:rPr lang="en-IN" sz="3950" spc="40" dirty="0">
                <a:latin typeface="Times New Roman" panose="02020603050405020304" pitchFamily="18" charset="0"/>
                <a:cs typeface="Times New Roman" panose="02020603050405020304" pitchFamily="18" charset="0"/>
              </a:rPr>
              <a:t>e</a:t>
            </a:r>
            <a:r>
              <a:rPr lang="en-IN" sz="3950" spc="-40" dirty="0">
                <a:latin typeface="Times New Roman" panose="02020603050405020304" pitchFamily="18" charset="0"/>
                <a:cs typeface="Times New Roman" panose="02020603050405020304" pitchFamily="18" charset="0"/>
              </a:rPr>
              <a:t>f</a:t>
            </a:r>
            <a:r>
              <a:rPr lang="en-IN" sz="3950" spc="40" dirty="0">
                <a:latin typeface="Times New Roman" panose="02020603050405020304" pitchFamily="18" charset="0"/>
                <a:cs typeface="Times New Roman" panose="02020603050405020304" pitchFamily="18" charset="0"/>
              </a:rPr>
              <a:t>e</a:t>
            </a:r>
            <a:r>
              <a:rPr lang="en-IN" sz="3950" spc="30" dirty="0">
                <a:latin typeface="Times New Roman" panose="02020603050405020304" pitchFamily="18" charset="0"/>
                <a:cs typeface="Times New Roman" panose="02020603050405020304" pitchFamily="18" charset="0"/>
              </a:rPr>
              <a:t>r</a:t>
            </a:r>
            <a:r>
              <a:rPr lang="en-IN" sz="3950" spc="40" dirty="0">
                <a:latin typeface="Times New Roman" panose="02020603050405020304" pitchFamily="18" charset="0"/>
                <a:cs typeface="Times New Roman" panose="02020603050405020304" pitchFamily="18" charset="0"/>
              </a:rPr>
              <a:t>ence</a:t>
            </a:r>
            <a:r>
              <a:rPr lang="en-IN" sz="3950" spc="10" dirty="0">
                <a:latin typeface="Times New Roman" panose="02020603050405020304" pitchFamily="18" charset="0"/>
                <a:cs typeface="Times New Roman" panose="02020603050405020304" pitchFamily="18" charset="0"/>
              </a:rPr>
              <a:t>s</a:t>
            </a:r>
            <a:endParaRPr kumimoji="0" lang="en-US" sz="395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001000" y="0"/>
            <a:ext cx="1143000" cy="832199"/>
          </a:xfrm>
          <a:prstGeom prst="rect">
            <a:avLst/>
          </a:prstGeom>
          <a:noFill/>
        </p:spPr>
      </p:pic>
      <p:sp>
        <p:nvSpPr>
          <p:cNvPr id="6" name="Rectangle 5"/>
          <p:cNvSpPr/>
          <p:nvPr/>
        </p:nvSpPr>
        <p:spPr>
          <a:xfrm>
            <a:off x="214282" y="928670"/>
            <a:ext cx="8782080" cy="6709529"/>
          </a:xfrm>
          <a:prstGeom prst="rect">
            <a:avLst/>
          </a:prstGeom>
        </p:spPr>
        <p:txBody>
          <a:bodyPr wrap="square">
            <a:spAutoFit/>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457200" indent="-457200" algn="just">
              <a:buFont typeface="+mj-lt"/>
              <a:buAutoNum type="arabicPeriod"/>
            </a:pPr>
            <a:r>
              <a:rPr lang="en-US" sz="2000" dirty="0">
                <a:latin typeface="Times New Roman" pitchFamily="18" charset="0"/>
                <a:cs typeface="Times New Roman" pitchFamily="18" charset="0"/>
              </a:rPr>
              <a:t>T. Newbolt, P. </a:t>
            </a:r>
            <a:r>
              <a:rPr lang="en-US" sz="2000" dirty="0" err="1">
                <a:latin typeface="Times New Roman" pitchFamily="18" charset="0"/>
                <a:cs typeface="Times New Roman" pitchFamily="18" charset="0"/>
              </a:rPr>
              <a:t>Mandal</a:t>
            </a:r>
            <a:r>
              <a:rPr lang="en-US" sz="2000" dirty="0">
                <a:latin typeface="Times New Roman" pitchFamily="18" charset="0"/>
                <a:cs typeface="Times New Roman" pitchFamily="18" charset="0"/>
              </a:rPr>
              <a:t>, H. Wang and R. Zane, “Sustainability of Dynamic Wireless Power Transfer Roadway for In-Motion Electric Vehicle Charging”, vol. 10, IEEE Transactions on Transportation Electrification, March 2024. </a:t>
            </a:r>
          </a:p>
          <a:p>
            <a:pPr marL="457200" indent="-457200" algn="just">
              <a:buFont typeface="+mj-lt"/>
              <a:buAutoNum type="arabicPeriod"/>
            </a:pPr>
            <a:r>
              <a:rPr lang="en-US" sz="2000" dirty="0" err="1">
                <a:latin typeface="Times New Roman" pitchFamily="18" charset="0"/>
                <a:cs typeface="Times New Roman" pitchFamily="18" charset="0"/>
              </a:rPr>
              <a:t>Garg</a:t>
            </a:r>
            <a:r>
              <a:rPr lang="en-US" sz="2000" dirty="0">
                <a:latin typeface="Times New Roman" pitchFamily="18" charset="0"/>
                <a:cs typeface="Times New Roman" pitchFamily="18" charset="0"/>
              </a:rPr>
              <a:t> S, </a:t>
            </a:r>
            <a:r>
              <a:rPr lang="en-US" sz="2000" dirty="0" err="1">
                <a:latin typeface="Times New Roman" pitchFamily="18" charset="0"/>
                <a:cs typeface="Times New Roman" pitchFamily="18" charset="0"/>
              </a:rPr>
              <a:t>Khare</a:t>
            </a:r>
            <a:r>
              <a:rPr lang="en-US" sz="2000" dirty="0">
                <a:latin typeface="Times New Roman" pitchFamily="18" charset="0"/>
                <a:cs typeface="Times New Roman" pitchFamily="18" charset="0"/>
              </a:rPr>
              <a:t> S, </a:t>
            </a:r>
            <a:r>
              <a:rPr lang="en-US" sz="2000" dirty="0" err="1">
                <a:latin typeface="Times New Roman" pitchFamily="18" charset="0"/>
                <a:cs typeface="Times New Roman" pitchFamily="18" charset="0"/>
              </a:rPr>
              <a:t>Kshetre</a:t>
            </a:r>
            <a:r>
              <a:rPr lang="en-US" sz="2000" dirty="0">
                <a:latin typeface="Times New Roman" pitchFamily="18" charset="0"/>
                <a:cs typeface="Times New Roman" pitchFamily="18" charset="0"/>
              </a:rPr>
              <a:t> J, </a:t>
            </a:r>
            <a:r>
              <a:rPr lang="en-US" sz="2000" dirty="0" err="1">
                <a:latin typeface="Times New Roman" pitchFamily="18" charset="0"/>
                <a:cs typeface="Times New Roman" pitchFamily="18" charset="0"/>
              </a:rPr>
              <a:t>Sahu</a:t>
            </a:r>
            <a:r>
              <a:rPr lang="en-US" sz="2000" dirty="0">
                <a:latin typeface="Times New Roman" pitchFamily="18" charset="0"/>
                <a:cs typeface="Times New Roman" pitchFamily="18" charset="0"/>
              </a:rPr>
              <a:t> R, </a:t>
            </a:r>
            <a:r>
              <a:rPr lang="en-US" sz="2000" dirty="0" err="1">
                <a:latin typeface="Times New Roman" pitchFamily="18" charset="0"/>
                <a:cs typeface="Times New Roman" pitchFamily="18" charset="0"/>
              </a:rPr>
              <a:t>Thakur</a:t>
            </a:r>
            <a:r>
              <a:rPr lang="en-US" sz="2000" dirty="0">
                <a:latin typeface="Times New Roman" pitchFamily="18" charset="0"/>
                <a:cs typeface="Times New Roman" pitchFamily="18" charset="0"/>
              </a:rPr>
              <a:t> K, Singh A, </a:t>
            </a:r>
            <a:r>
              <a:rPr lang="en-US" sz="2000" dirty="0" err="1">
                <a:latin typeface="Times New Roman" pitchFamily="18" charset="0"/>
                <a:cs typeface="Times New Roman" pitchFamily="18" charset="0"/>
              </a:rPr>
              <a:t>Bhongade</a:t>
            </a:r>
            <a:r>
              <a:rPr lang="en-US" sz="2000" dirty="0">
                <a:latin typeface="Times New Roman" pitchFamily="18" charset="0"/>
                <a:cs typeface="Times New Roman" pitchFamily="18" charset="0"/>
              </a:rPr>
              <a:t> S,</a:t>
            </a:r>
            <a:r>
              <a:rPr lang="en-US" sz="2000" dirty="0">
                <a:latin typeface="Times New Roman" pitchFamily="18" charset="0"/>
                <a:ea typeface="Times New Roman" panose="02020603050405020304" pitchFamily="18" charset="0"/>
                <a:cs typeface="Times New Roman" pitchFamily="18" charset="0"/>
              </a:rPr>
              <a:t> "Static and dynamic wireless charging of electric vehicles using inductive coupling," </a:t>
            </a:r>
            <a:r>
              <a:rPr lang="en-US" sz="2000" i="1" dirty="0">
                <a:latin typeface="Times New Roman" pitchFamily="18" charset="0"/>
                <a:ea typeface="Times New Roman" panose="02020603050405020304" pitchFamily="18" charset="0"/>
                <a:cs typeface="Times New Roman" pitchFamily="18" charset="0"/>
              </a:rPr>
              <a:t>Indian Journal of Engineering, </a:t>
            </a:r>
            <a:r>
              <a:rPr lang="en-US" sz="2000" dirty="0">
                <a:latin typeface="Times New Roman" pitchFamily="18" charset="0"/>
                <a:ea typeface="Times New Roman" panose="02020603050405020304" pitchFamily="18" charset="0"/>
                <a:cs typeface="Times New Roman" pitchFamily="18" charset="0"/>
              </a:rPr>
              <a:t>vol. 20, no. 53, 2023.</a:t>
            </a:r>
            <a:endParaRPr lang="en-US" sz="2000" dirty="0">
              <a:latin typeface="Times New Roman" pitchFamily="18" charset="0"/>
              <a:cs typeface="Times New Roman" pitchFamily="18" charset="0"/>
            </a:endParaRPr>
          </a:p>
          <a:p>
            <a:pPr marL="457200" indent="-457200" algn="just">
              <a:buFont typeface="+mj-lt"/>
              <a:buAutoNum type="arabicPeriod"/>
            </a:pPr>
            <a:r>
              <a:rPr lang="en-US" sz="2000" dirty="0">
                <a:latin typeface="Times New Roman" pitchFamily="18" charset="0"/>
                <a:cs typeface="Times New Roman" pitchFamily="18" charset="0"/>
              </a:rPr>
              <a:t>S. S. G. </a:t>
            </a:r>
            <a:r>
              <a:rPr lang="en-US" sz="2000" dirty="0" err="1">
                <a:latin typeface="Times New Roman" pitchFamily="18" charset="0"/>
                <a:cs typeface="Times New Roman" pitchFamily="18" charset="0"/>
              </a:rPr>
              <a:t>Acharige</a:t>
            </a:r>
            <a:r>
              <a:rPr lang="en-US" sz="2000" dirty="0">
                <a:latin typeface="Times New Roman" pitchFamily="18" charset="0"/>
                <a:cs typeface="Times New Roman" pitchFamily="18" charset="0"/>
              </a:rPr>
              <a:t>, M. E. </a:t>
            </a:r>
            <a:r>
              <a:rPr lang="en-US" sz="2000" dirty="0" err="1">
                <a:latin typeface="Times New Roman" pitchFamily="18" charset="0"/>
                <a:cs typeface="Times New Roman" pitchFamily="18" charset="0"/>
              </a:rPr>
              <a:t>Haque</a:t>
            </a:r>
            <a:r>
              <a:rPr lang="en-US" sz="2000" dirty="0">
                <a:latin typeface="Times New Roman" pitchFamily="18" charset="0"/>
                <a:cs typeface="Times New Roman" pitchFamily="18" charset="0"/>
              </a:rPr>
              <a:t>, M. T. </a:t>
            </a:r>
            <a:r>
              <a:rPr lang="en-US" sz="2000" dirty="0" err="1">
                <a:latin typeface="Times New Roman" pitchFamily="18" charset="0"/>
                <a:cs typeface="Times New Roman" pitchFamily="18" charset="0"/>
              </a:rPr>
              <a:t>Arif</a:t>
            </a:r>
            <a:r>
              <a:rPr lang="en-US" sz="2000" dirty="0">
                <a:latin typeface="Times New Roman" pitchFamily="18" charset="0"/>
                <a:cs typeface="Times New Roman" pitchFamily="18" charset="0"/>
              </a:rPr>
              <a:t>, N. </a:t>
            </a:r>
            <a:r>
              <a:rPr lang="en-US" sz="2000" dirty="0" err="1">
                <a:latin typeface="Times New Roman" pitchFamily="18" charset="0"/>
                <a:cs typeface="Times New Roman" pitchFamily="18" charset="0"/>
              </a:rPr>
              <a:t>Hosseinzadeh</a:t>
            </a:r>
            <a:r>
              <a:rPr lang="en-US" sz="2000" dirty="0">
                <a:latin typeface="Times New Roman" pitchFamily="18" charset="0"/>
                <a:cs typeface="Times New Roman" pitchFamily="18" charset="0"/>
              </a:rPr>
              <a:t>, K. N. </a:t>
            </a:r>
            <a:r>
              <a:rPr lang="en-US" sz="2000" dirty="0" err="1">
                <a:latin typeface="Times New Roman" pitchFamily="18" charset="0"/>
                <a:cs typeface="Times New Roman" pitchFamily="18" charset="0"/>
              </a:rPr>
              <a:t>Hasan</a:t>
            </a:r>
            <a:r>
              <a:rPr lang="en-US" sz="2000" dirty="0">
                <a:latin typeface="Times New Roman" pitchFamily="18" charset="0"/>
                <a:cs typeface="Times New Roman" pitchFamily="18" charset="0"/>
              </a:rPr>
              <a:t> and A. M. T. </a:t>
            </a:r>
            <a:r>
              <a:rPr lang="en-US" sz="2000" dirty="0" err="1">
                <a:latin typeface="Times New Roman" pitchFamily="18" charset="0"/>
                <a:cs typeface="Times New Roman" pitchFamily="18" charset="0"/>
              </a:rPr>
              <a:t>Oo</a:t>
            </a:r>
            <a:r>
              <a:rPr lang="en-US" sz="2000" dirty="0">
                <a:latin typeface="Times New Roman" pitchFamily="18" charset="0"/>
                <a:cs typeface="Times New Roman" pitchFamily="18" charset="0"/>
              </a:rPr>
              <a:t>,</a:t>
            </a:r>
            <a:r>
              <a:rPr lang="en-US" sz="2000" dirty="0">
                <a:latin typeface="Times New Roman" pitchFamily="18" charset="0"/>
                <a:ea typeface="Times New Roman" panose="02020603050405020304" pitchFamily="18" charset="0"/>
                <a:cs typeface="Times New Roman" pitchFamily="18" charset="0"/>
              </a:rPr>
              <a:t> "Review of Electric Vehicle Charging Technologies, Standards, Architectures, and Converter Configurations," </a:t>
            </a:r>
            <a:r>
              <a:rPr lang="en-US" sz="2000" i="1" dirty="0">
                <a:latin typeface="Times New Roman" pitchFamily="18" charset="0"/>
                <a:ea typeface="Times New Roman" panose="02020603050405020304" pitchFamily="18" charset="0"/>
                <a:cs typeface="Times New Roman" pitchFamily="18" charset="0"/>
              </a:rPr>
              <a:t>IEEE Access, </a:t>
            </a:r>
            <a:r>
              <a:rPr lang="en-US" sz="2000" dirty="0">
                <a:latin typeface="Times New Roman" pitchFamily="18" charset="0"/>
                <a:ea typeface="Times New Roman" panose="02020603050405020304" pitchFamily="18" charset="0"/>
                <a:cs typeface="Times New Roman" pitchFamily="18" charset="0"/>
              </a:rPr>
              <a:t>vol. 11, no. 2023, pp. 41218-41255, 2023. </a:t>
            </a:r>
            <a:endParaRPr lang="en-US" sz="2000" dirty="0">
              <a:latin typeface="Times New Roman" pitchFamily="18" charset="0"/>
              <a:cs typeface="Times New Roman" pitchFamily="18" charset="0"/>
            </a:endParaRPr>
          </a:p>
          <a:p>
            <a:pPr marL="457200" indent="-457200" algn="just">
              <a:buFont typeface="+mj-lt"/>
              <a:buAutoNum type="arabicPeriod"/>
            </a:pPr>
            <a:r>
              <a:rPr lang="en-US" sz="2000" dirty="0">
                <a:latin typeface="Times New Roman" pitchFamily="18" charset="0"/>
                <a:cs typeface="Times New Roman" pitchFamily="18" charset="0"/>
              </a:rPr>
              <a:t>S. B. a. A. R. </a:t>
            </a:r>
            <a:r>
              <a:rPr lang="en-US" sz="2000" dirty="0" err="1">
                <a:latin typeface="Times New Roman" pitchFamily="18" charset="0"/>
                <a:cs typeface="Times New Roman" pitchFamily="18" charset="0"/>
              </a:rPr>
              <a:t>Saxena</a:t>
            </a:r>
            <a:r>
              <a:rPr lang="en-US" sz="2000" dirty="0">
                <a:latin typeface="Times New Roman" pitchFamily="18" charset="0"/>
                <a:cs typeface="Times New Roman" pitchFamily="18" charset="0"/>
              </a:rPr>
              <a:t>, "Electric Vehicles Scenario and its Charging Infrastructure in India," in IEEE 10th Power India International Conference (PIICON),, New Delhi, 2022. </a:t>
            </a: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
</a:t>
            </a:r>
          </a:p>
        </p:txBody>
      </p:sp>
      <p:sp>
        <p:nvSpPr>
          <p:cNvPr id="11" name="Slide Number Placeholder 10">
            <a:extLst>
              <a:ext uri="{FF2B5EF4-FFF2-40B4-BE49-F238E27FC236}">
                <a16:creationId xmlns:a16="http://schemas.microsoft.com/office/drawing/2014/main" id="{B5B82716-D94E-4FA3-AF32-F5973A57177B}"/>
              </a:ext>
            </a:extLst>
          </p:cNvPr>
          <p:cNvSpPr>
            <a:spLocks noGrp="1"/>
          </p:cNvSpPr>
          <p:nvPr>
            <p:ph type="sldNum" sz="quarter" idx="12"/>
          </p:nvPr>
        </p:nvSpPr>
        <p:spPr/>
        <p:txBody>
          <a:bodyPr/>
          <a:lstStyle/>
          <a:p>
            <a:fld id="{BF8E0BEF-4C76-4ED6-8047-7211CADF5D76}" type="slidenum">
              <a:rPr lang="en-US" smtClean="0"/>
              <a:pPr/>
              <a:t>18</a:t>
            </a:fld>
            <a:endParaRPr lang="en-US"/>
          </a:p>
        </p:txBody>
      </p:sp>
      <p:sp>
        <p:nvSpPr>
          <p:cNvPr id="12" name="object 2">
            <a:extLst>
              <a:ext uri="{FF2B5EF4-FFF2-40B4-BE49-F238E27FC236}">
                <a16:creationId xmlns:a16="http://schemas.microsoft.com/office/drawing/2014/main" id="{D201C9C0-5C4D-4E2A-8639-062B0CB6FCA2}"/>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8" name="Footer Placeholder 9">
            <a:extLst>
              <a:ext uri="{FF2B5EF4-FFF2-40B4-BE49-F238E27FC236}">
                <a16:creationId xmlns:a16="http://schemas.microsoft.com/office/drawing/2014/main" id="{D1BEE4B2-2A26-4AD4-9705-B824D4258DE7}"/>
              </a:ext>
            </a:extLst>
          </p:cNvPr>
          <p:cNvSpPr>
            <a:spLocks noGrp="1"/>
          </p:cNvSpPr>
          <p:nvPr>
            <p:ph type="ftr" sz="quarter" idx="11"/>
          </p:nvPr>
        </p:nvSpPr>
        <p:spPr>
          <a:xfrm>
            <a:off x="3124200" y="6356350"/>
            <a:ext cx="2895600" cy="365125"/>
          </a:xfrm>
        </p:spPr>
        <p:txBody>
          <a:bodyPr/>
          <a:lstStyle/>
          <a:p>
            <a:r>
              <a:rPr lang="en-US" dirty="0"/>
              <a:t>Project Presentation</a:t>
            </a:r>
          </a:p>
        </p:txBody>
      </p:sp>
      <p:pic>
        <p:nvPicPr>
          <p:cNvPr id="10" name="Picture 9"/>
          <p:cNvPicPr/>
          <p:nvPr/>
        </p:nvPicPr>
        <p:blipFill>
          <a:blip r:embed="rId3" cstate="print"/>
          <a:srcRect/>
          <a:stretch/>
        </p:blipFill>
        <p:spPr>
          <a:xfrm>
            <a:off x="152400" y="0"/>
            <a:ext cx="1066800" cy="838200"/>
          </a:xfrm>
          <a:prstGeom prst="rect">
            <a:avLst/>
          </a:prstGeom>
          <a:ln>
            <a:noFill/>
          </a:ln>
        </p:spPr>
      </p:pic>
      <p:sp>
        <p:nvSpPr>
          <p:cNvPr id="2" name="Date Placeholder 1">
            <a:extLst>
              <a:ext uri="{FF2B5EF4-FFF2-40B4-BE49-F238E27FC236}">
                <a16:creationId xmlns:a16="http://schemas.microsoft.com/office/drawing/2014/main" id="{5326B42B-1278-4ABE-882F-C80580C967B8}"/>
              </a:ext>
            </a:extLst>
          </p:cNvPr>
          <p:cNvSpPr>
            <a:spLocks noGrp="1"/>
          </p:cNvSpPr>
          <p:nvPr>
            <p:ph type="dt" sz="half" idx="10"/>
          </p:nvPr>
        </p:nvSpPr>
        <p:spPr/>
        <p:txBody>
          <a:bodyPr/>
          <a:lstStyle/>
          <a:p>
            <a:fld id="{90676AFA-D9A5-4204-B3F8-ADD084C1E74B}" type="datetime1">
              <a:rPr lang="en-US" smtClean="0"/>
              <a:t>7/26/2024</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 name="Rectangle 4"/>
          <p:cNvSpPr/>
          <p:nvPr/>
        </p:nvSpPr>
        <p:spPr>
          <a:xfrm>
            <a:off x="0" y="2590800"/>
            <a:ext cx="9144000" cy="1569660"/>
          </a:xfrm>
          <a:prstGeom prst="rect">
            <a:avLst/>
          </a:prstGeom>
        </p:spPr>
        <p:txBody>
          <a:bodyPr wrap="square">
            <a:spAutoFit/>
          </a:bodyPr>
          <a:lstStyle/>
          <a:p>
            <a:pPr algn="ctr"/>
            <a:r>
              <a:rPr lang="en-US" sz="9600" spc="5" dirty="0">
                <a:latin typeface="Times New Roman" pitchFamily="18" charset="0"/>
                <a:cs typeface="Times New Roman" pitchFamily="18" charset="0"/>
              </a:rPr>
              <a:t>Thank</a:t>
            </a:r>
            <a:r>
              <a:rPr lang="en-US" sz="9600" spc="-470" dirty="0">
                <a:latin typeface="Times New Roman" pitchFamily="18" charset="0"/>
                <a:cs typeface="Times New Roman" pitchFamily="18" charset="0"/>
              </a:rPr>
              <a:t> </a:t>
            </a:r>
            <a:r>
              <a:rPr lang="en-US" sz="9600" spc="-330" dirty="0">
                <a:latin typeface="Times New Roman" pitchFamily="18" charset="0"/>
                <a:cs typeface="Times New Roman" pitchFamily="18" charset="0"/>
              </a:rPr>
              <a:t>You</a:t>
            </a:r>
            <a:endParaRPr lang="en-US" sz="9600" dirty="0">
              <a:latin typeface="Times New Roman" pitchFamily="18" charset="0"/>
              <a:cs typeface="Times New Roman" pitchFamily="18" charset="0"/>
            </a:endParaRPr>
          </a:p>
        </p:txBody>
      </p:sp>
      <p:sp>
        <p:nvSpPr>
          <p:cNvPr id="10" name="Footer Placeholder 9">
            <a:extLst>
              <a:ext uri="{FF2B5EF4-FFF2-40B4-BE49-F238E27FC236}">
                <a16:creationId xmlns:a16="http://schemas.microsoft.com/office/drawing/2014/main" id="{D1BEE4B2-2A26-4AD4-9705-B824D4258DE7}"/>
              </a:ext>
            </a:extLst>
          </p:cNvPr>
          <p:cNvSpPr>
            <a:spLocks noGrp="1"/>
          </p:cNvSpPr>
          <p:nvPr>
            <p:ph type="ftr" sz="quarter" idx="11"/>
          </p:nvPr>
        </p:nvSpPr>
        <p:spPr/>
        <p:txBody>
          <a:bodyPr/>
          <a:lstStyle/>
          <a:p>
            <a:r>
              <a:rPr lang="en-US" dirty="0"/>
              <a:t>Project Presentation</a:t>
            </a:r>
          </a:p>
        </p:txBody>
      </p:sp>
      <p:sp>
        <p:nvSpPr>
          <p:cNvPr id="11" name="Slide Number Placeholder 10">
            <a:extLst>
              <a:ext uri="{FF2B5EF4-FFF2-40B4-BE49-F238E27FC236}">
                <a16:creationId xmlns:a16="http://schemas.microsoft.com/office/drawing/2014/main" id="{0611718E-11AA-429D-976D-E83B158D680B}"/>
              </a:ext>
            </a:extLst>
          </p:cNvPr>
          <p:cNvSpPr>
            <a:spLocks noGrp="1"/>
          </p:cNvSpPr>
          <p:nvPr>
            <p:ph type="sldNum" sz="quarter" idx="12"/>
          </p:nvPr>
        </p:nvSpPr>
        <p:spPr/>
        <p:txBody>
          <a:bodyPr/>
          <a:lstStyle/>
          <a:p>
            <a:fld id="{BF8E0BEF-4C76-4ED6-8047-7211CADF5D76}" type="slidenum">
              <a:rPr lang="en-US" smtClean="0"/>
              <a:pPr/>
              <a:t>19</a:t>
            </a:fld>
            <a:endParaRPr lang="en-US"/>
          </a:p>
        </p:txBody>
      </p:sp>
      <p:sp>
        <p:nvSpPr>
          <p:cNvPr id="12" name="object 2">
            <a:extLst>
              <a:ext uri="{FF2B5EF4-FFF2-40B4-BE49-F238E27FC236}">
                <a16:creationId xmlns:a16="http://schemas.microsoft.com/office/drawing/2014/main" id="{5E4E46B7-9AF4-4001-9A55-36511F255F36}"/>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6" name="Date Placeholder 5">
            <a:extLst>
              <a:ext uri="{FF2B5EF4-FFF2-40B4-BE49-F238E27FC236}">
                <a16:creationId xmlns:a16="http://schemas.microsoft.com/office/drawing/2014/main" id="{40DCDDAD-11B9-1AF8-ACC6-FD910347BAE4}"/>
              </a:ext>
            </a:extLst>
          </p:cNvPr>
          <p:cNvSpPr>
            <a:spLocks noGrp="1"/>
          </p:cNvSpPr>
          <p:nvPr>
            <p:ph type="dt" sz="half" idx="10"/>
          </p:nvPr>
        </p:nvSpPr>
        <p:spPr/>
        <p:txBody>
          <a:bodyPr/>
          <a:lstStyle/>
          <a:p>
            <a:fld id="{D43D55AE-B7F7-4E13-BE90-7DB0E07476B8}" type="datetime1">
              <a:rPr lang="en-US" smtClean="0"/>
              <a:t>7/26/2024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924800" cy="4525963"/>
          </a:xfrm>
        </p:spPr>
        <p:txBody>
          <a:bodyPr>
            <a:normAutofit fontScale="85000" lnSpcReduction="20000"/>
          </a:bodyPr>
          <a:lstStyle/>
          <a:p>
            <a:pPr marL="354965" algn="just">
              <a:spcBef>
                <a:spcPts val="345"/>
              </a:spcBef>
              <a:tabLst>
                <a:tab pos="355600" algn="l"/>
                <a:tab pos="356235" algn="l"/>
              </a:tabLst>
            </a:pPr>
            <a:endParaRPr lang="en-US" sz="2400" spc="-10" dirty="0">
              <a:latin typeface="Times New Roman"/>
              <a:cs typeface="Times New Roman"/>
            </a:endParaRPr>
          </a:p>
          <a:p>
            <a:pPr marL="354965" algn="just">
              <a:spcBef>
                <a:spcPts val="345"/>
              </a:spcBef>
              <a:tabLst>
                <a:tab pos="355600" algn="l"/>
                <a:tab pos="356235" algn="l"/>
              </a:tabLst>
            </a:pPr>
            <a:r>
              <a:rPr lang="en-US" sz="2400" spc="-10" dirty="0">
                <a:latin typeface="Times New Roman"/>
                <a:cs typeface="Times New Roman"/>
              </a:rPr>
              <a:t>Introduction</a:t>
            </a:r>
          </a:p>
          <a:p>
            <a:pPr marL="354965" algn="just">
              <a:spcBef>
                <a:spcPts val="345"/>
              </a:spcBef>
              <a:tabLst>
                <a:tab pos="355600" algn="l"/>
                <a:tab pos="356235" algn="l"/>
              </a:tabLst>
            </a:pPr>
            <a:r>
              <a:rPr lang="en-US" sz="2400" spc="-10" dirty="0">
                <a:latin typeface="Times New Roman"/>
                <a:cs typeface="Times New Roman"/>
              </a:rPr>
              <a:t>Literature</a:t>
            </a:r>
            <a:r>
              <a:rPr lang="en-US" sz="2400" spc="70" dirty="0">
                <a:latin typeface="Times New Roman"/>
                <a:cs typeface="Times New Roman"/>
              </a:rPr>
              <a:t> </a:t>
            </a:r>
            <a:r>
              <a:rPr lang="en-US" sz="2400" spc="-15" dirty="0">
                <a:latin typeface="Times New Roman"/>
                <a:cs typeface="Times New Roman"/>
              </a:rPr>
              <a:t>review</a:t>
            </a:r>
          </a:p>
          <a:p>
            <a:pPr marL="354965" algn="just">
              <a:spcBef>
                <a:spcPts val="345"/>
              </a:spcBef>
              <a:tabLst>
                <a:tab pos="355600" algn="l"/>
                <a:tab pos="356235" algn="l"/>
              </a:tabLst>
            </a:pPr>
            <a:r>
              <a:rPr lang="en-US" sz="2400" dirty="0">
                <a:latin typeface="Times New Roman"/>
                <a:cs typeface="Times New Roman"/>
              </a:rPr>
              <a:t>Problem</a:t>
            </a:r>
            <a:r>
              <a:rPr lang="en-US" sz="2400" spc="-60" dirty="0">
                <a:latin typeface="Times New Roman"/>
                <a:cs typeface="Times New Roman"/>
              </a:rPr>
              <a:t> </a:t>
            </a:r>
            <a:r>
              <a:rPr lang="en-US" sz="2400" spc="-45" dirty="0">
                <a:latin typeface="Times New Roman"/>
                <a:cs typeface="Times New Roman"/>
              </a:rPr>
              <a:t>statement</a:t>
            </a:r>
          </a:p>
          <a:p>
            <a:pPr marL="354965" algn="just">
              <a:spcBef>
                <a:spcPts val="345"/>
              </a:spcBef>
              <a:tabLst>
                <a:tab pos="355600" algn="l"/>
                <a:tab pos="356235" algn="l"/>
              </a:tabLst>
            </a:pPr>
            <a:r>
              <a:rPr lang="en-US" sz="2400" spc="-45" dirty="0">
                <a:latin typeface="Times New Roman"/>
                <a:cs typeface="Times New Roman"/>
              </a:rPr>
              <a:t>Objectives</a:t>
            </a:r>
          </a:p>
          <a:p>
            <a:pPr marL="354965" algn="just">
              <a:spcBef>
                <a:spcPts val="345"/>
              </a:spcBef>
              <a:tabLst>
                <a:tab pos="355600" algn="l"/>
                <a:tab pos="356235" algn="l"/>
              </a:tabLst>
            </a:pPr>
            <a:r>
              <a:rPr lang="en-US" sz="2400" spc="-45" dirty="0">
                <a:latin typeface="Times New Roman"/>
                <a:cs typeface="Times New Roman"/>
              </a:rPr>
              <a:t>Hardware &amp; software Requirements</a:t>
            </a:r>
          </a:p>
          <a:p>
            <a:pPr marL="354965" algn="just">
              <a:spcBef>
                <a:spcPts val="345"/>
              </a:spcBef>
              <a:tabLst>
                <a:tab pos="355600" algn="l"/>
                <a:tab pos="356235" algn="l"/>
              </a:tabLst>
            </a:pPr>
            <a:r>
              <a:rPr lang="en-US" sz="2400" spc="-45" dirty="0">
                <a:latin typeface="Times New Roman"/>
                <a:cs typeface="Times New Roman"/>
              </a:rPr>
              <a:t>Proposed Work</a:t>
            </a:r>
          </a:p>
          <a:p>
            <a:pPr marL="354965" algn="just">
              <a:spcBef>
                <a:spcPts val="345"/>
              </a:spcBef>
              <a:tabLst>
                <a:tab pos="355600" algn="l"/>
                <a:tab pos="356235" algn="l"/>
              </a:tabLst>
            </a:pPr>
            <a:r>
              <a:rPr lang="en-US" sz="2400" spc="-15" dirty="0">
                <a:latin typeface="Times New Roman"/>
                <a:cs typeface="Times New Roman"/>
              </a:rPr>
              <a:t>Proposed block diagram</a:t>
            </a:r>
          </a:p>
          <a:p>
            <a:pPr marL="354965" algn="just">
              <a:spcBef>
                <a:spcPts val="345"/>
              </a:spcBef>
              <a:tabLst>
                <a:tab pos="355600" algn="l"/>
                <a:tab pos="356235" algn="l"/>
              </a:tabLst>
            </a:pPr>
            <a:r>
              <a:rPr lang="en-US" sz="2400" spc="-15" dirty="0">
                <a:latin typeface="Times New Roman"/>
                <a:cs typeface="Times New Roman"/>
              </a:rPr>
              <a:t>Project Overview</a:t>
            </a:r>
          </a:p>
          <a:p>
            <a:pPr marL="354965" algn="just">
              <a:spcBef>
                <a:spcPts val="345"/>
              </a:spcBef>
              <a:tabLst>
                <a:tab pos="355600" algn="l"/>
                <a:tab pos="356235" algn="l"/>
              </a:tabLst>
            </a:pPr>
            <a:r>
              <a:rPr lang="en-US" sz="2400" spc="-15" dirty="0">
                <a:latin typeface="Times New Roman"/>
                <a:cs typeface="Times New Roman"/>
              </a:rPr>
              <a:t>Working Principle</a:t>
            </a:r>
          </a:p>
          <a:p>
            <a:pPr marL="354965" algn="just">
              <a:spcBef>
                <a:spcPts val="345"/>
              </a:spcBef>
              <a:tabLst>
                <a:tab pos="355600" algn="l"/>
                <a:tab pos="356235" algn="l"/>
              </a:tabLst>
            </a:pPr>
            <a:r>
              <a:rPr lang="en-US" sz="2400" spc="-15" dirty="0">
                <a:latin typeface="Times New Roman"/>
                <a:cs typeface="Times New Roman"/>
              </a:rPr>
              <a:t>Applications</a:t>
            </a:r>
          </a:p>
          <a:p>
            <a:pPr marL="354965" algn="just">
              <a:spcBef>
                <a:spcPts val="345"/>
              </a:spcBef>
              <a:tabLst>
                <a:tab pos="355600" algn="l"/>
                <a:tab pos="356235" algn="l"/>
              </a:tabLst>
            </a:pPr>
            <a:r>
              <a:rPr lang="en-US" sz="2400" spc="-15" dirty="0">
                <a:latin typeface="Times New Roman"/>
                <a:cs typeface="Times New Roman"/>
              </a:rPr>
              <a:t>Advantages</a:t>
            </a:r>
          </a:p>
          <a:p>
            <a:pPr marL="355600" indent="-343535" algn="just">
              <a:spcBef>
                <a:spcPts val="350"/>
              </a:spcBef>
              <a:buFont typeface="Arial"/>
              <a:buChar char="•"/>
              <a:tabLst>
                <a:tab pos="355600" algn="l"/>
                <a:tab pos="356235" algn="l"/>
              </a:tabLst>
            </a:pPr>
            <a:r>
              <a:rPr lang="en-US" sz="2400" spc="-35" dirty="0">
                <a:latin typeface="Times New Roman"/>
                <a:cs typeface="Times New Roman"/>
              </a:rPr>
              <a:t>Outcome</a:t>
            </a:r>
          </a:p>
          <a:p>
            <a:pPr marL="355600" indent="-343535" algn="just">
              <a:spcBef>
                <a:spcPts val="350"/>
              </a:spcBef>
              <a:buFont typeface="Arial"/>
              <a:buChar char="•"/>
              <a:tabLst>
                <a:tab pos="355600" algn="l"/>
                <a:tab pos="356235" algn="l"/>
              </a:tabLst>
            </a:pPr>
            <a:r>
              <a:rPr lang="en-US" sz="2400" spc="-35" dirty="0">
                <a:latin typeface="Times New Roman"/>
                <a:cs typeface="Times New Roman"/>
              </a:rPr>
              <a:t>Gantt Chart</a:t>
            </a:r>
            <a:endParaRPr lang="en-US" sz="2400" dirty="0">
              <a:latin typeface="Times New Roman"/>
              <a:cs typeface="Times New Roman"/>
            </a:endParaRPr>
          </a:p>
          <a:p>
            <a:pPr marL="355600" indent="-343535" algn="just">
              <a:spcBef>
                <a:spcPts val="275"/>
              </a:spcBef>
              <a:buFont typeface="Arial"/>
              <a:buChar char="•"/>
              <a:tabLst>
                <a:tab pos="355600" algn="l"/>
                <a:tab pos="356235" algn="l"/>
              </a:tabLst>
            </a:pPr>
            <a:r>
              <a:rPr lang="en-US" sz="2400" spc="-25" dirty="0">
                <a:latin typeface="Times New Roman"/>
                <a:cs typeface="Times New Roman"/>
              </a:rPr>
              <a:t>References</a:t>
            </a:r>
            <a:endParaRPr lang="en-US" sz="2400" dirty="0">
              <a:latin typeface="Times New Roman"/>
              <a:cs typeface="Times New Roman"/>
            </a:endParaRPr>
          </a:p>
          <a:p>
            <a:endParaRPr lang="en-US" dirty="0"/>
          </a:p>
        </p:txBody>
      </p:sp>
      <p:pic>
        <p:nvPicPr>
          <p:cNvPr id="4" name="Picture 3"/>
          <p:cNvPicPr/>
          <p:nvPr/>
        </p:nvPicPr>
        <p:blipFill>
          <a:blip r:embed="rId2" cstate="print"/>
          <a:srcRect/>
          <a:stretch/>
        </p:blipFill>
        <p:spPr>
          <a:xfrm>
            <a:off x="152400" y="0"/>
            <a:ext cx="1066800" cy="838200"/>
          </a:xfrm>
          <a:prstGeom prst="rect">
            <a:avLst/>
          </a:prstGeom>
          <a:ln>
            <a:noFill/>
          </a:ln>
        </p:spPr>
      </p:pic>
      <p:sp>
        <p:nvSpPr>
          <p:cNvPr id="5" name="Title 1"/>
          <p:cNvSpPr>
            <a:spLocks noGrp="1"/>
          </p:cNvSpPr>
          <p:nvPr>
            <p:ph type="title"/>
          </p:nvPr>
        </p:nvSpPr>
        <p:spPr>
          <a:xfrm>
            <a:off x="1295400" y="0"/>
            <a:ext cx="6705600" cy="838200"/>
          </a:xfrm>
          <a:solidFill>
            <a:schemeClr val="accent1">
              <a:lumMod val="60000"/>
              <a:lumOff val="40000"/>
            </a:schemeClr>
          </a:solidFill>
        </p:spPr>
        <p:txBody>
          <a:bodyPr>
            <a:normAutofit/>
          </a:bodyPr>
          <a:lstStyle/>
          <a:p>
            <a:r>
              <a:rPr lang="en-US" sz="3950" spc="35" dirty="0">
                <a:latin typeface="Times New Roman" pitchFamily="18" charset="0"/>
                <a:cs typeface="Times New Roman" pitchFamily="18" charset="0"/>
              </a:rPr>
              <a:t>Presentation</a:t>
            </a:r>
            <a:r>
              <a:rPr lang="en-US" sz="3950" spc="-245" dirty="0">
                <a:latin typeface="Times New Roman" pitchFamily="18" charset="0"/>
                <a:cs typeface="Times New Roman" pitchFamily="18" charset="0"/>
              </a:rPr>
              <a:t> </a:t>
            </a:r>
            <a:r>
              <a:rPr lang="en-US" sz="3950" spc="-35" dirty="0">
                <a:latin typeface="Times New Roman" pitchFamily="18" charset="0"/>
                <a:cs typeface="Times New Roman" pitchFamily="18" charset="0"/>
              </a:rPr>
              <a:t>Overview</a:t>
            </a:r>
            <a:endParaRPr lang="en-US" sz="3950" dirty="0">
              <a:latin typeface="Times New Roman" pitchFamily="18" charset="0"/>
              <a:cs typeface="Times New Roman"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11" name="Footer Placeholder 10">
            <a:extLst>
              <a:ext uri="{FF2B5EF4-FFF2-40B4-BE49-F238E27FC236}">
                <a16:creationId xmlns:a16="http://schemas.microsoft.com/office/drawing/2014/main" id="{15758BD1-12C1-40AF-A9B6-D84DCFCD8252}"/>
              </a:ext>
            </a:extLst>
          </p:cNvPr>
          <p:cNvSpPr>
            <a:spLocks noGrp="1"/>
          </p:cNvSpPr>
          <p:nvPr>
            <p:ph type="ftr" sz="quarter" idx="11"/>
          </p:nvPr>
        </p:nvSpPr>
        <p:spPr/>
        <p:txBody>
          <a:bodyPr/>
          <a:lstStyle/>
          <a:p>
            <a:r>
              <a:rPr lang="en-US" dirty="0"/>
              <a:t>Project Presentation</a:t>
            </a:r>
          </a:p>
        </p:txBody>
      </p:sp>
      <p:sp>
        <p:nvSpPr>
          <p:cNvPr id="12" name="Slide Number Placeholder 11">
            <a:extLst>
              <a:ext uri="{FF2B5EF4-FFF2-40B4-BE49-F238E27FC236}">
                <a16:creationId xmlns:a16="http://schemas.microsoft.com/office/drawing/2014/main" id="{A8183A33-F2F3-42F3-9078-103B9B7C90A7}"/>
              </a:ext>
            </a:extLst>
          </p:cNvPr>
          <p:cNvSpPr>
            <a:spLocks noGrp="1"/>
          </p:cNvSpPr>
          <p:nvPr>
            <p:ph type="sldNum" sz="quarter" idx="12"/>
          </p:nvPr>
        </p:nvSpPr>
        <p:spPr/>
        <p:txBody>
          <a:bodyPr/>
          <a:lstStyle/>
          <a:p>
            <a:fld id="{BF8E0BEF-4C76-4ED6-8047-7211CADF5D76}" type="slidenum">
              <a:rPr lang="en-US" smtClean="0"/>
              <a:pPr/>
              <a:t>2</a:t>
            </a:fld>
            <a:endParaRPr lang="en-US"/>
          </a:p>
        </p:txBody>
      </p:sp>
      <p:sp>
        <p:nvSpPr>
          <p:cNvPr id="13" name="object 2">
            <a:extLst>
              <a:ext uri="{FF2B5EF4-FFF2-40B4-BE49-F238E27FC236}">
                <a16:creationId xmlns:a16="http://schemas.microsoft.com/office/drawing/2014/main" id="{7D3E1E8A-3069-4647-9037-25B46C61DB32}"/>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2" name="Date Placeholder 1">
            <a:extLst>
              <a:ext uri="{FF2B5EF4-FFF2-40B4-BE49-F238E27FC236}">
                <a16:creationId xmlns:a16="http://schemas.microsoft.com/office/drawing/2014/main" id="{C33AFD8A-106C-A7D9-BAF7-58E9D3E6F4E9}"/>
              </a:ext>
            </a:extLst>
          </p:cNvPr>
          <p:cNvSpPr>
            <a:spLocks noGrp="1"/>
          </p:cNvSpPr>
          <p:nvPr>
            <p:ph type="dt" sz="half" idx="10"/>
          </p:nvPr>
        </p:nvSpPr>
        <p:spPr/>
        <p:txBody>
          <a:bodyPr/>
          <a:lstStyle/>
          <a:p>
            <a:fld id="{FDB946A2-FE14-42FE-A926-1CB74C82AEAE}" type="datetime1">
              <a:rPr lang="en-US" smtClean="0"/>
              <a:t>7/26/2024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dirty="0">
                <a:latin typeface="Times New Roman" pitchFamily="18" charset="0"/>
                <a:cs typeface="Times New Roman" pitchFamily="18" charset="0"/>
              </a:rPr>
              <a:t>Introduction</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12" name="Footer Placeholder 11">
            <a:extLst>
              <a:ext uri="{FF2B5EF4-FFF2-40B4-BE49-F238E27FC236}">
                <a16:creationId xmlns:a16="http://schemas.microsoft.com/office/drawing/2014/main" id="{95AD62C4-8AD8-4385-A912-1FD30BE5AED9}"/>
              </a:ext>
            </a:extLst>
          </p:cNvPr>
          <p:cNvSpPr>
            <a:spLocks noGrp="1"/>
          </p:cNvSpPr>
          <p:nvPr>
            <p:ph type="ftr" sz="quarter" idx="11"/>
          </p:nvPr>
        </p:nvSpPr>
        <p:spPr/>
        <p:txBody>
          <a:bodyPr/>
          <a:lstStyle/>
          <a:p>
            <a:r>
              <a:rPr lang="en-US" dirty="0"/>
              <a:t>Project Presentation</a:t>
            </a:r>
          </a:p>
        </p:txBody>
      </p:sp>
      <p:sp>
        <p:nvSpPr>
          <p:cNvPr id="13" name="Slide Number Placeholder 12">
            <a:extLst>
              <a:ext uri="{FF2B5EF4-FFF2-40B4-BE49-F238E27FC236}">
                <a16:creationId xmlns:a16="http://schemas.microsoft.com/office/drawing/2014/main" id="{2FB0BE21-749A-4E42-A819-30DF3C4A20C7}"/>
              </a:ext>
            </a:extLst>
          </p:cNvPr>
          <p:cNvSpPr>
            <a:spLocks noGrp="1"/>
          </p:cNvSpPr>
          <p:nvPr>
            <p:ph type="sldNum" sz="quarter" idx="12"/>
          </p:nvPr>
        </p:nvSpPr>
        <p:spPr/>
        <p:txBody>
          <a:bodyPr/>
          <a:lstStyle/>
          <a:p>
            <a:fld id="{BF8E0BEF-4C76-4ED6-8047-7211CADF5D76}" type="slidenum">
              <a:rPr lang="en-US" smtClean="0"/>
              <a:pPr/>
              <a:t>3</a:t>
            </a:fld>
            <a:endParaRPr lang="en-US"/>
          </a:p>
        </p:txBody>
      </p:sp>
      <p:sp>
        <p:nvSpPr>
          <p:cNvPr id="14" name="object 2">
            <a:extLst>
              <a:ext uri="{FF2B5EF4-FFF2-40B4-BE49-F238E27FC236}">
                <a16:creationId xmlns:a16="http://schemas.microsoft.com/office/drawing/2014/main" id="{6A5C85B3-7795-43D1-8613-D02EE55ECC55}"/>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11" name="Rectangle 10"/>
          <p:cNvSpPr/>
          <p:nvPr/>
        </p:nvSpPr>
        <p:spPr>
          <a:xfrm>
            <a:off x="285720" y="1000108"/>
            <a:ext cx="8643998" cy="5632311"/>
          </a:xfrm>
          <a:prstGeom prst="rect">
            <a:avLst/>
          </a:prstGeom>
        </p:spPr>
        <p:txBody>
          <a:bodyPr wrap="square">
            <a:spAutoFit/>
          </a:bodyPr>
          <a:lstStyle/>
          <a:p>
            <a:pPr lvl="0" algn="just" eaLnBrk="0" fontAlgn="base" hangingPunct="0">
              <a:spcBef>
                <a:spcPct val="0"/>
              </a:spcBef>
              <a:spcAft>
                <a:spcPct val="0"/>
              </a:spcAft>
              <a:buFont typeface="Arial" pitchFamily="34" charset="0"/>
              <a:buChar char="•"/>
            </a:pPr>
            <a:r>
              <a:rPr lang="en-US" altLang="en-US" sz="2400" dirty="0">
                <a:latin typeface="Times New Roman" pitchFamily="18" charset="0"/>
                <a:cs typeface="Times New Roman" pitchFamily="18" charset="0"/>
              </a:rPr>
              <a:t> The transportation sector is undergoing significant changes due to                the increasing adoption of electric vehicles (EVs).</a:t>
            </a:r>
          </a:p>
          <a:p>
            <a:pPr lvl="0" algn="just" eaLnBrk="0" fontAlgn="base" hangingPunct="0">
              <a:spcBef>
                <a:spcPct val="0"/>
              </a:spcBef>
              <a:spcAft>
                <a:spcPct val="0"/>
              </a:spcAft>
              <a:buFont typeface="Arial" pitchFamily="34" charset="0"/>
              <a:buChar char="•"/>
            </a:pPr>
            <a:r>
              <a:rPr lang="en-US" altLang="en-US" sz="2400" dirty="0">
                <a:latin typeface="Times New Roman" pitchFamily="18" charset="0"/>
                <a:cs typeface="Times New Roman" pitchFamily="18" charset="0"/>
              </a:rPr>
              <a:t> EVs offer environmental benefits and reduce dependence on fossil fuels.</a:t>
            </a:r>
          </a:p>
          <a:p>
            <a:pPr lvl="0" algn="just" eaLnBrk="0" fontAlgn="base" hangingPunct="0">
              <a:spcBef>
                <a:spcPct val="0"/>
              </a:spcBef>
              <a:spcAft>
                <a:spcPct val="0"/>
              </a:spcAft>
              <a:buFont typeface="Arial" pitchFamily="34" charset="0"/>
              <a:buChar char="•"/>
            </a:pPr>
            <a:r>
              <a:rPr lang="en-US" altLang="en-US" sz="2400" dirty="0">
                <a:latin typeface="Times New Roman" pitchFamily="18" charset="0"/>
                <a:cs typeface="Times New Roman" pitchFamily="18" charset="0"/>
              </a:rPr>
              <a:t> Despite their benefits, people have concerns about limited driving    range and lengthy charging times.</a:t>
            </a:r>
          </a:p>
          <a:p>
            <a:pPr lvl="0" algn="just" eaLnBrk="0" fontAlgn="base" hangingPunct="0">
              <a:spcBef>
                <a:spcPct val="0"/>
              </a:spcBef>
              <a:spcAft>
                <a:spcPct val="0"/>
              </a:spcAft>
              <a:buFont typeface="Arial" pitchFamily="34" charset="0"/>
              <a:buChar char="•"/>
            </a:pPr>
            <a:r>
              <a:rPr lang="en-US" sz="2400" dirty="0">
                <a:latin typeface="Times New Roman" pitchFamily="18" charset="0"/>
                <a:cs typeface="Times New Roman" pitchFamily="18" charset="0"/>
              </a:rPr>
              <a:t>This project is looking into a new way to charge electric cars (EVs) while they are driving. This could help solve the problems of EVs not being able to go very far on one charge and taking a long time to recharge.</a:t>
            </a:r>
          </a:p>
          <a:p>
            <a:pPr lvl="0" algn="just" eaLnBrk="0" fontAlgn="base" hangingPunct="0">
              <a:spcBef>
                <a:spcPct val="0"/>
              </a:spcBef>
              <a:spcAft>
                <a:spcPct val="0"/>
              </a:spcAft>
              <a:buFont typeface="Arial" pitchFamily="34" charset="0"/>
              <a:buChar char="•"/>
            </a:pPr>
            <a:r>
              <a:rPr lang="en-US" altLang="en-US" sz="2400" dirty="0">
                <a:latin typeface="Times New Roman" pitchFamily="18" charset="0"/>
                <a:cs typeface="Times New Roman" pitchFamily="18" charset="0"/>
              </a:rPr>
              <a:t> On-road dynamic charging, also known as in-motion charging or   dynamic wireless charging, plans a future where EVs can be continuously charged while driving.</a:t>
            </a:r>
          </a:p>
          <a:p>
            <a:pPr lvl="0" algn="just" eaLnBrk="0" fontAlgn="base" hangingPunct="0">
              <a:spcBef>
                <a:spcPct val="0"/>
              </a:spcBef>
              <a:spcAft>
                <a:spcPct val="0"/>
              </a:spcAft>
              <a:buFont typeface="Arial" pitchFamily="34" charset="0"/>
              <a:buChar char="•"/>
            </a:pPr>
            <a:endParaRPr lang="en-US" altLang="en-US" sz="2400" dirty="0">
              <a:latin typeface="Times New Roman" pitchFamily="18" charset="0"/>
              <a:cs typeface="Times New Roman" pitchFamily="18" charset="0"/>
            </a:endParaRPr>
          </a:p>
          <a:p>
            <a:pPr lvl="0" algn="just" eaLnBrk="0" fontAlgn="base" hangingPunct="0">
              <a:spcBef>
                <a:spcPct val="0"/>
              </a:spcBef>
              <a:spcAft>
                <a:spcPct val="0"/>
              </a:spcAft>
              <a:buFont typeface="Arial" pitchFamily="34" charset="0"/>
              <a:buChar char="•"/>
            </a:pPr>
            <a:endParaRPr lang="en-US" alt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D25506A7-62B4-30DB-4757-032CA0BD80C2}"/>
              </a:ext>
            </a:extLst>
          </p:cNvPr>
          <p:cNvSpPr>
            <a:spLocks noGrp="1"/>
          </p:cNvSpPr>
          <p:nvPr>
            <p:ph type="dt" sz="half" idx="10"/>
          </p:nvPr>
        </p:nvSpPr>
        <p:spPr/>
        <p:txBody>
          <a:bodyPr/>
          <a:lstStyle/>
          <a:p>
            <a:fld id="{B735A468-F718-4695-A75D-93327D694D25}" type="datetime1">
              <a:rPr lang="en-US" smtClean="0"/>
              <a:t>7/26/2024</a:t>
            </a:fld>
            <a:endParaRPr lang="en-US"/>
          </a:p>
        </p:txBody>
      </p:sp>
    </p:spTree>
    <p:extLst>
      <p:ext uri="{BB962C8B-B14F-4D97-AF65-F5344CB8AC3E}">
        <p14:creationId xmlns:p14="http://schemas.microsoft.com/office/powerpoint/2010/main" val="129827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25" dirty="0">
                <a:latin typeface="Times New Roman" pitchFamily="18" charset="0"/>
                <a:cs typeface="Times New Roman" pitchFamily="18" charset="0"/>
              </a:rPr>
              <a:t>Literature</a:t>
            </a:r>
            <a:r>
              <a:rPr lang="en-US" sz="3950" spc="-114" dirty="0">
                <a:latin typeface="Times New Roman" pitchFamily="18" charset="0"/>
                <a:cs typeface="Times New Roman" pitchFamily="18" charset="0"/>
              </a:rPr>
              <a:t> </a:t>
            </a:r>
            <a:r>
              <a:rPr lang="en-US" sz="3950" spc="15" dirty="0">
                <a:latin typeface="Times New Roman" pitchFamily="18" charset="0"/>
                <a:cs typeface="Times New Roman" pitchFamily="18" charset="0"/>
              </a:rPr>
              <a:t>Review</a:t>
            </a:r>
            <a:endParaRPr lang="en-US" sz="3950" dirty="0">
              <a:latin typeface="Times New Roman" pitchFamily="18" charset="0"/>
              <a:cs typeface="Times New Roman" pitchFamily="18" charset="0"/>
            </a:endParaRPr>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11" name="Footer Placeholder 10">
            <a:extLst>
              <a:ext uri="{FF2B5EF4-FFF2-40B4-BE49-F238E27FC236}">
                <a16:creationId xmlns:a16="http://schemas.microsoft.com/office/drawing/2014/main" id="{723B0D49-43A9-4C7D-B725-DE32DA9AA454}"/>
              </a:ext>
            </a:extLst>
          </p:cNvPr>
          <p:cNvSpPr>
            <a:spLocks noGrp="1"/>
          </p:cNvSpPr>
          <p:nvPr>
            <p:ph type="ftr" sz="quarter" idx="11"/>
          </p:nvPr>
        </p:nvSpPr>
        <p:spPr>
          <a:xfrm>
            <a:off x="3123120" y="6400800"/>
            <a:ext cx="2895600" cy="365125"/>
          </a:xfrm>
        </p:spPr>
        <p:txBody>
          <a:bodyPr/>
          <a:lstStyle/>
          <a:p>
            <a:r>
              <a:rPr lang="en-US" dirty="0"/>
              <a:t>Project Presentation</a:t>
            </a:r>
          </a:p>
        </p:txBody>
      </p:sp>
      <p:sp>
        <p:nvSpPr>
          <p:cNvPr id="12" name="Slide Number Placeholder 11">
            <a:extLst>
              <a:ext uri="{FF2B5EF4-FFF2-40B4-BE49-F238E27FC236}">
                <a16:creationId xmlns:a16="http://schemas.microsoft.com/office/drawing/2014/main" id="{D15B4148-B842-4C64-AB86-971894E41564}"/>
              </a:ext>
            </a:extLst>
          </p:cNvPr>
          <p:cNvSpPr>
            <a:spLocks noGrp="1"/>
          </p:cNvSpPr>
          <p:nvPr>
            <p:ph type="sldNum" sz="quarter" idx="12"/>
          </p:nvPr>
        </p:nvSpPr>
        <p:spPr>
          <a:xfrm>
            <a:off x="6579915" y="6400800"/>
            <a:ext cx="2133600" cy="365125"/>
          </a:xfrm>
        </p:spPr>
        <p:txBody>
          <a:bodyPr/>
          <a:lstStyle/>
          <a:p>
            <a:fld id="{BF8E0BEF-4C76-4ED6-8047-7211CADF5D76}" type="slidenum">
              <a:rPr lang="en-US" smtClean="0"/>
              <a:pPr/>
              <a:t>4</a:t>
            </a:fld>
            <a:endParaRPr lang="en-US" dirty="0"/>
          </a:p>
        </p:txBody>
      </p:sp>
      <p:sp>
        <p:nvSpPr>
          <p:cNvPr id="13" name="object 2">
            <a:extLst>
              <a:ext uri="{FF2B5EF4-FFF2-40B4-BE49-F238E27FC236}">
                <a16:creationId xmlns:a16="http://schemas.microsoft.com/office/drawing/2014/main" id="{6F2313E6-51BF-4836-80B2-44E6D8430DDE}"/>
              </a:ext>
            </a:extLst>
          </p:cNvPr>
          <p:cNvSpPr/>
          <p:nvPr/>
        </p:nvSpPr>
        <p:spPr>
          <a:xfrm>
            <a:off x="15892" y="6324600"/>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graphicFrame>
        <p:nvGraphicFramePr>
          <p:cNvPr id="14" name="Table 4">
            <a:extLst>
              <a:ext uri="{FF2B5EF4-FFF2-40B4-BE49-F238E27FC236}">
                <a16:creationId xmlns:a16="http://schemas.microsoft.com/office/drawing/2014/main" id="{EE1D6C63-78C4-3443-84B7-52BBD2643FE5}"/>
              </a:ext>
            </a:extLst>
          </p:cNvPr>
          <p:cNvGraphicFramePr>
            <a:graphicFrameLocks/>
          </p:cNvGraphicFramePr>
          <p:nvPr>
            <p:extLst>
              <p:ext uri="{D42A27DB-BD31-4B8C-83A1-F6EECF244321}">
                <p14:modId xmlns:p14="http://schemas.microsoft.com/office/powerpoint/2010/main" val="3357464087"/>
              </p:ext>
            </p:extLst>
          </p:nvPr>
        </p:nvGraphicFramePr>
        <p:xfrm>
          <a:off x="292801" y="946034"/>
          <a:ext cx="8622599" cy="5041215"/>
        </p:xfrm>
        <a:graphic>
          <a:graphicData uri="http://schemas.openxmlformats.org/drawingml/2006/table">
            <a:tbl>
              <a:tblPr firstRow="1" bandRow="1">
                <a:tableStyleId>{5C22544A-7EE6-4342-B048-85BDC9FD1C3A}</a:tableStyleId>
              </a:tblPr>
              <a:tblGrid>
                <a:gridCol w="3822563">
                  <a:extLst>
                    <a:ext uri="{9D8B030D-6E8A-4147-A177-3AD203B41FA5}">
                      <a16:colId xmlns:a16="http://schemas.microsoft.com/office/drawing/2014/main" val="109143361"/>
                    </a:ext>
                  </a:extLst>
                </a:gridCol>
                <a:gridCol w="4800036">
                  <a:extLst>
                    <a:ext uri="{9D8B030D-6E8A-4147-A177-3AD203B41FA5}">
                      <a16:colId xmlns:a16="http://schemas.microsoft.com/office/drawing/2014/main" val="2982351083"/>
                    </a:ext>
                  </a:extLst>
                </a:gridCol>
              </a:tblGrid>
              <a:tr h="453578">
                <a:tc>
                  <a:txBody>
                    <a:bodyPr/>
                    <a:lstStyle/>
                    <a:p>
                      <a:r>
                        <a:rPr lang="en-US" sz="1800" dirty="0">
                          <a:solidFill>
                            <a:schemeClr val="tx1"/>
                          </a:solidFill>
                          <a:latin typeface="Times New Roman" panose="02020603050405020304" pitchFamily="18" charset="0"/>
                          <a:cs typeface="Times New Roman" panose="02020603050405020304" pitchFamily="18" charset="0"/>
                        </a:rPr>
                        <a:t>Authors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latin typeface="Times New Roman" panose="02020603050405020304" pitchFamily="18" charset="0"/>
                          <a:cs typeface="Times New Roman" panose="02020603050405020304" pitchFamily="18" charset="0"/>
                        </a:rPr>
                        <a:t>Title, Contributions and Observations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2261928"/>
                  </a:ext>
                </a:extLst>
              </a:tr>
              <a:tr h="17225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Review on Progress in Wireless Charging Technologies for Electric Vehicles “D.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Kumar1 and Dr. D Rajesh </a:t>
                      </a:r>
                      <a:r>
                        <a:rPr lang="en-US" sz="1600" dirty="0" err="1">
                          <a:latin typeface="Times New Roman" panose="02020603050405020304" pitchFamily="18" charset="0"/>
                          <a:cs typeface="Times New Roman" panose="02020603050405020304" pitchFamily="18" charset="0"/>
                        </a:rPr>
                        <a:t>Babu</a:t>
                      </a:r>
                      <a:r>
                        <a:rPr lang="en-US" sz="1600" dirty="0">
                          <a:latin typeface="Times New Roman" panose="02020603050405020304" pitchFamily="18" charset="0"/>
                          <a:cs typeface="Times New Roman" panose="02020603050405020304" pitchFamily="18" charset="0"/>
                        </a:rPr>
                        <a:t> ,2024</a:t>
                      </a:r>
                      <a:endParaRPr lang="en-US" sz="1600" kern="1200" baseline="0" dirty="0">
                        <a:solidFill>
                          <a:schemeClr val="tx1"/>
                        </a:solidFill>
                        <a:latin typeface="Times New Roman" pitchFamily="18" charset="0"/>
                        <a:ea typeface="+mn-ea"/>
                        <a:cs typeface="Times New Roman" pitchFamily="18" charset="0"/>
                      </a:endParaRPr>
                    </a:p>
                    <a:p>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It covers key developments like Inductive Power Transfer (IPT) and resonant inductive coupling. The paper explains the benefits of using high frequencies, the potential of charging cars while they are moving, and the need for standardization and safety.</a:t>
                      </a:r>
                      <a:endParaRPr lang="en-US" sz="1600" kern="1200" baseline="0" dirty="0">
                        <a:solidFill>
                          <a:schemeClr val="tx1"/>
                        </a:solidFill>
                        <a:latin typeface="Times New Roman" pitchFamily="18" charset="0"/>
                        <a:ea typeface="+mn-ea"/>
                        <a:cs typeface="Times New Roman" pitchFamily="18" charset="0"/>
                      </a:endParaRPr>
                    </a:p>
                    <a:p>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1522797"/>
                  </a:ext>
                </a:extLst>
              </a:tr>
              <a:tr h="1452318">
                <a:tc>
                  <a:txBody>
                    <a:bodyPr/>
                    <a:lstStyle/>
                    <a:p>
                      <a:pPr algn="ctr"/>
                      <a:r>
                        <a:rPr lang="en-US" sz="1600" kern="1200" baseline="0" dirty="0">
                          <a:solidFill>
                            <a:schemeClr val="tx1"/>
                          </a:solidFill>
                          <a:latin typeface="Times New Roman" pitchFamily="18" charset="0"/>
                          <a:ea typeface="+mn-ea"/>
                          <a:cs typeface="Times New Roman" pitchFamily="18" charset="0"/>
                        </a:rPr>
                        <a:t>DYNAMIC CHARGING OF ELECTRIC</a:t>
                      </a:r>
                    </a:p>
                    <a:p>
                      <a:pPr algn="ctr"/>
                      <a:r>
                        <a:rPr lang="en-US" sz="1600" kern="1200" baseline="0" dirty="0">
                          <a:solidFill>
                            <a:schemeClr val="tx1"/>
                          </a:solidFill>
                          <a:latin typeface="Times New Roman" pitchFamily="18" charset="0"/>
                          <a:ea typeface="+mn-ea"/>
                          <a:cs typeface="Times New Roman" pitchFamily="18" charset="0"/>
                        </a:rPr>
                        <a:t>VEHICLES </a:t>
                      </a:r>
                      <a:r>
                        <a:rPr lang="en-IN" sz="1600" dirty="0" err="1">
                          <a:latin typeface="Times New Roman" panose="02020603050405020304" pitchFamily="18" charset="0"/>
                          <a:cs typeface="Times New Roman" panose="02020603050405020304" pitchFamily="18" charset="0"/>
                        </a:rPr>
                        <a:t>Viknesvaran</a:t>
                      </a:r>
                      <a:r>
                        <a:rPr lang="en-IN" sz="1600" dirty="0">
                          <a:latin typeface="Times New Roman" panose="02020603050405020304" pitchFamily="18" charset="0"/>
                          <a:cs typeface="Times New Roman" panose="02020603050405020304" pitchFamily="18" charset="0"/>
                        </a:rPr>
                        <a:t> C K, </a:t>
                      </a:r>
                      <a:r>
                        <a:rPr lang="en-IN" sz="1600" dirty="0" err="1">
                          <a:latin typeface="Times New Roman" panose="02020603050405020304" pitchFamily="18" charset="0"/>
                          <a:cs typeface="Times New Roman" panose="02020603050405020304" pitchFamily="18" charset="0"/>
                        </a:rPr>
                        <a:t>Priyadharshini</a:t>
                      </a:r>
                      <a:r>
                        <a:rPr lang="en-IN" sz="1600" dirty="0">
                          <a:latin typeface="Times New Roman" panose="02020603050405020304" pitchFamily="18" charset="0"/>
                          <a:cs typeface="Times New Roman" panose="02020603050405020304" pitchFamily="18" charset="0"/>
                        </a:rPr>
                        <a:t> P, Santhosh R J, and Prakash N, May 2022</a:t>
                      </a:r>
                      <a:endParaRPr lang="en-US" sz="1600" kern="1200" baseline="0" dirty="0">
                        <a:solidFill>
                          <a:schemeClr val="tx1"/>
                        </a:solidFill>
                        <a:latin typeface="Times New Roman" pitchFamily="18" charset="0"/>
                        <a:ea typeface="+mn-ea"/>
                        <a:cs typeface="Times New Roman" pitchFamily="18" charset="0"/>
                      </a:endParaRPr>
                    </a:p>
                    <a:p>
                      <a:endParaRPr lang="en-IN"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explains how charging while driving can extend driving range and reduce battery size. it highlights the challenges of integrating dynamic charging into existing roadways and the potential benefits for reducing charging time and improving convenience for EV users.</a:t>
                      </a:r>
                      <a:endParaRPr kumimoji="0" lang="en-US" sz="1600" b="0" i="0" u="none" strike="noStrike" kern="1200" cap="none" spc="0" normalizeH="0" baseline="0" noProof="0" dirty="0">
                        <a:ln>
                          <a:noFill/>
                        </a:ln>
                        <a:solidFill>
                          <a:srgbClr val="00B0F0"/>
                        </a:solidFill>
                        <a:effectLst/>
                        <a:uLnTx/>
                        <a:uFillTx/>
                        <a:latin typeface="Times New Roman" pitchFamily="18" charset="0"/>
                        <a:ea typeface="+mn-ea"/>
                        <a:cs typeface="Times New Roman" pitchFamily="18" charset="0"/>
                      </a:endParaRPr>
                    </a:p>
                    <a:p>
                      <a:endParaRPr lang="en-IN"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4965241"/>
                  </a:ext>
                </a:extLst>
              </a:tr>
              <a:tr h="128344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Sustainability of Dynamic Wireless Power Transfer Roadway for In-Motion Electric Vehicle Charging, March 2024</a:t>
                      </a:r>
                    </a:p>
                    <a:p>
                      <a:endParaRPr lang="en-IN"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It explains how Dynamic wireless charging systems enable EVs to charge while in motion, using electromagnetic fields to transfer energy between coils embedded in the roadway and the vehicle.</a:t>
                      </a:r>
                    </a:p>
                    <a:p>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 name="Date Placeholder 4">
            <a:extLst>
              <a:ext uri="{FF2B5EF4-FFF2-40B4-BE49-F238E27FC236}">
                <a16:creationId xmlns:a16="http://schemas.microsoft.com/office/drawing/2014/main" id="{74CFE94F-4459-2A5B-30D4-D4288FA90C5D}"/>
              </a:ext>
            </a:extLst>
          </p:cNvPr>
          <p:cNvSpPr>
            <a:spLocks noGrp="1"/>
          </p:cNvSpPr>
          <p:nvPr>
            <p:ph type="dt" sz="half" idx="10"/>
          </p:nvPr>
        </p:nvSpPr>
        <p:spPr/>
        <p:txBody>
          <a:bodyPr/>
          <a:lstStyle/>
          <a:p>
            <a:fld id="{2669C05A-A390-4FF8-AE90-DA5511174AFE}" type="datetime1">
              <a:rPr lang="en-US" smtClean="0"/>
              <a:t>7/26/2024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5630"/>
            <a:ext cx="6096000" cy="639762"/>
          </a:xfrm>
          <a:prstGeom prst="rect">
            <a:avLst/>
          </a:prstGeom>
        </p:spPr>
        <p:txBody>
          <a:bodyPr/>
          <a:lstStyle/>
          <a:p>
            <a:r>
              <a:rPr lang="en-US" sz="4000" dirty="0"/>
              <a:t>Problem</a:t>
            </a:r>
            <a:r>
              <a:rPr lang="en-US" sz="3600" dirty="0"/>
              <a:t> Statement </a:t>
            </a:r>
          </a:p>
        </p:txBody>
      </p:sp>
      <p:sp>
        <p:nvSpPr>
          <p:cNvPr id="3" name="Content Placeholder 2"/>
          <p:cNvSpPr>
            <a:spLocks noGrp="1"/>
          </p:cNvSpPr>
          <p:nvPr>
            <p:ph idx="1"/>
          </p:nvPr>
        </p:nvSpPr>
        <p:spPr>
          <a:xfrm>
            <a:off x="304800" y="1143000"/>
            <a:ext cx="8534400" cy="5410200"/>
          </a:xfrm>
        </p:spPr>
        <p:txBody>
          <a:bodyPr>
            <a:noAutofit/>
          </a:bodyPr>
          <a:lstStyle/>
          <a:p>
            <a:pPr algn="just"/>
            <a:endParaRPr lang="en-US" dirty="0">
              <a:effectLst/>
              <a:latin typeface="Times New Roman" panose="02020603050405020304" pitchFamily="18" charset="0"/>
              <a:ea typeface="Times New Roman" panose="02020603050405020304" pitchFamily="18" charset="0"/>
            </a:endParaRPr>
          </a:p>
          <a:p>
            <a:pPr algn="just"/>
            <a:r>
              <a:rPr lang="en-US" dirty="0">
                <a:effectLst/>
                <a:latin typeface="Times New Roman" panose="02020603050405020304" pitchFamily="18" charset="0"/>
                <a:ea typeface="Times New Roman" panose="02020603050405020304" pitchFamily="18" charset="0"/>
              </a:rPr>
              <a:t>Electric vehicles (EVs) are crucial for a sustainable future, but current charging solutions have many challenges. </a:t>
            </a:r>
          </a:p>
          <a:p>
            <a:pPr algn="just"/>
            <a:r>
              <a:rPr lang="en-US" dirty="0">
                <a:effectLst/>
                <a:latin typeface="Times New Roman" panose="02020603050405020304" pitchFamily="18" charset="0"/>
                <a:ea typeface="Times New Roman" panose="02020603050405020304" pitchFamily="18" charset="0"/>
              </a:rPr>
              <a:t>Plugged charging requires manual intervention, limits travel flexibility, and consumes more time to charge.</a:t>
            </a:r>
          </a:p>
          <a:p>
            <a:pPr algn="just"/>
            <a:r>
              <a:rPr lang="en-US" dirty="0">
                <a:effectLst/>
                <a:latin typeface="Times New Roman" panose="02020603050405020304" pitchFamily="18" charset="0"/>
                <a:ea typeface="Times New Roman" panose="02020603050405020304" pitchFamily="18" charset="0"/>
              </a:rPr>
              <a:t>While wireless electric vehicle charging systems (WEVCS) offer a convenient alternative, integrating them dynamically into roadways presents significant problems. </a:t>
            </a:r>
          </a:p>
          <a:p>
            <a:pPr algn="just"/>
            <a:r>
              <a:rPr lang="en-US" dirty="0">
                <a:effectLst/>
                <a:latin typeface="Times New Roman" panose="02020603050405020304" pitchFamily="18" charset="0"/>
                <a:ea typeface="Times New Roman" panose="02020603050405020304" pitchFamily="18" charset="0"/>
              </a:rPr>
              <a:t>This project addresses the need to develop a system for automatic dynamic charging of EVs</a:t>
            </a:r>
            <a:r>
              <a:rPr lang="en-US" b="1" dirty="0">
                <a:effectLst/>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rPr>
              <a:t> overcoming limitations in efficiency, safety, and cost-effectiveness.</a:t>
            </a:r>
            <a:endParaRPr lang="en-IN" dirty="0">
              <a:effectLst/>
              <a:latin typeface="Times New Roman" panose="02020603050405020304" pitchFamily="18" charset="0"/>
              <a:ea typeface="Times New Roman" panose="02020603050405020304" pitchFamily="18" charset="0"/>
            </a:endParaRPr>
          </a:p>
          <a:p>
            <a:pPr algn="just"/>
            <a:endParaRPr lang="en-US" sz="1800" dirty="0"/>
          </a:p>
        </p:txBody>
      </p:sp>
      <p:sp>
        <p:nvSpPr>
          <p:cNvPr id="4" name="Date Placeholder 3"/>
          <p:cNvSpPr>
            <a:spLocks noGrp="1"/>
          </p:cNvSpPr>
          <p:nvPr>
            <p:ph type="dt" sz="half" idx="10"/>
          </p:nvPr>
        </p:nvSpPr>
        <p:spPr>
          <a:xfrm>
            <a:off x="0" y="6624256"/>
            <a:ext cx="2133600" cy="233744"/>
          </a:xfrm>
        </p:spPr>
        <p:txBody>
          <a:bodyPr/>
          <a:lstStyle/>
          <a:p>
            <a:fld id="{B222DCD3-3E4F-4018-AA3B-0D7235763064}" type="datetime1">
              <a:rPr lang="en-US" smtClean="0"/>
              <a:t>7/26/2024</a:t>
            </a:fld>
            <a:endParaRPr lang="en-US" dirty="0"/>
          </a:p>
        </p:txBody>
      </p:sp>
      <p:sp>
        <p:nvSpPr>
          <p:cNvPr id="5" name="Footer Placeholder 4"/>
          <p:cNvSpPr>
            <a:spLocks noGrp="1"/>
          </p:cNvSpPr>
          <p:nvPr>
            <p:ph type="ftr" sz="quarter" idx="12"/>
          </p:nvPr>
        </p:nvSpPr>
        <p:spPr>
          <a:xfrm>
            <a:off x="3124200" y="6629400"/>
            <a:ext cx="2895600" cy="233744"/>
          </a:xfrm>
        </p:spPr>
        <p:txBody>
          <a:bodyPr/>
          <a:lstStyle/>
          <a:p>
            <a:r>
              <a:rPr lang="en-US"/>
              <a:t>Project Presentation</a:t>
            </a:r>
          </a:p>
        </p:txBody>
      </p:sp>
      <p:sp>
        <p:nvSpPr>
          <p:cNvPr id="6" name="Slide Number Placeholder 5"/>
          <p:cNvSpPr>
            <a:spLocks noGrp="1"/>
          </p:cNvSpPr>
          <p:nvPr>
            <p:ph type="sldNum" sz="quarter" idx="11"/>
          </p:nvPr>
        </p:nvSpPr>
        <p:spPr>
          <a:xfrm>
            <a:off x="7010400" y="6624256"/>
            <a:ext cx="2133600" cy="233744"/>
          </a:xfrm>
        </p:spPr>
        <p:txBody>
          <a:bodyPr/>
          <a:lstStyle/>
          <a:p>
            <a:fld id="{4FE03383-6B54-4142-8F8D-FE4C1A42D85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Objectives</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6</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20" name="Rectangle 19"/>
          <p:cNvSpPr/>
          <p:nvPr/>
        </p:nvSpPr>
        <p:spPr>
          <a:xfrm>
            <a:off x="260648" y="1371600"/>
            <a:ext cx="8311852" cy="4708981"/>
          </a:xfrm>
          <a:prstGeom prst="rect">
            <a:avLst/>
          </a:prstGeom>
        </p:spPr>
        <p:txBody>
          <a:bodyPr wrap="square">
            <a:spAutoFit/>
          </a:bodyPr>
          <a:lstStyle/>
          <a:p>
            <a:pPr marL="342900" indent="-342900">
              <a:lnSpc>
                <a:spcPct val="150000"/>
              </a:lnSpc>
              <a:buFontTx/>
              <a:buAutoNum type="arabicParenR"/>
            </a:pPr>
            <a:r>
              <a:rPr lang="en-US" sz="2000" dirty="0">
                <a:latin typeface="Times New Roman" pitchFamily="18" charset="0"/>
                <a:ea typeface="Times New Roman" panose="02020603050405020304" pitchFamily="18" charset="0"/>
                <a:cs typeface="Times New Roman" pitchFamily="18" charset="0"/>
              </a:rPr>
              <a:t>The primary objective of this project is to find the feasibility and practical     implementation of on-road dynamic charging systems for electric vehicles (EVs</a:t>
            </a:r>
            <a:r>
              <a:rPr lang="en-US" sz="2000" b="1" i="1" dirty="0">
                <a:latin typeface="Times New Roman" pitchFamily="18" charset="0"/>
                <a:ea typeface="Times New Roman" panose="02020603050405020304" pitchFamily="18" charset="0"/>
                <a:cs typeface="Times New Roman" pitchFamily="18" charset="0"/>
              </a:rPr>
              <a:t>)</a:t>
            </a:r>
          </a:p>
          <a:p>
            <a:pPr marL="342900" indent="-342900">
              <a:lnSpc>
                <a:spcPct val="150000"/>
              </a:lnSpc>
              <a:buAutoNum type="arabicParenR"/>
            </a:pPr>
            <a:endParaRPr lang="en-US" sz="2000" dirty="0">
              <a:latin typeface="Times New Roman" pitchFamily="18" charset="0"/>
              <a:cs typeface="Times New Roman" pitchFamily="18" charset="0"/>
            </a:endParaRPr>
          </a:p>
          <a:p>
            <a:pPr marL="342900" lvl="0" indent="-342900">
              <a:lnSpc>
                <a:spcPct val="150000"/>
              </a:lnSpc>
              <a:buFontTx/>
              <a:buAutoNum type="arabicParenR"/>
            </a:pPr>
            <a:r>
              <a:rPr lang="en-IN" sz="2000" dirty="0">
                <a:latin typeface="Times New Roman" panose="02020603050405020304" pitchFamily="18" charset="0"/>
                <a:ea typeface="Times New Roman" panose="02020603050405020304" pitchFamily="18" charset="0"/>
              </a:rPr>
              <a:t>To </a:t>
            </a:r>
            <a:r>
              <a:rPr lang="en-IN" sz="2000" dirty="0">
                <a:ea typeface="Times New Roman" panose="02020603050405020304" pitchFamily="18" charset="0"/>
              </a:rPr>
              <a:t>e</a:t>
            </a:r>
            <a:r>
              <a:rPr lang="en-IN" sz="2000" dirty="0">
                <a:latin typeface="Times New Roman" panose="02020603050405020304" pitchFamily="18" charset="0"/>
                <a:ea typeface="Times New Roman" panose="02020603050405020304" pitchFamily="18" charset="0"/>
              </a:rPr>
              <a:t>valuate the current technologies available for dynamic wireless charging, including their efficiency</a:t>
            </a:r>
            <a:r>
              <a:rPr lang="en-IN" sz="2000" dirty="0">
                <a:ea typeface="Times New Roman" panose="02020603050405020304" pitchFamily="18" charset="0"/>
              </a:rPr>
              <a:t>, range, and safety</a:t>
            </a:r>
            <a:r>
              <a:rPr lang="en-IN" sz="2000" dirty="0">
                <a:latin typeface="Times New Roman" panose="02020603050405020304" pitchFamily="18" charset="0"/>
                <a:ea typeface="Times New Roman" panose="02020603050405020304" pitchFamily="18" charset="0"/>
              </a:rPr>
              <a:t>.</a:t>
            </a:r>
          </a:p>
          <a:p>
            <a:pPr marL="342900" lvl="0" indent="-342900">
              <a:lnSpc>
                <a:spcPct val="150000"/>
              </a:lnSpc>
              <a:buFontTx/>
              <a:buAutoNum type="arabicParenR"/>
            </a:pPr>
            <a:endParaRPr lang="en-IN" sz="2000" dirty="0">
              <a:latin typeface="Times New Roman" panose="02020603050405020304" pitchFamily="18" charset="0"/>
              <a:ea typeface="Times New Roman" panose="02020603050405020304" pitchFamily="18" charset="0"/>
            </a:endParaRPr>
          </a:p>
          <a:p>
            <a:pPr marL="342900" lvl="0" indent="-342900">
              <a:lnSpc>
                <a:spcPct val="150000"/>
              </a:lnSpc>
              <a:buFontTx/>
              <a:buAutoNum type="arabicParenR"/>
            </a:pPr>
            <a:r>
              <a:rPr lang="en-US" sz="2000" dirty="0">
                <a:ea typeface="Times New Roman" panose="02020603050405020304" pitchFamily="18" charset="0"/>
              </a:rPr>
              <a:t>To i</a:t>
            </a:r>
            <a:r>
              <a:rPr lang="en-US" sz="2000" dirty="0">
                <a:latin typeface="Times New Roman" panose="02020603050405020304" pitchFamily="18" charset="0"/>
                <a:ea typeface="Times New Roman" panose="02020603050405020304" pitchFamily="18" charset="0"/>
              </a:rPr>
              <a:t>dentify the infrastructure needed for implementing on-road dynamic charging.</a:t>
            </a:r>
            <a:endParaRPr lang="en-IN" sz="2000" dirty="0">
              <a:latin typeface="Times New Roman" panose="02020603050405020304" pitchFamily="18" charset="0"/>
              <a:ea typeface="Times New Roman" panose="02020603050405020304" pitchFamily="18" charset="0"/>
            </a:endParaRPr>
          </a:p>
          <a:p>
            <a:pPr marL="342900" indent="-342900">
              <a:lnSpc>
                <a:spcPct val="150000"/>
              </a:lnSpc>
              <a:buFontTx/>
              <a:buAutoNum type="arabicParenR"/>
            </a:pPr>
            <a:endParaRPr lang="en-US"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CF5CE0DF-BCE8-45FB-66ED-5045ED963F90}"/>
              </a:ext>
            </a:extLst>
          </p:cNvPr>
          <p:cNvSpPr>
            <a:spLocks noGrp="1"/>
          </p:cNvSpPr>
          <p:nvPr>
            <p:ph type="dt" sz="half" idx="10"/>
          </p:nvPr>
        </p:nvSpPr>
        <p:spPr/>
        <p:txBody>
          <a:bodyPr/>
          <a:lstStyle/>
          <a:p>
            <a:fld id="{7A90E196-8B92-47A5-A3F9-4B03FF37A766}" type="datetime1">
              <a:rPr lang="en-US" smtClean="0"/>
              <a:t>7/26/2024</a:t>
            </a:fld>
            <a:endParaRPr lang="en-US"/>
          </a:p>
        </p:txBody>
      </p:sp>
    </p:spTree>
    <p:extLst>
      <p:ext uri="{BB962C8B-B14F-4D97-AF65-F5344CB8AC3E}">
        <p14:creationId xmlns:p14="http://schemas.microsoft.com/office/powerpoint/2010/main" val="429367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fontScale="85000" lnSpcReduction="10000"/>
          </a:bodyPr>
          <a:lstStyle/>
          <a:p>
            <a:pPr lvl="0" algn="ctr">
              <a:spcBef>
                <a:spcPct val="0"/>
              </a:spcBef>
            </a:pPr>
            <a:r>
              <a:rPr lang="en-US" sz="3950" spc="10" dirty="0">
                <a:latin typeface="Times New Roman" pitchFamily="18" charset="0"/>
                <a:cs typeface="Times New Roman" pitchFamily="18" charset="0"/>
              </a:rPr>
              <a:t>Hardware &amp; software Requirements</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7</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9" name="Rectangle 8"/>
          <p:cNvSpPr/>
          <p:nvPr/>
        </p:nvSpPr>
        <p:spPr>
          <a:xfrm>
            <a:off x="381000" y="1295400"/>
            <a:ext cx="8001000" cy="4708981"/>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Hardware Requirements:</a:t>
            </a:r>
          </a:p>
          <a:p>
            <a:endParaRPr lang="en-US" b="1"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  PWM IC – KA3525A</a:t>
            </a:r>
          </a:p>
          <a:p>
            <a:pPr algn="just">
              <a:buFont typeface="Arial" pitchFamily="34" charset="0"/>
              <a:buChar char="•"/>
            </a:pPr>
            <a:r>
              <a:rPr lang="en-US" sz="2400" dirty="0">
                <a:latin typeface="Times New Roman" pitchFamily="18" charset="0"/>
                <a:cs typeface="Times New Roman" pitchFamily="18" charset="0"/>
              </a:rPr>
              <a:t>  MOSFETs – IRF540</a:t>
            </a:r>
          </a:p>
          <a:p>
            <a:pPr algn="just">
              <a:buFont typeface="Arial" pitchFamily="34" charset="0"/>
              <a:buChar char="•"/>
            </a:pPr>
            <a:r>
              <a:rPr lang="en-US" sz="2400" dirty="0">
                <a:latin typeface="Times New Roman" pitchFamily="18" charset="0"/>
                <a:cs typeface="Times New Roman" pitchFamily="18" charset="0"/>
              </a:rPr>
              <a:t>  Antenna Type – Circular Loop Antenna</a:t>
            </a:r>
          </a:p>
          <a:p>
            <a:pPr algn="just">
              <a:buFont typeface="Arial" pitchFamily="34" charset="0"/>
              <a:buChar char="•"/>
            </a:pPr>
            <a:r>
              <a:rPr lang="en-US" sz="2400" dirty="0">
                <a:latin typeface="Times New Roman" pitchFamily="18" charset="0"/>
                <a:cs typeface="Times New Roman" pitchFamily="18" charset="0"/>
              </a:rPr>
              <a:t>  Antenna Alignment – Axial</a:t>
            </a:r>
          </a:p>
          <a:p>
            <a:pPr algn="just">
              <a:buFont typeface="Arial" pitchFamily="34" charset="0"/>
              <a:buChar char="•"/>
            </a:pPr>
            <a:r>
              <a:rPr lang="en-US" sz="2400" dirty="0">
                <a:latin typeface="Times New Roman" pitchFamily="18" charset="0"/>
                <a:cs typeface="Times New Roman" pitchFamily="18" charset="0"/>
              </a:rPr>
              <a:t>  Coil Impedance – 24Ohms</a:t>
            </a:r>
          </a:p>
          <a:p>
            <a:pPr algn="just">
              <a:buFont typeface="Arial" pitchFamily="34" charset="0"/>
              <a:buChar char="•"/>
            </a:pPr>
            <a:r>
              <a:rPr lang="en-US" sz="2400" dirty="0">
                <a:latin typeface="Times New Roman" pitchFamily="18" charset="0"/>
                <a:cs typeface="Times New Roman" pitchFamily="18" charset="0"/>
              </a:rPr>
              <a:t>  Wire Gauge : 20SWG</a:t>
            </a:r>
          </a:p>
          <a:p>
            <a:pPr algn="just">
              <a:buFont typeface="Arial" pitchFamily="34" charset="0"/>
              <a:buChar char="•"/>
            </a:pPr>
            <a:r>
              <a:rPr lang="en-US" sz="2400" dirty="0">
                <a:latin typeface="Times New Roman" pitchFamily="18" charset="0"/>
                <a:cs typeface="Times New Roman" pitchFamily="18" charset="0"/>
              </a:rPr>
              <a:t>  No. of . Turns: 60Turns</a:t>
            </a:r>
          </a:p>
          <a:p>
            <a:pPr algn="just">
              <a:buFont typeface="Arial" pitchFamily="34" charset="0"/>
              <a:buChar char="•"/>
            </a:pPr>
            <a:r>
              <a:rPr lang="en-US" sz="2400" dirty="0">
                <a:latin typeface="Times New Roman" pitchFamily="18" charset="0"/>
                <a:cs typeface="Times New Roman" pitchFamily="18" charset="0"/>
              </a:rPr>
              <a:t>  Coil Diameter : 140mm</a:t>
            </a:r>
          </a:p>
          <a:p>
            <a:endParaRPr lang="en-US" dirty="0"/>
          </a:p>
          <a:p>
            <a:endParaRPr lang="en-US" dirty="0"/>
          </a:p>
          <a:p>
            <a:pPr algn="just">
              <a:lnSpc>
                <a:spcPct val="150000"/>
              </a:lnSpc>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52EFF4F-4892-1DA0-A177-3699511A7369}"/>
              </a:ext>
            </a:extLst>
          </p:cNvPr>
          <p:cNvSpPr>
            <a:spLocks noGrp="1"/>
          </p:cNvSpPr>
          <p:nvPr>
            <p:ph type="dt" sz="half" idx="10"/>
          </p:nvPr>
        </p:nvSpPr>
        <p:spPr/>
        <p:txBody>
          <a:bodyPr/>
          <a:lstStyle/>
          <a:p>
            <a:fld id="{DB41457A-48AF-42EB-85CF-D09610684295}" type="datetime1">
              <a:rPr lang="en-US" smtClean="0"/>
              <a:t>7/26/2024</a:t>
            </a:fld>
            <a:endParaRPr lang="en-US"/>
          </a:p>
        </p:txBody>
      </p:sp>
    </p:spTree>
    <p:extLst>
      <p:ext uri="{BB962C8B-B14F-4D97-AF65-F5344CB8AC3E}">
        <p14:creationId xmlns:p14="http://schemas.microsoft.com/office/powerpoint/2010/main" val="367730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Proposed Work</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8</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11" name="Rectangle 10"/>
          <p:cNvSpPr/>
          <p:nvPr/>
        </p:nvSpPr>
        <p:spPr>
          <a:xfrm>
            <a:off x="304800" y="838200"/>
            <a:ext cx="8686800" cy="4862870"/>
          </a:xfrm>
          <a:prstGeom prst="rect">
            <a:avLst/>
          </a:prstGeom>
        </p:spPr>
        <p:txBody>
          <a:bodyPr wrap="square">
            <a:spAutoFit/>
          </a:bodyPr>
          <a:lstStyle/>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In the proposed system aims to develop an antenna and wireless power transfer         system suitable for electric vehicles (EVs).</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Using resonant magnetic coupling principle, the wireless power transfer technology to the electric vehicle is designed.</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When the vehicle’s power receiver’s frequency is tuned in exact with the resonance frequency of the transmitter unit below the road, the electrical power will flow from the transmitter coil inside the platform to the receiving coil inside the bottom of the electric vehicle.</a:t>
            </a:r>
          </a:p>
          <a:p>
            <a:pPr algn="just">
              <a:buFont typeface="Arial" pitchFamily="34" charset="0"/>
              <a:buChar char="•"/>
            </a:pPr>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This project describes the design and implementation of a wireless power transfer system for moving electric vehicles of any type like e-cars or e-bikes.</a:t>
            </a:r>
          </a:p>
          <a:p>
            <a:pPr marL="171450" indent="-171450" algn="just">
              <a:lnSpc>
                <a:spcPct val="150000"/>
              </a:lnSpc>
              <a:buFont typeface="Arial" pitchFamily="34" charset="0"/>
              <a:buChar char="•"/>
            </a:pPr>
            <a:endParaRPr lang="en-US"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AC129CA7-50F0-C627-9912-FFCB535DEFB3}"/>
              </a:ext>
            </a:extLst>
          </p:cNvPr>
          <p:cNvSpPr>
            <a:spLocks noGrp="1"/>
          </p:cNvSpPr>
          <p:nvPr>
            <p:ph type="dt" sz="half" idx="10"/>
          </p:nvPr>
        </p:nvSpPr>
        <p:spPr/>
        <p:txBody>
          <a:bodyPr/>
          <a:lstStyle/>
          <a:p>
            <a:fld id="{0572CFEC-5D91-4420-9FEC-AAF0244BBB72}" type="datetime1">
              <a:rPr lang="en-US" smtClean="0"/>
              <a:t>7/26/2024</a:t>
            </a:fld>
            <a:endParaRPr lang="en-US"/>
          </a:p>
        </p:txBody>
      </p:sp>
    </p:spTree>
    <p:extLst>
      <p:ext uri="{BB962C8B-B14F-4D97-AF65-F5344CB8AC3E}">
        <p14:creationId xmlns:p14="http://schemas.microsoft.com/office/powerpoint/2010/main" val="155982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p:blipFill>
        <p:spPr>
          <a:xfrm>
            <a:off x="152400" y="0"/>
            <a:ext cx="1066800" cy="838200"/>
          </a:xfrm>
          <a:prstGeom prst="rect">
            <a:avLst/>
          </a:prstGeom>
          <a:ln>
            <a:noFill/>
          </a:ln>
        </p:spPr>
      </p:pic>
      <p:sp>
        <p:nvSpPr>
          <p:cNvPr id="3" name="Title 1"/>
          <p:cNvSpPr txBox="1">
            <a:spLocks/>
          </p:cNvSpPr>
          <p:nvPr/>
        </p:nvSpPr>
        <p:spPr>
          <a:xfrm>
            <a:off x="1295400" y="0"/>
            <a:ext cx="6705600" cy="838200"/>
          </a:xfrm>
          <a:prstGeom prst="rect">
            <a:avLst/>
          </a:prstGeom>
          <a:solidFill>
            <a:schemeClr val="accent1">
              <a:lumMod val="60000"/>
              <a:lumOff val="40000"/>
            </a:schemeClr>
          </a:solidFill>
        </p:spPr>
        <p:txBody>
          <a:bodyPr>
            <a:normAutofit/>
          </a:bodyPr>
          <a:lstStyle/>
          <a:p>
            <a:pPr lvl="0" algn="ctr">
              <a:spcBef>
                <a:spcPct val="0"/>
              </a:spcBef>
            </a:pPr>
            <a:r>
              <a:rPr lang="en-US" sz="3950" spc="10" dirty="0">
                <a:latin typeface="Times New Roman" pitchFamily="18" charset="0"/>
                <a:cs typeface="Times New Roman" pitchFamily="18" charset="0"/>
              </a:rPr>
              <a:t>Proposed </a:t>
            </a:r>
            <a:r>
              <a:rPr lang="en-US" sz="3950" spc="-15" dirty="0">
                <a:latin typeface="Times New Roman" pitchFamily="18" charset="0"/>
                <a:cs typeface="Times New Roman" pitchFamily="18" charset="0"/>
              </a:rPr>
              <a:t>Block</a:t>
            </a:r>
            <a:r>
              <a:rPr lang="en-US" sz="3950" spc="-125" dirty="0">
                <a:latin typeface="Times New Roman" pitchFamily="18" charset="0"/>
                <a:cs typeface="Times New Roman" pitchFamily="18" charset="0"/>
              </a:rPr>
              <a:t> </a:t>
            </a:r>
            <a:r>
              <a:rPr lang="en-US" sz="3950" spc="5" dirty="0">
                <a:latin typeface="Times New Roman" pitchFamily="18" charset="0"/>
                <a:cs typeface="Times New Roman" pitchFamily="18" charset="0"/>
              </a:rPr>
              <a:t>Diagram</a:t>
            </a:r>
            <a:endParaRPr kumimoji="0" lang="en-US" sz="395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761"/>
            <a:ext cx="1143000" cy="832199"/>
          </a:xfrm>
          <a:prstGeom prst="rect">
            <a:avLst/>
          </a:prstGeom>
          <a:noFill/>
        </p:spPr>
      </p:pic>
      <p:sp>
        <p:nvSpPr>
          <p:cNvPr id="50" name="Title 49"/>
          <p:cNvSpPr>
            <a:spLocks noGrp="1"/>
          </p:cNvSpPr>
          <p:nvPr>
            <p:ph type="title"/>
          </p:nvPr>
        </p:nvSpPr>
        <p:spPr>
          <a:xfrm>
            <a:off x="428596" y="857232"/>
            <a:ext cx="8229600" cy="1143000"/>
          </a:xfrm>
        </p:spPr>
        <p:txBody>
          <a:bodyPr>
            <a:normAutofit/>
          </a:bodyPr>
          <a:lstStyle/>
          <a:p>
            <a:r>
              <a:rPr lang="en-IN" sz="2800" dirty="0">
                <a:latin typeface="Times New Roman" pitchFamily="18" charset="0"/>
                <a:cs typeface="Times New Roman" pitchFamily="18" charset="0"/>
              </a:rPr>
              <a:t>Transmitter Block Diagram</a:t>
            </a:r>
            <a:endParaRPr lang="en-US" sz="2800" dirty="0">
              <a:latin typeface="Times New Roman" pitchFamily="18" charset="0"/>
              <a:cs typeface="Times New Roman" pitchFamily="18" charset="0"/>
            </a:endParaRPr>
          </a:p>
        </p:txBody>
      </p:sp>
      <p:sp>
        <p:nvSpPr>
          <p:cNvPr id="54" name="Footer Placeholder 53">
            <a:extLst>
              <a:ext uri="{FF2B5EF4-FFF2-40B4-BE49-F238E27FC236}">
                <a16:creationId xmlns:a16="http://schemas.microsoft.com/office/drawing/2014/main" id="{DAA5A626-EEC2-4594-A61F-A258F3CCFEB1}"/>
              </a:ext>
            </a:extLst>
          </p:cNvPr>
          <p:cNvSpPr>
            <a:spLocks noGrp="1"/>
          </p:cNvSpPr>
          <p:nvPr>
            <p:ph type="ftr" sz="quarter" idx="11"/>
          </p:nvPr>
        </p:nvSpPr>
        <p:spPr/>
        <p:txBody>
          <a:bodyPr/>
          <a:lstStyle/>
          <a:p>
            <a:r>
              <a:rPr lang="en-US" dirty="0"/>
              <a:t>Project Presentation</a:t>
            </a:r>
          </a:p>
        </p:txBody>
      </p:sp>
      <p:sp>
        <p:nvSpPr>
          <p:cNvPr id="55" name="Slide Number Placeholder 54">
            <a:extLst>
              <a:ext uri="{FF2B5EF4-FFF2-40B4-BE49-F238E27FC236}">
                <a16:creationId xmlns:a16="http://schemas.microsoft.com/office/drawing/2014/main" id="{BC132BAD-5A43-4102-A335-7CB7B36A16CD}"/>
              </a:ext>
            </a:extLst>
          </p:cNvPr>
          <p:cNvSpPr>
            <a:spLocks noGrp="1"/>
          </p:cNvSpPr>
          <p:nvPr>
            <p:ph type="sldNum" sz="quarter" idx="12"/>
          </p:nvPr>
        </p:nvSpPr>
        <p:spPr/>
        <p:txBody>
          <a:bodyPr/>
          <a:lstStyle/>
          <a:p>
            <a:fld id="{BF8E0BEF-4C76-4ED6-8047-7211CADF5D76}" type="slidenum">
              <a:rPr lang="en-US" smtClean="0"/>
              <a:pPr/>
              <a:t>9</a:t>
            </a:fld>
            <a:endParaRPr lang="en-US"/>
          </a:p>
        </p:txBody>
      </p:sp>
      <p:sp>
        <p:nvSpPr>
          <p:cNvPr id="57" name="object 2">
            <a:extLst>
              <a:ext uri="{FF2B5EF4-FFF2-40B4-BE49-F238E27FC236}">
                <a16:creationId xmlns:a16="http://schemas.microsoft.com/office/drawing/2014/main" id="{81BF4C15-8310-46F2-87CF-13E20D723494}"/>
              </a:ext>
            </a:extLst>
          </p:cNvPr>
          <p:cNvSpPr/>
          <p:nvPr/>
        </p:nvSpPr>
        <p:spPr>
          <a:xfrm>
            <a:off x="4445" y="6333991"/>
            <a:ext cx="9139555" cy="1905"/>
          </a:xfrm>
          <a:custGeom>
            <a:avLst/>
            <a:gdLst/>
            <a:ahLst/>
            <a:cxnLst/>
            <a:rect l="l" t="t" r="r" b="b"/>
            <a:pathLst>
              <a:path w="9139555" h="1904">
                <a:moveTo>
                  <a:pt x="0" y="0"/>
                </a:moveTo>
                <a:lnTo>
                  <a:pt x="9139236" y="1586"/>
                </a:lnTo>
              </a:path>
            </a:pathLst>
          </a:custGeom>
          <a:ln w="28575">
            <a:solidFill>
              <a:srgbClr val="000000"/>
            </a:solidFill>
          </a:ln>
        </p:spPr>
        <p:txBody>
          <a:bodyPr wrap="square" lIns="0" tIns="0" rIns="0" bIns="0" rtlCol="0"/>
          <a:lstStyle/>
          <a:p>
            <a:endParaRPr/>
          </a:p>
        </p:txBody>
      </p:sp>
      <p:sp>
        <p:nvSpPr>
          <p:cNvPr id="5" name="Date Placeholder 4">
            <a:extLst>
              <a:ext uri="{FF2B5EF4-FFF2-40B4-BE49-F238E27FC236}">
                <a16:creationId xmlns:a16="http://schemas.microsoft.com/office/drawing/2014/main" id="{274BB13D-6CC9-A9F1-B390-DCD204CB6A8E}"/>
              </a:ext>
            </a:extLst>
          </p:cNvPr>
          <p:cNvSpPr>
            <a:spLocks noGrp="1"/>
          </p:cNvSpPr>
          <p:nvPr>
            <p:ph type="dt" sz="half" idx="10"/>
          </p:nvPr>
        </p:nvSpPr>
        <p:spPr/>
        <p:txBody>
          <a:bodyPr/>
          <a:lstStyle/>
          <a:p>
            <a:fld id="{94AF9DC0-2890-498E-A8DD-F39E1A025308}" type="datetime1">
              <a:rPr lang="en-US" smtClean="0"/>
              <a:t>7/26/2024</a:t>
            </a:fld>
            <a:endParaRPr lang="en-US"/>
          </a:p>
        </p:txBody>
      </p:sp>
      <p:pic>
        <p:nvPicPr>
          <p:cNvPr id="7" name="Picture 6">
            <a:extLst>
              <a:ext uri="{FF2B5EF4-FFF2-40B4-BE49-F238E27FC236}">
                <a16:creationId xmlns:a16="http://schemas.microsoft.com/office/drawing/2014/main" id="{1E2E5A88-2F86-48B8-C60A-E93BC86F0485}"/>
              </a:ext>
            </a:extLst>
          </p:cNvPr>
          <p:cNvPicPr>
            <a:picLocks noChangeAspect="1"/>
          </p:cNvPicPr>
          <p:nvPr/>
        </p:nvPicPr>
        <p:blipFill>
          <a:blip r:embed="rId4"/>
          <a:stretch>
            <a:fillRect/>
          </a:stretch>
        </p:blipFill>
        <p:spPr>
          <a:xfrm>
            <a:off x="1691680" y="1853963"/>
            <a:ext cx="6124575" cy="415344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2769</TotalTime>
  <Words>1706</Words>
  <Application>Microsoft Office PowerPoint</Application>
  <PresentationFormat>On-screen Show (4:3)</PresentationFormat>
  <Paragraphs>213</Paragraphs>
  <Slides>19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Times New Roman</vt:lpstr>
      <vt:lpstr>Wingdings</vt:lpstr>
      <vt:lpstr>Office Theme</vt:lpstr>
      <vt:lpstr>1_Office Theme</vt:lpstr>
      <vt:lpstr>Mini Project Presentation</vt:lpstr>
      <vt:lpstr>Presentation Overview</vt:lpstr>
      <vt:lpstr>PowerPoint Presentation</vt:lpstr>
      <vt:lpstr>PowerPoint Presentation</vt:lpstr>
      <vt:lpstr>Problem Statement </vt:lpstr>
      <vt:lpstr>PowerPoint Presentation</vt:lpstr>
      <vt:lpstr>PowerPoint Presentation</vt:lpstr>
      <vt:lpstr>PowerPoint Presentation</vt:lpstr>
      <vt:lpstr>Transmitter Block Diagram</vt:lpstr>
      <vt:lpstr>Receiver Block Diagram</vt:lpstr>
      <vt:lpstr>PowerPoint Presentation</vt:lpstr>
      <vt:lpstr>Working principle (Transmitter)</vt:lpstr>
      <vt:lpstr>Working principle (Receiver)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Presentation</dc:title>
  <dc:creator>Govind</dc:creator>
  <cp:lastModifiedBy>TEJAS S SUTHRAVE</cp:lastModifiedBy>
  <cp:revision>250</cp:revision>
  <dcterms:created xsi:type="dcterms:W3CDTF">2021-03-23T08:34:49Z</dcterms:created>
  <dcterms:modified xsi:type="dcterms:W3CDTF">2024-07-26T11:59:26Z</dcterms:modified>
</cp:coreProperties>
</file>