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  <p:sldMasterId id="2147493467" r:id="rId6"/>
  </p:sldMasterIdLst>
  <p:handoutMasterIdLst>
    <p:handoutMasterId r:id="rId15"/>
  </p:handoutMasterIdLst>
  <p:sldIdLst>
    <p:sldId id="259" r:id="rId7"/>
    <p:sldId id="260" r:id="rId8"/>
    <p:sldId id="261" r:id="rId9"/>
    <p:sldId id="264" r:id="rId10"/>
    <p:sldId id="265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938"/>
    <a:srgbClr val="00286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9037"/>
            <a:ext cx="40386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9037"/>
            <a:ext cx="40386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4628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248" y="431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7965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12/01/2016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61" y="2017589"/>
            <a:ext cx="3981450" cy="38862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074971" y="2218884"/>
            <a:ext cx="1715180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Claims</a:t>
            </a:r>
          </a:p>
        </p:txBody>
      </p:sp>
      <p:sp>
        <p:nvSpPr>
          <p:cNvPr id="14" name="Oval 13"/>
          <p:cNvSpPr/>
          <p:nvPr/>
        </p:nvSpPr>
        <p:spPr>
          <a:xfrm>
            <a:off x="4701511" y="1398957"/>
            <a:ext cx="2391941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 Segmentation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964739" y="2218884"/>
            <a:ext cx="2306316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661529"/>
            <a:ext cx="8953500" cy="49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did?</a:t>
            </a:r>
          </a:p>
        </p:txBody>
      </p:sp>
      <p:sp>
        <p:nvSpPr>
          <p:cNvPr id="7" name="Thought Bubble: Cloud 6"/>
          <p:cNvSpPr/>
          <p:nvPr/>
        </p:nvSpPr>
        <p:spPr>
          <a:xfrm>
            <a:off x="713499" y="1910973"/>
            <a:ext cx="3676262" cy="167018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Logistic Regression, Stepwise, Decision Tree, Discriminant Analysis</a:t>
            </a:r>
          </a:p>
        </p:txBody>
      </p:sp>
      <p:sp>
        <p:nvSpPr>
          <p:cNvPr id="8" name="Oval 7"/>
          <p:cNvSpPr/>
          <p:nvPr/>
        </p:nvSpPr>
        <p:spPr>
          <a:xfrm>
            <a:off x="-326329" y="3469186"/>
            <a:ext cx="2420759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Models used:</a:t>
            </a:r>
          </a:p>
        </p:txBody>
      </p:sp>
      <p:sp>
        <p:nvSpPr>
          <p:cNvPr id="9" name="Thought Bubble: Cloud 8"/>
          <p:cNvSpPr/>
          <p:nvPr/>
        </p:nvSpPr>
        <p:spPr>
          <a:xfrm>
            <a:off x="5298961" y="1910973"/>
            <a:ext cx="3676262" cy="1558213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Confusion Matrix, Gini Index</a:t>
            </a:r>
          </a:p>
        </p:txBody>
      </p:sp>
      <p:sp>
        <p:nvSpPr>
          <p:cNvPr id="10" name="Oval 9"/>
          <p:cNvSpPr/>
          <p:nvPr/>
        </p:nvSpPr>
        <p:spPr>
          <a:xfrm>
            <a:off x="3564293" y="3383653"/>
            <a:ext cx="3153747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Evaluation Metrics:</a:t>
            </a:r>
          </a:p>
        </p:txBody>
      </p:sp>
      <p:sp>
        <p:nvSpPr>
          <p:cNvPr id="11" name="Thought Bubble: Cloud 10"/>
          <p:cNvSpPr/>
          <p:nvPr/>
        </p:nvSpPr>
        <p:spPr>
          <a:xfrm>
            <a:off x="884050" y="4689942"/>
            <a:ext cx="3491498" cy="117213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Backward elimination Technique</a:t>
            </a:r>
          </a:p>
        </p:txBody>
      </p:sp>
      <p:sp>
        <p:nvSpPr>
          <p:cNvPr id="12" name="Oval 11"/>
          <p:cNvSpPr/>
          <p:nvPr/>
        </p:nvSpPr>
        <p:spPr>
          <a:xfrm>
            <a:off x="-283711" y="5909142"/>
            <a:ext cx="3141064" cy="766257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Variable Selection: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4879909" y="4749933"/>
            <a:ext cx="3676262" cy="121101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SAS JMP, Gretl</a:t>
            </a:r>
          </a:p>
        </p:txBody>
      </p:sp>
      <p:sp>
        <p:nvSpPr>
          <p:cNvPr id="14" name="Oval 13"/>
          <p:cNvSpPr/>
          <p:nvPr/>
        </p:nvSpPr>
        <p:spPr>
          <a:xfrm>
            <a:off x="3880003" y="5960952"/>
            <a:ext cx="2420759" cy="737118"/>
          </a:xfrm>
          <a:prstGeom prst="ellipse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Technology:</a:t>
            </a: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289" y="1659037"/>
            <a:ext cx="4282751" cy="509632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6016" y="1659037"/>
            <a:ext cx="4506685" cy="509632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Linear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" y="2366845"/>
            <a:ext cx="3247053" cy="1682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892" y="4268947"/>
            <a:ext cx="3853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False Positives : </a:t>
            </a:r>
            <a:r>
              <a:rPr lang="en-US" dirty="0"/>
              <a:t>Classifying a customer who is not likely to claim as </a:t>
            </a:r>
            <a:r>
              <a:rPr lang="en-US" b="1" dirty="0"/>
              <a:t>“Likely” </a:t>
            </a:r>
            <a:r>
              <a:rPr lang="en-US" dirty="0"/>
              <a:t>would impact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False Negatives : </a:t>
            </a:r>
            <a:r>
              <a:rPr lang="en-US" dirty="0"/>
              <a:t>Classifying a customer who has a claim as </a:t>
            </a:r>
            <a:r>
              <a:rPr lang="en-US" b="1" dirty="0"/>
              <a:t>“Not Likely” </a:t>
            </a:r>
            <a:r>
              <a:rPr lang="en-US" dirty="0"/>
              <a:t>would have a negative influence on the customers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4595" y="2366844"/>
            <a:ext cx="3750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53" y="4911876"/>
            <a:ext cx="281940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4595" y="3272510"/>
            <a:ext cx="371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131.805 + [ 164.772 * Exposure + </a:t>
            </a:r>
          </a:p>
          <a:p>
            <a:pPr algn="ctr"/>
            <a:r>
              <a:rPr lang="en-US" b="1" dirty="0"/>
              <a:t> [-21.0107 *(AgeCat) + 7.01917 * Veh_Value ]</a:t>
            </a:r>
          </a:p>
        </p:txBody>
      </p:sp>
    </p:spTree>
    <p:extLst>
      <p:ext uri="{BB962C8B-B14F-4D97-AF65-F5344CB8AC3E}">
        <p14:creationId xmlns:p14="http://schemas.microsoft.com/office/powerpoint/2010/main" val="91780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Influencers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Exposure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Age Category</a:t>
            </a:r>
          </a:p>
          <a:p>
            <a:pPr>
              <a:lnSpc>
                <a:spcPct val="200000"/>
              </a:lnSpc>
            </a:pPr>
            <a:r>
              <a:rPr lang="en-US" b="1" dirty="0"/>
              <a:t>Vehicle 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84" y="3168786"/>
            <a:ext cx="3817873" cy="2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604" y="1856792"/>
            <a:ext cx="869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629" y="1698171"/>
            <a:ext cx="8780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To devise a rating plan for the company to segment the customers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Solution:   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44" y="2200275"/>
            <a:ext cx="696520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943" y="1754155"/>
            <a:ext cx="8705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Driver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Driving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Vehicle Safety Index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Transportation Fatalities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2976077"/>
            <a:ext cx="251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2016" y="3969406"/>
            <a:ext cx="2864498" cy="28943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Sriram R</a:t>
            </a:r>
          </a:p>
          <a:p>
            <a:pPr marL="0" indent="0">
              <a:buNone/>
            </a:pPr>
            <a:r>
              <a:rPr lang="en-US" b="1" dirty="0"/>
              <a:t>Prashant PS</a:t>
            </a:r>
          </a:p>
          <a:p>
            <a:pPr marL="0" indent="0">
              <a:buNone/>
            </a:pPr>
            <a:r>
              <a:rPr lang="en-US" b="1" dirty="0"/>
              <a:t>Sriraman S</a:t>
            </a:r>
          </a:p>
          <a:p>
            <a:pPr marL="0" indent="0">
              <a:buNone/>
            </a:pPr>
            <a:r>
              <a:rPr lang="en-US" b="1" dirty="0"/>
              <a:t>Thejes SV</a:t>
            </a:r>
          </a:p>
          <a:p>
            <a:pPr marL="0" indent="0">
              <a:buNone/>
            </a:pPr>
            <a:r>
              <a:rPr lang="en-US" b="1" dirty="0"/>
              <a:t>Tejas Naren TN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12801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9082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oakleaf-standar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767</TotalTime>
  <Words>164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white-oakleaf-standard-template</vt:lpstr>
      <vt:lpstr>1_Custom Design</vt:lpstr>
      <vt:lpstr>Custom Design</vt:lpstr>
      <vt:lpstr>PowerPoint Presentation</vt:lpstr>
      <vt:lpstr>What we did?</vt:lpstr>
      <vt:lpstr>How we did?</vt:lpstr>
      <vt:lpstr>Modeling Technique</vt:lpstr>
      <vt:lpstr>Model Influencers</vt:lpstr>
      <vt:lpstr>Classification Approach</vt:lpstr>
      <vt:lpstr>Additional Variables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Tejas Naren TN</cp:lastModifiedBy>
  <cp:revision>86</cp:revision>
  <dcterms:created xsi:type="dcterms:W3CDTF">2010-04-12T23:12:02Z</dcterms:created>
  <dcterms:modified xsi:type="dcterms:W3CDTF">2016-12-01T14:31:15Z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