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64" r:id="rId11"/>
    <p:sldId id="267" r:id="rId12"/>
    <p:sldId id="2146847062" r:id="rId13"/>
    <p:sldId id="2146847063" r:id="rId14"/>
    <p:sldId id="268" r:id="rId15"/>
    <p:sldId id="2146847055" r:id="rId16"/>
    <p:sldId id="269" r:id="rId17"/>
    <p:sldId id="2146847059" r:id="rId18"/>
    <p:sldId id="2146847060" r:id="rId19"/>
    <p:sldId id="2146847061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64" autoAdjust="0"/>
  </p:normalViewPr>
  <p:slideViewPr>
    <p:cSldViewPr snapToGrid="0">
      <p:cViewPr>
        <p:scale>
          <a:sx n="70" d="100"/>
          <a:sy n="70" d="100"/>
        </p:scale>
        <p:origin x="-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8" y="3085766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020433"/>
            <a:ext cx="10993548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3" y="2495445"/>
            <a:ext cx="10993547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4" y="6423916"/>
            <a:ext cx="69172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6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4" y="6423916"/>
            <a:ext cx="69172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4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2" y="863600"/>
            <a:ext cx="3124201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4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3" y="457201"/>
            <a:ext cx="3703321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6" y="453644"/>
            <a:ext cx="3703321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29" y="457200"/>
            <a:ext cx="3703321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4" y="6423916"/>
            <a:ext cx="69172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6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302026"/>
            <a:ext cx="11029614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8/3/2025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20" y="5141976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5" y="2393952"/>
            <a:ext cx="11029614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11029614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4" y="6423916"/>
            <a:ext cx="69172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6" y="729660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5" y="1391479"/>
            <a:ext cx="5194766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70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4" y="6423916"/>
            <a:ext cx="69172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6" y="729659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70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5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4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40" y="2926052"/>
            <a:ext cx="519477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4" y="6423916"/>
            <a:ext cx="69172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4" y="6423916"/>
            <a:ext cx="69172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4" y="6423916"/>
            <a:ext cx="69172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2"/>
            <a:ext cx="3682724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1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30" y="1179829"/>
            <a:ext cx="6650990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5" y="6456918"/>
            <a:ext cx="2844798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4" y="6452592"/>
            <a:ext cx="6917211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1" y="6456918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6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2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3" y="5260127"/>
            <a:ext cx="11029618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4" y="6423916"/>
            <a:ext cx="6917211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6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6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5" y="6423916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6423916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3" y="457201"/>
            <a:ext cx="3703321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6" y="453644"/>
            <a:ext cx="3703321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29" y="457200"/>
            <a:ext cx="3703321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7" y="6437910"/>
            <a:ext cx="1125804" cy="365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jasvi1211/IBM-PPT.gi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hivamb/machine-predictive-maintenance-classification" TargetMode="External"/><Relationship Id="rId2" Type="http://schemas.openxmlformats.org/officeDocument/2006/relationships/hyperlink" Target="https://www.ibm.com/docs/en/watson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MAINTENANCE MODEL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3" y="1034323"/>
            <a:ext cx="1272664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32" y="4586367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TEJASVI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Sanskaram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University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Engineering and Technology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 descr="PREDICTIVE MAINTENANCE MODEL 1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437" y="1545631"/>
            <a:ext cx="11029950" cy="1974902"/>
          </a:xfrm>
        </p:spPr>
      </p:pic>
      <p:sp>
        <p:nvSpPr>
          <p:cNvPr id="6" name="TextBox 5"/>
          <p:cNvSpPr txBox="1"/>
          <p:nvPr/>
        </p:nvSpPr>
        <p:spPr>
          <a:xfrm>
            <a:off x="2074461" y="4258101"/>
            <a:ext cx="832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results showcase the accuracy of the model by providing the correct prediction.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7672" y="4995081"/>
            <a:ext cx="11068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GITHUB REPOSITORY LINK:</a:t>
            </a:r>
          </a:p>
          <a:p>
            <a:r>
              <a:rPr lang="en-US" sz="2000" dirty="0" smtClean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github.com/tejasvi1211/IBM-PPT.git</a:t>
            </a:r>
            <a:r>
              <a:rPr lang="en-US" sz="2000" dirty="0" smtClean="0"/>
              <a:t> 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14832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 smtClean="0"/>
              <a:t>The predictive maintenance solution using </a:t>
            </a:r>
            <a:r>
              <a:rPr lang="en-US" sz="2000" dirty="0" err="1" smtClean="0"/>
              <a:t>AutoAI</a:t>
            </a:r>
            <a:r>
              <a:rPr lang="en-US" sz="2000" dirty="0" smtClean="0"/>
              <a:t> and the SNAP Random Forest Classifier effectively identified machine failure types with high accuracy. This enables timely interventions, reducing unexpected downtime and operational costs. While the no-code </a:t>
            </a:r>
            <a:r>
              <a:rPr lang="en-US" sz="2000" dirty="0" err="1" smtClean="0"/>
              <a:t>AutoAI</a:t>
            </a:r>
            <a:r>
              <a:rPr lang="en-US" sz="2000" dirty="0" smtClean="0"/>
              <a:t> platform simplified model building, challenges included limited customization and dependence on data quality. Future improvements could involve integrating real-time sensor data and expanding feature engineering. Accurate failure prediction remains crucial for optimizing maintenance schedules and ensuring business continuity.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318331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 smtClean="0"/>
              <a:t>Additional Data Sources</a:t>
            </a:r>
            <a:r>
              <a:rPr lang="en-US" sz="2000" dirty="0" smtClean="0"/>
              <a:t>: Integrate real-time sensor data, maintenance logs, and environmental conditions to improve model accuracy.</a:t>
            </a:r>
          </a:p>
          <a:p>
            <a:r>
              <a:rPr lang="en-US" sz="2000" b="1" dirty="0" smtClean="0"/>
              <a:t>Algorithm Optimization</a:t>
            </a:r>
            <a:r>
              <a:rPr lang="en-US" sz="2000" dirty="0" smtClean="0"/>
              <a:t>: Experiment with advanced models like ensemble deep learning or anomaly detection for rare failure events.</a:t>
            </a:r>
          </a:p>
          <a:p>
            <a:r>
              <a:rPr lang="en-US" sz="2000" b="1" dirty="0" smtClean="0"/>
              <a:t>Scalability</a:t>
            </a:r>
            <a:r>
              <a:rPr lang="en-US" sz="2000" dirty="0" smtClean="0"/>
              <a:t>: Deploy models using edge computing for on-device inference, enabling faster response times in remote or </a:t>
            </a:r>
            <a:r>
              <a:rPr lang="en-US" sz="2000" dirty="0" err="1" smtClean="0"/>
              <a:t>IoT</a:t>
            </a:r>
            <a:r>
              <a:rPr lang="en-US" sz="2000" dirty="0" smtClean="0"/>
              <a:t>-enabled environments.</a:t>
            </a:r>
          </a:p>
          <a:p>
            <a:r>
              <a:rPr lang="en-US" sz="2000" b="1" dirty="0" smtClean="0"/>
              <a:t>System Expansion</a:t>
            </a:r>
            <a:r>
              <a:rPr lang="en-US" sz="2000" dirty="0" smtClean="0"/>
              <a:t>: Extend the solution across multiple machine types or facilities, creating a unified predictive maintenance dashboard.</a:t>
            </a:r>
          </a:p>
          <a:p>
            <a:pPr marL="305435" indent="-305435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="" xmlns:p14="http://schemas.microsoft.com/office/powerpoint/2010/main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400" dirty="0" smtClean="0"/>
              <a:t>IBM Documentation. (2024). </a:t>
            </a:r>
            <a:r>
              <a:rPr lang="en-US" sz="2400" i="1" dirty="0" smtClean="0"/>
              <a:t>Watsonx.ai </a:t>
            </a:r>
            <a:r>
              <a:rPr lang="en-US" sz="2400" i="1" dirty="0" err="1" smtClean="0"/>
              <a:t>AutoAI</a:t>
            </a:r>
            <a:r>
              <a:rPr lang="en-US" sz="2400" i="1" dirty="0" smtClean="0"/>
              <a:t> Overview</a:t>
            </a:r>
            <a:r>
              <a:rPr lang="en-US" sz="2400" dirty="0" smtClean="0"/>
              <a:t>. IBM Cloud.</a:t>
            </a:r>
            <a:br>
              <a:rPr lang="en-US" sz="2400" dirty="0" smtClean="0"/>
            </a:br>
            <a:r>
              <a:rPr lang="en-US" sz="2400" dirty="0" smtClean="0">
                <a:hlinkClick r:id="rId2"/>
              </a:rPr>
              <a:t>https://www.ibm.com/docs/en/watsonx</a:t>
            </a:r>
            <a:endParaRPr lang="en-US" sz="2400" dirty="0" smtClean="0"/>
          </a:p>
          <a:p>
            <a:pPr marL="305435" indent="-305435"/>
            <a:endParaRPr lang="en-US" sz="2400" dirty="0" smtClean="0"/>
          </a:p>
          <a:p>
            <a:pPr marL="305435" indent="-305435"/>
            <a:r>
              <a:rPr lang="en-US" sz="2400" dirty="0" err="1" smtClean="0"/>
              <a:t>Kaggle</a:t>
            </a:r>
            <a:r>
              <a:rPr lang="en-US" sz="2400" dirty="0" smtClean="0"/>
              <a:t> dataset link – </a:t>
            </a:r>
            <a:r>
              <a:rPr lang="en-US" sz="2400" dirty="0" smtClean="0">
                <a:hlinkClick r:id="rId3"/>
              </a:rPr>
              <a:t>https://www.kaggle.com/datasets/shivamb/machine-predictive-maintenance-classification</a:t>
            </a:r>
            <a:r>
              <a:rPr lang="en-US" sz="2400" dirty="0" smtClean="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7289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57154" y="1315399"/>
            <a:ext cx="6596277" cy="5134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473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04640" y="1301750"/>
            <a:ext cx="6648793" cy="5178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12871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81029" y="2105202"/>
            <a:ext cx="11029950" cy="3066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17185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2766220"/>
            <a:ext cx="9298745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4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4" y="1237632"/>
            <a:ext cx="11029614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400" dirty="0" smtClean="0"/>
              <a:t>Develop a predictive maintenance model for a fleet of industrial machines to anticipate failures before they occur. This project will involve analyzing sensor data from machinery to identify patterns that precede a failure. The goal is to create a classification model that can predict the type of failure (</a:t>
            </a:r>
            <a:r>
              <a:rPr lang="en-IN" sz="2400" dirty="0" err="1" smtClean="0"/>
              <a:t>e,g</a:t>
            </a:r>
            <a:r>
              <a:rPr lang="en-IN" sz="2400" dirty="0" smtClean="0"/>
              <a:t>., tool wear, heat dissipation, power failure) based on real-time operational data. This will enable predictive maintenance, reducing downtime  and operational costs.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2" y="1087378"/>
            <a:ext cx="11613484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The proposed system aims to address the challenge of predicting the required </a:t>
            </a:r>
            <a:r>
              <a:rPr lang="en-IN" sz="1200" b="1" dirty="0" smtClean="0">
                <a:latin typeface="Calibri"/>
                <a:ea typeface="+mn-lt"/>
                <a:cs typeface="+mn-lt"/>
              </a:rPr>
              <a:t>maintenance for machines to ensure reduced downtime and operational costs. </a:t>
            </a:r>
            <a:r>
              <a:rPr lang="en-IN" sz="1200" b="1" dirty="0">
                <a:latin typeface="Calibri"/>
                <a:ea typeface="+mn-lt"/>
                <a:cs typeface="+mn-lt"/>
              </a:rPr>
              <a:t>This involves leveraging data analytics and machine learning techniques to forecast </a:t>
            </a:r>
            <a:r>
              <a:rPr lang="en-IN" sz="1200" b="1" dirty="0" smtClean="0">
                <a:latin typeface="Calibri"/>
                <a:ea typeface="+mn-lt"/>
                <a:cs typeface="+mn-lt"/>
              </a:rPr>
              <a:t>possible machine failures that needs to be resolved. </a:t>
            </a:r>
            <a:r>
              <a:rPr lang="en-IN" sz="1200" b="1" dirty="0">
                <a:latin typeface="Calibri"/>
                <a:ea typeface="+mn-lt"/>
                <a:cs typeface="+mn-lt"/>
              </a:rPr>
              <a:t>The solution will consist of the following components: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Data Collection: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 smtClean="0">
                <a:latin typeface="Calibri"/>
                <a:ea typeface="+mn-lt"/>
                <a:cs typeface="+mn-lt"/>
              </a:rPr>
              <a:t>Gather </a:t>
            </a:r>
            <a:r>
              <a:rPr lang="en-IN" sz="1200" b="1" dirty="0">
                <a:latin typeface="Calibri"/>
                <a:ea typeface="+mn-lt"/>
                <a:cs typeface="+mn-lt"/>
              </a:rPr>
              <a:t>data on </a:t>
            </a:r>
            <a:r>
              <a:rPr lang="en-IN" sz="1200" b="1" dirty="0" smtClean="0">
                <a:latin typeface="Calibri"/>
                <a:ea typeface="+mn-lt"/>
                <a:cs typeface="+mn-lt"/>
              </a:rPr>
              <a:t>machines type, </a:t>
            </a:r>
            <a:r>
              <a:rPr lang="en-IN" sz="1200" b="1" dirty="0">
                <a:latin typeface="Calibri"/>
                <a:ea typeface="+mn-lt"/>
                <a:cs typeface="+mn-lt"/>
              </a:rPr>
              <a:t>including </a:t>
            </a:r>
            <a:r>
              <a:rPr lang="en-IN" sz="1200" b="1" dirty="0" smtClean="0">
                <a:latin typeface="Calibri"/>
                <a:ea typeface="+mn-lt"/>
                <a:cs typeface="+mn-lt"/>
              </a:rPr>
              <a:t>air temperature, speed, torque, </a:t>
            </a:r>
            <a:r>
              <a:rPr lang="en-IN" sz="1200" b="1" dirty="0">
                <a:latin typeface="Calibri"/>
                <a:ea typeface="+mn-lt"/>
                <a:cs typeface="+mn-lt"/>
              </a:rPr>
              <a:t>and other relevant factors.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Utilize real-time data sources, such as </a:t>
            </a:r>
            <a:r>
              <a:rPr lang="en-IN" sz="1200" b="1" dirty="0" smtClean="0">
                <a:latin typeface="Calibri"/>
                <a:ea typeface="+mn-lt"/>
                <a:cs typeface="+mn-lt"/>
              </a:rPr>
              <a:t>process temperature, tool wear, </a:t>
            </a:r>
            <a:r>
              <a:rPr lang="en-IN" sz="1200" b="1" dirty="0">
                <a:latin typeface="Calibri"/>
                <a:ea typeface="+mn-lt"/>
                <a:cs typeface="+mn-lt"/>
              </a:rPr>
              <a:t>and </a:t>
            </a:r>
            <a:r>
              <a:rPr lang="en-IN" sz="1200" b="1" dirty="0" smtClean="0">
                <a:latin typeface="Calibri"/>
                <a:ea typeface="+mn-lt"/>
                <a:cs typeface="+mn-lt"/>
              </a:rPr>
              <a:t>failure type to </a:t>
            </a:r>
            <a:r>
              <a:rPr lang="en-IN" sz="1200" b="1" dirty="0">
                <a:latin typeface="Calibri"/>
                <a:ea typeface="+mn-lt"/>
                <a:cs typeface="+mn-lt"/>
              </a:rPr>
              <a:t>enhance prediction accuracy.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Data Preprocessing: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Clean and preprocess the collected data to handle missing values, outliers, and inconsistencies.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Feature engineering to extract relevant features from the data that might impact </a:t>
            </a:r>
            <a:r>
              <a:rPr lang="en-IN" sz="1200" b="1" dirty="0" smtClean="0">
                <a:latin typeface="Calibri"/>
                <a:ea typeface="+mn-lt"/>
                <a:cs typeface="+mn-lt"/>
              </a:rPr>
              <a:t>machine failures.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Machine Learning Algorithm: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Implement a machine learning algorithm, such as </a:t>
            </a:r>
            <a:r>
              <a:rPr lang="en-IN" sz="1200" b="1" dirty="0" smtClean="0">
                <a:latin typeface="Calibri"/>
                <a:ea typeface="+mn-lt"/>
                <a:cs typeface="+mn-lt"/>
              </a:rPr>
              <a:t>Snap Random Forest Classifier </a:t>
            </a:r>
            <a:r>
              <a:rPr lang="en-IN" sz="1200" b="1" dirty="0">
                <a:latin typeface="Calibri"/>
                <a:ea typeface="+mn-lt"/>
                <a:cs typeface="+mn-lt"/>
              </a:rPr>
              <a:t>to predict </a:t>
            </a:r>
            <a:r>
              <a:rPr lang="en-IN" sz="1200" b="1" dirty="0" smtClean="0">
                <a:latin typeface="Calibri"/>
                <a:ea typeface="+mn-lt"/>
                <a:cs typeface="+mn-lt"/>
              </a:rPr>
              <a:t>machine failures </a:t>
            </a:r>
            <a:r>
              <a:rPr lang="en-IN" sz="1200" b="1" dirty="0">
                <a:latin typeface="Calibri"/>
                <a:ea typeface="+mn-lt"/>
                <a:cs typeface="+mn-lt"/>
              </a:rPr>
              <a:t>based on historical patterns.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Consider incorporating other factors like </a:t>
            </a:r>
            <a:r>
              <a:rPr lang="en-IN" sz="1200" b="1" dirty="0" smtClean="0">
                <a:latin typeface="Calibri"/>
                <a:ea typeface="+mn-lt"/>
                <a:cs typeface="+mn-lt"/>
              </a:rPr>
              <a:t>temperature, target, </a:t>
            </a:r>
            <a:r>
              <a:rPr lang="en-IN" sz="1200" b="1" dirty="0">
                <a:latin typeface="Calibri"/>
                <a:ea typeface="+mn-lt"/>
                <a:cs typeface="+mn-lt"/>
              </a:rPr>
              <a:t>and </a:t>
            </a:r>
            <a:r>
              <a:rPr lang="en-IN" sz="1200" b="1" dirty="0" smtClean="0">
                <a:latin typeface="Calibri"/>
                <a:ea typeface="+mn-lt"/>
                <a:cs typeface="+mn-lt"/>
              </a:rPr>
              <a:t>failure type </a:t>
            </a:r>
            <a:r>
              <a:rPr lang="en-IN" sz="1200" b="1" dirty="0">
                <a:latin typeface="Calibri"/>
                <a:ea typeface="+mn-lt"/>
                <a:cs typeface="+mn-lt"/>
              </a:rPr>
              <a:t>to improve prediction accuracy.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Deployment: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Develop a user-friendly interface or application that provides real-time predictions for </a:t>
            </a:r>
            <a:r>
              <a:rPr lang="en-IN" sz="1200" b="1" dirty="0" smtClean="0">
                <a:latin typeface="Calibri"/>
                <a:ea typeface="+mn-lt"/>
                <a:cs typeface="+mn-lt"/>
              </a:rPr>
              <a:t>machine’s wear status.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Deploy the solution on a scalable and reliable platform, considering factors like server infrastructure, response time, and user accessibility.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Evaluation: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Assess the model's performance using appropriate metrics such as Mean Absolute Error (MAE), Root Mean Squared Error (RMSE), or other relevant metrics.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Fine-tune the model based on feedback and continuous monitoring of prediction accuracy.</a:t>
            </a:r>
            <a:endParaRPr lang="en-IN" sz="1200" b="1" dirty="0">
              <a:latin typeface="Calibri"/>
            </a:endParaRPr>
          </a:p>
          <a:p>
            <a:pPr marL="629920" lvl="1" indent="-305435"/>
            <a:r>
              <a:rPr lang="en-IN" sz="1200" dirty="0">
                <a:ea typeface="+mn-lt"/>
                <a:cs typeface="+mn-lt"/>
              </a:rPr>
              <a:t>Result:</a:t>
            </a:r>
            <a:endParaRPr lang="en-IN" sz="12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1035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6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05435" indent="-305435"/>
            <a:r>
              <a:rPr lang="en-IN" sz="1800" b="1" dirty="0" smtClean="0">
                <a:solidFill>
                  <a:srgbClr val="0F0F0F"/>
                </a:solidFill>
              </a:rPr>
              <a:t>System requirements</a:t>
            </a:r>
          </a:p>
          <a:p>
            <a:r>
              <a:rPr lang="en-US" sz="1800" b="1" dirty="0" smtClean="0"/>
              <a:t>Platform</a:t>
            </a:r>
            <a:r>
              <a:rPr lang="en-US" sz="1800" dirty="0" smtClean="0"/>
              <a:t>: IBM Cloud (</a:t>
            </a:r>
            <a:r>
              <a:rPr lang="en-US" sz="1800" dirty="0" err="1" smtClean="0"/>
              <a:t>Lite</a:t>
            </a:r>
            <a:r>
              <a:rPr lang="en-US" sz="1800" dirty="0" smtClean="0"/>
              <a:t> Plan)</a:t>
            </a:r>
          </a:p>
          <a:p>
            <a:r>
              <a:rPr lang="en-US" sz="1800" b="1" dirty="0" smtClean="0"/>
              <a:t>Service Used</a:t>
            </a:r>
            <a:r>
              <a:rPr lang="en-US" sz="1800" dirty="0" smtClean="0"/>
              <a:t>: Watsonx.ai Studio</a:t>
            </a:r>
          </a:p>
          <a:p>
            <a:r>
              <a:rPr lang="en-US" sz="1800" b="1" dirty="0" smtClean="0"/>
              <a:t>Operating Environment</a:t>
            </a:r>
            <a:r>
              <a:rPr lang="en-US" sz="1800" dirty="0" smtClean="0"/>
              <a:t>: Cloud-based, no local installation required</a:t>
            </a:r>
          </a:p>
          <a:p>
            <a:r>
              <a:rPr lang="en-US" sz="1800" b="1" dirty="0" smtClean="0"/>
              <a:t>Compute Resources</a:t>
            </a:r>
            <a:r>
              <a:rPr lang="en-US" sz="1800" dirty="0" smtClean="0"/>
              <a:t>: Managed automatically by IBM Cloud</a:t>
            </a:r>
          </a:p>
          <a:p>
            <a:r>
              <a:rPr lang="en-US" sz="1800" b="1" dirty="0" smtClean="0"/>
              <a:t>Data Storage</a:t>
            </a:r>
            <a:r>
              <a:rPr lang="en-US" sz="1800" dirty="0" smtClean="0"/>
              <a:t>: IBM Cloud Object Storage (</a:t>
            </a:r>
            <a:r>
              <a:rPr lang="en-US" sz="1800" dirty="0" err="1" smtClean="0"/>
              <a:t>Lite</a:t>
            </a:r>
            <a:r>
              <a:rPr lang="en-US" sz="1800" dirty="0" smtClean="0"/>
              <a:t> Tier)</a:t>
            </a:r>
          </a:p>
          <a:p>
            <a:pPr marL="305435" indent="-305435">
              <a:buNone/>
            </a:pPr>
            <a:endParaRPr lang="en-IN" sz="1800" b="1" dirty="0">
              <a:solidFill>
                <a:srgbClr val="0F0F0F"/>
              </a:solidFill>
            </a:endParaRP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Library required to build the </a:t>
            </a:r>
            <a:r>
              <a:rPr lang="en-IN" sz="1800" b="1" dirty="0" smtClean="0">
                <a:solidFill>
                  <a:srgbClr val="0F0F0F"/>
                </a:solidFill>
              </a:rPr>
              <a:t>model</a:t>
            </a:r>
          </a:p>
          <a:p>
            <a:pPr marL="305435" indent="-305435"/>
            <a:r>
              <a:rPr lang="en-US" sz="1800" dirty="0" smtClean="0"/>
              <a:t>Watsonx.ai Studio</a:t>
            </a:r>
          </a:p>
          <a:p>
            <a:pPr marL="305435" indent="-305435"/>
            <a:r>
              <a:rPr lang="en-US" sz="1800" dirty="0" err="1" smtClean="0"/>
              <a:t>AutoAI</a:t>
            </a:r>
            <a:endParaRPr lang="en-US" sz="1800" dirty="0" smtClean="0"/>
          </a:p>
          <a:p>
            <a:pPr marL="305435" indent="-305435"/>
            <a:r>
              <a:rPr lang="en-US" sz="1800" dirty="0" smtClean="0"/>
              <a:t>Watson Machine Learning (WML)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1400" b="1" dirty="0" smtClean="0">
                <a:ea typeface="+mn-lt"/>
                <a:cs typeface="+mn-lt"/>
              </a:rPr>
              <a:t>Algorithm Selection:</a:t>
            </a:r>
          </a:p>
          <a:p>
            <a:pPr marL="305435" indent="-305435">
              <a:lnSpc>
                <a:spcPct val="100000"/>
              </a:lnSpc>
              <a:buNone/>
            </a:pPr>
            <a:r>
              <a:rPr lang="en-IN" sz="1400" b="1" dirty="0" smtClean="0">
                <a:ea typeface="+mn-lt"/>
                <a:cs typeface="+mn-lt"/>
              </a:rPr>
              <a:t>       </a:t>
            </a:r>
            <a:r>
              <a:rPr lang="en-US" sz="1400" dirty="0" smtClean="0"/>
              <a:t>The SNAP Random Forest Classifier was selected for its robustness and ability to handle imbalanced and high-dimensional data. It delivers accurate predictions by combining multiple decision trees, making it ideal for predictive maintenance where equipment failure patterns can be complex and non-linear.</a:t>
            </a:r>
            <a:endParaRPr lang="en-IN" sz="1400" dirty="0"/>
          </a:p>
          <a:p>
            <a:pPr marL="305435" indent="-305435"/>
            <a:r>
              <a:rPr lang="en-IN" sz="1400" b="1" dirty="0" smtClean="0">
                <a:ea typeface="+mn-lt"/>
                <a:cs typeface="+mn-lt"/>
              </a:rPr>
              <a:t>Data </a:t>
            </a:r>
            <a:r>
              <a:rPr lang="en-IN" sz="1400" b="1" dirty="0">
                <a:ea typeface="+mn-lt"/>
                <a:cs typeface="+mn-lt"/>
              </a:rPr>
              <a:t>Input:</a:t>
            </a:r>
            <a:endParaRPr lang="en-IN" sz="1400" dirty="0"/>
          </a:p>
          <a:p>
            <a:pPr marL="305435" indent="-305435">
              <a:buNone/>
            </a:pPr>
            <a:r>
              <a:rPr lang="en-IN" sz="1400" b="1" dirty="0" smtClean="0">
                <a:ea typeface="+mn-lt"/>
                <a:cs typeface="+mn-lt"/>
              </a:rPr>
              <a:t>      </a:t>
            </a:r>
            <a:r>
              <a:rPr lang="en-IN" sz="1400" dirty="0" smtClean="0">
                <a:ea typeface="+mn-lt"/>
                <a:cs typeface="+mn-lt"/>
              </a:rPr>
              <a:t>The model requires Product ID, Machine type, air temperature, process temperature, rotational speed, torque, tool wear, and target from the user to determine the failure type.</a:t>
            </a:r>
            <a:endParaRPr lang="en-IN" sz="1400" b="1" dirty="0" smtClean="0">
              <a:ea typeface="+mn-lt"/>
              <a:cs typeface="+mn-lt"/>
            </a:endParaRPr>
          </a:p>
          <a:p>
            <a:pPr marL="305435" indent="-305435"/>
            <a:r>
              <a:rPr lang="en-IN" sz="1400" b="1" dirty="0" smtClean="0">
                <a:ea typeface="+mn-lt"/>
                <a:cs typeface="+mn-lt"/>
              </a:rPr>
              <a:t>Training </a:t>
            </a:r>
            <a:r>
              <a:rPr lang="en-IN" sz="1400" b="1" dirty="0">
                <a:ea typeface="+mn-lt"/>
                <a:cs typeface="+mn-lt"/>
              </a:rPr>
              <a:t>Process</a:t>
            </a:r>
            <a:r>
              <a:rPr lang="en-IN" sz="1400" b="1" dirty="0" smtClean="0">
                <a:ea typeface="+mn-lt"/>
                <a:cs typeface="+mn-lt"/>
              </a:rPr>
              <a:t>:</a:t>
            </a:r>
          </a:p>
          <a:p>
            <a:pPr marL="305435" indent="-305435">
              <a:buNone/>
            </a:pPr>
            <a:r>
              <a:rPr lang="en-IN" sz="1400" b="1" dirty="0" smtClean="0">
                <a:ea typeface="+mn-lt"/>
                <a:cs typeface="+mn-lt"/>
              </a:rPr>
              <a:t>       </a:t>
            </a:r>
            <a:r>
              <a:rPr lang="en-US" sz="1400" dirty="0" smtClean="0"/>
              <a:t>The SNAP Random Forest Classifier was trained using historical machine data through automated preprocessing, feature engineering, and model optimization. </a:t>
            </a:r>
            <a:r>
              <a:rPr lang="en-US" sz="1400" dirty="0" err="1" smtClean="0"/>
              <a:t>AutoAI</a:t>
            </a:r>
            <a:r>
              <a:rPr lang="en-US" sz="1400" dirty="0" smtClean="0"/>
              <a:t> employed cross-validation and </a:t>
            </a:r>
            <a:r>
              <a:rPr lang="en-US" sz="1400" dirty="0" err="1" smtClean="0"/>
              <a:t>hyperparameter</a:t>
            </a:r>
            <a:r>
              <a:rPr lang="en-US" sz="1400" dirty="0" smtClean="0"/>
              <a:t> tuning across multiple pipelines to select the most accurate model for predicting failure types.</a:t>
            </a:r>
            <a:endParaRPr lang="en-IN" sz="1400" dirty="0"/>
          </a:p>
          <a:p>
            <a:pPr marL="305435" indent="-305435"/>
            <a:r>
              <a:rPr lang="en-IN" sz="1400" b="1" dirty="0" smtClean="0">
                <a:ea typeface="+mn-lt"/>
                <a:cs typeface="+mn-lt"/>
              </a:rPr>
              <a:t>Prediction </a:t>
            </a:r>
            <a:r>
              <a:rPr lang="en-IN" sz="1400" b="1" dirty="0">
                <a:ea typeface="+mn-lt"/>
                <a:cs typeface="+mn-lt"/>
              </a:rPr>
              <a:t>Process:</a:t>
            </a:r>
            <a:endParaRPr lang="en-IN" sz="1400" dirty="0"/>
          </a:p>
          <a:p>
            <a:pPr marL="305435" indent="-305435">
              <a:buNone/>
            </a:pPr>
            <a:r>
              <a:rPr lang="en-IN" dirty="0" smtClean="0"/>
              <a:t>      </a:t>
            </a:r>
            <a:r>
              <a:rPr lang="en-US" sz="1400" dirty="0" smtClean="0"/>
              <a:t>The trained SNAP Random Forest Classifier analyzes real-time input data using patterns learned from historical failures. It evaluates multiple decision trees to classify the likelihood of specific failure types, enabling timely and accurate maintenance predictions. Real-time data input such as temperature, rotational speed , tool wear and target are taken in account while prediction.</a:t>
            </a:r>
            <a:endParaRPr lang="en-IN" sz="1400" dirty="0"/>
          </a:p>
        </p:txBody>
      </p:sp>
    </p:spTree>
    <p:extLst>
      <p:ext uri="{BB962C8B-B14F-4D97-AF65-F5344CB8AC3E}">
        <p14:creationId xmlns="" xmlns:p14="http://schemas.microsoft.com/office/powerpoint/2010/main" val="415450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pic>
        <p:nvPicPr>
          <p:cNvPr id="4" name="Content Placeholder 3" descr="predictive maintenance model 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65028"/>
            <a:ext cx="6060839" cy="3234518"/>
          </a:xfrm>
        </p:spPr>
      </p:pic>
      <p:pic>
        <p:nvPicPr>
          <p:cNvPr id="6" name="Picture 5" descr="predictive maintenance model 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436" y="1652899"/>
            <a:ext cx="6009564" cy="33831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0251" y="5418161"/>
            <a:ext cx="5049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Model Building &amp; Selection Stage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892120" y="5404513"/>
            <a:ext cx="4776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Deployment Stage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415450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The SNAP Random Forest Classifier achieved high accuracy in predicting machine failure types, with the top-performing pipeline selected based on cross-validation scores. The model demonstrated strong effectiveness in identifying complex failure patterns, supporting proactive maintenance decisions.</a:t>
            </a: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14832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55521" y="1389089"/>
            <a:ext cx="6944695" cy="200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68189" y="1698171"/>
            <a:ext cx="742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Original values and data from .</a:t>
            </a:r>
            <a:r>
              <a:rPr lang="en-US" dirty="0" err="1" smtClean="0"/>
              <a:t>csv</a:t>
            </a:r>
            <a:r>
              <a:rPr lang="en-US" dirty="0" smtClean="0"/>
              <a:t> file </a:t>
            </a:r>
            <a:r>
              <a:rPr lang="en-US" dirty="0" err="1" smtClean="0"/>
              <a:t>alongwith</a:t>
            </a:r>
            <a:r>
              <a:rPr lang="en-US" dirty="0" smtClean="0"/>
              <a:t> its result</a:t>
            </a:r>
            <a:endParaRPr lang="en-US" dirty="0"/>
          </a:p>
        </p:txBody>
      </p:sp>
      <p:pic>
        <p:nvPicPr>
          <p:cNvPr id="7" name="Picture 6" descr="PREDICTIVE MAINTENANCE MODEL 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1934"/>
            <a:ext cx="11326226" cy="34678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78174" y="5895833"/>
            <a:ext cx="8297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Putting same values in model to determine accuracy.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832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www.w3.org/2000/xmlns/"/>
    <ds:schemaRef ds:uri="9162bd5b-4ed9-4da3-b376-05204580ba3f"/>
    <ds:schemaRef ds:uri="http://www.w3.org/2001/XMLSchema-instance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140</TotalTime>
  <Words>895</Words>
  <Application>Microsoft Office PowerPoint</Application>
  <PresentationFormat>Custom</PresentationFormat>
  <Paragraphs>85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DividendVTI</vt:lpstr>
      <vt:lpstr>PREDICTIVE MAINTENANCE MODEL</vt:lpstr>
      <vt:lpstr>OUTLINE</vt:lpstr>
      <vt:lpstr>Problem Statement</vt:lpstr>
      <vt:lpstr>Proposed Solution</vt:lpstr>
      <vt:lpstr>System  Approach</vt:lpstr>
      <vt:lpstr>Algorithm &amp; Deployment</vt:lpstr>
      <vt:lpstr>Algorithm &amp; Deployment</vt:lpstr>
      <vt:lpstr>Result</vt:lpstr>
      <vt:lpstr>Result</vt:lpstr>
      <vt:lpstr>Result</vt:lpstr>
      <vt:lpstr>Conclusion</vt:lpstr>
      <vt:lpstr>Slide 12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admin</cp:lastModifiedBy>
  <cp:revision>43</cp:revision>
  <dcterms:created xsi:type="dcterms:W3CDTF">2021-05-26T16:50:10Z</dcterms:created>
  <dcterms:modified xsi:type="dcterms:W3CDTF">2025-08-03T15:34:39Z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