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4" r:id="rId11"/>
    <p:sldId id="267" r:id="rId12"/>
    <p:sldId id="2146847062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4" autoAdjust="0"/>
  </p:normalViewPr>
  <p:slideViewPr>
    <p:cSldViewPr snapToGrid="0">
      <p:cViewPr>
        <p:scale>
          <a:sx n="70" d="100"/>
          <a:sy n="70" d="100"/>
        </p:scale>
        <p:origin x="-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8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3"/>
            <a:ext cx="10993548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4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2" y="863600"/>
            <a:ext cx="3124201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4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02026"/>
            <a:ext cx="11029614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2393952"/>
            <a:ext cx="11029614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4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29660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1391479"/>
            <a:ext cx="5194766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70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6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7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4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40" y="2926052"/>
            <a:ext cx="519477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2"/>
            <a:ext cx="3682724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0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5" y="6456918"/>
            <a:ext cx="2844798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52592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8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8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6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6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5" y="6423916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7" y="6437910"/>
            <a:ext cx="112580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machine-predictive-maintenance-classification" TargetMode="External"/><Relationship Id="rId2" Type="http://schemas.openxmlformats.org/officeDocument/2006/relationships/hyperlink" Target="https://www.ibm.com/docs/en/watson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MODEL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3" y="1034323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32" y="458636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TEJASVI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Sanskaram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Engineering and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PREDICTIVE MAINTENANCE MODEL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37" y="1545631"/>
            <a:ext cx="11029950" cy="1974902"/>
          </a:xfrm>
        </p:spPr>
      </p:pic>
      <p:sp>
        <p:nvSpPr>
          <p:cNvPr id="6" name="TextBox 5"/>
          <p:cNvSpPr txBox="1"/>
          <p:nvPr/>
        </p:nvSpPr>
        <p:spPr>
          <a:xfrm>
            <a:off x="2074461" y="4258101"/>
            <a:ext cx="83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showcase the accuracy of the model by providing the correct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 smtClean="0"/>
              <a:t>The predictive maintenance solution using </a:t>
            </a:r>
            <a:r>
              <a:rPr lang="en-US" sz="2000" dirty="0" err="1" smtClean="0"/>
              <a:t>AutoAI</a:t>
            </a:r>
            <a:r>
              <a:rPr lang="en-US" sz="2000" dirty="0" smtClean="0"/>
              <a:t> and the SNAP Random Forest Classifier effectively identified machine failure types with high accuracy. This enables timely interventions, reducing unexpected downtime and operational costs. While the no-code </a:t>
            </a:r>
            <a:r>
              <a:rPr lang="en-US" sz="2000" dirty="0" err="1" smtClean="0"/>
              <a:t>AutoAI</a:t>
            </a:r>
            <a:r>
              <a:rPr lang="en-US" sz="2000" dirty="0" smtClean="0"/>
              <a:t> platform simplified model building, challenges included limited customization and dependence on data quality. Future improvements could involve integrating real-time sensor data and expanding feature engineering. Accurate failure prediction remains crucial for optimizing maintenance schedules and ensuring business continuity.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Additional Data Sources</a:t>
            </a:r>
            <a:r>
              <a:rPr lang="en-US" sz="2000" dirty="0" smtClean="0"/>
              <a:t>: Integrate real-time sensor data, maintenance logs, and environmental conditions to improve model accuracy.</a:t>
            </a:r>
          </a:p>
          <a:p>
            <a:r>
              <a:rPr lang="en-US" sz="2000" b="1" dirty="0" smtClean="0"/>
              <a:t>Algorithm Optimization</a:t>
            </a:r>
            <a:r>
              <a:rPr lang="en-US" sz="2000" dirty="0" smtClean="0"/>
              <a:t>: Experiment with advanced models like ensemble deep learning or anomaly detection for rare failure events.</a:t>
            </a:r>
          </a:p>
          <a:p>
            <a:r>
              <a:rPr lang="en-US" sz="2000" b="1" dirty="0" smtClean="0"/>
              <a:t>Scalability</a:t>
            </a:r>
            <a:r>
              <a:rPr lang="en-US" sz="2000" dirty="0" smtClean="0"/>
              <a:t>: Deploy models using edge computing for on-device inference, enabling faster response times in remote or </a:t>
            </a:r>
            <a:r>
              <a:rPr lang="en-US" sz="2000" dirty="0" err="1" smtClean="0"/>
              <a:t>IoT</a:t>
            </a:r>
            <a:r>
              <a:rPr lang="en-US" sz="2000" dirty="0" smtClean="0"/>
              <a:t>-enabled environments.</a:t>
            </a:r>
          </a:p>
          <a:p>
            <a:r>
              <a:rPr lang="en-US" sz="2000" b="1" dirty="0" smtClean="0"/>
              <a:t>System Expansion</a:t>
            </a:r>
            <a:r>
              <a:rPr lang="en-US" sz="2000" dirty="0" smtClean="0"/>
              <a:t>: Extend the solution across multiple machine types or facilities, creating a unified predictive maintenance dashboard.</a:t>
            </a:r>
          </a:p>
          <a:p>
            <a:pPr marL="305435" indent="-305435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IBM Documentation. (2024). </a:t>
            </a:r>
            <a:r>
              <a:rPr lang="en-US" sz="2400" i="1" dirty="0" smtClean="0"/>
              <a:t>Watsonx.ai </a:t>
            </a:r>
            <a:r>
              <a:rPr lang="en-US" sz="2400" i="1" dirty="0" err="1" smtClean="0"/>
              <a:t>AutoAI</a:t>
            </a:r>
            <a:r>
              <a:rPr lang="en-US" sz="2400" i="1" dirty="0" smtClean="0"/>
              <a:t> Overview</a:t>
            </a:r>
            <a:r>
              <a:rPr lang="en-US" sz="2400" dirty="0" smtClean="0"/>
              <a:t>. IBM Cloud.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https://www.ibm.com/docs/en/watsonx</a:t>
            </a:r>
            <a:endParaRPr lang="en-US" sz="2400" dirty="0" smtClean="0"/>
          </a:p>
          <a:p>
            <a:pPr marL="305435" indent="-305435"/>
            <a:endParaRPr lang="en-US" sz="2400" dirty="0" smtClean="0"/>
          </a:p>
          <a:p>
            <a:pPr marL="305435" indent="-305435"/>
            <a:r>
              <a:rPr lang="en-US" sz="2400" dirty="0" err="1" smtClean="0"/>
              <a:t>Kaggle</a:t>
            </a:r>
            <a:r>
              <a:rPr lang="en-US" sz="2400" dirty="0" smtClean="0"/>
              <a:t> dataset link – </a:t>
            </a:r>
            <a:r>
              <a:rPr lang="en-US" sz="2400" dirty="0" smtClean="0">
                <a:hlinkClick r:id="rId3"/>
              </a:rPr>
              <a:t>https://www.kaggle.com/datasets/shivamb/machine-predictive-maintenance-classification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7154" y="1315399"/>
            <a:ext cx="6596277" cy="513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4640" y="1301750"/>
            <a:ext cx="6648793" cy="517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2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9" y="2105202"/>
            <a:ext cx="11029950" cy="306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1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2766220"/>
            <a:ext cx="929874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4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237632"/>
            <a:ext cx="11029614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</a:t>
            </a:r>
            <a:r>
              <a:rPr lang="en-IN" sz="2400" dirty="0" err="1" smtClean="0"/>
              <a:t>e,g</a:t>
            </a:r>
            <a:r>
              <a:rPr lang="en-IN" sz="2400" dirty="0" smtClean="0"/>
              <a:t>., tool wear, heat dissipation, power failure) based on real-time operational data. This will enable predictive maintenance, reducing downtime  and operational costs.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087378"/>
            <a:ext cx="11613484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predicting the required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maintenance for machines to ensure reduced downtime and operational costs. </a:t>
            </a:r>
            <a:r>
              <a:rPr lang="en-IN" sz="1200" b="1" dirty="0">
                <a:latin typeface="Calibri"/>
                <a:ea typeface="+mn-lt"/>
                <a:cs typeface="+mn-lt"/>
              </a:rPr>
              <a:t>This involves leveraging data analytics and machine learning techniques to forecast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possible machine failures that needs to be resolved. </a:t>
            </a:r>
            <a:r>
              <a:rPr lang="en-IN" sz="1200" b="1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Gather </a:t>
            </a:r>
            <a:r>
              <a:rPr lang="en-IN" sz="1200" b="1" dirty="0">
                <a:latin typeface="Calibri"/>
                <a:ea typeface="+mn-lt"/>
                <a:cs typeface="+mn-lt"/>
              </a:rPr>
              <a:t>data on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machines type, </a:t>
            </a:r>
            <a:r>
              <a:rPr lang="en-IN" sz="1200" b="1" dirty="0">
                <a:latin typeface="Calibri"/>
                <a:ea typeface="+mn-lt"/>
                <a:cs typeface="+mn-lt"/>
              </a:rPr>
              <a:t>including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air temperature, speed, torque,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other relevant factors.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Utilize real-time data sources, such as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process temperature, tool wear,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failure type to </a:t>
            </a:r>
            <a:r>
              <a:rPr lang="en-IN" sz="1200" b="1" dirty="0">
                <a:latin typeface="Calibri"/>
                <a:ea typeface="+mn-lt"/>
                <a:cs typeface="+mn-lt"/>
              </a:rPr>
              <a:t>enhance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Feature engineering to extract relevant features from the data that might impact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 failures.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Implement a machine learning algorithm, such as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Snap Random Forest Classifier </a:t>
            </a:r>
            <a:r>
              <a:rPr lang="en-IN" sz="1200" b="1" dirty="0">
                <a:latin typeface="Calibri"/>
                <a:ea typeface="+mn-lt"/>
                <a:cs typeface="+mn-lt"/>
              </a:rPr>
              <a:t>to predict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 failures </a:t>
            </a:r>
            <a:r>
              <a:rPr lang="en-IN" sz="1200" b="1" dirty="0">
                <a:latin typeface="Calibri"/>
                <a:ea typeface="+mn-lt"/>
                <a:cs typeface="+mn-lt"/>
              </a:rPr>
              <a:t>based on historical patterns.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Consider incorporating other factors like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temperature, target,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failure type </a:t>
            </a:r>
            <a:r>
              <a:rPr lang="en-IN" sz="1200" b="1" dirty="0">
                <a:latin typeface="Calibri"/>
                <a:ea typeface="+mn-lt"/>
                <a:cs typeface="+mn-lt"/>
              </a:rPr>
              <a:t>to improve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 or application that provides real-time predictions for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machine’s wear status.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dirty="0">
                <a:ea typeface="+mn-lt"/>
                <a:cs typeface="+mn-lt"/>
              </a:rPr>
              <a:t>Result: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System requirements</a:t>
            </a:r>
          </a:p>
          <a:p>
            <a:r>
              <a:rPr lang="en-US" sz="1800" b="1" dirty="0" smtClean="0"/>
              <a:t>Platform</a:t>
            </a:r>
            <a:r>
              <a:rPr lang="en-US" sz="1800" dirty="0" smtClean="0"/>
              <a:t>: IBM Cloud (</a:t>
            </a:r>
            <a:r>
              <a:rPr lang="en-US" sz="1800" dirty="0" err="1" smtClean="0"/>
              <a:t>Lite</a:t>
            </a:r>
            <a:r>
              <a:rPr lang="en-US" sz="1800" dirty="0" smtClean="0"/>
              <a:t> Plan)</a:t>
            </a:r>
          </a:p>
          <a:p>
            <a:r>
              <a:rPr lang="en-US" sz="1800" b="1" dirty="0" smtClean="0"/>
              <a:t>Service Used</a:t>
            </a:r>
            <a:r>
              <a:rPr lang="en-US" sz="1800" dirty="0" smtClean="0"/>
              <a:t>: Watsonx.ai Studio</a:t>
            </a:r>
          </a:p>
          <a:p>
            <a:r>
              <a:rPr lang="en-US" sz="1800" b="1" dirty="0" smtClean="0"/>
              <a:t>Operating Environment</a:t>
            </a:r>
            <a:r>
              <a:rPr lang="en-US" sz="1800" dirty="0" smtClean="0"/>
              <a:t>: Cloud-based, no local installation required</a:t>
            </a:r>
          </a:p>
          <a:p>
            <a:r>
              <a:rPr lang="en-US" sz="1800" b="1" dirty="0" smtClean="0"/>
              <a:t>Compute Resources</a:t>
            </a:r>
            <a:r>
              <a:rPr lang="en-US" sz="1800" dirty="0" smtClean="0"/>
              <a:t>: Managed automatically by IBM Cloud</a:t>
            </a:r>
          </a:p>
          <a:p>
            <a:r>
              <a:rPr lang="en-US" sz="1800" b="1" dirty="0" smtClean="0"/>
              <a:t>Data Storage</a:t>
            </a:r>
            <a:r>
              <a:rPr lang="en-US" sz="1800" dirty="0" smtClean="0"/>
              <a:t>: IBM Cloud Object Storage (</a:t>
            </a:r>
            <a:r>
              <a:rPr lang="en-US" sz="1800" dirty="0" err="1" smtClean="0"/>
              <a:t>Lite</a:t>
            </a:r>
            <a:r>
              <a:rPr lang="en-US" sz="1800" dirty="0" smtClean="0"/>
              <a:t> Tier)</a:t>
            </a:r>
          </a:p>
          <a:p>
            <a:pPr marL="305435" indent="-305435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</a:t>
            </a:r>
            <a:r>
              <a:rPr lang="en-IN" sz="1800" b="1" dirty="0" smtClean="0">
                <a:solidFill>
                  <a:srgbClr val="0F0F0F"/>
                </a:solidFill>
              </a:rPr>
              <a:t>model</a:t>
            </a:r>
          </a:p>
          <a:p>
            <a:pPr marL="305435" indent="-305435"/>
            <a:r>
              <a:rPr lang="en-US" sz="1800" dirty="0" smtClean="0"/>
              <a:t>Watsonx.ai Studio</a:t>
            </a:r>
          </a:p>
          <a:p>
            <a:pPr marL="305435" indent="-305435"/>
            <a:r>
              <a:rPr lang="en-US" sz="1800" dirty="0" err="1" smtClean="0"/>
              <a:t>AutoAI</a:t>
            </a:r>
            <a:endParaRPr lang="en-US" sz="1800" dirty="0" smtClean="0"/>
          </a:p>
          <a:p>
            <a:pPr marL="305435" indent="-305435"/>
            <a:r>
              <a:rPr lang="en-US" sz="1800" dirty="0" smtClean="0"/>
              <a:t>Watson Machine Learning (WML)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Algorithm Selection:</a:t>
            </a:r>
          </a:p>
          <a:p>
            <a:pPr marL="305435" indent="-305435">
              <a:lnSpc>
                <a:spcPct val="100000"/>
              </a:lnSpc>
              <a:buNone/>
            </a:pPr>
            <a:r>
              <a:rPr lang="en-IN" sz="1400" b="1" dirty="0" smtClean="0">
                <a:ea typeface="+mn-lt"/>
                <a:cs typeface="+mn-lt"/>
              </a:rPr>
              <a:t>       </a:t>
            </a:r>
            <a:r>
              <a:rPr lang="en-US" sz="1400" dirty="0" smtClean="0"/>
              <a:t>The SNAP Random Forest Classifier was selected for its robustness and ability to handle imbalanced and high-dimensional data. It delivers accurate predictions by combining multiple decision trees, making it ideal for predictive maintenance where equipment failure patterns can be complex and non-linear.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Data </a:t>
            </a:r>
            <a:r>
              <a:rPr lang="en-IN" sz="1400" b="1" dirty="0">
                <a:ea typeface="+mn-lt"/>
                <a:cs typeface="+mn-lt"/>
              </a:rPr>
              <a:t>Input:</a:t>
            </a:r>
            <a:endParaRPr lang="en-IN" sz="1400" dirty="0"/>
          </a:p>
          <a:p>
            <a:pPr marL="305435" indent="-305435">
              <a:buNone/>
            </a:pPr>
            <a:r>
              <a:rPr lang="en-IN" sz="1400" b="1" dirty="0" smtClean="0">
                <a:ea typeface="+mn-lt"/>
                <a:cs typeface="+mn-lt"/>
              </a:rPr>
              <a:t>      </a:t>
            </a:r>
            <a:r>
              <a:rPr lang="en-IN" sz="1400" dirty="0" smtClean="0">
                <a:ea typeface="+mn-lt"/>
                <a:cs typeface="+mn-lt"/>
              </a:rPr>
              <a:t>The model requires Product ID, Machine type, air temperature, process temperature, rotational speed, torque, tool wear, and target from the user to determine the failure type.</a:t>
            </a:r>
            <a:endParaRPr lang="en-IN" sz="1400" b="1" dirty="0" smtClean="0">
              <a:ea typeface="+mn-lt"/>
              <a:cs typeface="+mn-lt"/>
            </a:endParaRPr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Training </a:t>
            </a:r>
            <a:r>
              <a:rPr lang="en-IN" sz="1400" b="1" dirty="0">
                <a:ea typeface="+mn-lt"/>
                <a:cs typeface="+mn-lt"/>
              </a:rPr>
              <a:t>Process</a:t>
            </a:r>
            <a:r>
              <a:rPr lang="en-IN" sz="1400" b="1" dirty="0" smtClean="0">
                <a:ea typeface="+mn-lt"/>
                <a:cs typeface="+mn-lt"/>
              </a:rPr>
              <a:t>:</a:t>
            </a:r>
          </a:p>
          <a:p>
            <a:pPr marL="305435" indent="-305435">
              <a:buNone/>
            </a:pPr>
            <a:r>
              <a:rPr lang="en-IN" sz="1400" b="1" dirty="0" smtClean="0">
                <a:ea typeface="+mn-lt"/>
                <a:cs typeface="+mn-lt"/>
              </a:rPr>
              <a:t>       </a:t>
            </a:r>
            <a:r>
              <a:rPr lang="en-US" sz="1400" dirty="0" smtClean="0"/>
              <a:t>The SNAP Random Forest Classifier was trained using historical machine data through automated preprocessing, feature engineering, and model optimization. </a:t>
            </a:r>
            <a:r>
              <a:rPr lang="en-US" sz="1400" dirty="0" err="1" smtClean="0"/>
              <a:t>AutoAI</a:t>
            </a:r>
            <a:r>
              <a:rPr lang="en-US" sz="1400" dirty="0" smtClean="0"/>
              <a:t> employed cross-validation and </a:t>
            </a:r>
            <a:r>
              <a:rPr lang="en-US" sz="1400" dirty="0" err="1" smtClean="0"/>
              <a:t>hyperparameter</a:t>
            </a:r>
            <a:r>
              <a:rPr lang="en-US" sz="1400" dirty="0" smtClean="0"/>
              <a:t> tuning across multiple pipelines to select the most accurate model for predicting failure types.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Prediction </a:t>
            </a:r>
            <a:r>
              <a:rPr lang="en-IN" sz="1400" b="1" dirty="0">
                <a:ea typeface="+mn-lt"/>
                <a:cs typeface="+mn-lt"/>
              </a:rPr>
              <a:t>Process:</a:t>
            </a:r>
            <a:endParaRPr lang="en-IN" sz="1400" dirty="0"/>
          </a:p>
          <a:p>
            <a:pPr marL="305435" indent="-305435">
              <a:buNone/>
            </a:pPr>
            <a:r>
              <a:rPr lang="en-IN" dirty="0" smtClean="0"/>
              <a:t>      </a:t>
            </a:r>
            <a:r>
              <a:rPr lang="en-US" sz="1400" dirty="0" smtClean="0"/>
              <a:t>The trained SNAP Random Forest Classifier analyzes real-time input data using patterns learned from historical failures. It evaluates multiple decision trees to classify the likelihood of specific failure types, enabling timely and accurate maintenance predictions. Real-time data input such as temperature, rotational speed , tool wear and target are taken in account while prediction.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pic>
        <p:nvPicPr>
          <p:cNvPr id="4" name="Content Placeholder 3" descr="predictive maintenance model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5028"/>
            <a:ext cx="6060839" cy="3234518"/>
          </a:xfrm>
        </p:spPr>
      </p:pic>
      <p:pic>
        <p:nvPicPr>
          <p:cNvPr id="6" name="Picture 5" descr="predictive maintenance model 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36" y="1652899"/>
            <a:ext cx="6009564" cy="338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251" y="5418161"/>
            <a:ext cx="50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 Building &amp; Selection Stage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92120" y="5404513"/>
            <a:ext cx="47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Deployment Stage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SNAP Random Forest Classifier achieved high accuracy in predicting machine failure types, with the top-performing pipeline selected based on cross-validation scores. The model demonstrated strong effectiveness in identifying complex failure patterns, supporting proactive maintenance decisions.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5521" y="1389089"/>
            <a:ext cx="6944695" cy="20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68189" y="1698171"/>
            <a:ext cx="74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values and data from .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  <a:r>
              <a:rPr lang="en-US" dirty="0" err="1" smtClean="0"/>
              <a:t>alongwith</a:t>
            </a:r>
            <a:r>
              <a:rPr lang="en-US" dirty="0" smtClean="0"/>
              <a:t> its result</a:t>
            </a:r>
            <a:endParaRPr lang="en-US" dirty="0"/>
          </a:p>
        </p:txBody>
      </p:sp>
      <p:pic>
        <p:nvPicPr>
          <p:cNvPr id="7" name="Picture 6" descr="PREDICTIVE MAINTENANCE MODEL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934"/>
            <a:ext cx="11326226" cy="3467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8174" y="5895833"/>
            <a:ext cx="82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same values in model to determine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888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PREDICTIVE MAINTENANCE MODEL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Conclusion</vt:lpstr>
      <vt:lpstr>Slide 12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41</cp:revision>
  <dcterms:created xsi:type="dcterms:W3CDTF">2021-05-26T16:50:10Z</dcterms:created>
  <dcterms:modified xsi:type="dcterms:W3CDTF">2025-08-03T15:15:12Z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