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2"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embeddedFontLst>
    <p:embeddedFont>
      <p:font typeface="Lato" charset="0"/>
      <p:regular r:id="rId30"/>
      <p:bold r:id="rId31"/>
      <p:italic r:id="rId32"/>
      <p:boldItalic r:id="rId33"/>
    </p:embeddedFont>
    <p:embeddedFont>
      <p:font typeface="Franklin Gothic Medium" pitchFamily="34" charset="0"/>
      <p:regular r:id="rId34"/>
      <p:italic r:id="rId35"/>
    </p:embeddedFont>
    <p:embeddedFont>
      <p:font typeface="Trebuchet MS" pitchFamily="34" charset="0"/>
      <p:regular r:id="rId36"/>
      <p:bold r:id="rId37"/>
      <p:italic r:id="rId38"/>
      <p:boldItalic r:id="rId39"/>
    </p:embeddedFont>
    <p:embeddedFont>
      <p:font typeface="Arial Narrow" pitchFamily="34" charset="0"/>
      <p:regular r:id="rId40"/>
      <p:bold r:id="rId41"/>
      <p:italic r:id="rId42"/>
      <p:boldItalic r:id="rId43"/>
    </p:embeddedFont>
    <p:embeddedFont>
      <p:font typeface="Bahnschrift Condensed" pitchFamily="34" charset="0"/>
      <p:regular r:id="rId44"/>
      <p:bold r:id="rId45"/>
    </p:embeddedFont>
    <p:embeddedFont>
      <p:font typeface="Franklin Gothic Book" pitchFamily="34"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560772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90f6ff2c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190f6ff2c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90f6ff2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190f6ff2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90f6ff2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190f6ff2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90f6ff2c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190f6ff2c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90f6ff2c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2190f6ff2c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90f6ff2c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190f6ff2c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190f6ff2c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2190f6ff2c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90f6ff2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190f6ff2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90f6ff2c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190f6ff2c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90f6ff2c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2190f6ff2c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90f6ff2c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2190f6ff2c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90f6ff2c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90f6ff2c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90f6ff2c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90f6ff2c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3/11/2023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5FF66B-9476-4BB3-85E9-E01854F07F90}" type="datetime1">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B23FBD-8F7D-4F85-8085-67BFDB05CB71}" type="datetime1">
              <a:rPr lang="en-US" smtClean="0"/>
              <a:pPr/>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5D789A-1220-4441-8676-44A034051BFD}" type="datetime1">
              <a:rPr lang="en-US" smtClean="0"/>
              <a:pPr/>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3/11/2023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75D48070-6A81-47D0-9810-1540B9FEFF61}" type="datetime1">
              <a:rPr lang="en-US" smtClean="0"/>
              <a:pPr/>
              <a:t>3/11/2023</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638827" y="689150"/>
            <a:ext cx="10885118" cy="207910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FF0000"/>
              </a:buClr>
              <a:buSzPts val="4400"/>
              <a:buFont typeface="Trebuchet MS"/>
              <a:buNone/>
            </a:pPr>
            <a:r>
              <a:rPr lang="en-US" sz="4400" dirty="0" smtClean="0">
                <a:solidFill>
                  <a:srgbClr val="FF0000"/>
                </a:solidFill>
              </a:rPr>
              <a:t>    BookTown.com</a:t>
            </a:r>
            <a:r>
              <a:rPr lang="en-US" sz="4400" dirty="0">
                <a:solidFill>
                  <a:srgbClr val="FF0000"/>
                </a:solidFill>
              </a:rPr>
              <a:t>: </a:t>
            </a:r>
            <a:r>
              <a:rPr lang="en-US" sz="4400" dirty="0" smtClean="0">
                <a:solidFill>
                  <a:srgbClr val="FF0000"/>
                </a:solidFill>
              </a:rPr>
              <a:t/>
            </a:r>
            <a:br>
              <a:rPr lang="en-US" sz="4400" dirty="0" smtClean="0">
                <a:solidFill>
                  <a:srgbClr val="FF0000"/>
                </a:solidFill>
              </a:rPr>
            </a:br>
            <a:r>
              <a:rPr lang="en-US" sz="4400" dirty="0" smtClean="0">
                <a:solidFill>
                  <a:srgbClr val="FF0000"/>
                </a:solidFill>
              </a:rPr>
              <a:t>An </a:t>
            </a:r>
            <a:r>
              <a:rPr lang="en-US" sz="4400" dirty="0">
                <a:solidFill>
                  <a:srgbClr val="FF0000"/>
                </a:solidFill>
              </a:rPr>
              <a:t>Online E-commerce Web Application</a:t>
            </a:r>
            <a:endParaRPr sz="4400" b="1" dirty="0">
              <a:solidFill>
                <a:srgbClr val="FF0000"/>
              </a:solidFill>
            </a:endParaRPr>
          </a:p>
        </p:txBody>
      </p:sp>
      <p:sp>
        <p:nvSpPr>
          <p:cNvPr id="93" name="Google Shape;93;p14"/>
          <p:cNvSpPr txBox="1">
            <a:spLocks noGrp="1"/>
          </p:cNvSpPr>
          <p:nvPr>
            <p:ph type="subTitle" idx="1"/>
          </p:nvPr>
        </p:nvSpPr>
        <p:spPr>
          <a:xfrm>
            <a:off x="-2404526" y="2119400"/>
            <a:ext cx="8651533" cy="17313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SzPts val="1440"/>
              <a:buNone/>
            </a:pPr>
            <a:endParaRPr dirty="0">
              <a:solidFill>
                <a:schemeClr val="dk1"/>
              </a:solidFill>
            </a:endParaRPr>
          </a:p>
          <a:p>
            <a:pPr marL="0" lvl="0" indent="0" algn="r" rtl="0">
              <a:spcBef>
                <a:spcPts val="1000"/>
              </a:spcBef>
              <a:spcAft>
                <a:spcPts val="0"/>
              </a:spcAft>
              <a:buSzPts val="1440"/>
              <a:buNone/>
            </a:pPr>
            <a:endParaRPr dirty="0"/>
          </a:p>
        </p:txBody>
      </p:sp>
      <p:pic>
        <p:nvPicPr>
          <p:cNvPr id="4" name="image21.png"/>
          <p:cNvPicPr/>
          <p:nvPr/>
        </p:nvPicPr>
        <p:blipFill>
          <a:blip r:embed="rId3"/>
          <a:srcRect/>
          <a:stretch>
            <a:fillRect/>
          </a:stretch>
        </p:blipFill>
        <p:spPr>
          <a:xfrm>
            <a:off x="330922" y="234654"/>
            <a:ext cx="1459230" cy="1127760"/>
          </a:xfrm>
          <a:prstGeom prst="rect">
            <a:avLst/>
          </a:prstGeom>
          <a:ln/>
        </p:spPr>
      </p:pic>
      <p:pic>
        <p:nvPicPr>
          <p:cNvPr id="5" name="image22.png"/>
          <p:cNvPicPr/>
          <p:nvPr/>
        </p:nvPicPr>
        <p:blipFill>
          <a:blip r:embed="rId4"/>
          <a:srcRect/>
          <a:stretch>
            <a:fillRect/>
          </a:stretch>
        </p:blipFill>
        <p:spPr>
          <a:xfrm>
            <a:off x="9891398" y="461984"/>
            <a:ext cx="1720215" cy="673100"/>
          </a:xfrm>
          <a:prstGeom prst="rect">
            <a:avLst/>
          </a:prstGeom>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498" y="2835403"/>
            <a:ext cx="10238102" cy="3832097"/>
          </a:xfrm>
          <a:prstGeom prst="rect">
            <a:avLst/>
          </a:prstGeom>
        </p:spPr>
      </p:pic>
      <p:sp>
        <p:nvSpPr>
          <p:cNvPr id="3" name="TextBox 2"/>
          <p:cNvSpPr txBox="1"/>
          <p:nvPr/>
        </p:nvSpPr>
        <p:spPr>
          <a:xfrm>
            <a:off x="785498" y="2946400"/>
            <a:ext cx="3848100" cy="1087477"/>
          </a:xfrm>
          <a:prstGeom prst="rect">
            <a:avLst/>
          </a:prstGeom>
          <a:noFill/>
        </p:spPr>
        <p:txBody>
          <a:bodyPr wrap="square" rtlCol="0">
            <a:spAutoFit/>
          </a:bodyPr>
          <a:lstStyle/>
          <a:p>
            <a:pPr marL="342900" lvl="0" indent="-342900" algn="ctr">
              <a:buSzPts val="1440"/>
            </a:pPr>
            <a:r>
              <a:rPr lang="en-US" sz="1600" dirty="0" smtClean="0">
                <a:solidFill>
                  <a:schemeClr val="tx2">
                    <a:lumMod val="10000"/>
                  </a:schemeClr>
                </a:solidFill>
                <a:latin typeface="Bahnschrift Condensed" pitchFamily="34" charset="0"/>
              </a:rPr>
              <a:t>Presented by</a:t>
            </a:r>
          </a:p>
          <a:p>
            <a:pPr lvl="0" algn="ctr">
              <a:spcBef>
                <a:spcPts val="1000"/>
              </a:spcBef>
              <a:buClr>
                <a:schemeClr val="dk1"/>
              </a:buClr>
              <a:buSzPts val="1440"/>
            </a:pPr>
            <a:r>
              <a:rPr lang="en-US" sz="1600" dirty="0" err="1" smtClean="0">
                <a:solidFill>
                  <a:schemeClr val="tx2">
                    <a:lumMod val="10000"/>
                  </a:schemeClr>
                </a:solidFill>
                <a:latin typeface="Bahnschrift Condensed" pitchFamily="34" charset="0"/>
              </a:rPr>
              <a:t>Tejasvi</a:t>
            </a:r>
            <a:r>
              <a:rPr lang="en-US" sz="1600" dirty="0" smtClean="0">
                <a:solidFill>
                  <a:schemeClr val="tx2">
                    <a:lumMod val="10000"/>
                  </a:schemeClr>
                </a:solidFill>
                <a:latin typeface="Bahnschrift Condensed" pitchFamily="34" charset="0"/>
              </a:rPr>
              <a:t> </a:t>
            </a:r>
            <a:r>
              <a:rPr lang="en-US" sz="1600" dirty="0" err="1" smtClean="0">
                <a:solidFill>
                  <a:schemeClr val="tx2">
                    <a:lumMod val="10000"/>
                  </a:schemeClr>
                </a:solidFill>
                <a:latin typeface="Bahnschrift Condensed" pitchFamily="34" charset="0"/>
              </a:rPr>
              <a:t>Khandait</a:t>
            </a:r>
            <a:r>
              <a:rPr lang="en-US" sz="1600" dirty="0" smtClean="0">
                <a:solidFill>
                  <a:schemeClr val="tx2">
                    <a:lumMod val="10000"/>
                  </a:schemeClr>
                </a:solidFill>
                <a:latin typeface="Bahnschrift Condensed" pitchFamily="34" charset="0"/>
              </a:rPr>
              <a:t>(229226)</a:t>
            </a:r>
          </a:p>
          <a:p>
            <a:pPr lvl="0" algn="ctr">
              <a:spcBef>
                <a:spcPts val="1000"/>
              </a:spcBef>
              <a:buClr>
                <a:schemeClr val="dk1"/>
              </a:buClr>
              <a:buSzPts val="1440"/>
            </a:pPr>
            <a:r>
              <a:rPr lang="en-US" sz="1600" dirty="0" err="1" smtClean="0">
                <a:solidFill>
                  <a:schemeClr val="tx2">
                    <a:lumMod val="10000"/>
                  </a:schemeClr>
                </a:solidFill>
                <a:latin typeface="Bahnschrift Condensed" pitchFamily="34" charset="0"/>
              </a:rPr>
              <a:t>Amruta</a:t>
            </a:r>
            <a:r>
              <a:rPr lang="en-US" sz="1600" dirty="0" smtClean="0">
                <a:solidFill>
                  <a:schemeClr val="tx2">
                    <a:lumMod val="10000"/>
                  </a:schemeClr>
                </a:solidFill>
                <a:latin typeface="Bahnschrift Condensed" pitchFamily="34" charset="0"/>
              </a:rPr>
              <a:t> </a:t>
            </a:r>
            <a:r>
              <a:rPr lang="en-US" sz="1600" dirty="0" err="1" smtClean="0">
                <a:solidFill>
                  <a:schemeClr val="tx2">
                    <a:lumMod val="10000"/>
                  </a:schemeClr>
                </a:solidFill>
                <a:latin typeface="Bahnschrift Condensed" pitchFamily="34" charset="0"/>
              </a:rPr>
              <a:t>Varade</a:t>
            </a:r>
            <a:r>
              <a:rPr lang="en-US" sz="1600" dirty="0" smtClean="0">
                <a:solidFill>
                  <a:schemeClr val="tx2">
                    <a:lumMod val="10000"/>
                  </a:schemeClr>
                </a:solidFill>
                <a:latin typeface="Bahnschrift Condensed" pitchFamily="34" charset="0"/>
              </a:rPr>
              <a:t>(229230)</a:t>
            </a:r>
            <a:endParaRPr lang="en-US" sz="1600" dirty="0">
              <a:solidFill>
                <a:schemeClr val="tx2">
                  <a:lumMod val="10000"/>
                </a:schemeClr>
              </a:solidFill>
              <a:latin typeface="Bahnschrift Condensed" pitchFamily="34" charset="0"/>
            </a:endParaRPr>
          </a:p>
        </p:txBody>
      </p:sp>
      <p:sp>
        <p:nvSpPr>
          <p:cNvPr id="12" name="TextBox 11"/>
          <p:cNvSpPr txBox="1"/>
          <p:nvPr/>
        </p:nvSpPr>
        <p:spPr>
          <a:xfrm>
            <a:off x="1426848" y="4372570"/>
            <a:ext cx="2362200" cy="1118255"/>
          </a:xfrm>
          <a:prstGeom prst="rect">
            <a:avLst/>
          </a:prstGeom>
          <a:noFill/>
        </p:spPr>
        <p:txBody>
          <a:bodyPr wrap="square" rtlCol="0">
            <a:spAutoFit/>
          </a:bodyPr>
          <a:lstStyle/>
          <a:p>
            <a:pPr lvl="0" algn="ctr">
              <a:spcBef>
                <a:spcPts val="1000"/>
              </a:spcBef>
              <a:buSzPts val="1440"/>
            </a:pPr>
            <a:r>
              <a:rPr lang="en-US" sz="1800" dirty="0">
                <a:solidFill>
                  <a:schemeClr val="tx2">
                    <a:lumMod val="10000"/>
                  </a:schemeClr>
                </a:solidFill>
                <a:latin typeface="Arial Narrow" pitchFamily="34" charset="0"/>
              </a:rPr>
              <a:t>Under the guidance of :</a:t>
            </a:r>
          </a:p>
          <a:p>
            <a:pPr marL="342900" lvl="0" indent="-342900" algn="ctr">
              <a:spcBef>
                <a:spcPts val="1000"/>
              </a:spcBef>
              <a:buSzPts val="1440"/>
            </a:pPr>
            <a:r>
              <a:rPr lang="en-US" sz="1800" dirty="0">
                <a:solidFill>
                  <a:schemeClr val="tx2">
                    <a:lumMod val="10000"/>
                  </a:schemeClr>
                </a:solidFill>
                <a:latin typeface="Arial Narrow" pitchFamily="34" charset="0"/>
              </a:rPr>
              <a:t>Mr. </a:t>
            </a:r>
            <a:r>
              <a:rPr lang="en-US" sz="1800" dirty="0" err="1">
                <a:solidFill>
                  <a:schemeClr val="tx2">
                    <a:lumMod val="10000"/>
                  </a:schemeClr>
                </a:solidFill>
                <a:latin typeface="Arial Narrow" pitchFamily="34" charset="0"/>
              </a:rPr>
              <a:t>Narendra</a:t>
            </a:r>
            <a:r>
              <a:rPr lang="en-US" sz="1800" dirty="0">
                <a:solidFill>
                  <a:schemeClr val="tx2">
                    <a:lumMod val="10000"/>
                  </a:schemeClr>
                </a:solidFill>
                <a:latin typeface="Arial Narrow" pitchFamily="34" charset="0"/>
              </a:rPr>
              <a:t> </a:t>
            </a:r>
            <a:r>
              <a:rPr lang="en-US" sz="1800" dirty="0" err="1">
                <a:solidFill>
                  <a:schemeClr val="tx2">
                    <a:lumMod val="10000"/>
                  </a:schemeClr>
                </a:solidFill>
                <a:latin typeface="Arial Narrow" pitchFamily="34" charset="0"/>
              </a:rPr>
              <a:t>Pawar</a:t>
            </a:r>
            <a:endParaRPr lang="en-US" sz="1800" dirty="0">
              <a:solidFill>
                <a:schemeClr val="tx2">
                  <a:lumMod val="10000"/>
                </a:schemeClr>
              </a:solidFill>
              <a:latin typeface="Arial Narrow" pitchFamily="34" charset="0"/>
            </a:endParaRPr>
          </a:p>
          <a:p>
            <a:pPr marL="342900" lvl="0" indent="-342900" algn="ctr">
              <a:spcBef>
                <a:spcPts val="1000"/>
              </a:spcBef>
              <a:buSzPts val="1440"/>
            </a:pPr>
            <a:endParaRPr lang="en-US" dirty="0">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idx="1"/>
          </p:nvPr>
        </p:nvSpPr>
        <p:spPr>
          <a:xfrm>
            <a:off x="695450" y="1456650"/>
            <a:ext cx="10213500" cy="5098800"/>
          </a:xfrm>
          <a:prstGeom prst="rect">
            <a:avLst/>
          </a:prstGeom>
          <a:noFill/>
          <a:ln>
            <a:noFill/>
          </a:ln>
        </p:spPr>
        <p:txBody>
          <a:bodyPr spcFirstLastPara="1" wrap="square" lIns="91425" tIns="45700" rIns="91425" bIns="45700" anchor="t" anchorCtr="0">
            <a:normAutofit/>
          </a:bodyPr>
          <a:lstStyle/>
          <a:p>
            <a:pPr marL="1143000" lvl="2" indent="-228600" algn="l" rtl="0">
              <a:spcBef>
                <a:spcPts val="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r>
              <a:rPr lang="en-US">
                <a:solidFill>
                  <a:schemeClr val="dk1"/>
                </a:solidFill>
              </a:rPr>
              <a:t>			</a:t>
            </a:r>
            <a:endParaRPr/>
          </a:p>
          <a:p>
            <a:pPr marL="1143000" lvl="2" indent="-228600" algn="l" rtl="0">
              <a:spcBef>
                <a:spcPts val="1000"/>
              </a:spcBef>
              <a:spcAft>
                <a:spcPts val="0"/>
              </a:spcAft>
              <a:buClr>
                <a:schemeClr val="dk1"/>
              </a:buClr>
              <a:buSzPts val="1120"/>
              <a:buNone/>
            </a:pPr>
            <a:r>
              <a:rPr lang="en-US">
                <a:solidFill>
                  <a:schemeClr val="dk1"/>
                </a:solidFill>
              </a:rPr>
              <a:t>							</a:t>
            </a:r>
            <a:r>
              <a:rPr lang="en-US" sz="1700" b="1">
                <a:solidFill>
                  <a:schemeClr val="dk2"/>
                </a:solidFill>
              </a:rPr>
              <a:t>	Fig. ER Diagram</a:t>
            </a:r>
            <a:endParaRPr sz="1700" b="1">
              <a:solidFill>
                <a:schemeClr val="dk2"/>
              </a:solidFill>
            </a:endParaRPr>
          </a:p>
        </p:txBody>
      </p:sp>
      <p:pic>
        <p:nvPicPr>
          <p:cNvPr id="2050" name="Picture 2" descr="https://lh3.googleusercontent.com/nAsW4CGUza3y2IYdT5fR7B4nLTQeWnUdyctuubBXaJcy8W1PYTZKnIMZTom54oh8z3eTsucMWcE-0oG8O2FM-5HTiH9GXRLYXcLcvpAo0OohpL7F4f-DQ_nsG1UqQepa2r1VY8tlzY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 y="320674"/>
            <a:ext cx="10439399" cy="6537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643709" y="206175"/>
            <a:ext cx="8596800" cy="63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2600">
                <a:solidFill>
                  <a:srgbClr val="FF0000"/>
                </a:solidFill>
              </a:rPr>
              <a:t>Admin DFD</a:t>
            </a:r>
            <a:endParaRPr sz="2600" b="1">
              <a:solidFill>
                <a:srgbClr val="FF0000"/>
              </a:solidFill>
            </a:endParaRPr>
          </a:p>
        </p:txBody>
      </p:sp>
      <p:pic>
        <p:nvPicPr>
          <p:cNvPr id="153" name="Google Shape;153;p24"/>
          <p:cNvPicPr preferRelativeResize="0"/>
          <p:nvPr/>
        </p:nvPicPr>
        <p:blipFill>
          <a:blip r:embed="rId3">
            <a:alphaModFix/>
          </a:blip>
          <a:stretch>
            <a:fillRect/>
          </a:stretch>
        </p:blipFill>
        <p:spPr>
          <a:xfrm>
            <a:off x="1277475" y="991725"/>
            <a:ext cx="9816350" cy="55973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677325" y="0"/>
            <a:ext cx="8596800" cy="47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2400">
                <a:solidFill>
                  <a:srgbClr val="FF0000"/>
                </a:solidFill>
              </a:rPr>
              <a:t>Customer DFD</a:t>
            </a:r>
            <a:endParaRPr sz="2400" b="1">
              <a:solidFill>
                <a:srgbClr val="FF0000"/>
              </a:solidFill>
            </a:endParaRPr>
          </a:p>
        </p:txBody>
      </p:sp>
      <p:pic>
        <p:nvPicPr>
          <p:cNvPr id="159" name="Google Shape;159;p25"/>
          <p:cNvPicPr preferRelativeResize="0"/>
          <p:nvPr/>
        </p:nvPicPr>
        <p:blipFill>
          <a:blip r:embed="rId3">
            <a:alphaModFix/>
          </a:blip>
          <a:stretch>
            <a:fillRect/>
          </a:stretch>
        </p:blipFill>
        <p:spPr>
          <a:xfrm>
            <a:off x="1658475" y="437026"/>
            <a:ext cx="8875050" cy="6269701"/>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677325" y="0"/>
            <a:ext cx="8596800" cy="47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2400">
                <a:solidFill>
                  <a:srgbClr val="FF0000"/>
                </a:solidFill>
              </a:rPr>
              <a:t>Customer DFD</a:t>
            </a:r>
            <a:endParaRPr sz="2400" b="1">
              <a:solidFill>
                <a:srgbClr val="FF0000"/>
              </a:solidFill>
            </a:endParaRPr>
          </a:p>
        </p:txBody>
      </p:sp>
      <p:pic>
        <p:nvPicPr>
          <p:cNvPr id="1026" name="Picture 2" descr="C:\Users\abc\Downloads\Class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1014413"/>
            <a:ext cx="9156699" cy="54244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762000"/>
            <a:ext cx="1657350" cy="338554"/>
          </a:xfrm>
          <a:prstGeom prst="rect">
            <a:avLst/>
          </a:prstGeom>
          <a:noFill/>
        </p:spPr>
        <p:txBody>
          <a:bodyPr wrap="square" rtlCol="0">
            <a:spAutoFit/>
          </a:bodyPr>
          <a:lstStyle/>
          <a:p>
            <a:r>
              <a:rPr lang="en-US" sz="1600" b="1" dirty="0" smtClean="0"/>
              <a:t>Class Diagram</a:t>
            </a:r>
            <a:endParaRPr lang="en-US" sz="1600" b="1" dirty="0"/>
          </a:p>
        </p:txBody>
      </p:sp>
    </p:spTree>
    <p:extLst>
      <p:ext uri="{BB962C8B-B14F-4D97-AF65-F5344CB8AC3E}">
        <p14:creationId xmlns:p14="http://schemas.microsoft.com/office/powerpoint/2010/main" val="4192280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677325" y="0"/>
            <a:ext cx="8596800" cy="47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2400">
                <a:solidFill>
                  <a:srgbClr val="FF0000"/>
                </a:solidFill>
              </a:rPr>
              <a:t>Use Case Diagram</a:t>
            </a:r>
            <a:endParaRPr sz="2400" b="1">
              <a:solidFill>
                <a:srgbClr val="FF0000"/>
              </a:solidFill>
            </a:endParaRPr>
          </a:p>
        </p:txBody>
      </p:sp>
      <p:pic>
        <p:nvPicPr>
          <p:cNvPr id="165" name="Google Shape;165;p26"/>
          <p:cNvPicPr preferRelativeResize="0"/>
          <p:nvPr/>
        </p:nvPicPr>
        <p:blipFill>
          <a:blip r:embed="rId3">
            <a:alphaModFix/>
          </a:blip>
          <a:stretch>
            <a:fillRect/>
          </a:stretch>
        </p:blipFill>
        <p:spPr>
          <a:xfrm>
            <a:off x="465425" y="12700"/>
            <a:ext cx="10319501" cy="6858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idx="1"/>
          </p:nvPr>
        </p:nvSpPr>
        <p:spPr>
          <a:xfrm>
            <a:off x="695449" y="1456659"/>
            <a:ext cx="8596668" cy="4446479"/>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ts val="1440"/>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ts val="1440"/>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ts val="1440"/>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ts val="1440"/>
              <a:buNone/>
            </a:pPr>
            <a:endParaRPr>
              <a:solidFill>
                <a:srgbClr val="000000"/>
              </a:solidFill>
              <a:latin typeface="Trebuchet MS"/>
              <a:ea typeface="Trebuchet MS"/>
              <a:cs typeface="Trebuchet MS"/>
              <a:sym typeface="Trebuchet MS"/>
            </a:endParaRPr>
          </a:p>
          <a:p>
            <a:pPr marL="0" lvl="0" indent="0" algn="l" rtl="0">
              <a:spcBef>
                <a:spcPts val="1000"/>
              </a:spcBef>
              <a:spcAft>
                <a:spcPts val="0"/>
              </a:spcAft>
              <a:buClr>
                <a:schemeClr val="dk1"/>
              </a:buClr>
              <a:buSzPts val="1440"/>
              <a:buNone/>
            </a:pPr>
            <a:endParaRPr/>
          </a:p>
          <a:p>
            <a:pPr marL="342900" lvl="0" indent="-251459" algn="l" rtl="0">
              <a:spcBef>
                <a:spcPts val="1000"/>
              </a:spcBef>
              <a:spcAft>
                <a:spcPts val="0"/>
              </a:spcAft>
              <a:buClr>
                <a:schemeClr val="dk1"/>
              </a:buClr>
              <a:buSzPts val="1440"/>
              <a:buFont typeface="Noto Sans Symbols"/>
              <a:buNone/>
            </a:pPr>
            <a:endParaRPr>
              <a:solidFill>
                <a:schemeClr val="dk1"/>
              </a:solidFill>
            </a:endParaRPr>
          </a:p>
        </p:txBody>
      </p:sp>
      <p:pic>
        <p:nvPicPr>
          <p:cNvPr id="171" name="Google Shape;171;p27"/>
          <p:cNvPicPr preferRelativeResize="0"/>
          <p:nvPr/>
        </p:nvPicPr>
        <p:blipFill>
          <a:blip r:embed="rId3">
            <a:alphaModFix/>
          </a:blip>
          <a:stretch>
            <a:fillRect/>
          </a:stretch>
        </p:blipFill>
        <p:spPr>
          <a:xfrm>
            <a:off x="1473575" y="151275"/>
            <a:ext cx="9244851" cy="5513300"/>
          </a:xfrm>
          <a:prstGeom prst="rect">
            <a:avLst/>
          </a:prstGeom>
          <a:noFill/>
          <a:ln>
            <a:noFill/>
          </a:ln>
        </p:spPr>
      </p:pic>
      <p:sp>
        <p:nvSpPr>
          <p:cNvPr id="172" name="Google Shape;172;p27"/>
          <p:cNvSpPr txBox="1"/>
          <p:nvPr/>
        </p:nvSpPr>
        <p:spPr>
          <a:xfrm>
            <a:off x="1731300" y="5903150"/>
            <a:ext cx="10488600" cy="461700"/>
          </a:xfrm>
          <a:prstGeom prst="rect">
            <a:avLst/>
          </a:prstGeom>
          <a:noFill/>
          <a:ln>
            <a:noFill/>
          </a:ln>
        </p:spPr>
        <p:txBody>
          <a:bodyPr spcFirstLastPara="1" wrap="square" lIns="91425" tIns="91425" rIns="91425" bIns="91425" anchor="t" anchorCtr="0">
            <a:spAutoFit/>
          </a:bodyPr>
          <a:lstStyle/>
          <a:p>
            <a:pPr marL="3200400" lvl="0" indent="457200" algn="l" rtl="0">
              <a:spcBef>
                <a:spcPts val="0"/>
              </a:spcBef>
              <a:spcAft>
                <a:spcPts val="0"/>
              </a:spcAft>
              <a:buNone/>
            </a:pPr>
            <a:r>
              <a:rPr lang="en-US" sz="1800" b="1">
                <a:latin typeface="Lato"/>
                <a:ea typeface="Lato"/>
                <a:cs typeface="Lato"/>
                <a:sym typeface="Lato"/>
              </a:rPr>
              <a:t>Login Page</a:t>
            </a:r>
            <a:endParaRPr sz="1800" b="1">
              <a:latin typeface="Lato"/>
              <a:ea typeface="Lato"/>
              <a:cs typeface="Lato"/>
              <a:sym typeface="Lato"/>
            </a:endParaRPr>
          </a:p>
        </p:txBody>
      </p:sp>
      <p:sp>
        <p:nvSpPr>
          <p:cNvPr id="173" name="Google Shape;173;p27"/>
          <p:cNvSpPr txBox="1"/>
          <p:nvPr/>
        </p:nvSpPr>
        <p:spPr>
          <a:xfrm>
            <a:off x="695450" y="235325"/>
            <a:ext cx="991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accent3"/>
                </a:solidFill>
                <a:latin typeface="Lato"/>
                <a:ea typeface="Lato"/>
                <a:cs typeface="Lato"/>
                <a:sym typeface="Lato"/>
              </a:rPr>
              <a:t>Project Screenshots</a:t>
            </a:r>
            <a:endParaRPr sz="2200" b="1">
              <a:solidFill>
                <a:schemeClr val="accent3"/>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idx="1"/>
          </p:nvPr>
        </p:nvSpPr>
        <p:spPr>
          <a:xfrm>
            <a:off x="695450" y="1456649"/>
            <a:ext cx="8596800" cy="5082000"/>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ts val="1440"/>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ts val="1440"/>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ts val="1440"/>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ts val="1440"/>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ts val="1440"/>
              <a:buNone/>
            </a:pPr>
            <a:r>
              <a:rPr lang="en-US">
                <a:solidFill>
                  <a:srgbClr val="000000"/>
                </a:solidFill>
                <a:latin typeface="Trebuchet MS"/>
                <a:ea typeface="Trebuchet MS"/>
                <a:cs typeface="Trebuchet MS"/>
                <a:sym typeface="Trebuchet MS"/>
              </a:rPr>
              <a:t>										</a:t>
            </a:r>
            <a:endParaRPr>
              <a:solidFill>
                <a:srgbClr val="000000"/>
              </a:solidFill>
              <a:latin typeface="Trebuchet MS"/>
              <a:ea typeface="Trebuchet MS"/>
              <a:cs typeface="Trebuchet MS"/>
              <a:sym typeface="Trebuchet MS"/>
            </a:endParaRPr>
          </a:p>
          <a:p>
            <a:pPr marL="4914900" lvl="0" indent="-342900" algn="l" rtl="0">
              <a:spcBef>
                <a:spcPts val="1000"/>
              </a:spcBef>
              <a:spcAft>
                <a:spcPts val="0"/>
              </a:spcAft>
              <a:buClr>
                <a:schemeClr val="dk1"/>
              </a:buClr>
              <a:buSzPts val="1440"/>
              <a:buNone/>
            </a:pPr>
            <a:r>
              <a:rPr lang="en-US" sz="1800" b="1">
                <a:solidFill>
                  <a:srgbClr val="000000"/>
                </a:solidFill>
                <a:latin typeface="Trebuchet MS"/>
                <a:ea typeface="Trebuchet MS"/>
                <a:cs typeface="Trebuchet MS"/>
                <a:sym typeface="Trebuchet MS"/>
              </a:rPr>
              <a:t>Home Page</a:t>
            </a:r>
            <a:endParaRPr sz="1800" b="1">
              <a:solidFill>
                <a:schemeClr val="dk1"/>
              </a:solidFill>
            </a:endParaRPr>
          </a:p>
        </p:txBody>
      </p:sp>
      <p:pic>
        <p:nvPicPr>
          <p:cNvPr id="179" name="Google Shape;179;p28"/>
          <p:cNvPicPr preferRelativeResize="0"/>
          <p:nvPr/>
        </p:nvPicPr>
        <p:blipFill>
          <a:blip r:embed="rId3">
            <a:alphaModFix/>
          </a:blip>
          <a:stretch>
            <a:fillRect/>
          </a:stretch>
        </p:blipFill>
        <p:spPr>
          <a:xfrm>
            <a:off x="1143000" y="707100"/>
            <a:ext cx="9833150" cy="50820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idx="1"/>
          </p:nvPr>
        </p:nvSpPr>
        <p:spPr>
          <a:xfrm>
            <a:off x="863524" y="2532434"/>
            <a:ext cx="8596800" cy="4446600"/>
          </a:xfrm>
          <a:prstGeom prst="rect">
            <a:avLst/>
          </a:prstGeom>
          <a:noFill/>
          <a:ln>
            <a:noFill/>
          </a:ln>
        </p:spPr>
        <p:txBody>
          <a:bodyPr spcFirstLastPara="1" wrap="square" lIns="91425" tIns="45700" rIns="91425" bIns="45700" anchor="t" anchorCtr="0">
            <a:normAutofit fontScale="55000" lnSpcReduction="20000"/>
          </a:bodyPr>
          <a:lstStyle/>
          <a:p>
            <a:pPr marL="342900" lvl="0" indent="-251459" algn="l" rtl="0">
              <a:spcBef>
                <a:spcPts val="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r>
              <a:rPr lang="en-US">
                <a:solidFill>
                  <a:srgbClr val="000000"/>
                </a:solidFill>
                <a:latin typeface="Trebuchet MS"/>
                <a:ea typeface="Trebuchet MS"/>
                <a:cs typeface="Trebuchet MS"/>
                <a:sym typeface="Trebuchet MS"/>
              </a:rPr>
              <a:t>						</a:t>
            </a: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4457700" lvl="0" indent="-342900" algn="l" rtl="0">
              <a:spcBef>
                <a:spcPts val="1000"/>
              </a:spcBef>
              <a:spcAft>
                <a:spcPts val="0"/>
              </a:spcAft>
              <a:buClr>
                <a:schemeClr val="dk1"/>
              </a:buClr>
              <a:buSzPct val="27961"/>
              <a:buNone/>
            </a:pPr>
            <a:r>
              <a:rPr lang="en-US" sz="5150">
                <a:solidFill>
                  <a:srgbClr val="000000"/>
                </a:solidFill>
                <a:latin typeface="Trebuchet MS"/>
                <a:ea typeface="Trebuchet MS"/>
                <a:cs typeface="Trebuchet MS"/>
                <a:sym typeface="Trebuchet MS"/>
              </a:rPr>
              <a:t>Cart Details</a:t>
            </a:r>
            <a:r>
              <a:rPr lang="en-US" sz="1400">
                <a:solidFill>
                  <a:srgbClr val="000000"/>
                </a:solidFill>
                <a:latin typeface="Trebuchet MS"/>
                <a:ea typeface="Trebuchet MS"/>
                <a:cs typeface="Trebuchet MS"/>
                <a:sym typeface="Trebuchet MS"/>
              </a:rPr>
              <a:t>s</a:t>
            </a:r>
            <a:endParaRPr/>
          </a:p>
          <a:p>
            <a:pPr marL="342900" lvl="0" indent="-251459" algn="l" rtl="0">
              <a:spcBef>
                <a:spcPts val="1000"/>
              </a:spcBef>
              <a:spcAft>
                <a:spcPts val="0"/>
              </a:spcAft>
              <a:buClr>
                <a:schemeClr val="dk1"/>
              </a:buClr>
              <a:buSzPct val="84705"/>
              <a:buFont typeface="Noto Sans Symbols"/>
              <a:buNone/>
            </a:pPr>
            <a:endParaRPr>
              <a:solidFill>
                <a:schemeClr val="dk1"/>
              </a:solidFill>
            </a:endParaRPr>
          </a:p>
        </p:txBody>
      </p:sp>
      <p:pic>
        <p:nvPicPr>
          <p:cNvPr id="185" name="Google Shape;185;p29"/>
          <p:cNvPicPr preferRelativeResize="0"/>
          <p:nvPr/>
        </p:nvPicPr>
        <p:blipFill>
          <a:blip r:embed="rId3">
            <a:alphaModFix/>
          </a:blip>
          <a:stretch>
            <a:fillRect/>
          </a:stretch>
        </p:blipFill>
        <p:spPr>
          <a:xfrm>
            <a:off x="1009650" y="605125"/>
            <a:ext cx="10086140" cy="539562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idx="1"/>
          </p:nvPr>
        </p:nvSpPr>
        <p:spPr>
          <a:xfrm>
            <a:off x="863524" y="2532434"/>
            <a:ext cx="8596800" cy="4446600"/>
          </a:xfrm>
          <a:prstGeom prst="rect">
            <a:avLst/>
          </a:prstGeom>
          <a:noFill/>
          <a:ln>
            <a:noFill/>
          </a:ln>
        </p:spPr>
        <p:txBody>
          <a:bodyPr spcFirstLastPara="1" wrap="square" lIns="91425" tIns="45700" rIns="91425" bIns="45700" anchor="t" anchorCtr="0">
            <a:normAutofit fontScale="55000" lnSpcReduction="20000"/>
          </a:bodyPr>
          <a:lstStyle/>
          <a:p>
            <a:pPr marL="342900" lvl="0" indent="-251459" algn="l" rtl="0">
              <a:spcBef>
                <a:spcPts val="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r>
              <a:rPr lang="en-US">
                <a:solidFill>
                  <a:srgbClr val="000000"/>
                </a:solidFill>
                <a:latin typeface="Trebuchet MS"/>
                <a:ea typeface="Trebuchet MS"/>
                <a:cs typeface="Trebuchet MS"/>
                <a:sym typeface="Trebuchet MS"/>
              </a:rPr>
              <a:t>						</a:t>
            </a: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4457700" lvl="0" indent="-342900" algn="l" rtl="0">
              <a:spcBef>
                <a:spcPts val="1000"/>
              </a:spcBef>
              <a:spcAft>
                <a:spcPts val="0"/>
              </a:spcAft>
              <a:buClr>
                <a:schemeClr val="dk1"/>
              </a:buClr>
              <a:buSzPct val="27961"/>
              <a:buNone/>
            </a:pPr>
            <a:r>
              <a:rPr lang="en-US" sz="5150" b="1">
                <a:solidFill>
                  <a:srgbClr val="000000"/>
                </a:solidFill>
                <a:latin typeface="Trebuchet MS"/>
                <a:ea typeface="Trebuchet MS"/>
                <a:cs typeface="Trebuchet MS"/>
                <a:sym typeface="Trebuchet MS"/>
              </a:rPr>
              <a:t>Payment Gateway</a:t>
            </a:r>
            <a:endParaRPr b="1"/>
          </a:p>
          <a:p>
            <a:pPr marL="342900" lvl="0" indent="-251459" algn="l" rtl="0">
              <a:spcBef>
                <a:spcPts val="1000"/>
              </a:spcBef>
              <a:spcAft>
                <a:spcPts val="0"/>
              </a:spcAft>
              <a:buClr>
                <a:schemeClr val="dk1"/>
              </a:buClr>
              <a:buSzPct val="84705"/>
              <a:buFont typeface="Noto Sans Symbols"/>
              <a:buNone/>
            </a:pPr>
            <a:endParaRPr>
              <a:solidFill>
                <a:schemeClr val="dk1"/>
              </a:solidFill>
            </a:endParaRPr>
          </a:p>
        </p:txBody>
      </p:sp>
      <p:pic>
        <p:nvPicPr>
          <p:cNvPr id="191" name="Google Shape;191;p30"/>
          <p:cNvPicPr preferRelativeResize="0"/>
          <p:nvPr/>
        </p:nvPicPr>
        <p:blipFill>
          <a:blip r:embed="rId3">
            <a:alphaModFix/>
          </a:blip>
          <a:stretch>
            <a:fillRect/>
          </a:stretch>
        </p:blipFill>
        <p:spPr>
          <a:xfrm>
            <a:off x="863525" y="229072"/>
            <a:ext cx="10616925" cy="5889328"/>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idx="1"/>
          </p:nvPr>
        </p:nvSpPr>
        <p:spPr>
          <a:xfrm>
            <a:off x="863524" y="2532434"/>
            <a:ext cx="8596800" cy="4446600"/>
          </a:xfrm>
          <a:prstGeom prst="rect">
            <a:avLst/>
          </a:prstGeom>
          <a:noFill/>
          <a:ln>
            <a:noFill/>
          </a:ln>
        </p:spPr>
        <p:txBody>
          <a:bodyPr spcFirstLastPara="1" wrap="square" lIns="91425" tIns="45700" rIns="91425" bIns="45700" anchor="t" anchorCtr="0">
            <a:normAutofit fontScale="55000" lnSpcReduction="20000"/>
          </a:bodyPr>
          <a:lstStyle/>
          <a:p>
            <a:pPr marL="342900" lvl="0" indent="-251459" algn="l" rtl="0">
              <a:spcBef>
                <a:spcPts val="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r>
              <a:rPr lang="en-US">
                <a:solidFill>
                  <a:srgbClr val="000000"/>
                </a:solidFill>
                <a:latin typeface="Trebuchet MS"/>
                <a:ea typeface="Trebuchet MS"/>
                <a:cs typeface="Trebuchet MS"/>
                <a:sym typeface="Trebuchet MS"/>
              </a:rPr>
              <a:t>						</a:t>
            </a: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200400" lvl="0" indent="457200" algn="l" rtl="0">
              <a:spcBef>
                <a:spcPts val="1000"/>
              </a:spcBef>
              <a:spcAft>
                <a:spcPts val="0"/>
              </a:spcAft>
              <a:buClr>
                <a:schemeClr val="dk1"/>
              </a:buClr>
              <a:buSzPct val="27961"/>
              <a:buNone/>
            </a:pPr>
            <a:r>
              <a:rPr lang="en-US" sz="5150">
                <a:solidFill>
                  <a:srgbClr val="000000"/>
                </a:solidFill>
                <a:latin typeface="Trebuchet MS"/>
                <a:ea typeface="Trebuchet MS"/>
                <a:cs typeface="Trebuchet MS"/>
                <a:sym typeface="Trebuchet MS"/>
              </a:rPr>
              <a:t>Admin Dashboard</a:t>
            </a:r>
            <a:r>
              <a:rPr lang="en-US" sz="1400">
                <a:solidFill>
                  <a:srgbClr val="000000"/>
                </a:solidFill>
                <a:latin typeface="Trebuchet MS"/>
                <a:ea typeface="Trebuchet MS"/>
                <a:cs typeface="Trebuchet MS"/>
                <a:sym typeface="Trebuchet MS"/>
              </a:rPr>
              <a:t>s</a:t>
            </a:r>
            <a:endParaRPr/>
          </a:p>
          <a:p>
            <a:pPr marL="342900" lvl="0" indent="-251459" algn="l" rtl="0">
              <a:spcBef>
                <a:spcPts val="1000"/>
              </a:spcBef>
              <a:spcAft>
                <a:spcPts val="0"/>
              </a:spcAft>
              <a:buClr>
                <a:schemeClr val="dk1"/>
              </a:buClr>
              <a:buSzPct val="84705"/>
              <a:buFont typeface="Noto Sans Symbols"/>
              <a:buNone/>
            </a:pPr>
            <a:endParaRPr>
              <a:solidFill>
                <a:schemeClr val="dk1"/>
              </a:solidFill>
            </a:endParaRPr>
          </a:p>
        </p:txBody>
      </p:sp>
      <p:pic>
        <p:nvPicPr>
          <p:cNvPr id="197" name="Google Shape;197;p31"/>
          <p:cNvPicPr preferRelativeResize="0"/>
          <p:nvPr/>
        </p:nvPicPr>
        <p:blipFill>
          <a:blip r:embed="rId3">
            <a:alphaModFix/>
          </a:blip>
          <a:stretch>
            <a:fillRect/>
          </a:stretch>
        </p:blipFill>
        <p:spPr>
          <a:xfrm>
            <a:off x="583263" y="421350"/>
            <a:ext cx="11025474" cy="53272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77334" y="609600"/>
            <a:ext cx="8596668" cy="6344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4000" b="1">
                <a:solidFill>
                  <a:srgbClr val="FF0000"/>
                </a:solidFill>
              </a:rPr>
              <a:t>Content</a:t>
            </a:r>
            <a:endParaRPr/>
          </a:p>
        </p:txBody>
      </p:sp>
      <p:sp>
        <p:nvSpPr>
          <p:cNvPr id="99" name="Google Shape;99;p15"/>
          <p:cNvSpPr txBox="1">
            <a:spLocks noGrp="1"/>
          </p:cNvSpPr>
          <p:nvPr>
            <p:ph idx="1"/>
          </p:nvPr>
        </p:nvSpPr>
        <p:spPr>
          <a:xfrm>
            <a:off x="695449" y="1456659"/>
            <a:ext cx="8596668" cy="4446479"/>
          </a:xfrm>
          <a:prstGeom prst="rect">
            <a:avLst/>
          </a:prstGeom>
          <a:noFill/>
          <a:ln>
            <a:noFill/>
          </a:ln>
        </p:spPr>
        <p:txBody>
          <a:bodyPr spcFirstLastPara="1" wrap="square" lIns="91425" tIns="45700" rIns="91425" bIns="45700" anchor="t" anchorCtr="0">
            <a:normAutofit/>
          </a:bodyPr>
          <a:lstStyle/>
          <a:p>
            <a:pPr marL="342900" lvl="0" indent="-381000" algn="l" rtl="0">
              <a:spcBef>
                <a:spcPts val="0"/>
              </a:spcBef>
              <a:spcAft>
                <a:spcPts val="0"/>
              </a:spcAft>
              <a:buClr>
                <a:schemeClr val="dk2"/>
              </a:buClr>
              <a:buSzPts val="2040"/>
              <a:buFont typeface="Noto Sans Symbols"/>
              <a:buChar char="❑"/>
            </a:pPr>
            <a:r>
              <a:rPr lang="en-US" sz="2300">
                <a:solidFill>
                  <a:schemeClr val="dk2"/>
                </a:solidFill>
              </a:rPr>
              <a:t>Introduction</a:t>
            </a:r>
            <a:endParaRPr sz="2300">
              <a:solidFill>
                <a:schemeClr val="dk2"/>
              </a:solidFill>
            </a:endParaRPr>
          </a:p>
          <a:p>
            <a:pPr marL="342900" lvl="0" indent="-381000" algn="l" rtl="0">
              <a:spcBef>
                <a:spcPts val="1000"/>
              </a:spcBef>
              <a:spcAft>
                <a:spcPts val="0"/>
              </a:spcAft>
              <a:buClr>
                <a:schemeClr val="dk2"/>
              </a:buClr>
              <a:buSzPts val="2040"/>
              <a:buFont typeface="Noto Sans Symbols"/>
              <a:buChar char="❑"/>
            </a:pPr>
            <a:r>
              <a:rPr lang="en-US" sz="2300">
                <a:solidFill>
                  <a:schemeClr val="dk2"/>
                </a:solidFill>
              </a:rPr>
              <a:t>Objectives</a:t>
            </a:r>
            <a:endParaRPr sz="2300">
              <a:solidFill>
                <a:schemeClr val="dk2"/>
              </a:solidFill>
            </a:endParaRPr>
          </a:p>
          <a:p>
            <a:pPr marL="342900" lvl="0" indent="-381000" algn="l" rtl="0">
              <a:spcBef>
                <a:spcPts val="1000"/>
              </a:spcBef>
              <a:spcAft>
                <a:spcPts val="0"/>
              </a:spcAft>
              <a:buClr>
                <a:schemeClr val="dk2"/>
              </a:buClr>
              <a:buSzPts val="2040"/>
              <a:buFont typeface="Noto Sans Symbols"/>
              <a:buChar char="❑"/>
            </a:pPr>
            <a:r>
              <a:rPr lang="en-US" sz="2300">
                <a:solidFill>
                  <a:schemeClr val="dk2"/>
                </a:solidFill>
                <a:latin typeface="Trebuchet MS"/>
                <a:ea typeface="Trebuchet MS"/>
                <a:cs typeface="Trebuchet MS"/>
                <a:sym typeface="Trebuchet MS"/>
              </a:rPr>
              <a:t>Technologies Used</a:t>
            </a:r>
            <a:endParaRPr sz="2300">
              <a:solidFill>
                <a:schemeClr val="dk2"/>
              </a:solidFill>
            </a:endParaRPr>
          </a:p>
          <a:p>
            <a:pPr marL="342900" lvl="0" indent="-381000" algn="l" rtl="0">
              <a:spcBef>
                <a:spcPts val="1000"/>
              </a:spcBef>
              <a:spcAft>
                <a:spcPts val="0"/>
              </a:spcAft>
              <a:buClr>
                <a:schemeClr val="dk2"/>
              </a:buClr>
              <a:buSzPts val="2040"/>
              <a:buFont typeface="Noto Sans Symbols"/>
              <a:buChar char="❑"/>
            </a:pPr>
            <a:r>
              <a:rPr lang="en-US" sz="2300">
                <a:solidFill>
                  <a:schemeClr val="dk2"/>
                </a:solidFill>
                <a:latin typeface="Trebuchet MS"/>
                <a:ea typeface="Trebuchet MS"/>
                <a:cs typeface="Trebuchet MS"/>
                <a:sym typeface="Trebuchet MS"/>
              </a:rPr>
              <a:t>System Design</a:t>
            </a:r>
            <a:endParaRPr sz="2300">
              <a:solidFill>
                <a:schemeClr val="dk2"/>
              </a:solidFill>
              <a:latin typeface="Trebuchet MS"/>
              <a:ea typeface="Trebuchet MS"/>
              <a:cs typeface="Trebuchet MS"/>
              <a:sym typeface="Trebuchet MS"/>
            </a:endParaRPr>
          </a:p>
          <a:p>
            <a:pPr marL="342900" lvl="0" indent="-397510" algn="l" rtl="0">
              <a:spcBef>
                <a:spcPts val="1000"/>
              </a:spcBef>
              <a:spcAft>
                <a:spcPts val="0"/>
              </a:spcAft>
              <a:buClr>
                <a:schemeClr val="dk2"/>
              </a:buClr>
              <a:buSzPts val="2300"/>
              <a:buFont typeface="Trebuchet MS"/>
              <a:buChar char="❑"/>
            </a:pPr>
            <a:r>
              <a:rPr lang="en-US" sz="2300">
                <a:solidFill>
                  <a:schemeClr val="dk2"/>
                </a:solidFill>
                <a:latin typeface="Trebuchet MS"/>
                <a:ea typeface="Trebuchet MS"/>
                <a:cs typeface="Trebuchet MS"/>
                <a:sym typeface="Trebuchet MS"/>
              </a:rPr>
              <a:t>UML Diagrams</a:t>
            </a:r>
            <a:endParaRPr sz="2300">
              <a:solidFill>
                <a:schemeClr val="dk2"/>
              </a:solidFill>
              <a:latin typeface="Trebuchet MS"/>
              <a:ea typeface="Trebuchet MS"/>
              <a:cs typeface="Trebuchet MS"/>
              <a:sym typeface="Trebuchet MS"/>
            </a:endParaRPr>
          </a:p>
          <a:p>
            <a:pPr marL="342900" lvl="0" indent="-381000" algn="l" rtl="0">
              <a:spcBef>
                <a:spcPts val="1000"/>
              </a:spcBef>
              <a:spcAft>
                <a:spcPts val="0"/>
              </a:spcAft>
              <a:buClr>
                <a:schemeClr val="dk2"/>
              </a:buClr>
              <a:buSzPts val="2040"/>
              <a:buFont typeface="Noto Sans Symbols"/>
              <a:buChar char="❑"/>
            </a:pPr>
            <a:r>
              <a:rPr lang="en-US" sz="2300">
                <a:solidFill>
                  <a:schemeClr val="dk2"/>
                </a:solidFill>
                <a:latin typeface="Trebuchet MS"/>
                <a:ea typeface="Trebuchet MS"/>
                <a:cs typeface="Trebuchet MS"/>
                <a:sym typeface="Trebuchet MS"/>
              </a:rPr>
              <a:t>Snapshots</a:t>
            </a:r>
            <a:endParaRPr sz="2300">
              <a:solidFill>
                <a:schemeClr val="dk2"/>
              </a:solidFill>
              <a:latin typeface="Trebuchet MS"/>
              <a:ea typeface="Trebuchet MS"/>
              <a:cs typeface="Trebuchet MS"/>
              <a:sym typeface="Trebuchet MS"/>
            </a:endParaRPr>
          </a:p>
          <a:p>
            <a:pPr marL="342900" lvl="0" indent="-397510" algn="l" rtl="0">
              <a:spcBef>
                <a:spcPts val="1000"/>
              </a:spcBef>
              <a:spcAft>
                <a:spcPts val="0"/>
              </a:spcAft>
              <a:buClr>
                <a:schemeClr val="dk2"/>
              </a:buClr>
              <a:buSzPts val="2300"/>
              <a:buFont typeface="Trebuchet MS"/>
              <a:buChar char="❑"/>
            </a:pPr>
            <a:r>
              <a:rPr lang="en-US" sz="2300">
                <a:solidFill>
                  <a:schemeClr val="dk2"/>
                </a:solidFill>
                <a:latin typeface="Trebuchet MS"/>
                <a:ea typeface="Trebuchet MS"/>
                <a:cs typeface="Trebuchet MS"/>
                <a:sym typeface="Trebuchet MS"/>
              </a:rPr>
              <a:t>Advantages and Disadvantages</a:t>
            </a:r>
            <a:endParaRPr sz="2300">
              <a:solidFill>
                <a:schemeClr val="dk2"/>
              </a:solidFill>
              <a:latin typeface="Trebuchet MS"/>
              <a:ea typeface="Trebuchet MS"/>
              <a:cs typeface="Trebuchet MS"/>
              <a:sym typeface="Trebuchet MS"/>
            </a:endParaRPr>
          </a:p>
          <a:p>
            <a:pPr marL="342900" lvl="0" indent="-381000" algn="l" rtl="0">
              <a:spcBef>
                <a:spcPts val="1000"/>
              </a:spcBef>
              <a:spcAft>
                <a:spcPts val="0"/>
              </a:spcAft>
              <a:buClr>
                <a:schemeClr val="dk2"/>
              </a:buClr>
              <a:buSzPts val="2040"/>
              <a:buFont typeface="Noto Sans Symbols"/>
              <a:buChar char="❑"/>
            </a:pPr>
            <a:r>
              <a:rPr lang="en-US" sz="2300">
                <a:solidFill>
                  <a:schemeClr val="dk2"/>
                </a:solidFill>
                <a:latin typeface="Trebuchet MS"/>
                <a:ea typeface="Trebuchet MS"/>
                <a:cs typeface="Trebuchet MS"/>
                <a:sym typeface="Trebuchet MS"/>
              </a:rPr>
              <a:t>Future Work</a:t>
            </a:r>
            <a:endParaRPr sz="2300">
              <a:solidFill>
                <a:schemeClr val="dk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idx="1"/>
          </p:nvPr>
        </p:nvSpPr>
        <p:spPr>
          <a:xfrm>
            <a:off x="863524" y="2532434"/>
            <a:ext cx="8596800" cy="4446600"/>
          </a:xfrm>
          <a:prstGeom prst="rect">
            <a:avLst/>
          </a:prstGeom>
          <a:noFill/>
          <a:ln>
            <a:noFill/>
          </a:ln>
        </p:spPr>
        <p:txBody>
          <a:bodyPr spcFirstLastPara="1" wrap="square" lIns="91425" tIns="45700" rIns="91425" bIns="45700" anchor="t" anchorCtr="0">
            <a:normAutofit fontScale="55000" lnSpcReduction="20000"/>
          </a:bodyPr>
          <a:lstStyle/>
          <a:p>
            <a:pPr marL="342900" lvl="0" indent="-251459" algn="l" rtl="0">
              <a:spcBef>
                <a:spcPts val="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r>
              <a:rPr lang="en-US">
                <a:solidFill>
                  <a:srgbClr val="000000"/>
                </a:solidFill>
                <a:latin typeface="Trebuchet MS"/>
                <a:ea typeface="Trebuchet MS"/>
                <a:cs typeface="Trebuchet MS"/>
                <a:sym typeface="Trebuchet MS"/>
              </a:rPr>
              <a:t>						</a:t>
            </a: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200400" lvl="0" indent="457200" algn="l" rtl="0">
              <a:spcBef>
                <a:spcPts val="1000"/>
              </a:spcBef>
              <a:spcAft>
                <a:spcPts val="0"/>
              </a:spcAft>
              <a:buClr>
                <a:schemeClr val="dk1"/>
              </a:buClr>
              <a:buSzPct val="27961"/>
              <a:buNone/>
            </a:pPr>
            <a:r>
              <a:rPr lang="en-US" sz="5150">
                <a:solidFill>
                  <a:srgbClr val="000000"/>
                </a:solidFill>
                <a:latin typeface="Trebuchet MS"/>
                <a:ea typeface="Trebuchet MS"/>
                <a:cs typeface="Trebuchet MS"/>
                <a:sym typeface="Trebuchet MS"/>
              </a:rPr>
              <a:t>Admin :List of Books</a:t>
            </a:r>
            <a:r>
              <a:rPr lang="en-US" sz="1400">
                <a:solidFill>
                  <a:srgbClr val="000000"/>
                </a:solidFill>
                <a:latin typeface="Trebuchet MS"/>
                <a:ea typeface="Trebuchet MS"/>
                <a:cs typeface="Trebuchet MS"/>
                <a:sym typeface="Trebuchet MS"/>
              </a:rPr>
              <a:t>s</a:t>
            </a:r>
            <a:endParaRPr/>
          </a:p>
          <a:p>
            <a:pPr marL="342900" lvl="0" indent="-251459" algn="l" rtl="0">
              <a:spcBef>
                <a:spcPts val="1000"/>
              </a:spcBef>
              <a:spcAft>
                <a:spcPts val="0"/>
              </a:spcAft>
              <a:buClr>
                <a:schemeClr val="dk1"/>
              </a:buClr>
              <a:buSzPct val="84705"/>
              <a:buFont typeface="Noto Sans Symbols"/>
              <a:buNone/>
            </a:pPr>
            <a:endParaRPr>
              <a:solidFill>
                <a:schemeClr val="dk1"/>
              </a:solidFill>
            </a:endParaRPr>
          </a:p>
        </p:txBody>
      </p:sp>
      <p:pic>
        <p:nvPicPr>
          <p:cNvPr id="203" name="Google Shape;203;p32"/>
          <p:cNvPicPr preferRelativeResize="0"/>
          <p:nvPr/>
        </p:nvPicPr>
        <p:blipFill>
          <a:blip r:embed="rId3">
            <a:alphaModFix/>
          </a:blip>
          <a:stretch>
            <a:fillRect/>
          </a:stretch>
        </p:blipFill>
        <p:spPr>
          <a:xfrm>
            <a:off x="470650" y="152400"/>
            <a:ext cx="11379575" cy="58059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idx="1"/>
          </p:nvPr>
        </p:nvSpPr>
        <p:spPr>
          <a:xfrm>
            <a:off x="863524" y="2532434"/>
            <a:ext cx="8596800" cy="4446600"/>
          </a:xfrm>
          <a:prstGeom prst="rect">
            <a:avLst/>
          </a:prstGeom>
          <a:noFill/>
          <a:ln>
            <a:noFill/>
          </a:ln>
        </p:spPr>
        <p:txBody>
          <a:bodyPr spcFirstLastPara="1" wrap="square" lIns="91425" tIns="45700" rIns="91425" bIns="45700" anchor="t" anchorCtr="0">
            <a:normAutofit fontScale="55000" lnSpcReduction="20000"/>
          </a:bodyPr>
          <a:lstStyle/>
          <a:p>
            <a:pPr marL="342900" lvl="0" indent="-251459" algn="l" rtl="0">
              <a:spcBef>
                <a:spcPts val="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84705"/>
              <a:buNone/>
            </a:pPr>
            <a:r>
              <a:rPr lang="en-US">
                <a:solidFill>
                  <a:srgbClr val="000000"/>
                </a:solidFill>
                <a:latin typeface="Trebuchet MS"/>
                <a:ea typeface="Trebuchet MS"/>
                <a:cs typeface="Trebuchet MS"/>
                <a:sym typeface="Trebuchet MS"/>
              </a:rPr>
              <a:t>						</a:t>
            </a:r>
            <a:endParaRPr>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42900" lvl="0" indent="-342900" algn="l" rtl="0">
              <a:spcBef>
                <a:spcPts val="1000"/>
              </a:spcBef>
              <a:spcAft>
                <a:spcPts val="0"/>
              </a:spcAft>
              <a:buClr>
                <a:schemeClr val="dk1"/>
              </a:buClr>
              <a:buSzPct val="102857"/>
              <a:buNone/>
            </a:pPr>
            <a:endParaRPr sz="1400">
              <a:solidFill>
                <a:srgbClr val="000000"/>
              </a:solidFill>
              <a:latin typeface="Trebuchet MS"/>
              <a:ea typeface="Trebuchet MS"/>
              <a:cs typeface="Trebuchet MS"/>
              <a:sym typeface="Trebuchet MS"/>
            </a:endParaRPr>
          </a:p>
          <a:p>
            <a:pPr marL="3200400" lvl="0" indent="457200" algn="l" rtl="0">
              <a:spcBef>
                <a:spcPts val="1000"/>
              </a:spcBef>
              <a:spcAft>
                <a:spcPts val="0"/>
              </a:spcAft>
              <a:buClr>
                <a:schemeClr val="dk1"/>
              </a:buClr>
              <a:buSzPct val="27961"/>
              <a:buNone/>
            </a:pPr>
            <a:r>
              <a:rPr lang="en-US" sz="5150">
                <a:solidFill>
                  <a:srgbClr val="000000"/>
                </a:solidFill>
                <a:latin typeface="Trebuchet MS"/>
                <a:ea typeface="Trebuchet MS"/>
                <a:cs typeface="Trebuchet MS"/>
                <a:sym typeface="Trebuchet MS"/>
              </a:rPr>
              <a:t>Admin :List of Order Details</a:t>
            </a:r>
            <a:endParaRPr/>
          </a:p>
          <a:p>
            <a:pPr marL="342900" lvl="0" indent="-251459" algn="l" rtl="0">
              <a:spcBef>
                <a:spcPts val="1000"/>
              </a:spcBef>
              <a:spcAft>
                <a:spcPts val="0"/>
              </a:spcAft>
              <a:buClr>
                <a:schemeClr val="dk1"/>
              </a:buClr>
              <a:buSzPct val="84705"/>
              <a:buFont typeface="Noto Sans Symbols"/>
              <a:buNone/>
            </a:pPr>
            <a:endParaRPr>
              <a:solidFill>
                <a:schemeClr val="dk1"/>
              </a:solidFill>
            </a:endParaRPr>
          </a:p>
        </p:txBody>
      </p:sp>
      <p:pic>
        <p:nvPicPr>
          <p:cNvPr id="209" name="Google Shape;209;p33"/>
          <p:cNvPicPr preferRelativeResize="0"/>
          <p:nvPr/>
        </p:nvPicPr>
        <p:blipFill>
          <a:blip r:embed="rId3">
            <a:alphaModFix/>
          </a:blip>
          <a:stretch>
            <a:fillRect/>
          </a:stretch>
        </p:blipFill>
        <p:spPr>
          <a:xfrm>
            <a:off x="1160950" y="522200"/>
            <a:ext cx="10453975" cy="53609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677334" y="609600"/>
            <a:ext cx="8596668" cy="6344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4000">
                <a:solidFill>
                  <a:srgbClr val="FF0000"/>
                </a:solidFill>
              </a:rPr>
              <a:t>Advantages</a:t>
            </a:r>
            <a:endParaRPr/>
          </a:p>
        </p:txBody>
      </p:sp>
      <p:sp>
        <p:nvSpPr>
          <p:cNvPr id="215" name="Google Shape;215;p34"/>
          <p:cNvSpPr txBox="1">
            <a:spLocks noGrp="1"/>
          </p:cNvSpPr>
          <p:nvPr>
            <p:ph idx="1"/>
          </p:nvPr>
        </p:nvSpPr>
        <p:spPr>
          <a:xfrm>
            <a:off x="695450" y="1456650"/>
            <a:ext cx="10953000" cy="5401500"/>
          </a:xfrm>
          <a:prstGeom prst="rect">
            <a:avLst/>
          </a:prstGeom>
          <a:noFill/>
          <a:ln>
            <a:noFill/>
          </a:ln>
        </p:spPr>
        <p:txBody>
          <a:bodyPr spcFirstLastPara="1" wrap="square" lIns="91425" tIns="45700" rIns="91425" bIns="45700" anchor="t" anchorCtr="0">
            <a:normAutofit fontScale="92500"/>
          </a:bodyPr>
          <a:lstStyle/>
          <a:p>
            <a:pPr marL="342900" lvl="0" indent="-405690" algn="l" rtl="0">
              <a:lnSpc>
                <a:spcPct val="150000"/>
              </a:lnSpc>
              <a:spcBef>
                <a:spcPts val="0"/>
              </a:spcBef>
              <a:spcAft>
                <a:spcPts val="0"/>
              </a:spcAft>
              <a:buClr>
                <a:schemeClr val="dk1"/>
              </a:buClr>
              <a:buSzPct val="100000"/>
              <a:buFont typeface="Times New Roman"/>
              <a:buChar char="❑"/>
            </a:pPr>
            <a:r>
              <a:rPr lang="en-US" sz="2625">
                <a:solidFill>
                  <a:srgbClr val="000000"/>
                </a:solidFill>
                <a:latin typeface="Times New Roman"/>
                <a:ea typeface="Times New Roman"/>
                <a:cs typeface="Times New Roman"/>
                <a:sym typeface="Times New Roman"/>
              </a:rPr>
              <a:t>BookTown.com is an online website based e-commerce where the customer can purchase books online in a secure and efficient manner.</a:t>
            </a:r>
            <a:endParaRPr sz="2625">
              <a:solidFill>
                <a:srgbClr val="000000"/>
              </a:solidFill>
              <a:latin typeface="Times New Roman"/>
              <a:ea typeface="Times New Roman"/>
              <a:cs typeface="Times New Roman"/>
              <a:sym typeface="Times New Roman"/>
            </a:endParaRPr>
          </a:p>
          <a:p>
            <a:pPr marL="342900" lvl="0" indent="-405690" algn="l" rtl="0">
              <a:lnSpc>
                <a:spcPct val="150000"/>
              </a:lnSpc>
              <a:spcBef>
                <a:spcPts val="0"/>
              </a:spcBef>
              <a:spcAft>
                <a:spcPts val="0"/>
              </a:spcAft>
              <a:buClr>
                <a:srgbClr val="000000"/>
              </a:buClr>
              <a:buSzPct val="100000"/>
              <a:buFont typeface="Times New Roman"/>
              <a:buChar char="❑"/>
            </a:pPr>
            <a:r>
              <a:rPr lang="en-US" sz="2625">
                <a:solidFill>
                  <a:srgbClr val="000000"/>
                </a:solidFill>
                <a:latin typeface="Times New Roman"/>
                <a:ea typeface="Times New Roman"/>
                <a:cs typeface="Times New Roman"/>
                <a:sym typeface="Times New Roman"/>
              </a:rPr>
              <a:t>It includes smooth functionality and efficiency that adds to buyer’s confidence.</a:t>
            </a:r>
            <a:endParaRPr sz="2625">
              <a:solidFill>
                <a:srgbClr val="000000"/>
              </a:solidFill>
              <a:latin typeface="Times New Roman"/>
              <a:ea typeface="Times New Roman"/>
              <a:cs typeface="Times New Roman"/>
              <a:sym typeface="Times New Roman"/>
            </a:endParaRPr>
          </a:p>
          <a:p>
            <a:pPr marL="342900" lvl="0" indent="-405690" algn="l" rtl="0">
              <a:lnSpc>
                <a:spcPct val="150000"/>
              </a:lnSpc>
              <a:spcBef>
                <a:spcPts val="0"/>
              </a:spcBef>
              <a:spcAft>
                <a:spcPts val="0"/>
              </a:spcAft>
              <a:buClr>
                <a:srgbClr val="000000"/>
              </a:buClr>
              <a:buSzPct val="100000"/>
              <a:buFont typeface="Times New Roman"/>
              <a:buChar char="❑"/>
            </a:pPr>
            <a:r>
              <a:rPr lang="en-US" sz="2625">
                <a:solidFill>
                  <a:srgbClr val="000000"/>
                </a:solidFill>
                <a:latin typeface="Times New Roman"/>
                <a:ea typeface="Times New Roman"/>
                <a:cs typeface="Times New Roman"/>
                <a:sym typeface="Times New Roman"/>
              </a:rPr>
              <a:t>Effortless Communication</a:t>
            </a:r>
            <a:endParaRPr sz="2625">
              <a:solidFill>
                <a:srgbClr val="000000"/>
              </a:solidFill>
              <a:latin typeface="Times New Roman"/>
              <a:ea typeface="Times New Roman"/>
              <a:cs typeface="Times New Roman"/>
              <a:sym typeface="Times New Roman"/>
            </a:endParaRPr>
          </a:p>
          <a:p>
            <a:pPr marL="342900" lvl="0" indent="-405690" algn="l" rtl="0">
              <a:lnSpc>
                <a:spcPct val="150000"/>
              </a:lnSpc>
              <a:spcBef>
                <a:spcPts val="0"/>
              </a:spcBef>
              <a:spcAft>
                <a:spcPts val="0"/>
              </a:spcAft>
              <a:buClr>
                <a:srgbClr val="000000"/>
              </a:buClr>
              <a:buSzPct val="100000"/>
              <a:buFont typeface="Times New Roman"/>
              <a:buChar char="❑"/>
            </a:pPr>
            <a:r>
              <a:rPr lang="en-US" sz="2625">
                <a:solidFill>
                  <a:srgbClr val="000000"/>
                </a:solidFill>
                <a:latin typeface="Times New Roman"/>
                <a:ea typeface="Times New Roman"/>
                <a:cs typeface="Times New Roman"/>
                <a:sym typeface="Times New Roman"/>
              </a:rPr>
              <a:t>Lesser time requirement to maintain and manage records of books, users, suppliers, orders, etc.</a:t>
            </a:r>
            <a:endParaRPr sz="2625">
              <a:solidFill>
                <a:srgbClr val="000000"/>
              </a:solidFill>
              <a:latin typeface="Times New Roman"/>
              <a:ea typeface="Times New Roman"/>
              <a:cs typeface="Times New Roman"/>
              <a:sym typeface="Times New Roman"/>
            </a:endParaRPr>
          </a:p>
          <a:p>
            <a:pPr marL="342900" lvl="0" indent="-405690" algn="l" rtl="0">
              <a:lnSpc>
                <a:spcPct val="150000"/>
              </a:lnSpc>
              <a:spcBef>
                <a:spcPts val="0"/>
              </a:spcBef>
              <a:spcAft>
                <a:spcPts val="0"/>
              </a:spcAft>
              <a:buClr>
                <a:srgbClr val="000000"/>
              </a:buClr>
              <a:buSzPct val="100000"/>
              <a:buFont typeface="Times New Roman"/>
              <a:buChar char="❑"/>
            </a:pPr>
            <a:r>
              <a:rPr lang="en-US" sz="2625">
                <a:solidFill>
                  <a:srgbClr val="000000"/>
                </a:solidFill>
                <a:latin typeface="Times New Roman"/>
                <a:ea typeface="Times New Roman"/>
                <a:cs typeface="Times New Roman"/>
                <a:sym typeface="Times New Roman"/>
              </a:rPr>
              <a:t>BookTown.com keeps a constant focus on new category creation and expansion of products.</a:t>
            </a:r>
            <a:endParaRPr sz="2625">
              <a:solidFill>
                <a:srgbClr val="000000"/>
              </a:solidFill>
              <a:latin typeface="Times New Roman"/>
              <a:ea typeface="Times New Roman"/>
              <a:cs typeface="Times New Roman"/>
              <a:sym typeface="Times New Roman"/>
            </a:endParaRPr>
          </a:p>
          <a:p>
            <a:pPr marL="342900" lvl="0" indent="-405690" algn="l" rtl="0">
              <a:lnSpc>
                <a:spcPct val="150000"/>
              </a:lnSpc>
              <a:spcBef>
                <a:spcPts val="0"/>
              </a:spcBef>
              <a:spcAft>
                <a:spcPts val="0"/>
              </a:spcAft>
              <a:buClr>
                <a:srgbClr val="000000"/>
              </a:buClr>
              <a:buSzPct val="100000"/>
              <a:buFont typeface="Times New Roman"/>
              <a:buChar char="❑"/>
            </a:pPr>
            <a:r>
              <a:rPr lang="en-US" sz="2625">
                <a:solidFill>
                  <a:srgbClr val="000000"/>
                </a:solidFill>
                <a:latin typeface="Times New Roman"/>
                <a:ea typeface="Times New Roman"/>
                <a:cs typeface="Times New Roman"/>
                <a:sym typeface="Times New Roman"/>
              </a:rPr>
              <a:t>Paper work is reduced </a:t>
            </a: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chemeClr val="dk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677334" y="609600"/>
            <a:ext cx="8596800" cy="63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4000">
                <a:solidFill>
                  <a:srgbClr val="FF0000"/>
                </a:solidFill>
              </a:rPr>
              <a:t>Disadvantages</a:t>
            </a:r>
            <a:endParaRPr/>
          </a:p>
        </p:txBody>
      </p:sp>
      <p:sp>
        <p:nvSpPr>
          <p:cNvPr id="221" name="Google Shape;221;p35"/>
          <p:cNvSpPr txBox="1">
            <a:spLocks noGrp="1"/>
          </p:cNvSpPr>
          <p:nvPr>
            <p:ph idx="1"/>
          </p:nvPr>
        </p:nvSpPr>
        <p:spPr>
          <a:xfrm>
            <a:off x="695450" y="1456650"/>
            <a:ext cx="10953000" cy="5401500"/>
          </a:xfrm>
          <a:prstGeom prst="rect">
            <a:avLst/>
          </a:prstGeom>
          <a:noFill/>
          <a:ln>
            <a:noFill/>
          </a:ln>
        </p:spPr>
        <p:txBody>
          <a:bodyPr spcFirstLastPara="1" wrap="square" lIns="91425" tIns="45700" rIns="91425" bIns="45700" anchor="t" anchorCtr="0">
            <a:normAutofit/>
          </a:bodyPr>
          <a:lstStyle/>
          <a:p>
            <a:pPr marL="342900" lvl="0" indent="-418195" algn="l" rtl="0">
              <a:lnSpc>
                <a:spcPct val="150000"/>
              </a:lnSpc>
              <a:spcBef>
                <a:spcPts val="0"/>
              </a:spcBef>
              <a:spcAft>
                <a:spcPts val="0"/>
              </a:spcAft>
              <a:buClr>
                <a:schemeClr val="dk1"/>
              </a:buClr>
              <a:buSzPts val="2626"/>
              <a:buFont typeface="Times New Roman"/>
              <a:buChar char="❑"/>
            </a:pPr>
            <a:r>
              <a:rPr lang="en-US" sz="2625">
                <a:solidFill>
                  <a:srgbClr val="000000"/>
                </a:solidFill>
                <a:latin typeface="Times New Roman"/>
                <a:ea typeface="Times New Roman"/>
                <a:cs typeface="Times New Roman"/>
                <a:sym typeface="Times New Roman"/>
              </a:rPr>
              <a:t>Rating and reviews facility not included</a:t>
            </a:r>
            <a:endParaRPr sz="2625">
              <a:solidFill>
                <a:srgbClr val="000000"/>
              </a:solidFill>
              <a:latin typeface="Times New Roman"/>
              <a:ea typeface="Times New Roman"/>
              <a:cs typeface="Times New Roman"/>
              <a:sym typeface="Times New Roman"/>
            </a:endParaRPr>
          </a:p>
          <a:p>
            <a:pPr marL="342900" lvl="0" indent="-418195" algn="l" rtl="0">
              <a:lnSpc>
                <a:spcPct val="150000"/>
              </a:lnSpc>
              <a:spcBef>
                <a:spcPts val="0"/>
              </a:spcBef>
              <a:spcAft>
                <a:spcPts val="0"/>
              </a:spcAft>
              <a:buClr>
                <a:srgbClr val="000000"/>
              </a:buClr>
              <a:buSzPts val="2626"/>
              <a:buFont typeface="Times New Roman"/>
              <a:buChar char="❑"/>
            </a:pPr>
            <a:r>
              <a:rPr lang="en-US" sz="2625">
                <a:solidFill>
                  <a:srgbClr val="000000"/>
                </a:solidFill>
                <a:latin typeface="Times New Roman"/>
                <a:ea typeface="Times New Roman"/>
                <a:cs typeface="Times New Roman"/>
                <a:sym typeface="Times New Roman"/>
              </a:rPr>
              <a:t>Payment gateways can be provided additional features</a:t>
            </a:r>
            <a:endParaRPr sz="2625">
              <a:solidFill>
                <a:srgbClr val="000000"/>
              </a:solidFill>
              <a:latin typeface="Times New Roman"/>
              <a:ea typeface="Times New Roman"/>
              <a:cs typeface="Times New Roman"/>
              <a:sym typeface="Times New Roman"/>
            </a:endParaRPr>
          </a:p>
          <a:p>
            <a:pPr marL="342900" lvl="0" indent="-418195" algn="l" rtl="0">
              <a:lnSpc>
                <a:spcPct val="150000"/>
              </a:lnSpc>
              <a:spcBef>
                <a:spcPts val="0"/>
              </a:spcBef>
              <a:spcAft>
                <a:spcPts val="0"/>
              </a:spcAft>
              <a:buClr>
                <a:srgbClr val="000000"/>
              </a:buClr>
              <a:buSzPts val="2626"/>
              <a:buFont typeface="Times New Roman"/>
              <a:buChar char="❑"/>
            </a:pPr>
            <a:r>
              <a:rPr lang="en-US" sz="2625">
                <a:solidFill>
                  <a:srgbClr val="000000"/>
                </a:solidFill>
                <a:latin typeface="Times New Roman"/>
                <a:ea typeface="Times New Roman"/>
                <a:cs typeface="Times New Roman"/>
                <a:sym typeface="Times New Roman"/>
              </a:rPr>
              <a:t>Password resetting not included.</a:t>
            </a:r>
            <a:endParaRPr sz="2625">
              <a:solidFill>
                <a:srgbClr val="000000"/>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chemeClr val="dk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677334" y="609600"/>
            <a:ext cx="8596800" cy="63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4000" b="1">
                <a:solidFill>
                  <a:srgbClr val="FF0000"/>
                </a:solidFill>
              </a:rPr>
              <a:t>Further work</a:t>
            </a:r>
            <a:endParaRPr/>
          </a:p>
        </p:txBody>
      </p:sp>
      <p:sp>
        <p:nvSpPr>
          <p:cNvPr id="227" name="Google Shape;227;p36"/>
          <p:cNvSpPr txBox="1">
            <a:spLocks noGrp="1"/>
          </p:cNvSpPr>
          <p:nvPr>
            <p:ph idx="1"/>
          </p:nvPr>
        </p:nvSpPr>
        <p:spPr>
          <a:xfrm>
            <a:off x="745850" y="1406225"/>
            <a:ext cx="10785000" cy="4446600"/>
          </a:xfrm>
          <a:prstGeom prst="rect">
            <a:avLst/>
          </a:prstGeom>
          <a:noFill/>
          <a:ln>
            <a:noFill/>
          </a:ln>
        </p:spPr>
        <p:txBody>
          <a:bodyPr spcFirstLastPara="1" wrap="square" lIns="91425" tIns="45700" rIns="91425" bIns="45700" anchor="t" anchorCtr="0">
            <a:normAutofit/>
          </a:bodyPr>
          <a:lstStyle/>
          <a:p>
            <a:pPr marL="342900" lvl="0" indent="-403860" algn="l" rtl="0">
              <a:spcBef>
                <a:spcPts val="1000"/>
              </a:spcBef>
              <a:spcAft>
                <a:spcPts val="0"/>
              </a:spcAft>
              <a:buClr>
                <a:schemeClr val="dk1"/>
              </a:buClr>
              <a:buSzPts val="2400"/>
              <a:buFont typeface="Noto Sans Symbols"/>
              <a:buChar char="❑"/>
            </a:pPr>
            <a:r>
              <a:rPr lang="en-US" sz="2400">
                <a:solidFill>
                  <a:srgbClr val="000000"/>
                </a:solidFill>
                <a:latin typeface="Times New Roman"/>
                <a:ea typeface="Times New Roman"/>
                <a:cs typeface="Times New Roman"/>
                <a:sym typeface="Times New Roman"/>
              </a:rPr>
              <a:t>Rating chart for Supplier and Books. </a:t>
            </a:r>
            <a:endParaRPr sz="2400">
              <a:solidFill>
                <a:srgbClr val="000000"/>
              </a:solidFill>
              <a:latin typeface="Times New Roman"/>
              <a:ea typeface="Times New Roman"/>
              <a:cs typeface="Times New Roman"/>
              <a:sym typeface="Times New Roman"/>
            </a:endParaRPr>
          </a:p>
          <a:p>
            <a:pPr marL="342900" lvl="0" indent="-403860" algn="l" rtl="0">
              <a:lnSpc>
                <a:spcPct val="150000"/>
              </a:lnSpc>
              <a:spcBef>
                <a:spcPts val="0"/>
              </a:spcBef>
              <a:spcAft>
                <a:spcPts val="0"/>
              </a:spcAft>
              <a:buClr>
                <a:schemeClr val="dk1"/>
              </a:buClr>
              <a:buSzPts val="2400"/>
              <a:buFont typeface="Times New Roman"/>
              <a:buChar char="❑"/>
            </a:pPr>
            <a:r>
              <a:rPr lang="en-US" sz="2400">
                <a:solidFill>
                  <a:srgbClr val="000000"/>
                </a:solidFill>
                <a:latin typeface="Times New Roman"/>
                <a:ea typeface="Times New Roman"/>
                <a:cs typeface="Times New Roman"/>
                <a:sym typeface="Times New Roman"/>
              </a:rPr>
              <a:t>Customers can upvote/downvote/report feedback.</a:t>
            </a:r>
            <a:endParaRPr sz="2400">
              <a:solidFill>
                <a:srgbClr val="000000"/>
              </a:solidFill>
              <a:latin typeface="Times New Roman"/>
              <a:ea typeface="Times New Roman"/>
              <a:cs typeface="Times New Roman"/>
              <a:sym typeface="Times New Roman"/>
            </a:endParaRPr>
          </a:p>
          <a:p>
            <a:pPr marL="342900" lvl="0" indent="-403860" algn="l" rtl="0">
              <a:lnSpc>
                <a:spcPct val="150000"/>
              </a:lnSpc>
              <a:spcBef>
                <a:spcPts val="0"/>
              </a:spcBef>
              <a:spcAft>
                <a:spcPts val="0"/>
              </a:spcAft>
              <a:buClr>
                <a:schemeClr val="dk1"/>
              </a:buClr>
              <a:buSzPts val="2400"/>
              <a:buFont typeface="Times New Roman"/>
              <a:buChar char="❑"/>
            </a:pPr>
            <a:r>
              <a:rPr lang="en-US" sz="2400">
                <a:solidFill>
                  <a:srgbClr val="000000"/>
                </a:solidFill>
                <a:latin typeface="Times New Roman"/>
                <a:ea typeface="Times New Roman"/>
                <a:cs typeface="Times New Roman"/>
                <a:sym typeface="Times New Roman"/>
              </a:rPr>
              <a:t>Additional payment means can be added other than cards.</a:t>
            </a:r>
            <a:endParaRPr sz="2400">
              <a:solidFill>
                <a:srgbClr val="000000"/>
              </a:solidFill>
              <a:latin typeface="Times New Roman"/>
              <a:ea typeface="Times New Roman"/>
              <a:cs typeface="Times New Roman"/>
              <a:sym typeface="Times New Roman"/>
            </a:endParaRPr>
          </a:p>
          <a:p>
            <a:pPr marL="342900" lvl="0" indent="-403860" algn="l" rtl="0">
              <a:lnSpc>
                <a:spcPct val="15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In case the user forgets the password, a ‘reset password’ functionality can be added.</a:t>
            </a:r>
            <a:endParaRPr sz="2400">
              <a:solidFill>
                <a:srgbClr val="000000"/>
              </a:solidFill>
              <a:latin typeface="Times New Roman"/>
              <a:ea typeface="Times New Roman"/>
              <a:cs typeface="Times New Roman"/>
              <a:sym typeface="Times New Roman"/>
            </a:endParaRPr>
          </a:p>
          <a:p>
            <a:pPr marL="342900" lvl="0" indent="-251459" algn="l" rtl="0">
              <a:spcBef>
                <a:spcPts val="1000"/>
              </a:spcBef>
              <a:spcAft>
                <a:spcPts val="0"/>
              </a:spcAft>
              <a:buClr>
                <a:schemeClr val="dk1"/>
              </a:buClr>
              <a:buSzPts val="1440"/>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a:solidFill>
                <a:schemeClr val="dk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677334" y="609600"/>
            <a:ext cx="8596800" cy="63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4000">
                <a:solidFill>
                  <a:srgbClr val="FF0000"/>
                </a:solidFill>
              </a:rPr>
              <a:t>Conclusion</a:t>
            </a:r>
            <a:endParaRPr/>
          </a:p>
        </p:txBody>
      </p:sp>
      <p:sp>
        <p:nvSpPr>
          <p:cNvPr id="233" name="Google Shape;233;p37"/>
          <p:cNvSpPr txBox="1">
            <a:spLocks noGrp="1"/>
          </p:cNvSpPr>
          <p:nvPr>
            <p:ph idx="1"/>
          </p:nvPr>
        </p:nvSpPr>
        <p:spPr>
          <a:xfrm>
            <a:off x="695450" y="1456650"/>
            <a:ext cx="10734600" cy="4695300"/>
          </a:xfrm>
          <a:prstGeom prst="rect">
            <a:avLst/>
          </a:prstGeom>
          <a:noFill/>
          <a:ln>
            <a:noFill/>
          </a:ln>
        </p:spPr>
        <p:txBody>
          <a:bodyPr spcFirstLastPara="1" wrap="square" lIns="91425" tIns="45700" rIns="91425" bIns="45700" anchor="t" anchorCtr="0">
            <a:normAutofit/>
          </a:bodyPr>
          <a:lstStyle/>
          <a:p>
            <a:pPr marL="342900" lvl="0" indent="-439896" algn="l" rtl="0">
              <a:lnSpc>
                <a:spcPct val="150000"/>
              </a:lnSpc>
              <a:spcBef>
                <a:spcPts val="0"/>
              </a:spcBef>
              <a:spcAft>
                <a:spcPts val="0"/>
              </a:spcAft>
              <a:buClr>
                <a:srgbClr val="000000"/>
              </a:buClr>
              <a:buSzPct val="133221"/>
              <a:buFont typeface="Times New Roman"/>
              <a:buChar char="❑"/>
            </a:pPr>
            <a:r>
              <a:rPr lang="en-US" sz="2408">
                <a:solidFill>
                  <a:srgbClr val="000000"/>
                </a:solidFill>
                <a:latin typeface="Times New Roman"/>
                <a:ea typeface="Times New Roman"/>
                <a:cs typeface="Times New Roman"/>
                <a:sym typeface="Times New Roman"/>
              </a:rPr>
              <a:t>In conclusion, “BookTown.com” is an application that would definitely be a good choice for any book merchandise trading Supplier that wishes to enter the online market. </a:t>
            </a:r>
            <a:endParaRPr sz="2408">
              <a:solidFill>
                <a:srgbClr val="000000"/>
              </a:solidFill>
              <a:latin typeface="Times New Roman"/>
              <a:ea typeface="Times New Roman"/>
              <a:cs typeface="Times New Roman"/>
              <a:sym typeface="Times New Roman"/>
            </a:endParaRPr>
          </a:p>
          <a:p>
            <a:pPr marL="342900" lvl="0" indent="-439896" algn="l" rtl="0">
              <a:lnSpc>
                <a:spcPct val="150000"/>
              </a:lnSpc>
              <a:spcBef>
                <a:spcPts val="800"/>
              </a:spcBef>
              <a:spcAft>
                <a:spcPts val="0"/>
              </a:spcAft>
              <a:buClr>
                <a:srgbClr val="000000"/>
              </a:buClr>
              <a:buSzPct val="133221"/>
              <a:buFont typeface="Times New Roman"/>
              <a:buChar char="❑"/>
            </a:pPr>
            <a:r>
              <a:rPr lang="en-US" sz="2408">
                <a:solidFill>
                  <a:srgbClr val="000000"/>
                </a:solidFill>
                <a:latin typeface="Times New Roman"/>
                <a:ea typeface="Times New Roman"/>
                <a:cs typeface="Times New Roman"/>
                <a:sym typeface="Times New Roman"/>
              </a:rPr>
              <a:t>At the same time, it provides a one-stop platform for Customers to purchase their daily needs of merchandise directly from authenticated Suppliers. We are confident that the numerous features and visually appealing look of application will certainly give a big boost to the Supplier</a:t>
            </a:r>
            <a:r>
              <a:rPr lang="en-US" sz="2208">
                <a:solidFill>
                  <a:srgbClr val="000000"/>
                </a:solidFill>
                <a:latin typeface="Times New Roman"/>
                <a:ea typeface="Times New Roman"/>
                <a:cs typeface="Times New Roman"/>
                <a:sym typeface="Times New Roman"/>
              </a:rPr>
              <a:t>.</a:t>
            </a:r>
            <a:endParaRPr sz="2208">
              <a:solidFill>
                <a:srgbClr val="000000"/>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2400">
              <a:solidFill>
                <a:srgbClr val="000000"/>
              </a:solidFill>
              <a:latin typeface="Times New Roman"/>
              <a:ea typeface="Times New Roman"/>
              <a:cs typeface="Times New Roman"/>
              <a:sym typeface="Times New Roman"/>
            </a:endParaRPr>
          </a:p>
          <a:p>
            <a:pPr marL="342900" lvl="0" indent="-251459" algn="l" rtl="0">
              <a:spcBef>
                <a:spcPts val="1000"/>
              </a:spcBef>
              <a:spcAft>
                <a:spcPts val="0"/>
              </a:spcAft>
              <a:buClr>
                <a:schemeClr val="dk1"/>
              </a:buClr>
              <a:buSzPct val="84705"/>
              <a:buFont typeface="Noto Sans Symbols"/>
              <a:buNone/>
            </a:pPr>
            <a:endParaRPr>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ct val="84705"/>
              <a:buFont typeface="Noto Sans Symbols"/>
              <a:buNone/>
            </a:pPr>
            <a:endParaRPr>
              <a:solidFill>
                <a:schemeClr val="dk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677334" y="609600"/>
            <a:ext cx="8596668" cy="98406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Trebuchet MS"/>
              <a:buNone/>
            </a:pPr>
            <a:r>
              <a:rPr lang="en-US" sz="4000">
                <a:solidFill>
                  <a:srgbClr val="FF0000"/>
                </a:solidFill>
              </a:rPr>
              <a:t>References</a:t>
            </a:r>
            <a:endParaRPr sz="4000">
              <a:solidFill>
                <a:srgbClr val="FF0000"/>
              </a:solidFill>
            </a:endParaRPr>
          </a:p>
        </p:txBody>
      </p:sp>
      <p:sp>
        <p:nvSpPr>
          <p:cNvPr id="239" name="Google Shape;239;p38"/>
          <p:cNvSpPr txBox="1">
            <a:spLocks noGrp="1"/>
          </p:cNvSpPr>
          <p:nvPr>
            <p:ph idx="1"/>
          </p:nvPr>
        </p:nvSpPr>
        <p:spPr>
          <a:xfrm>
            <a:off x="677325" y="1554475"/>
            <a:ext cx="9912300" cy="4486800"/>
          </a:xfrm>
          <a:prstGeom prst="rect">
            <a:avLst/>
          </a:prstGeom>
          <a:noFill/>
          <a:ln>
            <a:noFill/>
          </a:ln>
        </p:spPr>
        <p:txBody>
          <a:bodyPr spcFirstLastPara="1" wrap="square" lIns="91425" tIns="45700" rIns="91425" bIns="45700" anchor="t" anchorCtr="0">
            <a:normAutofit/>
          </a:bodyPr>
          <a:lstStyle/>
          <a:p>
            <a:pPr marL="342900" lvl="0" indent="-403860" algn="l" rtl="0">
              <a:lnSpc>
                <a:spcPct val="15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https://reactjs.org/docs/getting-started.html </a:t>
            </a:r>
            <a:endParaRPr sz="2400">
              <a:solidFill>
                <a:srgbClr val="000000"/>
              </a:solidFill>
              <a:latin typeface="Times New Roman"/>
              <a:ea typeface="Times New Roman"/>
              <a:cs typeface="Times New Roman"/>
              <a:sym typeface="Times New Roman"/>
            </a:endParaRPr>
          </a:p>
          <a:p>
            <a:pPr marL="342900" lvl="0" indent="-403860" algn="l" rtl="0">
              <a:lnSpc>
                <a:spcPct val="15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https://www.baeldung.com/ </a:t>
            </a:r>
            <a:endParaRPr sz="2400">
              <a:solidFill>
                <a:srgbClr val="000000"/>
              </a:solidFill>
              <a:latin typeface="Times New Roman"/>
              <a:ea typeface="Times New Roman"/>
              <a:cs typeface="Times New Roman"/>
              <a:sym typeface="Times New Roman"/>
            </a:endParaRPr>
          </a:p>
          <a:p>
            <a:pPr marL="342900" lvl="0" indent="-403860" algn="l" rtl="0">
              <a:lnSpc>
                <a:spcPct val="15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https://www.w3schools.com/ </a:t>
            </a:r>
            <a:endParaRPr sz="2400">
              <a:solidFill>
                <a:srgbClr val="000000"/>
              </a:solidFill>
              <a:latin typeface="Times New Roman"/>
              <a:ea typeface="Times New Roman"/>
              <a:cs typeface="Times New Roman"/>
              <a:sym typeface="Times New Roman"/>
            </a:endParaRPr>
          </a:p>
          <a:p>
            <a:pPr marL="342900" lvl="0" indent="-403860" algn="l" rtl="0">
              <a:lnSpc>
                <a:spcPct val="15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https://docs.spring.io/springdata/jpa/docs/current/reference/html/#reference </a:t>
            </a:r>
            <a:endParaRPr sz="2400">
              <a:solidFill>
                <a:srgbClr val="000000"/>
              </a:solidFill>
              <a:latin typeface="Times New Roman"/>
              <a:ea typeface="Times New Roman"/>
              <a:cs typeface="Times New Roman"/>
              <a:sym typeface="Times New Roman"/>
            </a:endParaRPr>
          </a:p>
          <a:p>
            <a:pPr marL="342900" lvl="0" indent="-403860" algn="l" rtl="0">
              <a:lnSpc>
                <a:spcPct val="15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https://javaee.github.io/javaee-spec/javadocs/ </a:t>
            </a:r>
            <a:endParaRPr sz="2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r>
              <a:rPr lang="en-US">
                <a:solidFill>
                  <a:srgbClr val="0C0C0C"/>
                </a:solidFill>
                <a:latin typeface="Trebuchet MS"/>
                <a:ea typeface="Trebuchet MS"/>
                <a:cs typeface="Trebuchet MS"/>
                <a:sym typeface="Trebuchet MS"/>
              </a:rPr>
              <a:t> </a:t>
            </a:r>
            <a:endParaRPr/>
          </a:p>
          <a:p>
            <a:pPr marL="342900" lvl="0" indent="-342900"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719864" y="1045534"/>
            <a:ext cx="9783036" cy="463225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FF0000"/>
              </a:buClr>
              <a:buSzPts val="9600"/>
              <a:buFont typeface="Trebuchet MS"/>
              <a:buNone/>
            </a:pPr>
            <a:r>
              <a:rPr lang="en-US" sz="9600" b="1" dirty="0">
                <a:solidFill>
                  <a:srgbClr val="FF0000"/>
                </a:solidFill>
              </a:rPr>
              <a:t/>
            </a:r>
            <a:br>
              <a:rPr lang="en-US" sz="9600" b="1" dirty="0">
                <a:solidFill>
                  <a:srgbClr val="FF0000"/>
                </a:solidFill>
              </a:rPr>
            </a:br>
            <a:r>
              <a:rPr lang="en-US" sz="9600" b="1" dirty="0">
                <a:solidFill>
                  <a:srgbClr val="FF0000"/>
                </a:solidFill>
              </a:rPr>
              <a:t>Thank You</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77334" y="609600"/>
            <a:ext cx="8596668" cy="6344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4000">
                <a:solidFill>
                  <a:srgbClr val="FF0000"/>
                </a:solidFill>
              </a:rPr>
              <a:t>Introduction</a:t>
            </a:r>
            <a:endParaRPr/>
          </a:p>
        </p:txBody>
      </p:sp>
      <p:sp>
        <p:nvSpPr>
          <p:cNvPr id="105" name="Google Shape;105;p16"/>
          <p:cNvSpPr txBox="1">
            <a:spLocks noGrp="1"/>
          </p:cNvSpPr>
          <p:nvPr>
            <p:ph idx="1"/>
          </p:nvPr>
        </p:nvSpPr>
        <p:spPr>
          <a:xfrm>
            <a:off x="695450" y="1456650"/>
            <a:ext cx="10633800" cy="4446600"/>
          </a:xfrm>
          <a:prstGeom prst="rect">
            <a:avLst/>
          </a:prstGeom>
          <a:noFill/>
          <a:ln>
            <a:noFill/>
          </a:ln>
        </p:spPr>
        <p:txBody>
          <a:bodyPr spcFirstLastPara="1" wrap="square" lIns="91425" tIns="45700" rIns="91425" bIns="45700" anchor="t" anchorCtr="0">
            <a:noAutofit/>
          </a:bodyPr>
          <a:lstStyle/>
          <a:p>
            <a:pPr marL="342900" lvl="0" indent="-403860" algn="just" rtl="0">
              <a:lnSpc>
                <a:spcPct val="107916"/>
              </a:lnSpc>
              <a:spcBef>
                <a:spcPts val="0"/>
              </a:spcBef>
              <a:spcAft>
                <a:spcPts val="0"/>
              </a:spcAft>
              <a:buClr>
                <a:schemeClr val="dk1"/>
              </a:buClr>
              <a:buSzPts val="2400"/>
              <a:buFont typeface="Noto Sans Symbols"/>
              <a:buChar char="❑"/>
            </a:pPr>
            <a:r>
              <a:rPr lang="en-US" sz="2400" b="1" dirty="0">
                <a:solidFill>
                  <a:srgbClr val="000000"/>
                </a:solidFill>
                <a:latin typeface="Times New Roman"/>
                <a:ea typeface="Times New Roman"/>
                <a:cs typeface="Times New Roman"/>
                <a:sym typeface="Times New Roman"/>
              </a:rPr>
              <a:t>Online shopping</a:t>
            </a:r>
            <a:r>
              <a:rPr lang="en-US" sz="2400" dirty="0">
                <a:solidFill>
                  <a:srgbClr val="000000"/>
                </a:solidFill>
                <a:latin typeface="Times New Roman"/>
                <a:ea typeface="Times New Roman"/>
                <a:cs typeface="Times New Roman"/>
                <a:sym typeface="Times New Roman"/>
              </a:rPr>
              <a:t> is the process whereby consumers directly buy goods, services etc. from a seller interactively in real-time without an intermediary service over the internet. </a:t>
            </a:r>
            <a:endParaRPr sz="2400" dirty="0">
              <a:latin typeface="Times New Roman"/>
              <a:ea typeface="Times New Roman"/>
              <a:cs typeface="Times New Roman"/>
              <a:sym typeface="Times New Roman"/>
            </a:endParaRPr>
          </a:p>
          <a:p>
            <a:pPr marL="342900" lvl="0" indent="-403860" algn="just" rtl="0">
              <a:spcBef>
                <a:spcPts val="1000"/>
              </a:spcBef>
              <a:spcAft>
                <a:spcPts val="0"/>
              </a:spcAft>
              <a:buClr>
                <a:schemeClr val="dk1"/>
              </a:buClr>
              <a:buSzPts val="2400"/>
              <a:buFont typeface="Noto Sans Symbols"/>
              <a:buChar char="❑"/>
            </a:pPr>
            <a:r>
              <a:rPr lang="en-US" sz="2400" dirty="0">
                <a:solidFill>
                  <a:srgbClr val="000000"/>
                </a:solidFill>
                <a:latin typeface="Times New Roman"/>
                <a:ea typeface="Times New Roman"/>
                <a:cs typeface="Times New Roman"/>
                <a:sym typeface="Times New Roman"/>
              </a:rPr>
              <a:t>BookTown.com is an online website based e-commerce where the customer can purchase books online in a secure and efficient manner</a:t>
            </a:r>
            <a:r>
              <a:rPr lang="en-US" sz="2400" dirty="0" smtClean="0">
                <a:solidFill>
                  <a:srgbClr val="000000"/>
                </a:solidFill>
                <a:latin typeface="Times New Roman"/>
                <a:ea typeface="Times New Roman"/>
                <a:cs typeface="Times New Roman"/>
                <a:sym typeface="Times New Roman"/>
              </a:rPr>
              <a:t>. This </a:t>
            </a:r>
            <a:r>
              <a:rPr lang="en-US" sz="2400" dirty="0">
                <a:solidFill>
                  <a:srgbClr val="000000"/>
                </a:solidFill>
                <a:latin typeface="Times New Roman"/>
                <a:ea typeface="Times New Roman"/>
                <a:cs typeface="Times New Roman"/>
                <a:sym typeface="Times New Roman"/>
              </a:rPr>
              <a:t>website provides an interactive interface through which a user can interact with different areas of application easily by maintaining the product’s as well as customer’s information.</a:t>
            </a:r>
            <a:endParaRPr sz="2400" dirty="0">
              <a:solidFill>
                <a:srgbClr val="000000"/>
              </a:solidFill>
              <a:latin typeface="Times New Roman"/>
              <a:ea typeface="Times New Roman"/>
              <a:cs typeface="Times New Roman"/>
              <a:sym typeface="Times New Roman"/>
            </a:endParaRPr>
          </a:p>
          <a:p>
            <a:pPr marL="342900" lvl="0" indent="-403860" algn="just" rtl="0">
              <a:spcBef>
                <a:spcPts val="1000"/>
              </a:spcBef>
              <a:spcAft>
                <a:spcPts val="0"/>
              </a:spcAft>
              <a:buClr>
                <a:schemeClr val="dk1"/>
              </a:buClr>
              <a:buSzPts val="2400"/>
              <a:buFont typeface="Noto Sans Symbols"/>
              <a:buChar char="❑"/>
            </a:pPr>
            <a:r>
              <a:rPr lang="en-US" sz="2400" dirty="0">
                <a:solidFill>
                  <a:srgbClr val="000000"/>
                </a:solidFill>
                <a:latin typeface="Times New Roman"/>
                <a:ea typeface="Times New Roman"/>
                <a:cs typeface="Times New Roman"/>
                <a:sym typeface="Times New Roman"/>
              </a:rPr>
              <a:t>It includes smooth functionality and efficiency that adds to buyer’s confidence. BookTown.com keeps a constant focus on new category creation and expansion of products.</a:t>
            </a:r>
            <a:r>
              <a:rPr lang="en-US" sz="2400" dirty="0">
                <a:solidFill>
                  <a:srgbClr val="000000"/>
                </a:solidFill>
                <a:latin typeface="Trebuchet MS"/>
                <a:ea typeface="Trebuchet MS"/>
                <a:cs typeface="Trebuchet MS"/>
                <a:sym typeface="Trebuchet MS"/>
              </a:rPr>
              <a:t> </a:t>
            </a:r>
            <a:endParaRPr sz="2400" dirty="0"/>
          </a:p>
          <a:p>
            <a:pPr marL="342900" lvl="0" indent="-251459" algn="l" rtl="0">
              <a:spcBef>
                <a:spcPts val="1000"/>
              </a:spcBef>
              <a:spcAft>
                <a:spcPts val="0"/>
              </a:spcAft>
              <a:buClr>
                <a:schemeClr val="dk1"/>
              </a:buClr>
              <a:buSzPts val="1440"/>
              <a:buFont typeface="Noto Sans Symbols"/>
              <a:buNone/>
            </a:pPr>
            <a:endParaRPr sz="2400" dirty="0">
              <a:solidFill>
                <a:srgbClr val="000000"/>
              </a:solidFill>
              <a:latin typeface="Trebuchet MS"/>
              <a:ea typeface="Trebuchet MS"/>
              <a:cs typeface="Trebuchet MS"/>
              <a:sym typeface="Trebuchet MS"/>
            </a:endParaRPr>
          </a:p>
          <a:p>
            <a:pPr marL="342900" lvl="0" indent="-251459" algn="l" rtl="0">
              <a:spcBef>
                <a:spcPts val="1000"/>
              </a:spcBef>
              <a:spcAft>
                <a:spcPts val="0"/>
              </a:spcAft>
              <a:buClr>
                <a:schemeClr val="dk1"/>
              </a:buClr>
              <a:buSzPts val="1440"/>
              <a:buFont typeface="Noto Sans Symbols"/>
              <a:buNone/>
            </a:pPr>
            <a:endParaRPr sz="2400" dirty="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77334" y="609600"/>
            <a:ext cx="8596668" cy="6344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4000">
                <a:solidFill>
                  <a:srgbClr val="FF0000"/>
                </a:solidFill>
              </a:rPr>
              <a:t>Objective</a:t>
            </a:r>
            <a:endParaRPr/>
          </a:p>
        </p:txBody>
      </p:sp>
      <p:sp>
        <p:nvSpPr>
          <p:cNvPr id="111" name="Google Shape;111;p17"/>
          <p:cNvSpPr txBox="1">
            <a:spLocks noGrp="1"/>
          </p:cNvSpPr>
          <p:nvPr>
            <p:ph idx="1"/>
          </p:nvPr>
        </p:nvSpPr>
        <p:spPr>
          <a:xfrm>
            <a:off x="695450" y="1320800"/>
            <a:ext cx="10364700" cy="5168900"/>
          </a:xfrm>
          <a:prstGeom prst="rect">
            <a:avLst/>
          </a:prstGeom>
          <a:noFill/>
          <a:ln>
            <a:noFill/>
          </a:ln>
        </p:spPr>
        <p:txBody>
          <a:bodyPr spcFirstLastPara="1" wrap="square" lIns="91425" tIns="45700" rIns="91425" bIns="45700" anchor="t" anchorCtr="0">
            <a:normAutofit fontScale="77500" lnSpcReduction="20000"/>
          </a:bodyPr>
          <a:lstStyle/>
          <a:p>
            <a:pPr marL="342900" lvl="0" indent="-387032" algn="just" rtl="0">
              <a:lnSpc>
                <a:spcPct val="150000"/>
              </a:lnSpc>
              <a:spcBef>
                <a:spcPts val="0"/>
              </a:spcBef>
              <a:spcAft>
                <a:spcPts val="0"/>
              </a:spcAft>
              <a:buClr>
                <a:schemeClr val="dk1"/>
              </a:buClr>
              <a:buSzPct val="100000"/>
              <a:buFont typeface="Times New Roman"/>
              <a:buChar char="❑"/>
            </a:pPr>
            <a:r>
              <a:rPr lang="en-US" sz="3050" dirty="0">
                <a:solidFill>
                  <a:srgbClr val="000000"/>
                </a:solidFill>
                <a:highlight>
                  <a:srgbClr val="F8F8FB"/>
                </a:highlight>
                <a:latin typeface="Times New Roman"/>
                <a:ea typeface="Times New Roman"/>
                <a:cs typeface="Times New Roman"/>
                <a:sym typeface="Times New Roman"/>
              </a:rPr>
              <a:t>Our objective is to design such an application using which one can say 'goodbye' to the days when you stood in line waiting, and waiting some more for a store clerk to finally check out your items. </a:t>
            </a:r>
            <a:endParaRPr sz="3050" dirty="0">
              <a:latin typeface="Times New Roman"/>
              <a:ea typeface="Times New Roman"/>
              <a:cs typeface="Times New Roman"/>
              <a:sym typeface="Times New Roman"/>
            </a:endParaRPr>
          </a:p>
          <a:p>
            <a:pPr marL="342900" lvl="0" indent="-387032" algn="just" rtl="0">
              <a:lnSpc>
                <a:spcPct val="150000"/>
              </a:lnSpc>
              <a:spcBef>
                <a:spcPts val="0"/>
              </a:spcBef>
              <a:spcAft>
                <a:spcPts val="0"/>
              </a:spcAft>
              <a:buClr>
                <a:schemeClr val="dk1"/>
              </a:buClr>
              <a:buSzPct val="100000"/>
              <a:buFont typeface="Times New Roman"/>
              <a:buChar char="❑"/>
            </a:pPr>
            <a:r>
              <a:rPr lang="en-US" sz="3050" dirty="0">
                <a:solidFill>
                  <a:srgbClr val="000000"/>
                </a:solidFill>
                <a:latin typeface="Times New Roman"/>
                <a:ea typeface="Times New Roman"/>
                <a:cs typeface="Times New Roman"/>
                <a:sym typeface="Times New Roman"/>
              </a:rPr>
              <a:t>Our</a:t>
            </a:r>
            <a:r>
              <a:rPr lang="en-US" sz="3050" dirty="0">
                <a:solidFill>
                  <a:srgbClr val="000000"/>
                </a:solidFill>
                <a:highlight>
                  <a:srgbClr val="F8F8FB"/>
                </a:highlight>
                <a:latin typeface="Times New Roman"/>
                <a:ea typeface="Times New Roman"/>
                <a:cs typeface="Times New Roman"/>
                <a:sym typeface="Times New Roman"/>
              </a:rPr>
              <a:t> main aim is to design such a bookstore where customers can visit our site anytime of the day from anywhere to view the available books, choose any of them and can order by paying online. </a:t>
            </a:r>
            <a:endParaRPr sz="3050" dirty="0">
              <a:solidFill>
                <a:srgbClr val="000000"/>
              </a:solidFill>
              <a:highlight>
                <a:srgbClr val="F8F8FB"/>
              </a:highlight>
              <a:latin typeface="Times New Roman"/>
              <a:ea typeface="Times New Roman"/>
              <a:cs typeface="Times New Roman"/>
              <a:sym typeface="Times New Roman"/>
            </a:endParaRPr>
          </a:p>
          <a:p>
            <a:pPr marL="342900" lvl="0" indent="-387032" algn="just" rtl="0">
              <a:lnSpc>
                <a:spcPct val="150000"/>
              </a:lnSpc>
              <a:spcBef>
                <a:spcPts val="0"/>
              </a:spcBef>
              <a:spcAft>
                <a:spcPts val="0"/>
              </a:spcAft>
              <a:buClr>
                <a:schemeClr val="dk1"/>
              </a:buClr>
              <a:buSzPct val="100000"/>
              <a:buFont typeface="Times New Roman"/>
              <a:buChar char="❑"/>
            </a:pPr>
            <a:r>
              <a:rPr lang="en-US" sz="3050" dirty="0">
                <a:solidFill>
                  <a:srgbClr val="000000"/>
                </a:solidFill>
                <a:highlight>
                  <a:srgbClr val="F8F8FB"/>
                </a:highlight>
                <a:latin typeface="Times New Roman"/>
                <a:ea typeface="Times New Roman"/>
                <a:cs typeface="Times New Roman"/>
                <a:sym typeface="Times New Roman"/>
              </a:rPr>
              <a:t>The administrator will regularly add any new books available to them for sale. The administrator will take books from the reputed vendors only. </a:t>
            </a:r>
            <a:r>
              <a:rPr lang="en-US" sz="3050" dirty="0">
                <a:solidFill>
                  <a:srgbClr val="000000"/>
                </a:solidFill>
                <a:latin typeface="Times New Roman"/>
                <a:ea typeface="Times New Roman"/>
                <a:cs typeface="Times New Roman"/>
                <a:sym typeface="Times New Roman"/>
              </a:rPr>
              <a:t>More specifically, this designed system will allow registered users to search for specific books and order online.</a:t>
            </a:r>
            <a:endParaRPr dirty="0">
              <a:solidFill>
                <a:srgbClr val="0C0C0C"/>
              </a:solidFill>
            </a:endParaRPr>
          </a:p>
          <a:p>
            <a:pPr marL="742950" lvl="1" indent="-204469" algn="l" rtl="0">
              <a:spcBef>
                <a:spcPts val="1000"/>
              </a:spcBef>
              <a:spcAft>
                <a:spcPts val="0"/>
              </a:spcAft>
              <a:buClr>
                <a:schemeClr val="dk1"/>
              </a:buClr>
              <a:buSzPct val="85333"/>
              <a:buFont typeface="Noto Sans Symbols"/>
              <a:buNone/>
            </a:pPr>
            <a:endParaRPr dirty="0">
              <a:solidFill>
                <a:srgbClr val="0C0C0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77334" y="609600"/>
            <a:ext cx="8596668" cy="6344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4000">
                <a:solidFill>
                  <a:srgbClr val="FF0000"/>
                </a:solidFill>
              </a:rPr>
              <a:t>Technologies Used</a:t>
            </a:r>
            <a:endParaRPr sz="4000" b="1">
              <a:solidFill>
                <a:srgbClr val="FF0000"/>
              </a:solidFill>
            </a:endParaRPr>
          </a:p>
        </p:txBody>
      </p:sp>
      <p:sp>
        <p:nvSpPr>
          <p:cNvPr id="117" name="Google Shape;117;p18"/>
          <p:cNvSpPr txBox="1">
            <a:spLocks noGrp="1"/>
          </p:cNvSpPr>
          <p:nvPr>
            <p:ph idx="1"/>
          </p:nvPr>
        </p:nvSpPr>
        <p:spPr>
          <a:xfrm>
            <a:off x="695449" y="1456659"/>
            <a:ext cx="8596668" cy="4446479"/>
          </a:xfrm>
          <a:prstGeom prst="rect">
            <a:avLst/>
          </a:prstGeom>
          <a:noFill/>
          <a:ln>
            <a:noFill/>
          </a:ln>
        </p:spPr>
        <p:txBody>
          <a:bodyPr spcFirstLastPara="1" wrap="square" lIns="91425" tIns="45700" rIns="91425" bIns="45700" anchor="t" anchorCtr="0">
            <a:normAutofit/>
          </a:bodyPr>
          <a:lstStyle/>
          <a:p>
            <a:pPr marL="342900" lvl="0" indent="-403860" algn="l" rtl="0">
              <a:spcBef>
                <a:spcPts val="0"/>
              </a:spcBef>
              <a:spcAft>
                <a:spcPts val="0"/>
              </a:spcAft>
              <a:buClr>
                <a:schemeClr val="dk1"/>
              </a:buClr>
              <a:buSzPts val="2400"/>
              <a:buFont typeface="Times New Roman"/>
              <a:buChar char="❑"/>
            </a:pPr>
            <a:r>
              <a:rPr lang="en-US" sz="2400">
                <a:solidFill>
                  <a:srgbClr val="000000"/>
                </a:solidFill>
                <a:latin typeface="Times New Roman"/>
                <a:ea typeface="Times New Roman"/>
                <a:cs typeface="Times New Roman"/>
                <a:sym typeface="Times New Roman"/>
              </a:rPr>
              <a:t>Front End: React Js</a:t>
            </a:r>
            <a:endParaRPr sz="2400">
              <a:solidFill>
                <a:srgbClr val="000000"/>
              </a:solidFill>
              <a:latin typeface="Times New Roman"/>
              <a:ea typeface="Times New Roman"/>
              <a:cs typeface="Times New Roman"/>
              <a:sym typeface="Times New Roman"/>
            </a:endParaRPr>
          </a:p>
          <a:p>
            <a:pPr marL="342900" lvl="0" indent="-40386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Back End: Java Spring Boot</a:t>
            </a:r>
            <a:endParaRPr sz="2400">
              <a:solidFill>
                <a:srgbClr val="000000"/>
              </a:solidFill>
              <a:latin typeface="Times New Roman"/>
              <a:ea typeface="Times New Roman"/>
              <a:cs typeface="Times New Roman"/>
              <a:sym typeface="Times New Roman"/>
            </a:endParaRPr>
          </a:p>
          <a:p>
            <a:pPr marL="342900" lvl="0" indent="-40386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Database: MySQL</a:t>
            </a:r>
            <a:endParaRPr sz="2400">
              <a:solidFill>
                <a:srgbClr val="000000"/>
              </a:solidFill>
              <a:latin typeface="Times New Roman"/>
              <a:ea typeface="Times New Roman"/>
              <a:cs typeface="Times New Roman"/>
              <a:sym typeface="Times New Roman"/>
            </a:endParaRPr>
          </a:p>
          <a:p>
            <a:pPr marL="342900" lvl="0" indent="-342900" algn="l" rtl="0">
              <a:spcBef>
                <a:spcPts val="1000"/>
              </a:spcBef>
              <a:spcAft>
                <a:spcPts val="0"/>
              </a:spcAft>
              <a:buClr>
                <a:schemeClr val="dk1"/>
              </a:buClr>
              <a:buSzPts val="1440"/>
              <a:buNone/>
            </a:pPr>
            <a:endParaRPr sz="2400">
              <a:solidFill>
                <a:srgbClr val="000000"/>
              </a:solidFill>
              <a:latin typeface="Times New Roman"/>
              <a:ea typeface="Times New Roman"/>
              <a:cs typeface="Times New Roman"/>
              <a:sym typeface="Times New Roman"/>
            </a:endParaRPr>
          </a:p>
          <a:p>
            <a:pPr marL="342900" lvl="0" indent="-251459" algn="l" rtl="0">
              <a:spcBef>
                <a:spcPts val="1000"/>
              </a:spcBef>
              <a:spcAft>
                <a:spcPts val="0"/>
              </a:spcAft>
              <a:buClr>
                <a:schemeClr val="dk1"/>
              </a:buClr>
              <a:buSzPts val="1440"/>
              <a:buFont typeface="Noto Sans Symbols"/>
              <a:buNone/>
            </a:pPr>
            <a:endParaRPr>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77334" y="609600"/>
            <a:ext cx="8596668" cy="6344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4000"/>
              <a:buFont typeface="Trebuchet MS"/>
              <a:buNone/>
            </a:pPr>
            <a:r>
              <a:rPr lang="en-US" sz="4000" b="1">
                <a:solidFill>
                  <a:srgbClr val="FF0000"/>
                </a:solidFill>
              </a:rPr>
              <a:t>System design</a:t>
            </a:r>
            <a:endParaRPr/>
          </a:p>
        </p:txBody>
      </p:sp>
      <p:sp>
        <p:nvSpPr>
          <p:cNvPr id="123" name="Google Shape;123;p19"/>
          <p:cNvSpPr txBox="1">
            <a:spLocks noGrp="1"/>
          </p:cNvSpPr>
          <p:nvPr>
            <p:ph idx="1"/>
          </p:nvPr>
        </p:nvSpPr>
        <p:spPr>
          <a:xfrm>
            <a:off x="897150" y="1322173"/>
            <a:ext cx="8596800" cy="5401200"/>
          </a:xfrm>
          <a:prstGeom prst="rect">
            <a:avLst/>
          </a:prstGeom>
          <a:noFill/>
          <a:ln>
            <a:noFill/>
          </a:ln>
        </p:spPr>
        <p:txBody>
          <a:bodyPr spcFirstLastPara="1" wrap="square" lIns="91425" tIns="45700" rIns="91425" bIns="45700" anchor="t" anchorCtr="0">
            <a:normAutofit fontScale="85000" lnSpcReduction="20000"/>
          </a:bodyPr>
          <a:lstStyle/>
          <a:p>
            <a:pPr marL="342900" lvl="0" indent="-387032" algn="l" rtl="0">
              <a:spcBef>
                <a:spcPts val="0"/>
              </a:spcBef>
              <a:spcAft>
                <a:spcPts val="0"/>
              </a:spcAft>
              <a:buClr>
                <a:schemeClr val="dk1"/>
              </a:buClr>
              <a:buSzPct val="100000"/>
              <a:buFont typeface="Times New Roman"/>
              <a:buChar char="❑"/>
            </a:pPr>
            <a:r>
              <a:rPr lang="en-US" sz="3050" b="1">
                <a:solidFill>
                  <a:schemeClr val="dk1"/>
                </a:solidFill>
                <a:latin typeface="Times New Roman"/>
                <a:ea typeface="Times New Roman"/>
                <a:cs typeface="Times New Roman"/>
                <a:sym typeface="Times New Roman"/>
              </a:rPr>
              <a:t>Admin</a:t>
            </a:r>
            <a:r>
              <a:rPr lang="en-US" sz="3050">
                <a:solidFill>
                  <a:schemeClr val="dk1"/>
                </a:solidFill>
                <a:latin typeface="Times New Roman"/>
                <a:ea typeface="Times New Roman"/>
                <a:cs typeface="Times New Roman"/>
                <a:sym typeface="Times New Roman"/>
              </a:rPr>
              <a:t> </a:t>
            </a:r>
            <a:endParaRPr sz="3050">
              <a:solidFill>
                <a:schemeClr val="dk1"/>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Login/Logout</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Manage Suppliers</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Manage Books</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Manage Categories</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View Users</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View Order Details</a:t>
            </a:r>
            <a:endParaRPr sz="3050">
              <a:solidFill>
                <a:schemeClr val="dk2"/>
              </a:solidFill>
              <a:latin typeface="Times New Roman"/>
              <a:ea typeface="Times New Roman"/>
              <a:cs typeface="Times New Roman"/>
              <a:sym typeface="Times New Roman"/>
            </a:endParaRPr>
          </a:p>
          <a:p>
            <a:pPr marL="742950" lvl="0" indent="0" algn="l" rtl="0">
              <a:spcBef>
                <a:spcPts val="0"/>
              </a:spcBef>
              <a:spcAft>
                <a:spcPts val="0"/>
              </a:spcAft>
              <a:buNone/>
            </a:pPr>
            <a:endParaRPr sz="3050">
              <a:solidFill>
                <a:schemeClr val="dk1"/>
              </a:solidFill>
              <a:latin typeface="Times New Roman"/>
              <a:ea typeface="Times New Roman"/>
              <a:cs typeface="Times New Roman"/>
              <a:sym typeface="Times New Roman"/>
            </a:endParaRPr>
          </a:p>
          <a:p>
            <a:pPr marL="342900" lvl="0" indent="-387032" algn="l" rtl="0">
              <a:spcBef>
                <a:spcPts val="0"/>
              </a:spcBef>
              <a:spcAft>
                <a:spcPts val="0"/>
              </a:spcAft>
              <a:buClr>
                <a:schemeClr val="dk1"/>
              </a:buClr>
              <a:buSzPct val="100000"/>
              <a:buFont typeface="Times New Roman"/>
              <a:buChar char="❑"/>
            </a:pPr>
            <a:r>
              <a:rPr lang="en-US" sz="3050" b="1">
                <a:solidFill>
                  <a:schemeClr val="dk1"/>
                </a:solidFill>
                <a:latin typeface="Times New Roman"/>
                <a:ea typeface="Times New Roman"/>
                <a:cs typeface="Times New Roman"/>
                <a:sym typeface="Times New Roman"/>
              </a:rPr>
              <a:t>Customer</a:t>
            </a:r>
            <a:endParaRPr sz="3050" b="1">
              <a:solidFill>
                <a:schemeClr val="dk1"/>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Register, Login, Logout</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Browse Books</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View/ Update Profile</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Update Delivery Address</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Add To Cart </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Place Orders</a:t>
            </a:r>
            <a:endParaRPr sz="3050">
              <a:solidFill>
                <a:schemeClr val="dk2"/>
              </a:solidFill>
              <a:latin typeface="Times New Roman"/>
              <a:ea typeface="Times New Roman"/>
              <a:cs typeface="Times New Roman"/>
              <a:sym typeface="Times New Roman"/>
            </a:endParaRPr>
          </a:p>
          <a:p>
            <a:pPr marL="742950" lvl="1" indent="-329882" algn="l" rtl="0">
              <a:spcBef>
                <a:spcPts val="0"/>
              </a:spcBef>
              <a:spcAft>
                <a:spcPts val="0"/>
              </a:spcAft>
              <a:buClr>
                <a:schemeClr val="dk2"/>
              </a:buClr>
              <a:buSzPct val="100000"/>
              <a:buFont typeface="Times New Roman"/>
              <a:buChar char="○"/>
            </a:pPr>
            <a:r>
              <a:rPr lang="en-US" sz="3050">
                <a:solidFill>
                  <a:schemeClr val="dk2"/>
                </a:solidFill>
                <a:latin typeface="Times New Roman"/>
                <a:ea typeface="Times New Roman"/>
                <a:cs typeface="Times New Roman"/>
                <a:sym typeface="Times New Roman"/>
              </a:rPr>
              <a:t>View Order History</a:t>
            </a:r>
            <a:endParaRPr sz="3050">
              <a:solidFill>
                <a:schemeClr val="dk2"/>
              </a:solidFill>
              <a:latin typeface="Times New Roman"/>
              <a:ea typeface="Times New Roman"/>
              <a:cs typeface="Times New Roman"/>
              <a:sym typeface="Times New Roman"/>
            </a:endParaRPr>
          </a:p>
          <a:p>
            <a:pPr marL="0" lvl="1" indent="0" algn="l" rtl="0">
              <a:spcBef>
                <a:spcPts val="1000"/>
              </a:spcBef>
              <a:spcAft>
                <a:spcPts val="0"/>
              </a:spcAft>
              <a:buClr>
                <a:schemeClr val="dk1"/>
              </a:buClr>
              <a:buSzPct val="85333"/>
              <a:buNone/>
            </a:pPr>
            <a:endParaRPr>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24325" y="0"/>
            <a:ext cx="8596800" cy="4509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SzPts val="990"/>
              <a:buNone/>
            </a:pPr>
            <a:r>
              <a:rPr lang="en-US" sz="2330"/>
              <a:t>Activity Diagram: Admin</a:t>
            </a:r>
            <a:endParaRPr sz="2330"/>
          </a:p>
        </p:txBody>
      </p:sp>
      <p:pic>
        <p:nvPicPr>
          <p:cNvPr id="129" name="Google Shape;129;p20"/>
          <p:cNvPicPr preferRelativeResize="0"/>
          <p:nvPr/>
        </p:nvPicPr>
        <p:blipFill>
          <a:blip r:embed="rId3">
            <a:alphaModFix/>
          </a:blip>
          <a:stretch>
            <a:fillRect/>
          </a:stretch>
        </p:blipFill>
        <p:spPr>
          <a:xfrm>
            <a:off x="991725" y="450900"/>
            <a:ext cx="9379326" cy="645095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24325" y="0"/>
            <a:ext cx="8596800" cy="4509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SzPts val="990"/>
              <a:buNone/>
            </a:pPr>
            <a:r>
              <a:rPr lang="en-US" sz="2330"/>
              <a:t>Activity Diagram: User</a:t>
            </a:r>
            <a:endParaRPr sz="2330"/>
          </a:p>
        </p:txBody>
      </p:sp>
      <p:pic>
        <p:nvPicPr>
          <p:cNvPr id="135" name="Google Shape;135;p21"/>
          <p:cNvPicPr preferRelativeResize="0"/>
          <p:nvPr/>
        </p:nvPicPr>
        <p:blipFill>
          <a:blip r:embed="rId3">
            <a:alphaModFix/>
          </a:blip>
          <a:stretch>
            <a:fillRect/>
          </a:stretch>
        </p:blipFill>
        <p:spPr>
          <a:xfrm>
            <a:off x="1899400" y="537875"/>
            <a:ext cx="8353975" cy="632012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idx="1"/>
          </p:nvPr>
        </p:nvSpPr>
        <p:spPr>
          <a:xfrm>
            <a:off x="695450" y="1456650"/>
            <a:ext cx="10213500" cy="5098800"/>
          </a:xfrm>
          <a:prstGeom prst="rect">
            <a:avLst/>
          </a:prstGeom>
          <a:noFill/>
          <a:ln>
            <a:noFill/>
          </a:ln>
        </p:spPr>
        <p:txBody>
          <a:bodyPr spcFirstLastPara="1" wrap="square" lIns="91425" tIns="45700" rIns="91425" bIns="45700" anchor="t" anchorCtr="0">
            <a:normAutofit/>
          </a:bodyPr>
          <a:lstStyle/>
          <a:p>
            <a:pPr marL="1143000" lvl="2" indent="-228600" algn="l" rtl="0">
              <a:spcBef>
                <a:spcPts val="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endParaRPr>
              <a:solidFill>
                <a:schemeClr val="dk1"/>
              </a:solidFill>
            </a:endParaRPr>
          </a:p>
          <a:p>
            <a:pPr marL="1143000" lvl="2" indent="-228600" algn="l" rtl="0">
              <a:spcBef>
                <a:spcPts val="1000"/>
              </a:spcBef>
              <a:spcAft>
                <a:spcPts val="0"/>
              </a:spcAft>
              <a:buClr>
                <a:schemeClr val="dk1"/>
              </a:buClr>
              <a:buSzPts val="1120"/>
              <a:buNone/>
            </a:pPr>
            <a:r>
              <a:rPr lang="en-US">
                <a:solidFill>
                  <a:schemeClr val="dk1"/>
                </a:solidFill>
              </a:rPr>
              <a:t>			</a:t>
            </a:r>
            <a:endParaRPr/>
          </a:p>
          <a:p>
            <a:pPr marL="1143000" lvl="2" indent="-228600" algn="l" rtl="0">
              <a:spcBef>
                <a:spcPts val="1000"/>
              </a:spcBef>
              <a:spcAft>
                <a:spcPts val="0"/>
              </a:spcAft>
              <a:buClr>
                <a:schemeClr val="dk1"/>
              </a:buClr>
              <a:buSzPts val="1120"/>
              <a:buNone/>
            </a:pPr>
            <a:r>
              <a:rPr lang="en-US">
                <a:solidFill>
                  <a:schemeClr val="dk1"/>
                </a:solidFill>
              </a:rPr>
              <a:t>							</a:t>
            </a:r>
            <a:r>
              <a:rPr lang="en-US" sz="1700" b="1">
                <a:solidFill>
                  <a:schemeClr val="dk2"/>
                </a:solidFill>
              </a:rPr>
              <a:t>	Fig. ER Diagram</a:t>
            </a:r>
            <a:endParaRPr sz="1700" b="1">
              <a:solidFill>
                <a:schemeClr val="dk2"/>
              </a:solidFill>
            </a:endParaRPr>
          </a:p>
        </p:txBody>
      </p:sp>
      <p:pic>
        <p:nvPicPr>
          <p:cNvPr id="141" name="Google Shape;141;p22"/>
          <p:cNvPicPr preferRelativeResize="0"/>
          <p:nvPr/>
        </p:nvPicPr>
        <p:blipFill>
          <a:blip r:embed="rId3">
            <a:alphaModFix/>
          </a:blip>
          <a:stretch>
            <a:fillRect/>
          </a:stretch>
        </p:blipFill>
        <p:spPr>
          <a:xfrm>
            <a:off x="806825" y="421325"/>
            <a:ext cx="10488699" cy="5444950"/>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88</TotalTime>
  <Words>472</Words>
  <Application>Microsoft Office PowerPoint</Application>
  <PresentationFormat>Custom</PresentationFormat>
  <Paragraphs>219</Paragraphs>
  <Slides>27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Tunga</vt:lpstr>
      <vt:lpstr>Times New Roman</vt:lpstr>
      <vt:lpstr>Wingdings</vt:lpstr>
      <vt:lpstr>Noto Sans Symbols</vt:lpstr>
      <vt:lpstr>Lato</vt:lpstr>
      <vt:lpstr>Franklin Gothic Medium</vt:lpstr>
      <vt:lpstr>Trebuchet MS</vt:lpstr>
      <vt:lpstr>Arial Narrow</vt:lpstr>
      <vt:lpstr>Bahnschrift Condensed</vt:lpstr>
      <vt:lpstr>Franklin Gothic Book</vt:lpstr>
      <vt:lpstr>Angles</vt:lpstr>
      <vt:lpstr>    BookTown.com:  An Online E-commerce Web Application</vt:lpstr>
      <vt:lpstr>Content</vt:lpstr>
      <vt:lpstr>Introduction</vt:lpstr>
      <vt:lpstr>Objective</vt:lpstr>
      <vt:lpstr>Technologies Used</vt:lpstr>
      <vt:lpstr>System design</vt:lpstr>
      <vt:lpstr>Activity Diagram: Admin</vt:lpstr>
      <vt:lpstr>Activity Diagram: User</vt:lpstr>
      <vt:lpstr>PowerPoint Presentation</vt:lpstr>
      <vt:lpstr>PowerPoint Presentation</vt:lpstr>
      <vt:lpstr>Admin DFD</vt:lpstr>
      <vt:lpstr>Customer DFD</vt:lpstr>
      <vt:lpstr>Customer DFD</vt:lpstr>
      <vt:lpstr>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Further work</vt:lpstr>
      <vt:lpstr>Conclusion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BookTown.com:  An Online E-commerce Web Application</dc:title>
  <cp:lastModifiedBy>abc</cp:lastModifiedBy>
  <cp:revision>6</cp:revision>
  <dcterms:modified xsi:type="dcterms:W3CDTF">2023-03-11T10:53:28Z</dcterms:modified>
</cp:coreProperties>
</file>