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8.jpg" ContentType="image/jpg"/>
  <Override PartName="/ppt/media/image9.jpg" ContentType="image/jpg"/>
  <Override PartName="/ppt/media/image12.jpg" ContentType="image/jpg"/>
  <Override PartName="/ppt/media/image16.jpg" ContentType="image/jpg"/>
  <Override PartName="/ppt/media/image17.jpg" ContentType="image/jpg"/>
  <Override PartName="/ppt/media/image18.jpg" ContentType="image/jpg"/>
  <Override PartName="/ppt/media/image1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4" r:id="rId2"/>
    <p:sldMasterId id="2147483816" r:id="rId3"/>
  </p:sldMasterIdLst>
  <p:notesMasterIdLst>
    <p:notesMasterId r:id="rId30"/>
  </p:notesMasterIdLst>
  <p:sldIdLst>
    <p:sldId id="277" r:id="rId4"/>
    <p:sldId id="276" r:id="rId5"/>
    <p:sldId id="275" r:id="rId6"/>
    <p:sldId id="274" r:id="rId7"/>
    <p:sldId id="259" r:id="rId8"/>
    <p:sldId id="260" r:id="rId9"/>
    <p:sldId id="261" r:id="rId10"/>
    <p:sldId id="262" r:id="rId11"/>
    <p:sldId id="263" r:id="rId12"/>
    <p:sldId id="280" r:id="rId13"/>
    <p:sldId id="278" r:id="rId14"/>
    <p:sldId id="279" r:id="rId15"/>
    <p:sldId id="264" r:id="rId16"/>
    <p:sldId id="265" r:id="rId17"/>
    <p:sldId id="281" r:id="rId18"/>
    <p:sldId id="266" r:id="rId19"/>
    <p:sldId id="267" r:id="rId20"/>
    <p:sldId id="283" r:id="rId21"/>
    <p:sldId id="284" r:id="rId22"/>
    <p:sldId id="268" r:id="rId23"/>
    <p:sldId id="269" r:id="rId24"/>
    <p:sldId id="270" r:id="rId25"/>
    <p:sldId id="282" r:id="rId26"/>
    <p:sldId id="285" r:id="rId27"/>
    <p:sldId id="271" r:id="rId28"/>
    <p:sldId id="272"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39E"/>
    <a:srgbClr val="BCE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0FFCB7C-3A1A-4DCD-A6E9-F8594C2B251A}" type="datetimeFigureOut">
              <a:rPr lang="en-IN" smtClean="0"/>
              <a:t>18-07-2021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E853A1A-A724-480F-B57B-F562BDB41CB3}" type="slidenum">
              <a:rPr lang="en-IN" smtClean="0"/>
              <a:t>‹#›</a:t>
            </a:fld>
            <a:endParaRPr lang="en-IN"/>
          </a:p>
        </p:txBody>
      </p:sp>
    </p:spTree>
    <p:extLst>
      <p:ext uri="{BB962C8B-B14F-4D97-AF65-F5344CB8AC3E}">
        <p14:creationId xmlns:p14="http://schemas.microsoft.com/office/powerpoint/2010/main" val="31627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noChangeArrowheads="1"/>
          </p:cNvSpPr>
          <p:nvPr>
            <p:ph type="sldNum" sz="quarter" idx="5"/>
          </p:nvPr>
        </p:nvSpPr>
        <p:spPr bwMode="auto">
          <a:noFill/>
          <a:ln>
            <a:miter lim="800000"/>
            <a:headEnd/>
            <a:tailEnd/>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E6BA2DA-620D-43A3-A5F3-01DA0833F224}" type="slidenum">
              <a:rPr kumimoji="0" lang="en-IN"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155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289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798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968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50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962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673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806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7931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89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rgbClr val="40404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8859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8327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10286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94864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7/18/2021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5605431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123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1933612"/>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4432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5932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7431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rgbClr val="40404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0457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7/18/2021</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6F15528-21DE-4FAA-801E-634DDDAF4B2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6056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6F15528-21DE-4FAA-801E-634DDDAF4B2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0735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51217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99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sng">
                <a:solidFill>
                  <a:srgbClr val="40404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5755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9723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7418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9939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1019048" y="953261"/>
            <a:ext cx="10153903" cy="756919"/>
          </a:xfrm>
          <a:prstGeom prst="rect">
            <a:avLst/>
          </a:prstGeom>
        </p:spPr>
        <p:txBody>
          <a:bodyPr wrap="square" lIns="0" tIns="0" rIns="0" bIns="0">
            <a:spAutoFit/>
          </a:bodyPr>
          <a:lstStyle>
            <a:lvl1pPr>
              <a:defRPr sz="4400" b="0" i="0" u="sng">
                <a:solidFill>
                  <a:srgbClr val="404040"/>
                </a:solidFill>
                <a:latin typeface="Times New Roman"/>
                <a:cs typeface="Times New Roman"/>
              </a:defRPr>
            </a:lvl1pPr>
          </a:lstStyle>
          <a:p>
            <a:endParaRPr/>
          </a:p>
        </p:txBody>
      </p:sp>
      <p:sp>
        <p:nvSpPr>
          <p:cNvPr id="3" name="Holder 3"/>
          <p:cNvSpPr>
            <a:spLocks noGrp="1"/>
          </p:cNvSpPr>
          <p:nvPr>
            <p:ph type="body" idx="1"/>
          </p:nvPr>
        </p:nvSpPr>
        <p:spPr>
          <a:xfrm>
            <a:off x="1064259" y="1831975"/>
            <a:ext cx="10063480" cy="3709670"/>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7/18/2021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75227583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7/18/2021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6204932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11"/>
          <p:cNvSpPr txBox="1">
            <a:spLocks noChangeArrowheads="1"/>
          </p:cNvSpPr>
          <p:nvPr/>
        </p:nvSpPr>
        <p:spPr bwMode="auto">
          <a:xfrm>
            <a:off x="1463040" y="4289424"/>
            <a:ext cx="4376677" cy="1015663"/>
          </a:xfrm>
          <a:prstGeom prst="rect">
            <a:avLst/>
          </a:prstGeom>
          <a:noFill/>
          <a:ln w="9525">
            <a:noFill/>
            <a:miter lim="800000"/>
            <a:headEnd/>
            <a:tailEnd/>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Presented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TEJASVI JB            (1IC16CS042)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THANUSHREE JB (1IC16CS043)</a:t>
            </a:r>
          </a:p>
        </p:txBody>
      </p:sp>
      <p:sp>
        <p:nvSpPr>
          <p:cNvPr id="5124" name="TextBox 12"/>
          <p:cNvSpPr txBox="1">
            <a:spLocks noChangeArrowheads="1"/>
          </p:cNvSpPr>
          <p:nvPr/>
        </p:nvSpPr>
        <p:spPr bwMode="auto">
          <a:xfrm flipH="1">
            <a:off x="7276243" y="4289424"/>
            <a:ext cx="4413250" cy="1015663"/>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Under the Guidance Of: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Prof. </a:t>
            </a:r>
            <a:r>
              <a:rPr kumimoji="0" lang="es-ES" sz="20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Hemavathi</a:t>
            </a:r>
            <a:r>
              <a:rPr kumimoji="0" lang="es-ES" sz="2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J</a:t>
            </a:r>
            <a:endParaRPr kumimoji="0" lang="en-US" sz="1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Dept. of CSE,ICEAS</a:t>
            </a:r>
            <a:endParaRPr kumimoji="0" lang="en-US" sz="2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8" name="Title 1"/>
          <p:cNvSpPr txBox="1">
            <a:spLocks/>
          </p:cNvSpPr>
          <p:nvPr/>
        </p:nvSpPr>
        <p:spPr>
          <a:xfrm>
            <a:off x="784091" y="163079"/>
            <a:ext cx="10712912" cy="1479131"/>
          </a:xfrm>
          <a:prstGeom prst="rect">
            <a:avLst/>
          </a:prstGeom>
        </p:spPr>
        <p:txBody>
          <a:bodyPr anchor="ctr">
            <a:normAutofit fontScale="6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0" b="1" i="0" u="none" strike="noStrike" kern="1200" cap="none" spc="0" normalizeH="0" baseline="0" noProof="0" dirty="0">
                <a:ln>
                  <a:noFill/>
                </a:ln>
                <a:solidFill>
                  <a:srgbClr val="5FA534">
                    <a:lumMod val="75000"/>
                  </a:srgbClr>
                </a:solidFill>
                <a:effectLst/>
                <a:uLnTx/>
                <a:uFillTx/>
                <a:latin typeface="Times New Roman" pitchFamily="18" charset="0"/>
                <a:ea typeface="+mn-ea"/>
                <a:cs typeface="Times New Roman" pitchFamily="18" charset="0"/>
              </a:rPr>
              <a:t>IMPACT COLLEGE OF ENGINEERING</a:t>
            </a:r>
            <a:r>
              <a:rPr kumimoji="0" lang="en-US" sz="4000" b="1" i="0" u="none" strike="noStrike" kern="1200" cap="none" spc="0" normalizeH="0" baseline="0" noProof="0" dirty="0">
                <a:ln>
                  <a:noFill/>
                </a:ln>
                <a:solidFill>
                  <a:srgbClr val="5FA534">
                    <a:lumMod val="75000"/>
                  </a:srgbClr>
                </a:solidFill>
                <a:effectLst/>
                <a:uLnTx/>
                <a:uFillTx/>
                <a:latin typeface="Times New Roman" pitchFamily="18" charset="0"/>
                <a:ea typeface="+mn-ea"/>
                <a:cs typeface="Times New Roman" pitchFamily="18" charset="0"/>
              </a:rPr>
              <a:t> SAHAKARANAGAR SOUTH,BENGALURU-560092</a:t>
            </a:r>
            <a:endParaRPr kumimoji="0" lang="en-US" sz="6400" b="1" i="0" u="none" strike="noStrike" kern="1200" cap="none" spc="0" normalizeH="0" baseline="0" noProof="0" dirty="0">
              <a:ln>
                <a:noFill/>
              </a:ln>
              <a:solidFill>
                <a:srgbClr val="5FA534">
                  <a:lumMod val="75000"/>
                </a:srgbClr>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600" b="1" i="0" u="none" strike="noStrike" kern="1200" cap="none" spc="0" normalizeH="0" baseline="0" noProof="0" dirty="0">
                <a:ln>
                  <a:noFill/>
                </a:ln>
                <a:solidFill>
                  <a:srgbClr val="FFC000"/>
                </a:solidFill>
                <a:effectLst/>
                <a:uLnTx/>
                <a:uFillTx/>
                <a:latin typeface="Times New Roman" pitchFamily="18" charset="0"/>
                <a:ea typeface="+mn-ea"/>
                <a:cs typeface="Times New Roman" pitchFamily="18" charset="0"/>
              </a:rPr>
              <a:t>DEPARTMENT OF COMPUTER SCIENCE AND ENGINEERING</a:t>
            </a:r>
            <a:endParaRPr kumimoji="0" lang="en-US" sz="4600" b="0" i="0" u="none" strike="noStrike" kern="1200" cap="none" spc="0" normalizeH="0" baseline="0" noProof="0" dirty="0">
              <a:ln>
                <a:noFill/>
              </a:ln>
              <a:solidFill>
                <a:srgbClr val="FFC000"/>
              </a:solidFill>
              <a:effectLst/>
              <a:uLnTx/>
              <a:uFillTx/>
              <a:latin typeface="Times New Roman" pitchFamily="18" charset="0"/>
              <a:ea typeface="+mn-ea"/>
              <a:cs typeface="Times New Roman" pitchFamily="18" charset="0"/>
            </a:endParaRPr>
          </a:p>
        </p:txBody>
      </p:sp>
      <p:sp>
        <p:nvSpPr>
          <p:cNvPr id="5126" name="TextBox 1"/>
          <p:cNvSpPr txBox="1">
            <a:spLocks noChangeArrowheads="1"/>
          </p:cNvSpPr>
          <p:nvPr/>
        </p:nvSpPr>
        <p:spPr bwMode="auto">
          <a:xfrm>
            <a:off x="3934717" y="3108012"/>
            <a:ext cx="3810000" cy="369332"/>
          </a:xfrm>
          <a:prstGeom prst="rect">
            <a:avLst/>
          </a:prstGeom>
          <a:noFill/>
          <a:ln w="9525">
            <a:noFill/>
            <a:miter lim="800000"/>
            <a:headEnd/>
            <a:tailEnd/>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Palatino Linotype" panose="02040502050505030304"/>
                <a:ea typeface="+mn-ea"/>
                <a:cs typeface="+mn-cs"/>
              </a:rPr>
              <a:t>Project Phase 2 Presentation on</a:t>
            </a:r>
          </a:p>
        </p:txBody>
      </p:sp>
      <p:sp>
        <p:nvSpPr>
          <p:cNvPr id="7" name="Rectangle 6"/>
          <p:cNvSpPr/>
          <p:nvPr/>
        </p:nvSpPr>
        <p:spPr>
          <a:xfrm>
            <a:off x="1463039" y="3625214"/>
            <a:ext cx="9355015"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TITLE : Attendance system using face detection and recognition</a:t>
            </a:r>
            <a:br>
              <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br>
            <a:br>
              <a:rPr kumimoji="0" lang="en-I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b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pic>
        <p:nvPicPr>
          <p:cNvPr id="1026" name="Picture 2" descr="IMPACT-Logo_334543bf0c57ddca64bfc4076b0ddd8b">
            <a:extLst>
              <a:ext uri="{FF2B5EF4-FFF2-40B4-BE49-F238E27FC236}">
                <a16:creationId xmlns:a16="http://schemas.microsoft.com/office/drawing/2014/main" id="{3C8500D0-9A77-49B6-8D49-423D9871F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967" y="1936675"/>
            <a:ext cx="2857500"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620"/>
              </a:lnSpc>
              <a:spcBef>
                <a:spcPts val="0"/>
              </a:spcBef>
              <a:spcAft>
                <a:spcPts val="0"/>
              </a:spcAft>
              <a:buClrTx/>
              <a:buSzTx/>
              <a:buFontTx/>
              <a:buNone/>
              <a:tabLst/>
              <a:defRPr/>
            </a:pPr>
            <a:fld id="{81D60167-4931-47E6-BA6A-407CBD079E47}" type="slidenum">
              <a:rPr kumimoji="0" sz="1600" b="0" i="0" u="none" strike="noStrike" kern="1200" cap="none" spc="-5" normalizeH="0" baseline="0" noProof="0" dirty="0">
                <a:ln>
                  <a:noFill/>
                </a:ln>
                <a:solidFill>
                  <a:srgbClr val="888888"/>
                </a:solidFill>
                <a:effectLst/>
                <a:uLnTx/>
                <a:uFillTx/>
                <a:latin typeface="Carlito"/>
                <a:ea typeface="+mn-ea"/>
              </a:rPr>
              <a:pPr marL="38100" marR="0" lvl="0" indent="0" algn="l" defTabSz="914400" rtl="0" eaLnBrk="1" fontAlgn="auto" latinLnBrk="0" hangingPunct="1">
                <a:lnSpc>
                  <a:spcPts val="1620"/>
                </a:lnSpc>
                <a:spcBef>
                  <a:spcPts val="0"/>
                </a:spcBef>
                <a:spcAft>
                  <a:spcPts val="0"/>
                </a:spcAft>
                <a:buClrTx/>
                <a:buSzTx/>
                <a:buFontTx/>
                <a:buNone/>
                <a:tabLst/>
                <a:defRPr/>
              </a:pPr>
              <a:t>10</a:t>
            </a:fld>
            <a:endParaRPr kumimoji="0" sz="1600" b="0" i="0" u="none" strike="noStrike" kern="1200" cap="none" spc="-5" normalizeH="0" baseline="0" noProof="0" dirty="0">
              <a:ln>
                <a:noFill/>
              </a:ln>
              <a:solidFill>
                <a:srgbClr val="888888"/>
              </a:solidFill>
              <a:effectLst/>
              <a:uLnTx/>
              <a:uFillTx/>
              <a:latin typeface="Carlito"/>
              <a:ea typeface="+mn-ea"/>
            </a:endParaRPr>
          </a:p>
        </p:txBody>
      </p:sp>
      <p:sp>
        <p:nvSpPr>
          <p:cNvPr id="4" name="object 4"/>
          <p:cNvSpPr/>
          <p:nvPr/>
        </p:nvSpPr>
        <p:spPr>
          <a:xfrm>
            <a:off x="512826" y="1600200"/>
            <a:ext cx="11166348" cy="413156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itle 7">
            <a:extLst>
              <a:ext uri="{FF2B5EF4-FFF2-40B4-BE49-F238E27FC236}">
                <a16:creationId xmlns:a16="http://schemas.microsoft.com/office/drawing/2014/main" id="{EAFD4D64-C5FA-43F8-B8DB-40C1699469FE}"/>
              </a:ext>
            </a:extLst>
          </p:cNvPr>
          <p:cNvSpPr txBox="1">
            <a:spLocks/>
          </p:cNvSpPr>
          <p:nvPr/>
        </p:nvSpPr>
        <p:spPr>
          <a:xfrm>
            <a:off x="1295400" y="622571"/>
            <a:ext cx="10363200"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latin typeface="Arial" panose="020B0604020202020204" pitchFamily="34" charset="0"/>
                <a:cs typeface="Arial" panose="020B0604020202020204" pitchFamily="34" charset="0"/>
              </a:rPr>
              <a:t>System architecture</a:t>
            </a:r>
          </a:p>
        </p:txBody>
      </p:sp>
      <p:sp>
        <p:nvSpPr>
          <p:cNvPr id="5" name="Subtitle 2">
            <a:extLst>
              <a:ext uri="{FF2B5EF4-FFF2-40B4-BE49-F238E27FC236}">
                <a16:creationId xmlns:a16="http://schemas.microsoft.com/office/drawing/2014/main" id="{44C1A171-D57C-4BE3-8BB6-FAA30FC7D475}"/>
              </a:ext>
            </a:extLst>
          </p:cNvPr>
          <p:cNvSpPr>
            <a:spLocks noGrp="1"/>
          </p:cNvSpPr>
          <p:nvPr>
            <p:ph type="subTitle" idx="4"/>
          </p:nvPr>
        </p:nvSpPr>
        <p:spPr>
          <a:xfrm>
            <a:off x="1295400" y="1121169"/>
            <a:ext cx="10515600" cy="1554272"/>
          </a:xfrm>
        </p:spPr>
        <p:txBody>
          <a:bodyPr/>
          <a:lstStyle/>
          <a:p>
            <a:pPr marL="0" indent="0">
              <a:buNone/>
            </a:pPr>
            <a:r>
              <a:rPr lang="en-IN" b="1" spc="-35" dirty="0">
                <a:solidFill>
                  <a:srgbClr val="244060"/>
                </a:solidFill>
                <a:latin typeface="Arial" panose="020B0604020202020204" pitchFamily="34" charset="0"/>
                <a:cs typeface="Arial" panose="020B0604020202020204" pitchFamily="34" charset="0"/>
              </a:rPr>
              <a:t>Training</a:t>
            </a:r>
            <a:r>
              <a:rPr lang="en-IN" b="1" spc="-5" dirty="0">
                <a:solidFill>
                  <a:srgbClr val="244060"/>
                </a:solidFill>
                <a:latin typeface="Arial" panose="020B0604020202020204" pitchFamily="34" charset="0"/>
                <a:cs typeface="Arial" panose="020B0604020202020204" pitchFamily="34" charset="0"/>
              </a:rPr>
              <a:t> </a:t>
            </a:r>
            <a:r>
              <a:rPr lang="en-IN" b="1" dirty="0">
                <a:solidFill>
                  <a:srgbClr val="244060"/>
                </a:solidFill>
                <a:latin typeface="Arial" panose="020B0604020202020204" pitchFamily="34" charset="0"/>
                <a:cs typeface="Arial" panose="020B0604020202020204" pitchFamily="34" charset="0"/>
              </a:rPr>
              <a:t>: Registration</a:t>
            </a:r>
            <a:endParaRPr lang="en-US" b="1" spc="-20" dirty="0">
              <a:solidFill>
                <a:srgbClr val="244060"/>
              </a:solidFill>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5" dirty="0"/>
              <a:t>11</a:t>
            </a:fld>
            <a:endParaRPr spc="-5" dirty="0"/>
          </a:p>
        </p:txBody>
      </p:sp>
      <p:sp>
        <p:nvSpPr>
          <p:cNvPr id="4" name="object 4"/>
          <p:cNvSpPr/>
          <p:nvPr/>
        </p:nvSpPr>
        <p:spPr>
          <a:xfrm>
            <a:off x="512826" y="1219200"/>
            <a:ext cx="11166348" cy="4572000"/>
          </a:xfrm>
          <a:prstGeom prst="rect">
            <a:avLst/>
          </a:prstGeom>
          <a:blipFill>
            <a:blip r:embed="rId2" cstate="print"/>
            <a:stretch>
              <a:fillRect/>
            </a:stretch>
          </a:blipFill>
        </p:spPr>
        <p:txBody>
          <a:bodyPr wrap="square" lIns="0" tIns="0" rIns="0" bIns="0" rtlCol="0"/>
          <a:lstStyle/>
          <a:p>
            <a:endParaRPr dirty="0"/>
          </a:p>
        </p:txBody>
      </p:sp>
      <p:sp>
        <p:nvSpPr>
          <p:cNvPr id="8" name="Title 7">
            <a:extLst>
              <a:ext uri="{FF2B5EF4-FFF2-40B4-BE49-F238E27FC236}">
                <a16:creationId xmlns:a16="http://schemas.microsoft.com/office/drawing/2014/main" id="{208525E7-0A49-4E1E-8B12-0DD2231BAEE4}"/>
              </a:ext>
            </a:extLst>
          </p:cNvPr>
          <p:cNvSpPr>
            <a:spLocks noGrp="1"/>
          </p:cNvSpPr>
          <p:nvPr>
            <p:ph type="ctrTitle"/>
          </p:nvPr>
        </p:nvSpPr>
        <p:spPr>
          <a:xfrm>
            <a:off x="1219200" y="263402"/>
            <a:ext cx="10363200" cy="498598"/>
          </a:xfrm>
        </p:spPr>
        <p:txBody>
          <a:bodyPr/>
          <a:lstStyle/>
          <a:p>
            <a:r>
              <a:rPr lang="en-IN" dirty="0">
                <a:latin typeface="Arial" panose="020B0604020202020204" pitchFamily="34" charset="0"/>
                <a:cs typeface="Arial" panose="020B0604020202020204" pitchFamily="34" charset="0"/>
              </a:rPr>
              <a:t>System architecture</a:t>
            </a:r>
          </a:p>
        </p:txBody>
      </p:sp>
      <p:sp>
        <p:nvSpPr>
          <p:cNvPr id="5" name="Subtitle 2">
            <a:extLst>
              <a:ext uri="{FF2B5EF4-FFF2-40B4-BE49-F238E27FC236}">
                <a16:creationId xmlns:a16="http://schemas.microsoft.com/office/drawing/2014/main" id="{318FC113-C016-4000-84FF-EC19815C712D}"/>
              </a:ext>
            </a:extLst>
          </p:cNvPr>
          <p:cNvSpPr>
            <a:spLocks noGrp="1"/>
          </p:cNvSpPr>
          <p:nvPr>
            <p:ph type="subTitle" idx="4"/>
          </p:nvPr>
        </p:nvSpPr>
        <p:spPr>
          <a:xfrm>
            <a:off x="1066800" y="1079116"/>
            <a:ext cx="10515600" cy="1554272"/>
          </a:xfrm>
        </p:spPr>
        <p:txBody>
          <a:bodyPr/>
          <a:lstStyle/>
          <a:p>
            <a:pPr marL="0" indent="0">
              <a:buNone/>
            </a:pPr>
            <a:r>
              <a:rPr lang="en-IN" b="1" spc="-20" dirty="0">
                <a:solidFill>
                  <a:srgbClr val="244060"/>
                </a:solidFill>
                <a:latin typeface="Arial" panose="020B0604020202020204" pitchFamily="34" charset="0"/>
                <a:cs typeface="Arial" panose="020B0604020202020204" pitchFamily="34" charset="0"/>
              </a:rPr>
              <a:t>Recognition Phase</a:t>
            </a:r>
            <a:r>
              <a:rPr lang="en-US" b="1" spc="-20" dirty="0">
                <a:solidFill>
                  <a:srgbClr val="244060"/>
                </a:solidFill>
                <a:latin typeface="Arial" panose="020B0604020202020204" pitchFamily="34" charset="0"/>
                <a:cs typeface="Arial" panose="020B0604020202020204" pitchFamily="34" charset="0"/>
              </a:rPr>
              <a:t> </a:t>
            </a: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DB13-7305-4B12-AD9A-343F17E6E0C5}"/>
              </a:ext>
            </a:extLst>
          </p:cNvPr>
          <p:cNvSpPr>
            <a:spLocks noGrp="1"/>
          </p:cNvSpPr>
          <p:nvPr>
            <p:ph type="ctrTitle"/>
          </p:nvPr>
        </p:nvSpPr>
        <p:spPr>
          <a:xfrm>
            <a:off x="1143000" y="433498"/>
            <a:ext cx="10363200" cy="498598"/>
          </a:xfrm>
        </p:spPr>
        <p:txBody>
          <a:bodyPr/>
          <a:lstStyle/>
          <a:p>
            <a:r>
              <a:rPr lang="en-IN" dirty="0">
                <a:latin typeface="Arial" panose="020B0604020202020204" pitchFamily="34" charset="0"/>
                <a:cs typeface="Arial" panose="020B0604020202020204" pitchFamily="34" charset="0"/>
              </a:rPr>
              <a:t>System architecture</a:t>
            </a:r>
          </a:p>
        </p:txBody>
      </p:sp>
      <p:sp>
        <p:nvSpPr>
          <p:cNvPr id="3" name="Subtitle 2">
            <a:extLst>
              <a:ext uri="{FF2B5EF4-FFF2-40B4-BE49-F238E27FC236}">
                <a16:creationId xmlns:a16="http://schemas.microsoft.com/office/drawing/2014/main" id="{BFBA7B0C-0274-4360-A726-DCE44FE353FE}"/>
              </a:ext>
            </a:extLst>
          </p:cNvPr>
          <p:cNvSpPr>
            <a:spLocks noGrp="1"/>
          </p:cNvSpPr>
          <p:nvPr>
            <p:ph type="subTitle" idx="4"/>
          </p:nvPr>
        </p:nvSpPr>
        <p:spPr>
          <a:xfrm>
            <a:off x="1066800" y="1079116"/>
            <a:ext cx="10515600" cy="1554272"/>
          </a:xfrm>
        </p:spPr>
        <p:txBody>
          <a:bodyPr/>
          <a:lstStyle/>
          <a:p>
            <a:pPr marL="0" indent="0">
              <a:buNone/>
            </a:pPr>
            <a:r>
              <a:rPr lang="en-IN" b="1" spc="-35" dirty="0">
                <a:solidFill>
                  <a:srgbClr val="244060"/>
                </a:solidFill>
                <a:latin typeface="Arial" panose="020B0604020202020204" pitchFamily="34" charset="0"/>
                <a:cs typeface="Arial" panose="020B0604020202020204" pitchFamily="34" charset="0"/>
              </a:rPr>
              <a:t>Testing </a:t>
            </a:r>
            <a:r>
              <a:rPr lang="en-IN" b="1" spc="-5" dirty="0">
                <a:solidFill>
                  <a:srgbClr val="244060"/>
                </a:solidFill>
                <a:latin typeface="Arial" panose="020B0604020202020204" pitchFamily="34" charset="0"/>
                <a:cs typeface="Arial" panose="020B0604020202020204" pitchFamily="34" charset="0"/>
              </a:rPr>
              <a:t>Phase </a:t>
            </a:r>
            <a:r>
              <a:rPr lang="en-IN" b="1" dirty="0">
                <a:solidFill>
                  <a:srgbClr val="244060"/>
                </a:solidFill>
                <a:latin typeface="Arial" panose="020B0604020202020204" pitchFamily="34" charset="0"/>
                <a:cs typeface="Arial" panose="020B0604020202020204" pitchFamily="34" charset="0"/>
              </a:rPr>
              <a:t>:</a:t>
            </a:r>
            <a:r>
              <a:rPr lang="en-IN" b="1" spc="-5" dirty="0">
                <a:solidFill>
                  <a:srgbClr val="244060"/>
                </a:solidFill>
                <a:latin typeface="Arial" panose="020B0604020202020204" pitchFamily="34" charset="0"/>
                <a:cs typeface="Arial" panose="020B0604020202020204" pitchFamily="34" charset="0"/>
              </a:rPr>
              <a:t> </a:t>
            </a:r>
            <a:r>
              <a:rPr lang="en-IN" b="1" spc="-20" dirty="0">
                <a:solidFill>
                  <a:srgbClr val="244060"/>
                </a:solidFill>
                <a:latin typeface="Arial" panose="020B0604020202020204" pitchFamily="34" charset="0"/>
                <a:cs typeface="Arial" panose="020B0604020202020204" pitchFamily="34" charset="0"/>
              </a:rPr>
              <a:t>Attendance</a:t>
            </a:r>
            <a:r>
              <a:rPr lang="en-US" b="1" spc="-20" dirty="0">
                <a:solidFill>
                  <a:srgbClr val="244060"/>
                </a:solidFill>
                <a:latin typeface="Arial" panose="020B0604020202020204" pitchFamily="34" charset="0"/>
                <a:cs typeface="Arial" panose="020B0604020202020204" pitchFamily="34" charset="0"/>
              </a:rPr>
              <a:t> </a:t>
            </a: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p>
        </p:txBody>
      </p:sp>
      <p:sp>
        <p:nvSpPr>
          <p:cNvPr id="4" name="Rectangle 3">
            <a:extLst>
              <a:ext uri="{FF2B5EF4-FFF2-40B4-BE49-F238E27FC236}">
                <a16:creationId xmlns:a16="http://schemas.microsoft.com/office/drawing/2014/main" id="{B030902B-BB9C-4B7F-9918-5DFE718495ED}"/>
              </a:ext>
            </a:extLst>
          </p:cNvPr>
          <p:cNvSpPr/>
          <p:nvPr/>
        </p:nvSpPr>
        <p:spPr>
          <a:xfrm>
            <a:off x="2222239" y="2360434"/>
            <a:ext cx="2362202" cy="694744"/>
          </a:xfrm>
          <a:prstGeom prst="rect">
            <a:avLst/>
          </a:prstGeom>
          <a:solidFill>
            <a:srgbClr val="BCEAE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Capture Image</a:t>
            </a:r>
          </a:p>
        </p:txBody>
      </p:sp>
      <p:cxnSp>
        <p:nvCxnSpPr>
          <p:cNvPr id="6" name="Straight Arrow Connector 5">
            <a:extLst>
              <a:ext uri="{FF2B5EF4-FFF2-40B4-BE49-F238E27FC236}">
                <a16:creationId xmlns:a16="http://schemas.microsoft.com/office/drawing/2014/main" id="{8B7958B0-8599-49C4-84AA-33D228CA78E7}"/>
              </a:ext>
            </a:extLst>
          </p:cNvPr>
          <p:cNvCxnSpPr>
            <a:cxnSpLocks/>
          </p:cNvCxnSpPr>
          <p:nvPr/>
        </p:nvCxnSpPr>
        <p:spPr>
          <a:xfrm>
            <a:off x="3429000" y="3201453"/>
            <a:ext cx="0" cy="1224066"/>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81D0D83-B5A6-43DC-B2B7-A0348409D3C5}"/>
              </a:ext>
            </a:extLst>
          </p:cNvPr>
          <p:cNvSpPr/>
          <p:nvPr/>
        </p:nvSpPr>
        <p:spPr>
          <a:xfrm>
            <a:off x="2184140" y="4687197"/>
            <a:ext cx="2362203" cy="659143"/>
          </a:xfrm>
          <a:prstGeom prst="rect">
            <a:avLst/>
          </a:prstGeom>
          <a:solidFill>
            <a:srgbClr val="BCEAE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Detect Image</a:t>
            </a:r>
          </a:p>
        </p:txBody>
      </p:sp>
      <p:sp>
        <p:nvSpPr>
          <p:cNvPr id="13" name="Rectangle 12">
            <a:extLst>
              <a:ext uri="{FF2B5EF4-FFF2-40B4-BE49-F238E27FC236}">
                <a16:creationId xmlns:a16="http://schemas.microsoft.com/office/drawing/2014/main" id="{9BEB5233-E239-44D5-B3E1-9D801CEC61E9}"/>
              </a:ext>
            </a:extLst>
          </p:cNvPr>
          <p:cNvSpPr/>
          <p:nvPr/>
        </p:nvSpPr>
        <p:spPr>
          <a:xfrm>
            <a:off x="7670541" y="4687197"/>
            <a:ext cx="2362202" cy="659143"/>
          </a:xfrm>
          <a:prstGeom prst="rect">
            <a:avLst/>
          </a:prstGeom>
          <a:solidFill>
            <a:srgbClr val="BCEAE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Recognize Image</a:t>
            </a:r>
          </a:p>
        </p:txBody>
      </p:sp>
      <p:sp>
        <p:nvSpPr>
          <p:cNvPr id="14" name="Rectangle 13">
            <a:extLst>
              <a:ext uri="{FF2B5EF4-FFF2-40B4-BE49-F238E27FC236}">
                <a16:creationId xmlns:a16="http://schemas.microsoft.com/office/drawing/2014/main" id="{753E5FF2-F354-4D0C-ADC3-64F69E09FA83}"/>
              </a:ext>
            </a:extLst>
          </p:cNvPr>
          <p:cNvSpPr/>
          <p:nvPr/>
        </p:nvSpPr>
        <p:spPr>
          <a:xfrm>
            <a:off x="7607561" y="2377326"/>
            <a:ext cx="2362202" cy="677852"/>
          </a:xfrm>
          <a:prstGeom prst="rect">
            <a:avLst/>
          </a:prstGeom>
          <a:solidFill>
            <a:srgbClr val="BCEAE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Mark Attendance</a:t>
            </a:r>
          </a:p>
        </p:txBody>
      </p:sp>
      <p:cxnSp>
        <p:nvCxnSpPr>
          <p:cNvPr id="15" name="Straight Arrow Connector 14">
            <a:extLst>
              <a:ext uri="{FF2B5EF4-FFF2-40B4-BE49-F238E27FC236}">
                <a16:creationId xmlns:a16="http://schemas.microsoft.com/office/drawing/2014/main" id="{5EB69154-71CF-499F-AA08-6B578ACE544E}"/>
              </a:ext>
            </a:extLst>
          </p:cNvPr>
          <p:cNvCxnSpPr>
            <a:cxnSpLocks/>
          </p:cNvCxnSpPr>
          <p:nvPr/>
        </p:nvCxnSpPr>
        <p:spPr>
          <a:xfrm>
            <a:off x="8889740" y="3219558"/>
            <a:ext cx="0" cy="1352442"/>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6BCD8F1-551F-46C2-A58D-857FBA7A5AB3}"/>
              </a:ext>
            </a:extLst>
          </p:cNvPr>
          <p:cNvCxnSpPr>
            <a:cxnSpLocks/>
          </p:cNvCxnSpPr>
          <p:nvPr/>
        </p:nvCxnSpPr>
        <p:spPr>
          <a:xfrm>
            <a:off x="4692519" y="5105400"/>
            <a:ext cx="2806961"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5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6324" y="926338"/>
            <a:ext cx="5300676" cy="751488"/>
          </a:xfrm>
          <a:prstGeom prst="rect">
            <a:avLst/>
          </a:prstGeom>
        </p:spPr>
        <p:txBody>
          <a:bodyPr vert="horz" wrap="square" lIns="0" tIns="12700" rIns="0" bIns="0" rtlCol="0">
            <a:spAutoFit/>
          </a:bodyPr>
          <a:lstStyle/>
          <a:p>
            <a:pPr marL="12700">
              <a:lnSpc>
                <a:spcPct val="100000"/>
              </a:lnSpc>
              <a:spcBef>
                <a:spcPts val="100"/>
              </a:spcBef>
            </a:pPr>
            <a:r>
              <a:rPr sz="4800" u="none" spc="-35" dirty="0">
                <a:latin typeface="Arial" panose="020B0604020202020204" pitchFamily="34" charset="0"/>
                <a:cs typeface="Arial" panose="020B0604020202020204" pitchFamily="34" charset="0"/>
              </a:rPr>
              <a:t>Why</a:t>
            </a:r>
            <a:r>
              <a:rPr sz="4800" u="none" spc="-180" dirty="0">
                <a:latin typeface="Arial" panose="020B0604020202020204" pitchFamily="34" charset="0"/>
                <a:cs typeface="Arial" panose="020B0604020202020204" pitchFamily="34" charset="0"/>
              </a:rPr>
              <a:t> </a:t>
            </a:r>
            <a:r>
              <a:rPr sz="4800" u="none" spc="-45" dirty="0">
                <a:latin typeface="Arial" panose="020B0604020202020204" pitchFamily="34" charset="0"/>
                <a:cs typeface="Arial" panose="020B0604020202020204" pitchFamily="34" charset="0"/>
              </a:rPr>
              <a:t>OpenCV?</a:t>
            </a:r>
            <a:endParaRPr sz="4800" dirty="0">
              <a:latin typeface="Arial" panose="020B0604020202020204" pitchFamily="34" charset="0"/>
              <a:cs typeface="Arial" panose="020B0604020202020204" pitchFamily="34" charset="0"/>
            </a:endParaRPr>
          </a:p>
        </p:txBody>
      </p:sp>
      <p:sp>
        <p:nvSpPr>
          <p:cNvPr id="4" name="object 4"/>
          <p:cNvSpPr txBox="1"/>
          <p:nvPr/>
        </p:nvSpPr>
        <p:spPr>
          <a:xfrm>
            <a:off x="1084580" y="2146274"/>
            <a:ext cx="6141085" cy="3391954"/>
          </a:xfrm>
          <a:prstGeom prst="rect">
            <a:avLst/>
          </a:prstGeom>
        </p:spPr>
        <p:txBody>
          <a:bodyPr vert="horz" wrap="square" lIns="0" tIns="158750" rIns="0" bIns="0" rtlCol="0">
            <a:spAutoFit/>
          </a:bodyPr>
          <a:lstStyle/>
          <a:p>
            <a:pPr marL="354965" indent="-342900">
              <a:lnSpc>
                <a:spcPct val="100000"/>
              </a:lnSpc>
              <a:spcBef>
                <a:spcPts val="1250"/>
              </a:spcBef>
              <a:buFont typeface="Wingdings" panose="05000000000000000000" pitchFamily="2" charset="2"/>
              <a:buChar char="Ø"/>
              <a:tabLst>
                <a:tab pos="165735" algn="l"/>
              </a:tabLst>
            </a:pPr>
            <a:r>
              <a:rPr sz="2000" dirty="0">
                <a:solidFill>
                  <a:srgbClr val="404040"/>
                </a:solidFill>
                <a:latin typeface="Arial" panose="020B0604020202020204" pitchFamily="34" charset="0"/>
                <a:cs typeface="Arial" panose="020B0604020202020204" pitchFamily="34" charset="0"/>
              </a:rPr>
              <a:t>Focus on </a:t>
            </a:r>
            <a:r>
              <a:rPr sz="2000" spc="-5" dirty="0">
                <a:solidFill>
                  <a:srgbClr val="404040"/>
                </a:solidFill>
                <a:latin typeface="Arial" panose="020B0604020202020204" pitchFamily="34" charset="0"/>
                <a:cs typeface="Arial" panose="020B0604020202020204" pitchFamily="34" charset="0"/>
              </a:rPr>
              <a:t>real-time image</a:t>
            </a:r>
            <a:r>
              <a:rPr sz="2000" spc="-40" dirty="0">
                <a:solidFill>
                  <a:srgbClr val="404040"/>
                </a:solidFill>
                <a:latin typeface="Arial" panose="020B0604020202020204" pitchFamily="34" charset="0"/>
                <a:cs typeface="Arial" panose="020B0604020202020204" pitchFamily="34" charset="0"/>
              </a:rPr>
              <a:t> </a:t>
            </a:r>
            <a:r>
              <a:rPr sz="2000" dirty="0">
                <a:solidFill>
                  <a:srgbClr val="404040"/>
                </a:solidFill>
                <a:latin typeface="Arial" panose="020B0604020202020204" pitchFamily="34" charset="0"/>
                <a:cs typeface="Arial" panose="020B0604020202020204" pitchFamily="34" charset="0"/>
              </a:rPr>
              <a:t>processing</a:t>
            </a:r>
            <a:endParaRPr sz="2000" dirty="0">
              <a:latin typeface="Arial" panose="020B0604020202020204" pitchFamily="34" charset="0"/>
              <a:cs typeface="Arial" panose="020B0604020202020204" pitchFamily="34" charset="0"/>
            </a:endParaRPr>
          </a:p>
          <a:p>
            <a:pPr indent="-381000">
              <a:spcBef>
                <a:spcPts val="1155"/>
              </a:spcBef>
              <a:buFont typeface="Wingdings" panose="05000000000000000000" pitchFamily="2" charset="2"/>
              <a:buChar char="Ø"/>
              <a:tabLst>
                <a:tab pos="225425" algn="l"/>
              </a:tabLst>
            </a:pPr>
            <a:r>
              <a:rPr sz="2000" spc="-10" dirty="0">
                <a:solidFill>
                  <a:srgbClr val="404040"/>
                </a:solidFill>
                <a:latin typeface="Arial" panose="020B0604020202020204" pitchFamily="34" charset="0"/>
                <a:cs typeface="Arial" panose="020B0604020202020204" pitchFamily="34" charset="0"/>
              </a:rPr>
              <a:t>Written </a:t>
            </a:r>
            <a:r>
              <a:rPr sz="2000" dirty="0">
                <a:solidFill>
                  <a:srgbClr val="404040"/>
                </a:solidFill>
                <a:latin typeface="Arial" panose="020B0604020202020204" pitchFamily="34" charset="0"/>
                <a:cs typeface="Arial" panose="020B0604020202020204" pitchFamily="34" charset="0"/>
              </a:rPr>
              <a:t>in</a:t>
            </a:r>
            <a:r>
              <a:rPr sz="2000" spc="-45" dirty="0">
                <a:solidFill>
                  <a:srgbClr val="404040"/>
                </a:solidFill>
                <a:latin typeface="Arial" panose="020B0604020202020204" pitchFamily="34" charset="0"/>
                <a:cs typeface="Arial" panose="020B0604020202020204" pitchFamily="34" charset="0"/>
              </a:rPr>
              <a:t> </a:t>
            </a:r>
            <a:r>
              <a:rPr sz="2000" spc="-5" dirty="0">
                <a:solidFill>
                  <a:srgbClr val="404040"/>
                </a:solidFill>
                <a:latin typeface="Arial" panose="020B0604020202020204" pitchFamily="34" charset="0"/>
                <a:cs typeface="Arial" panose="020B0604020202020204" pitchFamily="34" charset="0"/>
              </a:rPr>
              <a:t>C/C++</a:t>
            </a:r>
            <a:endParaRPr sz="2000" dirty="0">
              <a:latin typeface="Arial" panose="020B0604020202020204" pitchFamily="34" charset="0"/>
              <a:cs typeface="Arial" panose="020B0604020202020204" pitchFamily="34" charset="0"/>
            </a:endParaRPr>
          </a:p>
          <a:p>
            <a:pPr marL="354965" indent="-342900">
              <a:lnSpc>
                <a:spcPct val="100000"/>
              </a:lnSpc>
              <a:spcBef>
                <a:spcPts val="1165"/>
              </a:spcBef>
              <a:buFont typeface="Wingdings" panose="05000000000000000000" pitchFamily="2" charset="2"/>
              <a:buChar char="Ø"/>
              <a:tabLst>
                <a:tab pos="165735" algn="l"/>
              </a:tabLst>
            </a:pPr>
            <a:r>
              <a:rPr sz="2000" spc="-5" dirty="0">
                <a:solidFill>
                  <a:srgbClr val="404040"/>
                </a:solidFill>
                <a:latin typeface="Arial" panose="020B0604020202020204" pitchFamily="34" charset="0"/>
                <a:cs typeface="Arial" panose="020B0604020202020204" pitchFamily="34" charset="0"/>
              </a:rPr>
              <a:t>C/C++ </a:t>
            </a:r>
            <a:r>
              <a:rPr sz="2000" dirty="0">
                <a:solidFill>
                  <a:srgbClr val="404040"/>
                </a:solidFill>
                <a:latin typeface="Arial" panose="020B0604020202020204" pitchFamily="34" charset="0"/>
                <a:cs typeface="Arial" panose="020B0604020202020204" pitchFamily="34" charset="0"/>
              </a:rPr>
              <a:t>interface – Also in Python, Java,</a:t>
            </a:r>
            <a:r>
              <a:rPr sz="2000" spc="-190" dirty="0">
                <a:solidFill>
                  <a:srgbClr val="404040"/>
                </a:solidFill>
                <a:latin typeface="Arial" panose="020B0604020202020204" pitchFamily="34" charset="0"/>
                <a:cs typeface="Arial" panose="020B0604020202020204" pitchFamily="34" charset="0"/>
              </a:rPr>
              <a:t> </a:t>
            </a:r>
            <a:r>
              <a:rPr sz="2000" spc="-5" dirty="0">
                <a:solidFill>
                  <a:srgbClr val="404040"/>
                </a:solidFill>
                <a:latin typeface="Arial" panose="020B0604020202020204" pitchFamily="34" charset="0"/>
                <a:cs typeface="Arial" panose="020B0604020202020204" pitchFamily="34" charset="0"/>
              </a:rPr>
              <a:t>Matlab/Octave</a:t>
            </a:r>
            <a:endParaRPr sz="2000" dirty="0">
              <a:latin typeface="Arial" panose="020B0604020202020204" pitchFamily="34" charset="0"/>
              <a:cs typeface="Arial" panose="020B0604020202020204" pitchFamily="34" charset="0"/>
            </a:endParaRPr>
          </a:p>
          <a:p>
            <a:pPr marL="354965" indent="-342900">
              <a:lnSpc>
                <a:spcPct val="100000"/>
              </a:lnSpc>
              <a:spcBef>
                <a:spcPts val="1165"/>
              </a:spcBef>
              <a:buFont typeface="Wingdings" panose="05000000000000000000" pitchFamily="2" charset="2"/>
              <a:buChar char="Ø"/>
              <a:tabLst>
                <a:tab pos="165735" algn="l"/>
              </a:tabLst>
            </a:pPr>
            <a:r>
              <a:rPr sz="2000" spc="-5" dirty="0">
                <a:solidFill>
                  <a:srgbClr val="404040"/>
                </a:solidFill>
                <a:latin typeface="Arial" panose="020B0604020202020204" pitchFamily="34" charset="0"/>
                <a:cs typeface="Arial" panose="020B0604020202020204" pitchFamily="34" charset="0"/>
              </a:rPr>
              <a:t>Cross-platform </a:t>
            </a:r>
            <a:r>
              <a:rPr sz="2000" dirty="0">
                <a:solidFill>
                  <a:srgbClr val="404040"/>
                </a:solidFill>
                <a:latin typeface="Arial" panose="020B0604020202020204" pitchFamily="34" charset="0"/>
                <a:cs typeface="Arial" panose="020B0604020202020204" pitchFamily="34" charset="0"/>
              </a:rPr>
              <a:t>– </a:t>
            </a:r>
            <a:r>
              <a:rPr sz="2000" spc="-10" dirty="0">
                <a:solidFill>
                  <a:srgbClr val="404040"/>
                </a:solidFill>
                <a:latin typeface="Arial" panose="020B0604020202020204" pitchFamily="34" charset="0"/>
                <a:cs typeface="Arial" panose="020B0604020202020204" pitchFamily="34" charset="0"/>
              </a:rPr>
              <a:t>Windows, </a:t>
            </a:r>
            <a:r>
              <a:rPr sz="2000" spc="-5" dirty="0">
                <a:solidFill>
                  <a:srgbClr val="404040"/>
                </a:solidFill>
                <a:latin typeface="Arial" panose="020B0604020202020204" pitchFamily="34" charset="0"/>
                <a:cs typeface="Arial" panose="020B0604020202020204" pitchFamily="34" charset="0"/>
              </a:rPr>
              <a:t>Mac, </a:t>
            </a:r>
            <a:r>
              <a:rPr sz="2000" dirty="0">
                <a:solidFill>
                  <a:srgbClr val="404040"/>
                </a:solidFill>
                <a:latin typeface="Arial" panose="020B0604020202020204" pitchFamily="34" charset="0"/>
                <a:cs typeface="Arial" panose="020B0604020202020204" pitchFamily="34" charset="0"/>
              </a:rPr>
              <a:t>Linux, Android, iOS,</a:t>
            </a:r>
            <a:r>
              <a:rPr sz="2000" spc="-229" dirty="0">
                <a:solidFill>
                  <a:srgbClr val="404040"/>
                </a:solidFill>
                <a:latin typeface="Arial" panose="020B0604020202020204" pitchFamily="34" charset="0"/>
                <a:cs typeface="Arial" panose="020B0604020202020204" pitchFamily="34" charset="0"/>
              </a:rPr>
              <a:t> </a:t>
            </a:r>
            <a:r>
              <a:rPr sz="2000" spc="-5" dirty="0">
                <a:solidFill>
                  <a:srgbClr val="404040"/>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marL="354965" indent="-342900">
              <a:lnSpc>
                <a:spcPct val="100000"/>
              </a:lnSpc>
              <a:spcBef>
                <a:spcPts val="1150"/>
              </a:spcBef>
              <a:buFont typeface="Wingdings" panose="05000000000000000000" pitchFamily="2" charset="2"/>
              <a:buChar char="Ø"/>
              <a:tabLst>
                <a:tab pos="165735" algn="l"/>
              </a:tabLst>
            </a:pPr>
            <a:r>
              <a:rPr sz="2000" dirty="0">
                <a:solidFill>
                  <a:srgbClr val="404040"/>
                </a:solidFill>
                <a:latin typeface="Arial" panose="020B0604020202020204" pitchFamily="34" charset="0"/>
                <a:cs typeface="Arial" panose="020B0604020202020204" pitchFamily="34" charset="0"/>
              </a:rPr>
              <a:t>Use</a:t>
            </a:r>
            <a:r>
              <a:rPr sz="2000" spc="-15" dirty="0">
                <a:solidFill>
                  <a:srgbClr val="404040"/>
                </a:solidFill>
                <a:latin typeface="Arial" panose="020B0604020202020204" pitchFamily="34" charset="0"/>
                <a:cs typeface="Arial" panose="020B0604020202020204" pitchFamily="34" charset="0"/>
              </a:rPr>
              <a:t> </a:t>
            </a:r>
            <a:r>
              <a:rPr sz="2000" spc="-5" dirty="0">
                <a:solidFill>
                  <a:srgbClr val="404040"/>
                </a:solidFill>
                <a:latin typeface="Arial" panose="020B0604020202020204" pitchFamily="34" charset="0"/>
                <a:cs typeface="Arial" panose="020B0604020202020204" pitchFamily="34" charset="0"/>
              </a:rPr>
              <a:t>CMake</a:t>
            </a:r>
            <a:endParaRPr sz="2000" dirty="0">
              <a:latin typeface="Arial" panose="020B0604020202020204" pitchFamily="34" charset="0"/>
              <a:cs typeface="Arial" panose="020B0604020202020204" pitchFamily="34" charset="0"/>
            </a:endParaRPr>
          </a:p>
          <a:p>
            <a:pPr marL="354965" indent="-342900">
              <a:lnSpc>
                <a:spcPct val="100000"/>
              </a:lnSpc>
              <a:spcBef>
                <a:spcPts val="1170"/>
              </a:spcBef>
              <a:buFont typeface="Wingdings" panose="05000000000000000000" pitchFamily="2" charset="2"/>
              <a:buChar char="Ø"/>
              <a:tabLst>
                <a:tab pos="165735" algn="l"/>
              </a:tabLst>
            </a:pPr>
            <a:r>
              <a:rPr sz="2000" dirty="0">
                <a:solidFill>
                  <a:srgbClr val="404040"/>
                </a:solidFill>
                <a:latin typeface="Arial" panose="020B0604020202020204" pitchFamily="34" charset="0"/>
                <a:cs typeface="Arial" panose="020B0604020202020204" pitchFamily="34" charset="0"/>
              </a:rPr>
              <a:t>Open source and</a:t>
            </a:r>
            <a:r>
              <a:rPr sz="2000" spc="-70" dirty="0">
                <a:solidFill>
                  <a:srgbClr val="404040"/>
                </a:solidFill>
                <a:latin typeface="Arial" panose="020B0604020202020204" pitchFamily="34" charset="0"/>
                <a:cs typeface="Arial" panose="020B0604020202020204" pitchFamily="34" charset="0"/>
              </a:rPr>
              <a:t> </a:t>
            </a:r>
            <a:r>
              <a:rPr sz="2000" dirty="0">
                <a:solidFill>
                  <a:srgbClr val="404040"/>
                </a:solidFill>
                <a:latin typeface="Arial" panose="020B0604020202020204" pitchFamily="34" charset="0"/>
                <a:cs typeface="Arial" panose="020B0604020202020204" pitchFamily="34" charset="0"/>
              </a:rPr>
              <a:t>free!</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450839"/>
            <a:ext cx="8153400" cy="690574"/>
          </a:xfrm>
          <a:prstGeom prst="rect">
            <a:avLst/>
          </a:prstGeom>
        </p:spPr>
        <p:txBody>
          <a:bodyPr vert="horz" wrap="square" lIns="0" tIns="13335" rIns="0" bIns="0" rtlCol="0">
            <a:spAutoFit/>
          </a:bodyPr>
          <a:lstStyle/>
          <a:p>
            <a:pPr marL="12700">
              <a:lnSpc>
                <a:spcPct val="100000"/>
              </a:lnSpc>
              <a:spcBef>
                <a:spcPts val="105"/>
              </a:spcBef>
            </a:pPr>
            <a:r>
              <a:rPr u="none" spc="-40" dirty="0">
                <a:latin typeface="Arial" panose="020B0604020202020204" pitchFamily="34" charset="0"/>
                <a:cs typeface="Arial" panose="020B0604020202020204" pitchFamily="34" charset="0"/>
              </a:rPr>
              <a:t>Face </a:t>
            </a:r>
            <a:r>
              <a:rPr u="none" spc="-45" dirty="0">
                <a:latin typeface="Arial" panose="020B0604020202020204" pitchFamily="34" charset="0"/>
                <a:cs typeface="Arial" panose="020B0604020202020204" pitchFamily="34" charset="0"/>
              </a:rPr>
              <a:t>Detection </a:t>
            </a:r>
            <a:r>
              <a:rPr u="none" spc="-25" dirty="0">
                <a:latin typeface="Arial" panose="020B0604020202020204" pitchFamily="34" charset="0"/>
                <a:cs typeface="Arial" panose="020B0604020202020204" pitchFamily="34" charset="0"/>
              </a:rPr>
              <a:t>by </a:t>
            </a:r>
            <a:r>
              <a:rPr u="none" spc="-40" dirty="0">
                <a:latin typeface="Arial" panose="020B0604020202020204" pitchFamily="34" charset="0"/>
                <a:cs typeface="Arial" panose="020B0604020202020204" pitchFamily="34" charset="0"/>
              </a:rPr>
              <a:t>Haar</a:t>
            </a:r>
            <a:r>
              <a:rPr u="none" spc="-380" dirty="0">
                <a:latin typeface="Arial" panose="020B0604020202020204" pitchFamily="34" charset="0"/>
                <a:cs typeface="Arial" panose="020B0604020202020204" pitchFamily="34" charset="0"/>
              </a:rPr>
              <a:t> </a:t>
            </a:r>
            <a:r>
              <a:rPr u="none" spc="-45" dirty="0">
                <a:latin typeface="Arial" panose="020B0604020202020204" pitchFamily="34" charset="0"/>
                <a:cs typeface="Arial" panose="020B0604020202020204" pitchFamily="34" charset="0"/>
              </a:rPr>
              <a:t>Cascade</a:t>
            </a:r>
          </a:p>
        </p:txBody>
      </p:sp>
      <p:sp>
        <p:nvSpPr>
          <p:cNvPr id="4" name="object 4"/>
          <p:cNvSpPr/>
          <p:nvPr/>
        </p:nvSpPr>
        <p:spPr>
          <a:xfrm>
            <a:off x="7924800" y="1682067"/>
            <a:ext cx="4162886" cy="31150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05683" y="1682067"/>
            <a:ext cx="1938117" cy="3493865"/>
          </a:xfrm>
          <a:prstGeom prst="rect">
            <a:avLst/>
          </a:prstGeom>
          <a:blipFill>
            <a:blip r:embed="rId3"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6A128B39-7BE8-4A0D-B50D-4BEDD7C37112}"/>
              </a:ext>
            </a:extLst>
          </p:cNvPr>
          <p:cNvSpPr txBox="1"/>
          <p:nvPr/>
        </p:nvSpPr>
        <p:spPr>
          <a:xfrm>
            <a:off x="576483" y="1682067"/>
            <a:ext cx="4648200"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rgbClr val="292929"/>
                </a:solidFill>
                <a:latin typeface="Arial" panose="020B0604020202020204" pitchFamily="34" charset="0"/>
                <a:cs typeface="Arial" panose="020B0604020202020204" pitchFamily="34" charset="0"/>
              </a:rPr>
              <a:t>Haar</a:t>
            </a:r>
            <a:r>
              <a:rPr lang="en-US" sz="2400" dirty="0">
                <a:solidFill>
                  <a:srgbClr val="292929"/>
                </a:solidFill>
                <a:latin typeface="Arial" panose="020B0604020202020204" pitchFamily="34" charset="0"/>
                <a:cs typeface="Arial" panose="020B0604020202020204" pitchFamily="34" charset="0"/>
              </a:rPr>
              <a:t> cascades are machine learning object detection algorithms.</a:t>
            </a:r>
          </a:p>
          <a:p>
            <a:pPr marL="285750" indent="-285750">
              <a:buFont typeface="Wingdings" panose="05000000000000000000" pitchFamily="2" charset="2"/>
              <a:buChar char="Ø"/>
            </a:pPr>
            <a:endParaRPr lang="en-US" sz="2400" dirty="0">
              <a:solidFill>
                <a:srgbClr val="292929"/>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dirty="0">
              <a:solidFill>
                <a:srgbClr val="292929"/>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solidFill>
                  <a:srgbClr val="292929"/>
                </a:solidFill>
                <a:latin typeface="Arial" panose="020B0604020202020204" pitchFamily="34" charset="0"/>
                <a:cs typeface="Arial" panose="020B0604020202020204" pitchFamily="34" charset="0"/>
              </a:rPr>
              <a:t>They use </a:t>
            </a:r>
            <a:r>
              <a:rPr lang="en-US" sz="2400" dirty="0" err="1">
                <a:solidFill>
                  <a:srgbClr val="292929"/>
                </a:solidFill>
                <a:latin typeface="Arial" panose="020B0604020202020204" pitchFamily="34" charset="0"/>
                <a:cs typeface="Arial" panose="020B0604020202020204" pitchFamily="34" charset="0"/>
              </a:rPr>
              <a:t>use</a:t>
            </a:r>
            <a:r>
              <a:rPr lang="en-US" sz="2400" dirty="0">
                <a:solidFill>
                  <a:srgbClr val="292929"/>
                </a:solidFill>
                <a:latin typeface="Arial" panose="020B0604020202020204" pitchFamily="34" charset="0"/>
                <a:cs typeface="Arial" panose="020B0604020202020204" pitchFamily="34" charset="0"/>
              </a:rPr>
              <a:t> </a:t>
            </a:r>
            <a:r>
              <a:rPr lang="en-US" sz="2400" dirty="0" err="1">
                <a:solidFill>
                  <a:srgbClr val="292929"/>
                </a:solidFill>
                <a:latin typeface="Arial" panose="020B0604020202020204" pitchFamily="34" charset="0"/>
                <a:cs typeface="Arial" panose="020B0604020202020204" pitchFamily="34" charset="0"/>
              </a:rPr>
              <a:t>Haar</a:t>
            </a:r>
            <a:r>
              <a:rPr lang="en-US" sz="2400" dirty="0">
                <a:solidFill>
                  <a:srgbClr val="292929"/>
                </a:solidFill>
                <a:latin typeface="Arial" panose="020B0604020202020204" pitchFamily="34" charset="0"/>
                <a:cs typeface="Arial" panose="020B0604020202020204" pitchFamily="34" charset="0"/>
              </a:rPr>
              <a:t> features to determine the likelihood of a certain point being part of an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D307-89B5-4784-B6C8-2EC6CA5DFA59}"/>
              </a:ext>
            </a:extLst>
          </p:cNvPr>
          <p:cNvSpPr>
            <a:spLocks noGrp="1"/>
          </p:cNvSpPr>
          <p:nvPr>
            <p:ph type="title"/>
          </p:nvPr>
        </p:nvSpPr>
        <p:spPr>
          <a:xfrm>
            <a:off x="1447800" y="228600"/>
            <a:ext cx="10153903" cy="677108"/>
          </a:xfrm>
        </p:spPr>
        <p:txBody>
          <a:bodyPr>
            <a:normAutofit fontScale="90000"/>
          </a:bodyPr>
          <a:lstStyle/>
          <a:p>
            <a:r>
              <a:rPr lang="en-IN" dirty="0"/>
              <a:t>Demonstration of face detection</a:t>
            </a:r>
          </a:p>
        </p:txBody>
      </p:sp>
      <p:pic>
        <p:nvPicPr>
          <p:cNvPr id="1026" name="Picture 2" descr="https://miro.medium.com/max/952/1*BpHwuCr9q9eldVKzUcFkwA.gif">
            <a:extLst>
              <a:ext uri="{FF2B5EF4-FFF2-40B4-BE49-F238E27FC236}">
                <a16:creationId xmlns:a16="http://schemas.microsoft.com/office/drawing/2014/main" id="{BF880B6F-CCE4-4560-9704-7D265F1C50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5900"/>
            <a:ext cx="3464103" cy="3886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689/1*CMDXEnq9_XkBaT_3CZEh1Q.gif">
            <a:extLst>
              <a:ext uri="{FF2B5EF4-FFF2-40B4-BE49-F238E27FC236}">
                <a16:creationId xmlns:a16="http://schemas.microsoft.com/office/drawing/2014/main" id="{C8749CC1-DE15-460B-B40E-A4477924AF7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485900"/>
            <a:ext cx="3464103" cy="3886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A99A48-3C2E-45A3-BE12-BDA66066ED94}"/>
              </a:ext>
            </a:extLst>
          </p:cNvPr>
          <p:cNvSpPr/>
          <p:nvPr/>
        </p:nvSpPr>
        <p:spPr>
          <a:xfrm>
            <a:off x="428751" y="5486400"/>
            <a:ext cx="3568752" cy="923330"/>
          </a:xfrm>
          <a:prstGeom prst="rect">
            <a:avLst/>
          </a:prstGeom>
        </p:spPr>
        <p:txBody>
          <a:bodyPr wrap="square">
            <a:spAutoFit/>
          </a:bodyPr>
          <a:lstStyle/>
          <a:p>
            <a:r>
              <a:rPr lang="en-US" dirty="0">
                <a:solidFill>
                  <a:srgbClr val="757575"/>
                </a:solidFill>
                <a:latin typeface="sohne"/>
              </a:rPr>
              <a:t>Fig. The GIF shows how a </a:t>
            </a:r>
            <a:r>
              <a:rPr lang="en-US" dirty="0" err="1">
                <a:solidFill>
                  <a:srgbClr val="757575"/>
                </a:solidFill>
                <a:latin typeface="sohne"/>
              </a:rPr>
              <a:t>haar</a:t>
            </a:r>
            <a:r>
              <a:rPr lang="en-US" dirty="0">
                <a:solidFill>
                  <a:srgbClr val="757575"/>
                </a:solidFill>
                <a:latin typeface="sohne"/>
              </a:rPr>
              <a:t> feature traverses on an image from its left towards its right.</a:t>
            </a:r>
            <a:endParaRPr lang="en-IN" dirty="0"/>
          </a:p>
        </p:txBody>
      </p:sp>
      <p:sp>
        <p:nvSpPr>
          <p:cNvPr id="4" name="Rectangle 3">
            <a:extLst>
              <a:ext uri="{FF2B5EF4-FFF2-40B4-BE49-F238E27FC236}">
                <a16:creationId xmlns:a16="http://schemas.microsoft.com/office/drawing/2014/main" id="{3295CA9A-E009-4561-86FB-CD4C87DA7021}"/>
              </a:ext>
            </a:extLst>
          </p:cNvPr>
          <p:cNvSpPr/>
          <p:nvPr/>
        </p:nvSpPr>
        <p:spPr>
          <a:xfrm>
            <a:off x="7923025" y="5479862"/>
            <a:ext cx="3464104" cy="646331"/>
          </a:xfrm>
          <a:prstGeom prst="rect">
            <a:avLst/>
          </a:prstGeom>
        </p:spPr>
        <p:txBody>
          <a:bodyPr wrap="square">
            <a:spAutoFit/>
          </a:bodyPr>
          <a:lstStyle/>
          <a:p>
            <a:r>
              <a:rPr lang="en-US" dirty="0">
                <a:solidFill>
                  <a:srgbClr val="757575"/>
                </a:solidFill>
                <a:latin typeface="sohne"/>
              </a:rPr>
              <a:t>Fig. Feature Detection on an Image containing a face</a:t>
            </a:r>
            <a:endParaRPr lang="en-IN" dirty="0"/>
          </a:p>
        </p:txBody>
      </p:sp>
      <p:sp>
        <p:nvSpPr>
          <p:cNvPr id="5" name="TextBox 4">
            <a:extLst>
              <a:ext uri="{FF2B5EF4-FFF2-40B4-BE49-F238E27FC236}">
                <a16:creationId xmlns:a16="http://schemas.microsoft.com/office/drawing/2014/main" id="{BAC9E45C-FD11-486E-AACD-18F1BE88715A}"/>
              </a:ext>
            </a:extLst>
          </p:cNvPr>
          <p:cNvSpPr txBox="1"/>
          <p:nvPr/>
        </p:nvSpPr>
        <p:spPr>
          <a:xfrm>
            <a:off x="4249520" y="1457475"/>
            <a:ext cx="3368577"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92929"/>
                </a:solidFill>
                <a:latin typeface="charter"/>
              </a:rPr>
              <a:t>Features are applied on the images in stages</a:t>
            </a:r>
          </a:p>
          <a:p>
            <a:pPr marL="285750" indent="-285750">
              <a:buFont typeface="Wingdings" panose="05000000000000000000" pitchFamily="2" charset="2"/>
              <a:buChar char="Ø"/>
            </a:pPr>
            <a:endParaRPr lang="en-US" dirty="0">
              <a:solidFill>
                <a:srgbClr val="292929"/>
              </a:solidFill>
              <a:latin typeface="charter"/>
            </a:endParaRPr>
          </a:p>
          <a:p>
            <a:pPr marL="285750" indent="-285750">
              <a:buFont typeface="Wingdings" panose="05000000000000000000" pitchFamily="2" charset="2"/>
              <a:buChar char="Ø"/>
            </a:pPr>
            <a:r>
              <a:rPr lang="en-US" dirty="0">
                <a:solidFill>
                  <a:srgbClr val="292929"/>
                </a:solidFill>
                <a:latin typeface="charter"/>
              </a:rPr>
              <a:t>The second stage processing would start, only when the features in the first stage are detected in the image.</a:t>
            </a:r>
          </a:p>
          <a:p>
            <a:pPr marL="285750" indent="-285750">
              <a:buFont typeface="Wingdings" panose="05000000000000000000" pitchFamily="2" charset="2"/>
              <a:buChar char="Ø"/>
            </a:pPr>
            <a:endParaRPr lang="en-US" dirty="0">
              <a:solidFill>
                <a:srgbClr val="292929"/>
              </a:solidFill>
              <a:latin typeface="charter"/>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656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grpSp>
        <p:nvGrpSpPr>
          <p:cNvPr id="3" name="object 3"/>
          <p:cNvGrpSpPr/>
          <p:nvPr/>
        </p:nvGrpSpPr>
        <p:grpSpPr>
          <a:xfrm>
            <a:off x="1176323" y="1965793"/>
            <a:ext cx="10020489" cy="3870960"/>
            <a:chOff x="1355012" y="1999488"/>
            <a:chExt cx="10072370" cy="3870960"/>
          </a:xfrm>
        </p:grpSpPr>
        <p:sp>
          <p:nvSpPr>
            <p:cNvPr id="4" name="object 4"/>
            <p:cNvSpPr/>
            <p:nvPr/>
          </p:nvSpPr>
          <p:spPr>
            <a:xfrm>
              <a:off x="1355012" y="2133577"/>
              <a:ext cx="5204529" cy="37366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77940" y="1999488"/>
              <a:ext cx="5049012" cy="3332988"/>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176324" y="988821"/>
            <a:ext cx="10020060" cy="690574"/>
          </a:xfrm>
          <a:prstGeom prst="rect">
            <a:avLst/>
          </a:prstGeom>
        </p:spPr>
        <p:txBody>
          <a:bodyPr vert="horz" wrap="square" lIns="0" tIns="13335" rIns="0" bIns="0" rtlCol="0">
            <a:spAutoFit/>
          </a:bodyPr>
          <a:lstStyle/>
          <a:p>
            <a:pPr marL="12700">
              <a:lnSpc>
                <a:spcPct val="100000"/>
              </a:lnSpc>
              <a:spcBef>
                <a:spcPts val="105"/>
              </a:spcBef>
            </a:pPr>
            <a:r>
              <a:rPr u="none" spc="-40" dirty="0">
                <a:latin typeface="Arial" panose="020B0604020202020204" pitchFamily="34" charset="0"/>
                <a:cs typeface="Arial" panose="020B0604020202020204" pitchFamily="34" charset="0"/>
              </a:rPr>
              <a:t>Face </a:t>
            </a:r>
            <a:r>
              <a:rPr u="none" spc="-45" dirty="0">
                <a:latin typeface="Arial" panose="020B0604020202020204" pitchFamily="34" charset="0"/>
                <a:cs typeface="Arial" panose="020B0604020202020204" pitchFamily="34" charset="0"/>
              </a:rPr>
              <a:t>Detection </a:t>
            </a:r>
            <a:r>
              <a:rPr u="none" spc="-25" dirty="0">
                <a:latin typeface="Arial" panose="020B0604020202020204" pitchFamily="34" charset="0"/>
                <a:cs typeface="Arial" panose="020B0604020202020204" pitchFamily="34" charset="0"/>
              </a:rPr>
              <a:t>by </a:t>
            </a:r>
            <a:r>
              <a:rPr u="none" spc="-40" dirty="0">
                <a:latin typeface="Arial" panose="020B0604020202020204" pitchFamily="34" charset="0"/>
                <a:cs typeface="Arial" panose="020B0604020202020204" pitchFamily="34" charset="0"/>
              </a:rPr>
              <a:t>Haar</a:t>
            </a:r>
            <a:r>
              <a:rPr u="none" spc="-355" dirty="0">
                <a:latin typeface="Arial" panose="020B0604020202020204" pitchFamily="34" charset="0"/>
                <a:cs typeface="Arial" panose="020B0604020202020204" pitchFamily="34" charset="0"/>
              </a:rPr>
              <a:t> </a:t>
            </a:r>
            <a:r>
              <a:rPr u="none" spc="-55" dirty="0">
                <a:latin typeface="Arial" panose="020B0604020202020204" pitchFamily="34" charset="0"/>
                <a:cs typeface="Arial" panose="020B0604020202020204" pitchFamily="34" charset="0"/>
              </a:rPr>
              <a:t>Cascade(cont…)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p:nvPr/>
        </p:nvSpPr>
        <p:spPr>
          <a:xfrm>
            <a:off x="1193291" y="2298526"/>
            <a:ext cx="4802137" cy="356254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705600" y="2298526"/>
            <a:ext cx="4591050" cy="336557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176324" y="988821"/>
            <a:ext cx="9983927" cy="690574"/>
          </a:xfrm>
          <a:prstGeom prst="rect">
            <a:avLst/>
          </a:prstGeom>
        </p:spPr>
        <p:txBody>
          <a:bodyPr vert="horz" wrap="square" lIns="0" tIns="13335" rIns="0" bIns="0" rtlCol="0">
            <a:spAutoFit/>
          </a:bodyPr>
          <a:lstStyle/>
          <a:p>
            <a:pPr marL="12700">
              <a:lnSpc>
                <a:spcPct val="100000"/>
              </a:lnSpc>
              <a:spcBef>
                <a:spcPts val="105"/>
              </a:spcBef>
            </a:pPr>
            <a:r>
              <a:rPr u="none" spc="-40" dirty="0">
                <a:latin typeface="Arial" panose="020B0604020202020204" pitchFamily="34" charset="0"/>
                <a:cs typeface="Arial" panose="020B0604020202020204" pitchFamily="34" charset="0"/>
              </a:rPr>
              <a:t>Face </a:t>
            </a:r>
            <a:r>
              <a:rPr u="none" spc="-45" dirty="0">
                <a:latin typeface="Arial" panose="020B0604020202020204" pitchFamily="34" charset="0"/>
                <a:cs typeface="Arial" panose="020B0604020202020204" pitchFamily="34" charset="0"/>
              </a:rPr>
              <a:t>Detection </a:t>
            </a:r>
            <a:r>
              <a:rPr u="none" spc="-25" dirty="0">
                <a:latin typeface="Arial" panose="020B0604020202020204" pitchFamily="34" charset="0"/>
                <a:cs typeface="Arial" panose="020B0604020202020204" pitchFamily="34" charset="0"/>
              </a:rPr>
              <a:t>by </a:t>
            </a:r>
            <a:r>
              <a:rPr u="none" spc="-40" dirty="0">
                <a:latin typeface="Arial" panose="020B0604020202020204" pitchFamily="34" charset="0"/>
                <a:cs typeface="Arial" panose="020B0604020202020204" pitchFamily="34" charset="0"/>
              </a:rPr>
              <a:t>Haar</a:t>
            </a:r>
            <a:r>
              <a:rPr u="none" spc="-355" dirty="0">
                <a:latin typeface="Arial" panose="020B0604020202020204" pitchFamily="34" charset="0"/>
                <a:cs typeface="Arial" panose="020B0604020202020204" pitchFamily="34" charset="0"/>
              </a:rPr>
              <a:t> </a:t>
            </a:r>
            <a:r>
              <a:rPr u="none" spc="-55" dirty="0">
                <a:latin typeface="Arial" panose="020B0604020202020204" pitchFamily="34" charset="0"/>
                <a:cs typeface="Arial" panose="020B0604020202020204" pitchFamily="34" charset="0"/>
              </a:rPr>
              <a:t>Cascade(cont…)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71600" y="304800"/>
            <a:ext cx="5791200" cy="689291"/>
          </a:xfrm>
          <a:prstGeom prst="rect">
            <a:avLst/>
          </a:prstGeom>
        </p:spPr>
        <p:txBody>
          <a:bodyPr vert="horz" wrap="square" lIns="0" tIns="12065" rIns="0" bIns="0" rtlCol="0">
            <a:spAutoFit/>
          </a:bodyPr>
          <a:lstStyle/>
          <a:p>
            <a:pPr marL="12700">
              <a:lnSpc>
                <a:spcPct val="100000"/>
              </a:lnSpc>
              <a:spcBef>
                <a:spcPts val="95"/>
              </a:spcBef>
            </a:pPr>
            <a:r>
              <a:rPr spc="-15" dirty="0">
                <a:latin typeface="Arial" panose="020B0604020202020204" pitchFamily="34" charset="0"/>
                <a:cs typeface="Arial" panose="020B0604020202020204" pitchFamily="34" charset="0"/>
              </a:rPr>
              <a:t>Database</a:t>
            </a:r>
            <a:r>
              <a:rPr spc="-20" dirty="0">
                <a:latin typeface="Arial" panose="020B0604020202020204" pitchFamily="34" charset="0"/>
                <a:cs typeface="Arial" panose="020B0604020202020204" pitchFamily="34" charset="0"/>
              </a:rPr>
              <a:t> </a:t>
            </a:r>
            <a:r>
              <a:rPr spc="-10" dirty="0">
                <a:latin typeface="Arial" panose="020B0604020202020204" pitchFamily="34" charset="0"/>
                <a:cs typeface="Arial" panose="020B0604020202020204" pitchFamily="34" charset="0"/>
              </a:rPr>
              <a:t>Dictionary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5" dirty="0"/>
              <a:t>18</a:t>
            </a:fld>
            <a:endParaRPr spc="-5" dirty="0"/>
          </a:p>
        </p:txBody>
      </p:sp>
      <p:graphicFrame>
        <p:nvGraphicFramePr>
          <p:cNvPr id="4" name="object 4"/>
          <p:cNvGraphicFramePr>
            <a:graphicFrameLocks noGrp="1"/>
          </p:cNvGraphicFramePr>
          <p:nvPr>
            <p:extLst>
              <p:ext uri="{D42A27DB-BD31-4B8C-83A1-F6EECF244321}">
                <p14:modId xmlns:p14="http://schemas.microsoft.com/office/powerpoint/2010/main" val="249511120"/>
              </p:ext>
            </p:extLst>
          </p:nvPr>
        </p:nvGraphicFramePr>
        <p:xfrm>
          <a:off x="1371600" y="1371600"/>
          <a:ext cx="9157967" cy="4650125"/>
        </p:xfrm>
        <a:graphic>
          <a:graphicData uri="http://schemas.openxmlformats.org/drawingml/2006/table">
            <a:tbl>
              <a:tblPr firstRow="1" bandRow="1">
                <a:tableStyleId>{2D5ABB26-0587-4C30-8999-92F81FD0307C}</a:tableStyleId>
              </a:tblPr>
              <a:tblGrid>
                <a:gridCol w="1590675">
                  <a:extLst>
                    <a:ext uri="{9D8B030D-6E8A-4147-A177-3AD203B41FA5}">
                      <a16:colId xmlns:a16="http://schemas.microsoft.com/office/drawing/2014/main" val="20000"/>
                    </a:ext>
                  </a:extLst>
                </a:gridCol>
                <a:gridCol w="1449705">
                  <a:extLst>
                    <a:ext uri="{9D8B030D-6E8A-4147-A177-3AD203B41FA5}">
                      <a16:colId xmlns:a16="http://schemas.microsoft.com/office/drawing/2014/main" val="20001"/>
                    </a:ext>
                  </a:extLst>
                </a:gridCol>
                <a:gridCol w="1184274">
                  <a:extLst>
                    <a:ext uri="{9D8B030D-6E8A-4147-A177-3AD203B41FA5}">
                      <a16:colId xmlns:a16="http://schemas.microsoft.com/office/drawing/2014/main" val="20002"/>
                    </a:ext>
                  </a:extLst>
                </a:gridCol>
                <a:gridCol w="2364104">
                  <a:extLst>
                    <a:ext uri="{9D8B030D-6E8A-4147-A177-3AD203B41FA5}">
                      <a16:colId xmlns:a16="http://schemas.microsoft.com/office/drawing/2014/main" val="20003"/>
                    </a:ext>
                  </a:extLst>
                </a:gridCol>
                <a:gridCol w="2569209">
                  <a:extLst>
                    <a:ext uri="{9D8B030D-6E8A-4147-A177-3AD203B41FA5}">
                      <a16:colId xmlns:a16="http://schemas.microsoft.com/office/drawing/2014/main" val="20004"/>
                    </a:ext>
                  </a:extLst>
                </a:gridCol>
              </a:tblGrid>
              <a:tr h="280651">
                <a:tc>
                  <a:txBody>
                    <a:bodyPr/>
                    <a:lstStyle/>
                    <a:p>
                      <a:pPr marL="68580">
                        <a:lnSpc>
                          <a:spcPct val="100000"/>
                        </a:lnSpc>
                        <a:spcBef>
                          <a:spcPts val="65"/>
                        </a:spcBef>
                      </a:pPr>
                      <a:r>
                        <a:rPr sz="1800" b="1" dirty="0">
                          <a:latin typeface="Carlito"/>
                          <a:cs typeface="Carlito"/>
                        </a:rPr>
                        <a:t>Field</a:t>
                      </a:r>
                      <a:r>
                        <a:rPr sz="1800" b="1" spc="-40" dirty="0">
                          <a:latin typeface="Carlito"/>
                          <a:cs typeface="Carlito"/>
                        </a:rPr>
                        <a:t> </a:t>
                      </a:r>
                      <a:r>
                        <a:rPr sz="1800" b="1" dirty="0">
                          <a:latin typeface="Carlito"/>
                          <a:cs typeface="Carlito"/>
                        </a:rPr>
                        <a:t>Name</a:t>
                      </a:r>
                      <a:endParaRPr sz="18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8CDE4"/>
                    </a:solidFill>
                  </a:tcPr>
                </a:tc>
                <a:tc>
                  <a:txBody>
                    <a:bodyPr/>
                    <a:lstStyle/>
                    <a:p>
                      <a:pPr marL="68580">
                        <a:lnSpc>
                          <a:spcPct val="100000"/>
                        </a:lnSpc>
                        <a:spcBef>
                          <a:spcPts val="65"/>
                        </a:spcBef>
                      </a:pPr>
                      <a:r>
                        <a:rPr sz="1800" b="1" spc="-10" dirty="0">
                          <a:latin typeface="Carlito"/>
                          <a:cs typeface="Carlito"/>
                        </a:rPr>
                        <a:t>Data</a:t>
                      </a:r>
                      <a:r>
                        <a:rPr sz="1800" b="1" spc="-25" dirty="0">
                          <a:latin typeface="Carlito"/>
                          <a:cs typeface="Carlito"/>
                        </a:rPr>
                        <a:t> </a:t>
                      </a:r>
                      <a:r>
                        <a:rPr sz="1800" b="1" spc="-20" dirty="0">
                          <a:latin typeface="Carlito"/>
                          <a:cs typeface="Carlito"/>
                        </a:rPr>
                        <a:t>Type</a:t>
                      </a:r>
                      <a:endParaRPr sz="18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8CDE4"/>
                    </a:solidFill>
                  </a:tcPr>
                </a:tc>
                <a:tc>
                  <a:txBody>
                    <a:bodyPr/>
                    <a:lstStyle/>
                    <a:p>
                      <a:pPr marL="120650">
                        <a:lnSpc>
                          <a:spcPct val="100000"/>
                        </a:lnSpc>
                        <a:spcBef>
                          <a:spcPts val="65"/>
                        </a:spcBef>
                      </a:pPr>
                      <a:r>
                        <a:rPr sz="1800" b="1" spc="-5" dirty="0">
                          <a:latin typeface="Carlito"/>
                          <a:cs typeface="Carlito"/>
                        </a:rPr>
                        <a:t>Length</a:t>
                      </a:r>
                      <a:endParaRPr sz="18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8CDE4"/>
                    </a:solidFill>
                  </a:tcPr>
                </a:tc>
                <a:tc>
                  <a:txBody>
                    <a:bodyPr/>
                    <a:lstStyle/>
                    <a:p>
                      <a:pPr marL="69215">
                        <a:lnSpc>
                          <a:spcPct val="100000"/>
                        </a:lnSpc>
                        <a:spcBef>
                          <a:spcPts val="65"/>
                        </a:spcBef>
                      </a:pPr>
                      <a:r>
                        <a:rPr sz="1800" b="1" spc="-10" dirty="0">
                          <a:latin typeface="Carlito"/>
                          <a:cs typeface="Carlito"/>
                        </a:rPr>
                        <a:t>Constraint</a:t>
                      </a:r>
                      <a:endParaRPr sz="18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8CDE4"/>
                    </a:solidFill>
                  </a:tcPr>
                </a:tc>
                <a:tc>
                  <a:txBody>
                    <a:bodyPr/>
                    <a:lstStyle/>
                    <a:p>
                      <a:pPr marL="69215">
                        <a:lnSpc>
                          <a:spcPct val="100000"/>
                        </a:lnSpc>
                        <a:spcBef>
                          <a:spcPts val="65"/>
                        </a:spcBef>
                      </a:pPr>
                      <a:r>
                        <a:rPr sz="1800" b="1" spc="-5" dirty="0">
                          <a:latin typeface="Carlito"/>
                          <a:cs typeface="Carlito"/>
                        </a:rPr>
                        <a:t>Description</a:t>
                      </a:r>
                      <a:endParaRPr sz="1800">
                        <a:latin typeface="Carlito"/>
                        <a:cs typeface="Carlito"/>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8CDE4"/>
                    </a:solidFill>
                  </a:tcPr>
                </a:tc>
                <a:extLst>
                  <a:ext uri="{0D108BD9-81ED-4DB2-BD59-A6C34878D82A}">
                    <a16:rowId xmlns:a16="http://schemas.microsoft.com/office/drawing/2014/main" val="10000"/>
                  </a:ext>
                </a:extLst>
              </a:tr>
              <a:tr h="624006">
                <a:tc>
                  <a:txBody>
                    <a:bodyPr/>
                    <a:lstStyle/>
                    <a:p>
                      <a:pPr>
                        <a:lnSpc>
                          <a:spcPct val="100000"/>
                        </a:lnSpc>
                        <a:spcBef>
                          <a:spcPts val="50"/>
                        </a:spcBef>
                      </a:pPr>
                      <a:endParaRPr sz="1450" dirty="0">
                        <a:latin typeface="Times New Roman"/>
                        <a:cs typeface="Times New Roman"/>
                      </a:endParaRPr>
                    </a:p>
                    <a:p>
                      <a:pPr marL="68580">
                        <a:lnSpc>
                          <a:spcPct val="100000"/>
                        </a:lnSpc>
                      </a:pPr>
                      <a:r>
                        <a:rPr sz="1600" b="1" spc="-10" dirty="0">
                          <a:latin typeface="Carlito"/>
                          <a:cs typeface="Carlito"/>
                        </a:rPr>
                        <a:t>Roll_no</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8580">
                        <a:lnSpc>
                          <a:spcPct val="100000"/>
                        </a:lnSpc>
                      </a:pPr>
                      <a:r>
                        <a:rPr sz="1600" spc="-10" dirty="0">
                          <a:latin typeface="Carlito"/>
                          <a:cs typeface="Carlito"/>
                        </a:rPr>
                        <a:t>Int</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dirty="0">
                          <a:latin typeface="Carlito"/>
                          <a:cs typeface="Carlito"/>
                        </a:rPr>
                        <a:t>3</a:t>
                      </a: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spc="-5" dirty="0">
                          <a:latin typeface="Carlito"/>
                          <a:cs typeface="Carlito"/>
                        </a:rPr>
                        <a:t>Primary</a:t>
                      </a:r>
                      <a:r>
                        <a:rPr sz="1600" dirty="0">
                          <a:latin typeface="Carlito"/>
                          <a:cs typeface="Carlito"/>
                        </a:rPr>
                        <a:t> </a:t>
                      </a:r>
                      <a:r>
                        <a:rPr sz="1600" spc="-30" dirty="0">
                          <a:latin typeface="Carlito"/>
                          <a:cs typeface="Carlito"/>
                        </a:rPr>
                        <a:t>key</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spc="-10" dirty="0">
                          <a:latin typeface="Carlito"/>
                          <a:cs typeface="Carlito"/>
                        </a:rPr>
                        <a:t>Student </a:t>
                      </a:r>
                      <a:r>
                        <a:rPr sz="1600" spc="-15" dirty="0">
                          <a:latin typeface="Carlito"/>
                          <a:cs typeface="Carlito"/>
                        </a:rPr>
                        <a:t>roll</a:t>
                      </a:r>
                      <a:r>
                        <a:rPr sz="1600" spc="5" dirty="0">
                          <a:latin typeface="Carlito"/>
                          <a:cs typeface="Carlito"/>
                        </a:rPr>
                        <a:t> </a:t>
                      </a:r>
                      <a:r>
                        <a:rPr sz="1600" spc="-10" dirty="0">
                          <a:latin typeface="Carlito"/>
                          <a:cs typeface="Carlito"/>
                        </a:rPr>
                        <a:t>no</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6DFEB"/>
                    </a:solidFill>
                  </a:tcPr>
                </a:tc>
                <a:extLst>
                  <a:ext uri="{0D108BD9-81ED-4DB2-BD59-A6C34878D82A}">
                    <a16:rowId xmlns:a16="http://schemas.microsoft.com/office/drawing/2014/main" val="10001"/>
                  </a:ext>
                </a:extLst>
              </a:tr>
              <a:tr h="623894">
                <a:tc>
                  <a:txBody>
                    <a:bodyPr/>
                    <a:lstStyle/>
                    <a:p>
                      <a:pPr>
                        <a:lnSpc>
                          <a:spcPct val="100000"/>
                        </a:lnSpc>
                        <a:spcBef>
                          <a:spcPts val="50"/>
                        </a:spcBef>
                      </a:pPr>
                      <a:endParaRPr sz="1450">
                        <a:latin typeface="Times New Roman"/>
                        <a:cs typeface="Times New Roman"/>
                      </a:endParaRPr>
                    </a:p>
                    <a:p>
                      <a:pPr marL="68580">
                        <a:lnSpc>
                          <a:spcPct val="100000"/>
                        </a:lnSpc>
                      </a:pPr>
                      <a:r>
                        <a:rPr sz="1600" b="1" spc="-5" dirty="0">
                          <a:latin typeface="Carlito"/>
                          <a:cs typeface="Carlito"/>
                        </a:rPr>
                        <a:t>Name</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8580">
                        <a:lnSpc>
                          <a:spcPct val="100000"/>
                        </a:lnSpc>
                      </a:pPr>
                      <a:r>
                        <a:rPr sz="1600" spc="-20" dirty="0">
                          <a:latin typeface="Carlito"/>
                          <a:cs typeface="Carlito"/>
                        </a:rPr>
                        <a:t>Varchar</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spc="-10" dirty="0">
                          <a:latin typeface="Carlito"/>
                          <a:cs typeface="Carlito"/>
                        </a:rPr>
                        <a:t>20</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5" dirty="0">
                          <a:latin typeface="Carlito"/>
                          <a:cs typeface="Carlito"/>
                        </a:rPr>
                        <a:t>Not</a:t>
                      </a:r>
                      <a:r>
                        <a:rPr sz="1600" spc="5" dirty="0">
                          <a:latin typeface="Carlito"/>
                          <a:cs typeface="Carlito"/>
                        </a:rPr>
                        <a:t> </a:t>
                      </a:r>
                      <a:r>
                        <a:rPr sz="1600" spc="-5" dirty="0">
                          <a:latin typeface="Carlito"/>
                          <a:cs typeface="Carlito"/>
                        </a:rPr>
                        <a:t>null</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5" dirty="0">
                          <a:latin typeface="Carlito"/>
                          <a:cs typeface="Carlito"/>
                        </a:rPr>
                        <a:t>Name of</a:t>
                      </a:r>
                      <a:r>
                        <a:rPr sz="1600" spc="10" dirty="0">
                          <a:latin typeface="Carlito"/>
                          <a:cs typeface="Carlito"/>
                        </a:rPr>
                        <a:t> </a:t>
                      </a:r>
                      <a:r>
                        <a:rPr sz="1600" spc="-10" dirty="0">
                          <a:latin typeface="Carlito"/>
                          <a:cs typeface="Carlito"/>
                        </a:rPr>
                        <a:t>student</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extLst>
                  <a:ext uri="{0D108BD9-81ED-4DB2-BD59-A6C34878D82A}">
                    <a16:rowId xmlns:a16="http://schemas.microsoft.com/office/drawing/2014/main" val="10002"/>
                  </a:ext>
                </a:extLst>
              </a:tr>
              <a:tr h="624006">
                <a:tc>
                  <a:txBody>
                    <a:bodyPr/>
                    <a:lstStyle/>
                    <a:p>
                      <a:pPr>
                        <a:lnSpc>
                          <a:spcPct val="100000"/>
                        </a:lnSpc>
                        <a:spcBef>
                          <a:spcPts val="50"/>
                        </a:spcBef>
                      </a:pPr>
                      <a:endParaRPr sz="1450">
                        <a:latin typeface="Times New Roman"/>
                        <a:cs typeface="Times New Roman"/>
                      </a:endParaRPr>
                    </a:p>
                    <a:p>
                      <a:pPr marL="68580">
                        <a:lnSpc>
                          <a:spcPct val="100000"/>
                        </a:lnSpc>
                      </a:pPr>
                      <a:r>
                        <a:rPr sz="1600" b="1" spc="-15" dirty="0">
                          <a:latin typeface="Carlito"/>
                          <a:cs typeface="Carlito"/>
                        </a:rPr>
                        <a:t>Date</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8580">
                        <a:lnSpc>
                          <a:spcPct val="100000"/>
                        </a:lnSpc>
                      </a:pPr>
                      <a:r>
                        <a:rPr sz="1600" spc="-10" dirty="0">
                          <a:latin typeface="Carlito"/>
                          <a:cs typeface="Carlito"/>
                        </a:rPr>
                        <a:t>Date</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10" dirty="0">
                          <a:latin typeface="Carlito"/>
                          <a:cs typeface="Carlito"/>
                        </a:rPr>
                        <a:t>10</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spc="-5" dirty="0">
                          <a:latin typeface="Carlito"/>
                          <a:cs typeface="Carlito"/>
                        </a:rPr>
                        <a:t>Not</a:t>
                      </a:r>
                      <a:r>
                        <a:rPr sz="1600" spc="5" dirty="0">
                          <a:latin typeface="Carlito"/>
                          <a:cs typeface="Carlito"/>
                        </a:rPr>
                        <a:t> </a:t>
                      </a:r>
                      <a:r>
                        <a:rPr sz="1600" spc="-5" dirty="0">
                          <a:latin typeface="Carlito"/>
                          <a:cs typeface="Carlito"/>
                        </a:rPr>
                        <a:t>null</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10" dirty="0">
                          <a:latin typeface="Carlito"/>
                          <a:cs typeface="Carlito"/>
                        </a:rPr>
                        <a:t>Date </a:t>
                      </a:r>
                      <a:r>
                        <a:rPr sz="1600" spc="-5" dirty="0">
                          <a:latin typeface="Carlito"/>
                          <a:cs typeface="Carlito"/>
                        </a:rPr>
                        <a:t>of the</a:t>
                      </a:r>
                      <a:r>
                        <a:rPr sz="1600" dirty="0">
                          <a:latin typeface="Carlito"/>
                          <a:cs typeface="Carlito"/>
                        </a:rPr>
                        <a:t> </a:t>
                      </a:r>
                      <a:r>
                        <a:rPr sz="1600" spc="-10" dirty="0">
                          <a:latin typeface="Carlito"/>
                          <a:cs typeface="Carlito"/>
                        </a:rPr>
                        <a:t>attendance</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extLst>
                  <a:ext uri="{0D108BD9-81ED-4DB2-BD59-A6C34878D82A}">
                    <a16:rowId xmlns:a16="http://schemas.microsoft.com/office/drawing/2014/main" val="10003"/>
                  </a:ext>
                </a:extLst>
              </a:tr>
              <a:tr h="623894">
                <a:tc>
                  <a:txBody>
                    <a:bodyPr/>
                    <a:lstStyle/>
                    <a:p>
                      <a:pPr>
                        <a:lnSpc>
                          <a:spcPct val="100000"/>
                        </a:lnSpc>
                        <a:spcBef>
                          <a:spcPts val="50"/>
                        </a:spcBef>
                      </a:pPr>
                      <a:endParaRPr sz="1450" dirty="0">
                        <a:latin typeface="Times New Roman"/>
                        <a:cs typeface="Times New Roman"/>
                      </a:endParaRPr>
                    </a:p>
                    <a:p>
                      <a:pPr marL="68580">
                        <a:lnSpc>
                          <a:spcPct val="100000"/>
                        </a:lnSpc>
                      </a:pPr>
                      <a:r>
                        <a:rPr sz="1600" b="1" spc="-10" dirty="0">
                          <a:latin typeface="Carlito"/>
                          <a:cs typeface="Carlito"/>
                        </a:rPr>
                        <a:t>Time</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8580">
                        <a:lnSpc>
                          <a:spcPct val="100000"/>
                        </a:lnSpc>
                      </a:pPr>
                      <a:r>
                        <a:rPr sz="1600" spc="-5" dirty="0">
                          <a:latin typeface="Carlito"/>
                          <a:cs typeface="Carlito"/>
                        </a:rPr>
                        <a:t>Time</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15" dirty="0">
                          <a:latin typeface="Carlito"/>
                          <a:cs typeface="Carlito"/>
                        </a:rPr>
                        <a:t>10</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pPr>
                      <a:r>
                        <a:rPr sz="1600" spc="-5" dirty="0">
                          <a:latin typeface="Carlito"/>
                          <a:cs typeface="Carlito"/>
                        </a:rPr>
                        <a:t>Not</a:t>
                      </a:r>
                      <a:r>
                        <a:rPr sz="1600" spc="5" dirty="0">
                          <a:latin typeface="Carlito"/>
                          <a:cs typeface="Carlito"/>
                        </a:rPr>
                        <a:t> </a:t>
                      </a:r>
                      <a:r>
                        <a:rPr sz="1600" spc="-5" dirty="0">
                          <a:latin typeface="Carlito"/>
                          <a:cs typeface="Carlito"/>
                        </a:rPr>
                        <a:t>null</a:t>
                      </a:r>
                      <a:endParaRPr sz="1600" dirty="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pPr>
                      <a:r>
                        <a:rPr sz="1600" spc="-5" dirty="0">
                          <a:latin typeface="Carlito"/>
                          <a:cs typeface="Carlito"/>
                        </a:rPr>
                        <a:t>Time of the</a:t>
                      </a:r>
                      <a:r>
                        <a:rPr sz="1600" spc="-10" dirty="0">
                          <a:latin typeface="Carlito"/>
                          <a:cs typeface="Carlito"/>
                        </a:rPr>
                        <a:t> </a:t>
                      </a:r>
                      <a:r>
                        <a:rPr sz="1600" spc="-5" dirty="0">
                          <a:latin typeface="Carlito"/>
                          <a:cs typeface="Carlito"/>
                        </a:rPr>
                        <a:t>attendance</a:t>
                      </a:r>
                      <a:endParaRPr sz="1600">
                        <a:latin typeface="Carlito"/>
                        <a:cs typeface="Carlito"/>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DFEB"/>
                    </a:solidFill>
                  </a:tcPr>
                </a:tc>
                <a:extLst>
                  <a:ext uri="{0D108BD9-81ED-4DB2-BD59-A6C34878D82A}">
                    <a16:rowId xmlns:a16="http://schemas.microsoft.com/office/drawing/2014/main" val="10004"/>
                  </a:ext>
                </a:extLst>
              </a:tr>
              <a:tr h="623894">
                <a:tc>
                  <a:txBody>
                    <a:bodyPr/>
                    <a:lstStyle/>
                    <a:p>
                      <a:pPr marL="68580">
                        <a:lnSpc>
                          <a:spcPct val="100000"/>
                        </a:lnSpc>
                      </a:pPr>
                      <a:endParaRPr lang="en-IN" sz="1600" b="1" dirty="0">
                        <a:latin typeface="Carlito"/>
                        <a:cs typeface="Carlito"/>
                      </a:endParaRPr>
                    </a:p>
                    <a:p>
                      <a:pPr marL="68580">
                        <a:lnSpc>
                          <a:spcPct val="100000"/>
                        </a:lnSpc>
                      </a:pPr>
                      <a:r>
                        <a:rPr lang="en-IN" sz="1600" b="1" dirty="0">
                          <a:latin typeface="Carlito"/>
                          <a:cs typeface="Carlito"/>
                        </a:rPr>
                        <a:t>Class</a:t>
                      </a:r>
                      <a:endParaRPr sz="1600" b="1" dirty="0">
                        <a:latin typeface="Carlito"/>
                        <a:cs typeface="Carlito"/>
                      </a:endParaRPr>
                    </a:p>
                  </a:txBody>
                  <a:tcPr marL="0" marR="0" marT="635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8580">
                        <a:lnSpc>
                          <a:spcPct val="100000"/>
                        </a:lnSpc>
                      </a:pPr>
                      <a:endParaRPr lang="en-IN" sz="1600" dirty="0">
                        <a:latin typeface="Carlito"/>
                        <a:cs typeface="Carlito"/>
                      </a:endParaRPr>
                    </a:p>
                    <a:p>
                      <a:pPr marL="68580">
                        <a:lnSpc>
                          <a:spcPct val="100000"/>
                        </a:lnSpc>
                      </a:pPr>
                      <a:r>
                        <a:rPr lang="en-IN" sz="1600" dirty="0">
                          <a:latin typeface="Carlito"/>
                          <a:cs typeface="Carlito"/>
                        </a:rPr>
                        <a:t>Varchar</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20</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Not null</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Class of student</a:t>
                      </a:r>
                    </a:p>
                  </a:txBody>
                  <a:tcPr marL="0" marR="0" marT="63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extLst>
                  <a:ext uri="{0D108BD9-81ED-4DB2-BD59-A6C34878D82A}">
                    <a16:rowId xmlns:a16="http://schemas.microsoft.com/office/drawing/2014/main" val="1041529048"/>
                  </a:ext>
                </a:extLst>
              </a:tr>
              <a:tr h="623894">
                <a:tc>
                  <a:txBody>
                    <a:bodyPr/>
                    <a:lstStyle/>
                    <a:p>
                      <a:pPr marL="68580">
                        <a:lnSpc>
                          <a:spcPct val="100000"/>
                        </a:lnSpc>
                      </a:pPr>
                      <a:endParaRPr lang="en-IN" sz="1600" dirty="0">
                        <a:latin typeface="Carlito"/>
                        <a:cs typeface="Carlito"/>
                      </a:endParaRPr>
                    </a:p>
                    <a:p>
                      <a:pPr marL="68580">
                        <a:lnSpc>
                          <a:spcPct val="100000"/>
                        </a:lnSpc>
                      </a:pPr>
                      <a:r>
                        <a:rPr lang="en-IN" sz="1600" b="1" dirty="0">
                          <a:latin typeface="Carlito"/>
                          <a:cs typeface="Carlito"/>
                        </a:rPr>
                        <a:t>Subject</a:t>
                      </a:r>
                      <a:endParaRPr sz="1600" b="1" dirty="0">
                        <a:latin typeface="Carlito"/>
                        <a:cs typeface="Carlito"/>
                      </a:endParaRPr>
                    </a:p>
                  </a:txBody>
                  <a:tcPr marL="0" marR="0" marT="635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8580">
                        <a:lnSpc>
                          <a:spcPct val="100000"/>
                        </a:lnSpc>
                      </a:pPr>
                      <a:endParaRPr lang="en-IN" sz="1600" dirty="0">
                        <a:latin typeface="Carlito"/>
                        <a:cs typeface="Carlito"/>
                      </a:endParaRPr>
                    </a:p>
                    <a:p>
                      <a:pPr marL="68580">
                        <a:lnSpc>
                          <a:spcPct val="100000"/>
                        </a:lnSpc>
                      </a:pPr>
                      <a:r>
                        <a:rPr lang="en-IN" sz="1600" dirty="0">
                          <a:latin typeface="Carlito"/>
                          <a:cs typeface="Carlito"/>
                        </a:rPr>
                        <a:t>Varchar</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20</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Not null</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marL="69215">
                        <a:lnSpc>
                          <a:spcPct val="100000"/>
                        </a:lnSpc>
                      </a:pPr>
                      <a:endParaRPr lang="en-IN" sz="1600" dirty="0">
                        <a:latin typeface="Carlito"/>
                        <a:cs typeface="Carlito"/>
                      </a:endParaRPr>
                    </a:p>
                    <a:p>
                      <a:pPr marL="69215">
                        <a:lnSpc>
                          <a:spcPct val="100000"/>
                        </a:lnSpc>
                      </a:pPr>
                      <a:r>
                        <a:rPr lang="en-IN" sz="1600" dirty="0">
                          <a:latin typeface="Carlito"/>
                          <a:cs typeface="Carlito"/>
                        </a:rPr>
                        <a:t>Subject of student</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extLst>
                  <a:ext uri="{0D108BD9-81ED-4DB2-BD59-A6C34878D82A}">
                    <a16:rowId xmlns:a16="http://schemas.microsoft.com/office/drawing/2014/main" val="2142847159"/>
                  </a:ext>
                </a:extLst>
              </a:tr>
              <a:tr h="623962">
                <a:tc>
                  <a:txBody>
                    <a:bodyPr/>
                    <a:lstStyle/>
                    <a:p>
                      <a:pPr>
                        <a:lnSpc>
                          <a:spcPct val="100000"/>
                        </a:lnSpc>
                        <a:spcBef>
                          <a:spcPts val="50"/>
                        </a:spcBef>
                      </a:pPr>
                      <a:endParaRPr sz="1450">
                        <a:latin typeface="Times New Roman"/>
                        <a:cs typeface="Times New Roman"/>
                      </a:endParaRPr>
                    </a:p>
                    <a:p>
                      <a:pPr marL="68580">
                        <a:lnSpc>
                          <a:spcPct val="100000"/>
                        </a:lnSpc>
                        <a:spcBef>
                          <a:spcPts val="5"/>
                        </a:spcBef>
                      </a:pPr>
                      <a:r>
                        <a:rPr sz="1600" b="1" spc="-10" dirty="0">
                          <a:latin typeface="Carlito"/>
                          <a:cs typeface="Carlito"/>
                        </a:rPr>
                        <a:t>Images</a:t>
                      </a:r>
                      <a:endParaRPr sz="1600">
                        <a:latin typeface="Carlito"/>
                        <a:cs typeface="Carlito"/>
                      </a:endParaRPr>
                    </a:p>
                  </a:txBody>
                  <a:tcPr marL="0" marR="0" marT="635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8580">
                        <a:lnSpc>
                          <a:spcPct val="100000"/>
                        </a:lnSpc>
                        <a:spcBef>
                          <a:spcPts val="5"/>
                        </a:spcBef>
                      </a:pPr>
                      <a:r>
                        <a:rPr sz="1600" spc="-5" dirty="0">
                          <a:latin typeface="Carlito"/>
                          <a:cs typeface="Carlito"/>
                        </a:rPr>
                        <a:t>.pgm</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a:lnSpc>
                          <a:spcPct val="100000"/>
                        </a:lnSpc>
                        <a:spcBef>
                          <a:spcPts val="50"/>
                        </a:spcBef>
                      </a:pPr>
                      <a:endParaRPr sz="1450">
                        <a:latin typeface="Times New Roman"/>
                        <a:cs typeface="Times New Roman"/>
                      </a:endParaRPr>
                    </a:p>
                    <a:p>
                      <a:pPr marL="69215">
                        <a:lnSpc>
                          <a:spcPct val="100000"/>
                        </a:lnSpc>
                        <a:spcBef>
                          <a:spcPts val="5"/>
                        </a:spcBef>
                      </a:pPr>
                      <a:r>
                        <a:rPr sz="1600" spc="-15" dirty="0">
                          <a:latin typeface="Carlito"/>
                          <a:cs typeface="Carlito"/>
                        </a:rPr>
                        <a:t>100</a:t>
                      </a:r>
                      <a:endParaRPr sz="160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spcBef>
                          <a:spcPts val="5"/>
                        </a:spcBef>
                      </a:pPr>
                      <a:r>
                        <a:rPr sz="1600" spc="-15" dirty="0">
                          <a:latin typeface="Carlito"/>
                          <a:cs typeface="Carlito"/>
                        </a:rPr>
                        <a:t>Size </a:t>
                      </a:r>
                      <a:r>
                        <a:rPr sz="1600" spc="-10" dirty="0">
                          <a:latin typeface="Carlito"/>
                          <a:cs typeface="Carlito"/>
                        </a:rPr>
                        <a:t>must </a:t>
                      </a:r>
                      <a:r>
                        <a:rPr sz="1600" spc="-5" dirty="0">
                          <a:latin typeface="Carlito"/>
                          <a:cs typeface="Carlito"/>
                        </a:rPr>
                        <a:t>be of</a:t>
                      </a:r>
                      <a:r>
                        <a:rPr sz="1600" spc="15" dirty="0">
                          <a:latin typeface="Carlito"/>
                          <a:cs typeface="Carlito"/>
                        </a:rPr>
                        <a:t> </a:t>
                      </a:r>
                      <a:r>
                        <a:rPr sz="1600" spc="-10" dirty="0">
                          <a:latin typeface="Carlito"/>
                          <a:cs typeface="Carlito"/>
                        </a:rPr>
                        <a:t>11KB</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tc>
                  <a:txBody>
                    <a:bodyPr/>
                    <a:lstStyle/>
                    <a:p>
                      <a:pPr>
                        <a:lnSpc>
                          <a:spcPct val="100000"/>
                        </a:lnSpc>
                        <a:spcBef>
                          <a:spcPts val="50"/>
                        </a:spcBef>
                      </a:pPr>
                      <a:endParaRPr sz="1450" dirty="0">
                        <a:latin typeface="Times New Roman"/>
                        <a:cs typeface="Times New Roman"/>
                      </a:endParaRPr>
                    </a:p>
                    <a:p>
                      <a:pPr marL="69215">
                        <a:lnSpc>
                          <a:spcPct val="100000"/>
                        </a:lnSpc>
                        <a:spcBef>
                          <a:spcPts val="5"/>
                        </a:spcBef>
                      </a:pPr>
                      <a:r>
                        <a:rPr sz="1600" spc="-5" dirty="0">
                          <a:latin typeface="Carlito"/>
                          <a:cs typeface="Carlito"/>
                        </a:rPr>
                        <a:t>Images of</a:t>
                      </a:r>
                      <a:r>
                        <a:rPr sz="1600" spc="-15" dirty="0">
                          <a:latin typeface="Carlito"/>
                          <a:cs typeface="Carlito"/>
                        </a:rPr>
                        <a:t> </a:t>
                      </a:r>
                      <a:r>
                        <a:rPr sz="1600" spc="-10" dirty="0">
                          <a:latin typeface="Carlito"/>
                          <a:cs typeface="Carlito"/>
                        </a:rPr>
                        <a:t>students</a:t>
                      </a:r>
                      <a:endParaRPr sz="1600" dirty="0">
                        <a:latin typeface="Carlito"/>
                        <a:cs typeface="Carlito"/>
                      </a:endParaRPr>
                    </a:p>
                  </a:txBody>
                  <a:tcPr marL="0" marR="0" marT="63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DF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95B0-2001-4B29-9EBF-D99E2AABDB8E}"/>
              </a:ext>
            </a:extLst>
          </p:cNvPr>
          <p:cNvSpPr>
            <a:spLocks noGrp="1"/>
          </p:cNvSpPr>
          <p:nvPr>
            <p:ph type="title"/>
          </p:nvPr>
        </p:nvSpPr>
        <p:spPr>
          <a:xfrm>
            <a:off x="914400" y="381000"/>
            <a:ext cx="10153903" cy="677108"/>
          </a:xfrm>
        </p:spPr>
        <p:txBody>
          <a:bodyPr/>
          <a:lstStyle/>
          <a:p>
            <a:r>
              <a:rPr lang="en-IN" dirty="0"/>
              <a:t>Detection rate</a:t>
            </a:r>
          </a:p>
        </p:txBody>
      </p:sp>
      <p:pic>
        <p:nvPicPr>
          <p:cNvPr id="4" name="Picture 3">
            <a:extLst>
              <a:ext uri="{FF2B5EF4-FFF2-40B4-BE49-F238E27FC236}">
                <a16:creationId xmlns:a16="http://schemas.microsoft.com/office/drawing/2014/main" id="{32952AD1-6D48-44E8-9199-B7A33EFAD785}"/>
              </a:ext>
            </a:extLst>
          </p:cNvPr>
          <p:cNvPicPr>
            <a:picLocks noChangeAspect="1"/>
          </p:cNvPicPr>
          <p:nvPr/>
        </p:nvPicPr>
        <p:blipFill>
          <a:blip r:embed="rId2"/>
          <a:stretch>
            <a:fillRect/>
          </a:stretch>
        </p:blipFill>
        <p:spPr>
          <a:xfrm>
            <a:off x="838200" y="1905000"/>
            <a:ext cx="5334000" cy="3696730"/>
          </a:xfrm>
          <a:prstGeom prst="rect">
            <a:avLst/>
          </a:prstGeom>
        </p:spPr>
      </p:pic>
      <p:sp>
        <p:nvSpPr>
          <p:cNvPr id="3" name="Text Placeholder 2">
            <a:extLst>
              <a:ext uri="{FF2B5EF4-FFF2-40B4-BE49-F238E27FC236}">
                <a16:creationId xmlns:a16="http://schemas.microsoft.com/office/drawing/2014/main" id="{1849E9AE-EA14-4FEF-B85E-4D7ECD8D6F78}"/>
              </a:ext>
            </a:extLst>
          </p:cNvPr>
          <p:cNvSpPr>
            <a:spLocks noGrp="1"/>
          </p:cNvSpPr>
          <p:nvPr>
            <p:ph type="body" idx="1"/>
          </p:nvPr>
        </p:nvSpPr>
        <p:spPr>
          <a:xfrm>
            <a:off x="6629400" y="1905000"/>
            <a:ext cx="4267200" cy="2585323"/>
          </a:xfrm>
        </p:spPr>
        <p:txBody>
          <a:bodyPr/>
          <a:lstStyle/>
          <a:p>
            <a:pPr marL="342900" indent="-342900">
              <a:buFont typeface="Wingdings" panose="05000000000000000000" pitchFamily="2" charset="2"/>
              <a:buChar char="Ø"/>
            </a:pPr>
            <a:r>
              <a:rPr lang="en-US" dirty="0"/>
              <a:t>Different images of 5 persons are used in the training set. </a:t>
            </a:r>
          </a:p>
          <a:p>
            <a:pPr marL="342900" indent="-342900">
              <a:buFont typeface="Wingdings" panose="05000000000000000000" pitchFamily="2" charset="2"/>
              <a:buChar char="Ø"/>
            </a:pPr>
            <a:r>
              <a:rPr lang="en-US" dirty="0"/>
              <a:t>The evaluation showed that the recognition part can achieve approximately 70-80% recognition rate based on the image resolution.</a:t>
            </a:r>
            <a:endParaRPr lang="en-IN" dirty="0"/>
          </a:p>
        </p:txBody>
      </p:sp>
      <p:sp>
        <p:nvSpPr>
          <p:cNvPr id="5" name="TextBox 4">
            <a:extLst>
              <a:ext uri="{FF2B5EF4-FFF2-40B4-BE49-F238E27FC236}">
                <a16:creationId xmlns:a16="http://schemas.microsoft.com/office/drawing/2014/main" id="{2D642B36-BCD8-4C72-8267-563DF2BB6789}"/>
              </a:ext>
            </a:extLst>
          </p:cNvPr>
          <p:cNvSpPr txBox="1"/>
          <p:nvPr/>
        </p:nvSpPr>
        <p:spPr>
          <a:xfrm>
            <a:off x="851170" y="1258669"/>
            <a:ext cx="5029200" cy="646331"/>
          </a:xfrm>
          <a:prstGeom prst="rect">
            <a:avLst/>
          </a:prstGeom>
          <a:noFill/>
        </p:spPr>
        <p:txBody>
          <a:bodyPr wrap="square" rtlCol="0">
            <a:spAutoFit/>
          </a:bodyPr>
          <a:lstStyle/>
          <a:p>
            <a:r>
              <a:rPr lang="en-US" dirty="0"/>
              <a:t>Table 1: Detection and Recognition rate concerning face orientation</a:t>
            </a:r>
            <a:endParaRPr lang="en-IN" dirty="0"/>
          </a:p>
        </p:txBody>
      </p:sp>
    </p:spTree>
    <p:extLst>
      <p:ext uri="{BB962C8B-B14F-4D97-AF65-F5344CB8AC3E}">
        <p14:creationId xmlns:p14="http://schemas.microsoft.com/office/powerpoint/2010/main" val="35365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62934" y="304800"/>
            <a:ext cx="4866132" cy="936154"/>
          </a:xfrm>
          <a:prstGeom prst="rect">
            <a:avLst/>
          </a:prstGeom>
        </p:spPr>
        <p:txBody>
          <a:bodyPr vert="horz" wrap="square" lIns="0" tIns="12700" rIns="0" bIns="0" rtlCol="0">
            <a:spAutoFit/>
          </a:bodyPr>
          <a:lstStyle/>
          <a:p>
            <a:pPr marL="12700">
              <a:lnSpc>
                <a:spcPct val="100000"/>
              </a:lnSpc>
              <a:spcBef>
                <a:spcPts val="100"/>
              </a:spcBef>
            </a:pPr>
            <a:r>
              <a:rPr lang="en-IN" sz="6000" spc="-365" dirty="0">
                <a:solidFill>
                  <a:schemeClr val="tx1"/>
                </a:solidFill>
                <a:latin typeface="Arial"/>
                <a:cs typeface="Arial"/>
              </a:rPr>
              <a:t>Contents</a:t>
            </a:r>
            <a:endParaRPr sz="6000" dirty="0">
              <a:solidFill>
                <a:schemeClr val="tx1"/>
              </a:solidFill>
              <a:latin typeface="Arial"/>
              <a:cs typeface="Arial"/>
            </a:endParaRPr>
          </a:p>
        </p:txBody>
      </p:sp>
      <p:sp>
        <p:nvSpPr>
          <p:cNvPr id="5" name="object 5"/>
          <p:cNvSpPr txBox="1"/>
          <p:nvPr/>
        </p:nvSpPr>
        <p:spPr>
          <a:xfrm>
            <a:off x="11320526" y="6443726"/>
            <a:ext cx="179705" cy="228600"/>
          </a:xfrm>
          <a:prstGeom prst="rect">
            <a:avLst/>
          </a:prstGeom>
        </p:spPr>
        <p:txBody>
          <a:bodyPr vert="horz" wrap="square" lIns="0" tIns="0" rIns="0" bIns="0" rtlCol="0">
            <a:spAutoFit/>
          </a:bodyPr>
          <a:lstStyle/>
          <a:p>
            <a:pPr marL="38100" marR="0" lvl="0" indent="0" algn="l" defTabSz="914400" rtl="0" eaLnBrk="1" fontAlgn="auto" latinLnBrk="0" hangingPunct="1">
              <a:lnSpc>
                <a:spcPts val="1620"/>
              </a:lnSpc>
              <a:spcBef>
                <a:spcPts val="0"/>
              </a:spcBef>
              <a:spcAft>
                <a:spcPts val="0"/>
              </a:spcAft>
              <a:buClrTx/>
              <a:buSzTx/>
              <a:buFontTx/>
              <a:buNone/>
              <a:tabLst/>
              <a:defRPr/>
            </a:pPr>
            <a:fld id="{81D60167-4931-47E6-BA6A-407CBD079E47}" type="slidenum">
              <a:rPr kumimoji="0" sz="1600" b="0" i="0" u="none" strike="noStrike" kern="1200" cap="none" spc="-5" normalizeH="0" baseline="0" noProof="0" dirty="0">
                <a:ln>
                  <a:noFill/>
                </a:ln>
                <a:solidFill>
                  <a:srgbClr val="888888"/>
                </a:solidFill>
                <a:effectLst/>
                <a:uLnTx/>
                <a:uFillTx/>
                <a:latin typeface="Carlito"/>
                <a:ea typeface="+mn-ea"/>
                <a:cs typeface="Carlito"/>
              </a:rPr>
              <a:pPr marL="38100" marR="0" lvl="0" indent="0" algn="l" defTabSz="914400" rtl="0" eaLnBrk="1" fontAlgn="auto" latinLnBrk="0" hangingPunct="1">
                <a:lnSpc>
                  <a:spcPts val="1620"/>
                </a:lnSpc>
                <a:spcBef>
                  <a:spcPts val="0"/>
                </a:spcBef>
                <a:spcAft>
                  <a:spcPts val="0"/>
                </a:spcAft>
                <a:buClrTx/>
                <a:buSzTx/>
                <a:buFontTx/>
                <a:buNone/>
                <a:tabLst/>
                <a:defRPr/>
              </a:pPr>
              <a:t>2</a:t>
            </a:fld>
            <a:endParaRPr kumimoji="0" sz="160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1219200" y="1143000"/>
            <a:ext cx="5182235" cy="5413661"/>
          </a:xfrm>
          <a:prstGeom prst="rect">
            <a:avLst/>
          </a:prstGeom>
        </p:spPr>
        <p:txBody>
          <a:bodyPr vert="horz" wrap="square" lIns="0" tIns="12065" rIns="0" bIns="0" rtlCol="0">
            <a:spAutoFit/>
          </a:bodyPr>
          <a:lstStyle/>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lang="en-IN" sz="2700" b="0" i="0" u="none" strike="noStrike" kern="1200" cap="none" spc="-275" normalizeH="0" baseline="0" noProof="0" dirty="0">
                <a:ln>
                  <a:noFill/>
                </a:ln>
                <a:solidFill>
                  <a:schemeClr val="bg1">
                    <a:lumMod val="85000"/>
                    <a:lumOff val="15000"/>
                  </a:schemeClr>
                </a:solidFill>
                <a:effectLst/>
                <a:uLnTx/>
                <a:uFillTx/>
                <a:latin typeface="Arial"/>
                <a:ea typeface="+mn-ea"/>
                <a:cs typeface="Arial"/>
              </a:rPr>
              <a:t>Abstract</a:t>
            </a: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lang="en-IN" sz="2700" spc="-275" dirty="0">
                <a:solidFill>
                  <a:schemeClr val="bg1">
                    <a:lumMod val="85000"/>
                    <a:lumOff val="15000"/>
                  </a:schemeClr>
                </a:solidFill>
                <a:latin typeface="Arial"/>
                <a:cs typeface="Arial"/>
              </a:rPr>
              <a:t>Introduction</a:t>
            </a:r>
            <a:endParaRPr kumimoji="0" lang="en-IN" sz="2700" b="0" i="0" u="none" strike="noStrike" kern="1200" cap="none" spc="-275" normalizeH="0" baseline="0" noProof="0" dirty="0">
              <a:ln>
                <a:noFill/>
              </a:ln>
              <a:solidFill>
                <a:schemeClr val="bg1">
                  <a:lumMod val="85000"/>
                  <a:lumOff val="15000"/>
                </a:schemeClr>
              </a:solidFill>
              <a:effectLst/>
              <a:uLnTx/>
              <a:uFillTx/>
              <a:latin typeface="Arial"/>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sz="2700" b="0" i="0" u="none" strike="noStrike" kern="1200" cap="none" spc="-275" normalizeH="0" baseline="0" noProof="0" dirty="0">
                <a:ln>
                  <a:noFill/>
                </a:ln>
                <a:solidFill>
                  <a:schemeClr val="bg1">
                    <a:lumMod val="85000"/>
                    <a:lumOff val="15000"/>
                  </a:schemeClr>
                </a:solidFill>
                <a:effectLst/>
                <a:uLnTx/>
                <a:uFillTx/>
                <a:latin typeface="Arial"/>
                <a:ea typeface="+mn-ea"/>
                <a:cs typeface="Arial"/>
              </a:rPr>
              <a:t>Scope</a:t>
            </a:r>
            <a:endParaRPr kumimoji="0" lang="en-IN" sz="2700" b="0" i="0" u="none" strike="noStrike" kern="1200" cap="none" spc="-275"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lang="en-IN" sz="2700" spc="-275" dirty="0">
                <a:solidFill>
                  <a:schemeClr val="bg1">
                    <a:lumMod val="85000"/>
                    <a:lumOff val="15000"/>
                  </a:schemeClr>
                </a:solidFill>
                <a:latin typeface="Arial"/>
                <a:cs typeface="Arial"/>
              </a:rPr>
              <a:t>Literature survey</a:t>
            </a: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lang="en-IN" sz="2700" b="0" i="0" u="none" strike="noStrike" kern="1200" cap="none" spc="-275" normalizeH="0" baseline="0" noProof="0" dirty="0">
                <a:ln>
                  <a:noFill/>
                </a:ln>
                <a:solidFill>
                  <a:schemeClr val="bg1">
                    <a:lumMod val="85000"/>
                    <a:lumOff val="15000"/>
                  </a:schemeClr>
                </a:solidFill>
                <a:effectLst/>
                <a:uLnTx/>
                <a:uFillTx/>
                <a:latin typeface="Arial"/>
                <a:ea typeface="+mn-ea"/>
                <a:cs typeface="Arial"/>
              </a:rPr>
              <a:t>Problem Definition</a:t>
            </a:r>
            <a:endParaRPr kumimoji="0" sz="27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5"/>
              </a:spcBef>
              <a:spcAft>
                <a:spcPts val="0"/>
              </a:spcAft>
              <a:buClrTx/>
              <a:buSzTx/>
              <a:buFontTx/>
              <a:buChar char="•"/>
              <a:tabLst>
                <a:tab pos="469265" algn="l"/>
                <a:tab pos="469900" algn="l"/>
              </a:tabLst>
              <a:defRPr/>
            </a:pPr>
            <a:r>
              <a:rPr kumimoji="0" sz="2700" b="0" i="0" u="none" strike="noStrike" kern="1200" cap="none" spc="-250" normalizeH="0" baseline="0" noProof="0" dirty="0">
                <a:ln>
                  <a:noFill/>
                </a:ln>
                <a:solidFill>
                  <a:schemeClr val="bg1">
                    <a:lumMod val="85000"/>
                    <a:lumOff val="15000"/>
                  </a:schemeClr>
                </a:solidFill>
                <a:effectLst/>
                <a:uLnTx/>
                <a:uFillTx/>
                <a:latin typeface="Arial"/>
                <a:ea typeface="+mn-ea"/>
                <a:cs typeface="Arial"/>
              </a:rPr>
              <a:t>System</a:t>
            </a:r>
            <a:r>
              <a:rPr kumimoji="0" sz="2700" b="0" i="0" u="none" strike="noStrike" kern="1200" cap="none" spc="-75" normalizeH="0" baseline="0" noProof="0" dirty="0">
                <a:ln>
                  <a:noFill/>
                </a:ln>
                <a:solidFill>
                  <a:schemeClr val="bg1">
                    <a:lumMod val="85000"/>
                    <a:lumOff val="15000"/>
                  </a:schemeClr>
                </a:solidFill>
                <a:effectLst/>
                <a:uLnTx/>
                <a:uFillTx/>
                <a:latin typeface="Arial"/>
                <a:ea typeface="+mn-ea"/>
                <a:cs typeface="Arial"/>
              </a:rPr>
              <a:t> </a:t>
            </a:r>
            <a:r>
              <a:rPr kumimoji="0" sz="2700" b="0" i="0" u="none" strike="noStrike" kern="1200" cap="none" spc="-55" normalizeH="0" baseline="0" noProof="0" dirty="0">
                <a:ln>
                  <a:noFill/>
                </a:ln>
                <a:solidFill>
                  <a:schemeClr val="bg1">
                    <a:lumMod val="85000"/>
                    <a:lumOff val="15000"/>
                  </a:schemeClr>
                </a:solidFill>
                <a:effectLst/>
                <a:uLnTx/>
                <a:uFillTx/>
                <a:latin typeface="Arial"/>
                <a:ea typeface="+mn-ea"/>
                <a:cs typeface="Arial"/>
              </a:rPr>
              <a:t>Architecture</a:t>
            </a:r>
            <a:endParaRPr kumimoji="0" sz="27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lang="en-IN" sz="2700" b="0" i="0" u="none" strike="noStrike" kern="1200" cap="none" spc="-204" normalizeH="0" baseline="0" noProof="0" dirty="0" err="1">
                <a:ln>
                  <a:noFill/>
                </a:ln>
                <a:solidFill>
                  <a:schemeClr val="bg1">
                    <a:lumMod val="85000"/>
                    <a:lumOff val="15000"/>
                  </a:schemeClr>
                </a:solidFill>
                <a:effectLst/>
                <a:uLnTx/>
                <a:uFillTx/>
                <a:latin typeface="Arial"/>
                <a:ea typeface="+mn-ea"/>
                <a:cs typeface="Arial"/>
              </a:rPr>
              <a:t>Haar</a:t>
            </a:r>
            <a:r>
              <a:rPr kumimoji="0" lang="en-IN" sz="2700" b="0" i="0" u="none" strike="noStrike" kern="1200" cap="none" spc="-204" normalizeH="0" baseline="0" noProof="0" dirty="0">
                <a:ln>
                  <a:noFill/>
                </a:ln>
                <a:solidFill>
                  <a:schemeClr val="bg1">
                    <a:lumMod val="85000"/>
                    <a:lumOff val="15000"/>
                  </a:schemeClr>
                </a:solidFill>
                <a:effectLst/>
                <a:uLnTx/>
                <a:uFillTx/>
                <a:latin typeface="Arial"/>
                <a:ea typeface="+mn-ea"/>
                <a:cs typeface="Arial"/>
              </a:rPr>
              <a:t> cascade algorithm</a:t>
            </a: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sz="2700" b="0" i="0" u="none" strike="noStrike" kern="1200" cap="none" spc="-204" normalizeH="0" baseline="0" noProof="0" dirty="0">
                <a:ln>
                  <a:noFill/>
                </a:ln>
                <a:solidFill>
                  <a:schemeClr val="bg1">
                    <a:lumMod val="85000"/>
                    <a:lumOff val="15000"/>
                  </a:schemeClr>
                </a:solidFill>
                <a:effectLst/>
                <a:uLnTx/>
                <a:uFillTx/>
                <a:latin typeface="Arial"/>
                <a:ea typeface="+mn-ea"/>
                <a:cs typeface="Arial"/>
              </a:rPr>
              <a:t>Database</a:t>
            </a:r>
            <a:r>
              <a:rPr kumimoji="0" sz="2700" b="0" i="0" u="none" strike="noStrike" kern="1200" cap="none" spc="-75" normalizeH="0" baseline="0" noProof="0" dirty="0">
                <a:ln>
                  <a:noFill/>
                </a:ln>
                <a:solidFill>
                  <a:schemeClr val="bg1">
                    <a:lumMod val="85000"/>
                    <a:lumOff val="15000"/>
                  </a:schemeClr>
                </a:solidFill>
                <a:effectLst/>
                <a:uLnTx/>
                <a:uFillTx/>
                <a:latin typeface="Arial"/>
                <a:ea typeface="+mn-ea"/>
                <a:cs typeface="Arial"/>
              </a:rPr>
              <a:t> </a:t>
            </a:r>
            <a:r>
              <a:rPr kumimoji="0" sz="2700" b="0" i="0" u="none" strike="noStrike" kern="1200" cap="none" spc="-70" normalizeH="0" baseline="0" noProof="0" dirty="0">
                <a:ln>
                  <a:noFill/>
                </a:ln>
                <a:solidFill>
                  <a:schemeClr val="bg1">
                    <a:lumMod val="85000"/>
                    <a:lumOff val="15000"/>
                  </a:schemeClr>
                </a:solidFill>
                <a:effectLst/>
                <a:uLnTx/>
                <a:uFillTx/>
                <a:latin typeface="Arial"/>
                <a:ea typeface="+mn-ea"/>
                <a:cs typeface="Arial"/>
              </a:rPr>
              <a:t>Diagram</a:t>
            </a:r>
            <a:endParaRPr kumimoji="0" sz="27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sz="2700" b="0" i="0" u="none" strike="noStrike" kern="1200" cap="none" spc="-165" normalizeH="0" baseline="0" noProof="0" dirty="0">
                <a:ln>
                  <a:noFill/>
                </a:ln>
                <a:solidFill>
                  <a:schemeClr val="bg1">
                    <a:lumMod val="85000"/>
                    <a:lumOff val="15000"/>
                  </a:schemeClr>
                </a:solidFill>
                <a:effectLst/>
                <a:uLnTx/>
                <a:uFillTx/>
                <a:latin typeface="Arial"/>
                <a:ea typeface="+mn-ea"/>
                <a:cs typeface="Arial"/>
              </a:rPr>
              <a:t>D</a:t>
            </a:r>
            <a:r>
              <a:rPr kumimoji="0" lang="en-IN" sz="2700" b="0" i="0" u="none" strike="noStrike" kern="1200" cap="none" spc="-165" normalizeH="0" baseline="0" noProof="0" dirty="0" err="1">
                <a:ln>
                  <a:noFill/>
                </a:ln>
                <a:solidFill>
                  <a:schemeClr val="bg1">
                    <a:lumMod val="85000"/>
                    <a:lumOff val="15000"/>
                  </a:schemeClr>
                </a:solidFill>
                <a:effectLst/>
                <a:uLnTx/>
                <a:uFillTx/>
                <a:latin typeface="Arial"/>
                <a:ea typeface="+mn-ea"/>
                <a:cs typeface="Arial"/>
              </a:rPr>
              <a:t>etection</a:t>
            </a:r>
            <a:r>
              <a:rPr kumimoji="0" lang="en-IN" sz="2700" b="0" i="0" u="none" strike="noStrike" kern="1200" cap="none" spc="-165" normalizeH="0" baseline="0" noProof="0" dirty="0">
                <a:ln>
                  <a:noFill/>
                </a:ln>
                <a:solidFill>
                  <a:schemeClr val="bg1">
                    <a:lumMod val="85000"/>
                    <a:lumOff val="15000"/>
                  </a:schemeClr>
                </a:solidFill>
                <a:effectLst/>
                <a:uLnTx/>
                <a:uFillTx/>
                <a:latin typeface="Arial"/>
                <a:ea typeface="+mn-ea"/>
                <a:cs typeface="Arial"/>
              </a:rPr>
              <a:t> rate</a:t>
            </a:r>
            <a:endParaRPr kumimoji="0" sz="27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lang="en-IN" sz="2700" spc="-95" dirty="0">
                <a:solidFill>
                  <a:schemeClr val="bg1">
                    <a:lumMod val="85000"/>
                    <a:lumOff val="15000"/>
                  </a:schemeClr>
                </a:solidFill>
                <a:latin typeface="Arial"/>
                <a:cs typeface="Arial"/>
              </a:rPr>
              <a:t>Advantages</a:t>
            </a: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lang="en-IN" sz="2700" b="0" i="0" u="none" strike="noStrike" kern="1200" cap="none" spc="-95" normalizeH="0" baseline="0" noProof="0" dirty="0">
                <a:ln>
                  <a:noFill/>
                </a:ln>
                <a:solidFill>
                  <a:schemeClr val="bg1">
                    <a:lumMod val="85000"/>
                    <a:lumOff val="15000"/>
                  </a:schemeClr>
                </a:solidFill>
                <a:effectLst/>
                <a:uLnTx/>
                <a:uFillTx/>
                <a:latin typeface="Arial"/>
                <a:ea typeface="+mn-ea"/>
                <a:cs typeface="Arial"/>
              </a:rPr>
              <a:t>Future work</a:t>
            </a: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r>
              <a:rPr kumimoji="0" lang="en-IN" sz="2700" b="0" i="0" u="none" strike="noStrike" kern="1200" cap="none" spc="-95" normalizeH="0" baseline="0" noProof="0" dirty="0">
                <a:ln>
                  <a:noFill/>
                </a:ln>
                <a:solidFill>
                  <a:schemeClr val="bg1">
                    <a:lumMod val="85000"/>
                    <a:lumOff val="15000"/>
                  </a:schemeClr>
                </a:solidFill>
                <a:effectLst/>
                <a:uLnTx/>
                <a:uFillTx/>
                <a:latin typeface="Arial"/>
                <a:ea typeface="+mn-ea"/>
                <a:cs typeface="Arial"/>
              </a:rPr>
              <a:t>References</a:t>
            </a:r>
            <a:endParaRPr kumimoji="0" sz="27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469265" marR="0" lvl="0" indent="-457200" algn="l" defTabSz="914400" rtl="0" eaLnBrk="1" fontAlgn="auto" latinLnBrk="0" hangingPunct="1">
              <a:lnSpc>
                <a:spcPct val="100000"/>
              </a:lnSpc>
              <a:spcBef>
                <a:spcPts val="0"/>
              </a:spcBef>
              <a:spcAft>
                <a:spcPts val="0"/>
              </a:spcAft>
              <a:buClrTx/>
              <a:buSzTx/>
              <a:buFontTx/>
              <a:buChar char="•"/>
              <a:tabLst>
                <a:tab pos="469265" algn="l"/>
                <a:tab pos="469900" algn="l"/>
              </a:tabLst>
              <a:defRPr/>
            </a:pPr>
            <a:endParaRPr kumimoji="0" sz="2700" b="0" i="0" u="none" strike="noStrike" kern="1200" cap="none" spc="0" normalizeH="0" baseline="0" noProof="0" dirty="0">
              <a:ln>
                <a:noFill/>
              </a:ln>
              <a:solidFill>
                <a:prstClr val="black"/>
              </a:solidFill>
              <a:effectLst/>
              <a:uLnTx/>
              <a:uFillTx/>
              <a:latin typeface="Arial"/>
              <a:ea typeface="+mn-ea"/>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63827" y="970026"/>
            <a:ext cx="1940560" cy="696595"/>
          </a:xfrm>
          <a:prstGeom prst="rect">
            <a:avLst/>
          </a:prstGeom>
        </p:spPr>
        <p:txBody>
          <a:bodyPr vert="horz" wrap="square" lIns="0" tIns="13335" rIns="0" bIns="0" rtlCol="0">
            <a:spAutoFit/>
          </a:bodyPr>
          <a:lstStyle/>
          <a:p>
            <a:pPr marL="12700">
              <a:lnSpc>
                <a:spcPct val="100000"/>
              </a:lnSpc>
              <a:spcBef>
                <a:spcPts val="105"/>
              </a:spcBef>
            </a:pPr>
            <a:r>
              <a:rPr u="none" spc="-45" dirty="0"/>
              <a:t>Platform</a:t>
            </a:r>
          </a:p>
        </p:txBody>
      </p:sp>
      <p:sp>
        <p:nvSpPr>
          <p:cNvPr id="4" name="object 4"/>
          <p:cNvSpPr txBox="1"/>
          <p:nvPr/>
        </p:nvSpPr>
        <p:spPr>
          <a:xfrm>
            <a:off x="5284089" y="1994153"/>
            <a:ext cx="5530850" cy="2228815"/>
          </a:xfrm>
          <a:prstGeom prst="rect">
            <a:avLst/>
          </a:prstGeom>
        </p:spPr>
        <p:txBody>
          <a:bodyPr vert="horz" wrap="square" lIns="0" tIns="12700" rIns="0" bIns="0" rtlCol="0">
            <a:spAutoFit/>
          </a:bodyPr>
          <a:lstStyle/>
          <a:p>
            <a:pPr marL="469900" indent="-457200">
              <a:lnSpc>
                <a:spcPct val="100000"/>
              </a:lnSpc>
              <a:buFont typeface="Wingdings" panose="05000000000000000000" pitchFamily="2" charset="2"/>
              <a:buChar char="Ø"/>
              <a:tabLst>
                <a:tab pos="469265" algn="l"/>
                <a:tab pos="469900" algn="l"/>
              </a:tabLst>
            </a:pPr>
            <a:r>
              <a:rPr lang="en-IN" sz="2400" spc="-5" dirty="0">
                <a:latin typeface="Arial" panose="020B0604020202020204" pitchFamily="34" charset="0"/>
                <a:cs typeface="Arial" panose="020B0604020202020204" pitchFamily="34" charset="0"/>
              </a:rPr>
              <a:t>Python</a:t>
            </a:r>
          </a:p>
          <a:p>
            <a:pPr marL="469900" indent="-457200">
              <a:lnSpc>
                <a:spcPct val="100000"/>
              </a:lnSpc>
              <a:buFont typeface="Wingdings" panose="05000000000000000000" pitchFamily="2" charset="2"/>
              <a:buChar char="Ø"/>
              <a:tabLst>
                <a:tab pos="469265" algn="l"/>
                <a:tab pos="469900" algn="l"/>
              </a:tabLst>
            </a:pPr>
            <a:r>
              <a:rPr lang="en-IN" sz="2400" spc="-5" dirty="0" err="1">
                <a:latin typeface="Arial" panose="020B0604020202020204" pitchFamily="34" charset="0"/>
                <a:cs typeface="Arial" panose="020B0604020202020204" pitchFamily="34" charset="0"/>
              </a:rPr>
              <a:t>Tkinter</a:t>
            </a:r>
            <a:endParaRPr lang="en-IN" sz="2400" spc="-5" dirty="0">
              <a:latin typeface="Arial" panose="020B0604020202020204" pitchFamily="34" charset="0"/>
              <a:cs typeface="Arial" panose="020B0604020202020204" pitchFamily="34" charset="0"/>
            </a:endParaRPr>
          </a:p>
          <a:p>
            <a:pPr marL="469900" indent="-457200">
              <a:lnSpc>
                <a:spcPct val="100000"/>
              </a:lnSpc>
              <a:buFont typeface="Wingdings" panose="05000000000000000000" pitchFamily="2" charset="2"/>
              <a:buChar char="Ø"/>
              <a:tabLst>
                <a:tab pos="469265" algn="l"/>
                <a:tab pos="469900" algn="l"/>
              </a:tabLst>
            </a:pPr>
            <a:r>
              <a:rPr sz="2400" spc="-5" dirty="0">
                <a:latin typeface="Arial" panose="020B0604020202020204" pitchFamily="34" charset="0"/>
                <a:cs typeface="Arial" panose="020B0604020202020204" pitchFamily="34" charset="0"/>
              </a:rPr>
              <a:t>OpenCV</a:t>
            </a:r>
            <a:endParaRPr sz="2400" dirty="0">
              <a:latin typeface="Arial" panose="020B0604020202020204" pitchFamily="34" charset="0"/>
              <a:cs typeface="Arial" panose="020B0604020202020204" pitchFamily="34" charset="0"/>
            </a:endParaRPr>
          </a:p>
          <a:p>
            <a:pPr marL="469900" indent="-457200">
              <a:lnSpc>
                <a:spcPct val="100000"/>
              </a:lnSpc>
              <a:buFont typeface="Wingdings" panose="05000000000000000000" pitchFamily="2" charset="2"/>
              <a:buChar char="Ø"/>
              <a:tabLst>
                <a:tab pos="469265" algn="l"/>
                <a:tab pos="469900" algn="l"/>
              </a:tabLst>
            </a:pPr>
            <a:r>
              <a:rPr sz="2400" spc="-5" dirty="0">
                <a:latin typeface="Arial" panose="020B0604020202020204" pitchFamily="34" charset="0"/>
                <a:cs typeface="Arial" panose="020B0604020202020204" pitchFamily="34" charset="0"/>
              </a:rPr>
              <a:t>Usb Camera</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(8MP)</a:t>
            </a:r>
            <a:endParaRPr sz="2400" dirty="0">
              <a:latin typeface="Arial" panose="020B0604020202020204" pitchFamily="34" charset="0"/>
              <a:cs typeface="Arial" panose="020B0604020202020204" pitchFamily="34" charset="0"/>
            </a:endParaRPr>
          </a:p>
          <a:p>
            <a:pPr marL="469900" indent="-457200">
              <a:lnSpc>
                <a:spcPct val="100000"/>
              </a:lnSpc>
              <a:buFont typeface="Wingdings" panose="05000000000000000000" pitchFamily="2" charset="2"/>
              <a:buChar char="Ø"/>
              <a:tabLst>
                <a:tab pos="469265" algn="l"/>
                <a:tab pos="469900" algn="l"/>
              </a:tabLst>
            </a:pPr>
            <a:r>
              <a:rPr sz="2400" spc="-25" dirty="0" err="1">
                <a:latin typeface="Arial" panose="020B0604020202020204" pitchFamily="34" charset="0"/>
                <a:cs typeface="Arial" panose="020B0604020202020204" pitchFamily="34" charset="0"/>
              </a:rPr>
              <a:t>SQLyog</a:t>
            </a:r>
            <a:r>
              <a:rPr sz="2400" spc="-2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Community MySQL GUI</a:t>
            </a:r>
            <a:r>
              <a:rPr sz="2400" spc="-65"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v.8.55</a:t>
            </a:r>
            <a:endParaRPr sz="2400" dirty="0">
              <a:latin typeface="Arial" panose="020B0604020202020204" pitchFamily="34" charset="0"/>
              <a:cs typeface="Arial" panose="020B0604020202020204" pitchFamily="34" charset="0"/>
            </a:endParaRPr>
          </a:p>
        </p:txBody>
      </p:sp>
      <p:sp>
        <p:nvSpPr>
          <p:cNvPr id="5" name="object 5"/>
          <p:cNvSpPr/>
          <p:nvPr/>
        </p:nvSpPr>
        <p:spPr>
          <a:xfrm>
            <a:off x="1205678" y="2133600"/>
            <a:ext cx="1159304" cy="110905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648967" y="1977801"/>
            <a:ext cx="1921763" cy="990600"/>
          </a:xfrm>
          <a:prstGeom prst="rect">
            <a:avLst/>
          </a:prstGeom>
          <a:blipFill>
            <a:blip r:embed="rId3" cstate="print"/>
            <a:stretch>
              <a:fillRect/>
            </a:stretch>
          </a:blipFill>
        </p:spPr>
        <p:txBody>
          <a:bodyPr wrap="square" lIns="0" tIns="0" rIns="0" bIns="0" rtlCol="0"/>
          <a:lstStyle/>
          <a:p>
            <a:endParaRPr/>
          </a:p>
        </p:txBody>
      </p:sp>
      <p:pic>
        <p:nvPicPr>
          <p:cNvPr id="2050" name="Picture 2">
            <a:extLst>
              <a:ext uri="{FF2B5EF4-FFF2-40B4-BE49-F238E27FC236}">
                <a16:creationId xmlns:a16="http://schemas.microsoft.com/office/drawing/2014/main" id="{A6AE04D8-39A9-45BD-BAEF-B9D1613E4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649" y="3429000"/>
            <a:ext cx="1133475" cy="113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6324" y="988821"/>
            <a:ext cx="3471876" cy="690574"/>
          </a:xfrm>
          <a:prstGeom prst="rect">
            <a:avLst/>
          </a:prstGeom>
        </p:spPr>
        <p:txBody>
          <a:bodyPr vert="horz" wrap="square" lIns="0" tIns="13335" rIns="0" bIns="0" rtlCol="0">
            <a:spAutoFit/>
          </a:bodyPr>
          <a:lstStyle/>
          <a:p>
            <a:pPr marL="12700">
              <a:lnSpc>
                <a:spcPct val="100000"/>
              </a:lnSpc>
              <a:spcBef>
                <a:spcPts val="105"/>
              </a:spcBef>
            </a:pPr>
            <a:r>
              <a:rPr u="none" spc="-50" dirty="0">
                <a:latin typeface="Arial" panose="020B0604020202020204" pitchFamily="34" charset="0"/>
                <a:cs typeface="Arial" panose="020B0604020202020204" pitchFamily="34" charset="0"/>
              </a:rPr>
              <a:t>A</a:t>
            </a:r>
            <a:r>
              <a:rPr u="none" spc="-45" dirty="0">
                <a:latin typeface="Arial" panose="020B0604020202020204" pitchFamily="34" charset="0"/>
                <a:cs typeface="Arial" panose="020B0604020202020204" pitchFamily="34" charset="0"/>
              </a:rPr>
              <a:t>dv</a:t>
            </a:r>
            <a:r>
              <a:rPr u="none" spc="-50" dirty="0">
                <a:latin typeface="Arial" panose="020B0604020202020204" pitchFamily="34" charset="0"/>
                <a:cs typeface="Arial" panose="020B0604020202020204" pitchFamily="34" charset="0"/>
              </a:rPr>
              <a:t>a</a:t>
            </a:r>
            <a:r>
              <a:rPr u="none" spc="-55" dirty="0">
                <a:latin typeface="Arial" panose="020B0604020202020204" pitchFamily="34" charset="0"/>
                <a:cs typeface="Arial" panose="020B0604020202020204" pitchFamily="34" charset="0"/>
              </a:rPr>
              <a:t>n</a:t>
            </a:r>
            <a:r>
              <a:rPr u="none" spc="-50" dirty="0">
                <a:latin typeface="Arial" panose="020B0604020202020204" pitchFamily="34" charset="0"/>
                <a:cs typeface="Arial" panose="020B0604020202020204" pitchFamily="34" charset="0"/>
              </a:rPr>
              <a:t>ta</a:t>
            </a:r>
            <a:r>
              <a:rPr u="none" spc="-55" dirty="0">
                <a:latin typeface="Arial" panose="020B0604020202020204" pitchFamily="34" charset="0"/>
                <a:cs typeface="Arial" panose="020B0604020202020204" pitchFamily="34" charset="0"/>
              </a:rPr>
              <a:t>g</a:t>
            </a:r>
            <a:r>
              <a:rPr u="none" spc="-60" dirty="0">
                <a:latin typeface="Arial" panose="020B0604020202020204" pitchFamily="34" charset="0"/>
                <a:cs typeface="Arial" panose="020B0604020202020204" pitchFamily="34" charset="0"/>
              </a:rPr>
              <a:t>e</a:t>
            </a:r>
            <a:r>
              <a:rPr u="none" dirty="0">
                <a:latin typeface="Arial" panose="020B0604020202020204" pitchFamily="34" charset="0"/>
                <a:cs typeface="Arial" panose="020B0604020202020204" pitchFamily="34" charset="0"/>
              </a:rPr>
              <a:t>s</a:t>
            </a:r>
          </a:p>
        </p:txBody>
      </p:sp>
      <p:sp>
        <p:nvSpPr>
          <p:cNvPr id="4" name="object 4"/>
          <p:cNvSpPr txBox="1"/>
          <p:nvPr/>
        </p:nvSpPr>
        <p:spPr>
          <a:xfrm>
            <a:off x="1084580" y="2063368"/>
            <a:ext cx="9371330" cy="2403863"/>
          </a:xfrm>
          <a:prstGeom prst="rect">
            <a:avLst/>
          </a:prstGeom>
        </p:spPr>
        <p:txBody>
          <a:bodyPr vert="horz" wrap="square" lIns="0" tIns="145415" rIns="0" bIns="0" rtlCol="0">
            <a:spAutoFit/>
          </a:bodyPr>
          <a:lstStyle/>
          <a:p>
            <a:pPr marL="354965" indent="-342900">
              <a:lnSpc>
                <a:spcPct val="100000"/>
              </a:lnSpc>
              <a:spcBef>
                <a:spcPts val="1145"/>
              </a:spcBef>
              <a:buClr>
                <a:srgbClr val="E38312"/>
              </a:buClr>
              <a:buFont typeface="Wingdings" panose="05000000000000000000" pitchFamily="2" charset="2"/>
              <a:buChar char="Ø"/>
              <a:tabLst>
                <a:tab pos="347980" algn="l"/>
                <a:tab pos="348615" algn="l"/>
              </a:tabLst>
            </a:pPr>
            <a:r>
              <a:rPr sz="2400" dirty="0">
                <a:solidFill>
                  <a:srgbClr val="404040"/>
                </a:solidFill>
                <a:latin typeface="Arial" panose="020B0604020202020204" pitchFamily="34" charset="0"/>
                <a:cs typeface="Arial" panose="020B0604020202020204" pitchFamily="34" charset="0"/>
              </a:rPr>
              <a:t>Proxy attendance </a:t>
            </a:r>
            <a:r>
              <a:rPr sz="2400" spc="-5" dirty="0">
                <a:solidFill>
                  <a:srgbClr val="404040"/>
                </a:solidFill>
                <a:latin typeface="Arial" panose="020B0604020202020204" pitchFamily="34" charset="0"/>
                <a:cs typeface="Arial" panose="020B0604020202020204" pitchFamily="34" charset="0"/>
              </a:rPr>
              <a:t>is</a:t>
            </a:r>
            <a:r>
              <a:rPr sz="2400" spc="-95" dirty="0">
                <a:solidFill>
                  <a:srgbClr val="404040"/>
                </a:solidFill>
                <a:latin typeface="Arial" panose="020B0604020202020204" pitchFamily="34" charset="0"/>
                <a:cs typeface="Arial" panose="020B0604020202020204" pitchFamily="34" charset="0"/>
              </a:rPr>
              <a:t> </a:t>
            </a:r>
            <a:r>
              <a:rPr sz="2400" spc="-5" dirty="0">
                <a:solidFill>
                  <a:srgbClr val="404040"/>
                </a:solidFill>
                <a:latin typeface="Arial" panose="020B0604020202020204" pitchFamily="34" charset="0"/>
                <a:cs typeface="Arial" panose="020B0604020202020204" pitchFamily="34" charset="0"/>
              </a:rPr>
              <a:t>eliminated</a:t>
            </a:r>
            <a:endParaRPr sz="2400" dirty="0">
              <a:latin typeface="Arial" panose="020B0604020202020204" pitchFamily="34" charset="0"/>
              <a:cs typeface="Arial" panose="020B0604020202020204" pitchFamily="34" charset="0"/>
            </a:endParaRPr>
          </a:p>
          <a:p>
            <a:pPr marL="355600" indent="-342900">
              <a:lnSpc>
                <a:spcPct val="100000"/>
              </a:lnSpc>
              <a:spcBef>
                <a:spcPts val="1045"/>
              </a:spcBef>
              <a:buClr>
                <a:srgbClr val="E38312"/>
              </a:buClr>
              <a:buFont typeface="Wingdings" panose="05000000000000000000" pitchFamily="2" charset="2"/>
              <a:buChar char="Ø"/>
              <a:tabLst>
                <a:tab pos="323215" algn="l"/>
                <a:tab pos="323850" algn="l"/>
              </a:tabLst>
            </a:pPr>
            <a:r>
              <a:rPr sz="2400" dirty="0">
                <a:solidFill>
                  <a:srgbClr val="404040"/>
                </a:solidFill>
                <a:latin typeface="Arial" panose="020B0604020202020204" pitchFamily="34" charset="0"/>
                <a:cs typeface="Arial" panose="020B0604020202020204" pitchFamily="34" charset="0"/>
              </a:rPr>
              <a:t>It </a:t>
            </a:r>
            <a:r>
              <a:rPr sz="2400" spc="-15" dirty="0">
                <a:solidFill>
                  <a:srgbClr val="404040"/>
                </a:solidFill>
                <a:latin typeface="Arial" panose="020B0604020202020204" pitchFamily="34" charset="0"/>
                <a:cs typeface="Arial" panose="020B0604020202020204" pitchFamily="34" charset="0"/>
              </a:rPr>
              <a:t>saves </a:t>
            </a:r>
            <a:r>
              <a:rPr sz="2400" spc="-10" dirty="0">
                <a:solidFill>
                  <a:srgbClr val="404040"/>
                </a:solidFill>
                <a:latin typeface="Arial" panose="020B0604020202020204" pitchFamily="34" charset="0"/>
                <a:cs typeface="Arial" panose="020B0604020202020204" pitchFamily="34" charset="0"/>
              </a:rPr>
              <a:t>there </a:t>
            </a:r>
            <a:r>
              <a:rPr sz="2400" dirty="0">
                <a:solidFill>
                  <a:srgbClr val="404040"/>
                </a:solidFill>
                <a:latin typeface="Arial" panose="020B0604020202020204" pitchFamily="34" charset="0"/>
                <a:cs typeface="Arial" panose="020B0604020202020204" pitchFamily="34" charset="0"/>
              </a:rPr>
              <a:t>time and</a:t>
            </a:r>
            <a:r>
              <a:rPr sz="2400" spc="-80" dirty="0">
                <a:solidFill>
                  <a:srgbClr val="404040"/>
                </a:solidFill>
                <a:latin typeface="Arial" panose="020B0604020202020204" pitchFamily="34" charset="0"/>
                <a:cs typeface="Arial" panose="020B0604020202020204" pitchFamily="34" charset="0"/>
              </a:rPr>
              <a:t> </a:t>
            </a:r>
            <a:r>
              <a:rPr sz="2400" spc="-15" dirty="0">
                <a:solidFill>
                  <a:srgbClr val="404040"/>
                </a:solidFill>
                <a:latin typeface="Arial" panose="020B0604020202020204" pitchFamily="34" charset="0"/>
                <a:cs typeface="Arial" panose="020B0604020202020204" pitchFamily="34" charset="0"/>
              </a:rPr>
              <a:t>efforts.</a:t>
            </a:r>
            <a:endParaRPr sz="2400" dirty="0">
              <a:latin typeface="Arial" panose="020B0604020202020204" pitchFamily="34" charset="0"/>
              <a:cs typeface="Arial" panose="020B0604020202020204" pitchFamily="34" charset="0"/>
            </a:endParaRPr>
          </a:p>
          <a:p>
            <a:pPr marL="355600" indent="-342900">
              <a:lnSpc>
                <a:spcPct val="100000"/>
              </a:lnSpc>
              <a:spcBef>
                <a:spcPts val="1115"/>
              </a:spcBef>
              <a:buClr>
                <a:srgbClr val="E38312"/>
              </a:buClr>
              <a:buFont typeface="Wingdings" panose="05000000000000000000" pitchFamily="2" charset="2"/>
              <a:buChar char="Ø"/>
              <a:tabLst>
                <a:tab pos="323215" algn="l"/>
                <a:tab pos="323850" algn="l"/>
              </a:tabLst>
            </a:pPr>
            <a:r>
              <a:rPr sz="2400" dirty="0">
                <a:solidFill>
                  <a:srgbClr val="404040"/>
                </a:solidFill>
                <a:latin typeface="Arial" panose="020B0604020202020204" pitchFamily="34" charset="0"/>
                <a:cs typeface="Arial" panose="020B0604020202020204" pitchFamily="34" charset="0"/>
              </a:rPr>
              <a:t>It </a:t>
            </a:r>
            <a:r>
              <a:rPr sz="2400" spc="-20" dirty="0">
                <a:solidFill>
                  <a:srgbClr val="404040"/>
                </a:solidFill>
                <a:latin typeface="Arial" panose="020B0604020202020204" pitchFamily="34" charset="0"/>
                <a:cs typeface="Arial" panose="020B0604020202020204" pitchFamily="34" charset="0"/>
              </a:rPr>
              <a:t>stores </a:t>
            </a:r>
            <a:r>
              <a:rPr sz="2400" dirty="0">
                <a:solidFill>
                  <a:srgbClr val="404040"/>
                </a:solidFill>
                <a:latin typeface="Arial" panose="020B0604020202020204" pitchFamily="34" charset="0"/>
                <a:cs typeface="Arial" panose="020B0604020202020204" pitchFamily="34" charset="0"/>
              </a:rPr>
              <a:t>the </a:t>
            </a:r>
            <a:r>
              <a:rPr sz="2400" spc="-10" dirty="0">
                <a:solidFill>
                  <a:srgbClr val="404040"/>
                </a:solidFill>
                <a:latin typeface="Arial" panose="020B0604020202020204" pitchFamily="34" charset="0"/>
                <a:cs typeface="Arial" panose="020B0604020202020204" pitchFamily="34" charset="0"/>
              </a:rPr>
              <a:t>faces that </a:t>
            </a:r>
            <a:r>
              <a:rPr sz="2400" spc="-15" dirty="0">
                <a:solidFill>
                  <a:srgbClr val="404040"/>
                </a:solidFill>
                <a:latin typeface="Arial" panose="020B0604020202020204" pitchFamily="34" charset="0"/>
                <a:cs typeface="Arial" panose="020B0604020202020204" pitchFamily="34" charset="0"/>
              </a:rPr>
              <a:t>are </a:t>
            </a:r>
            <a:r>
              <a:rPr sz="2400" spc="-10" dirty="0">
                <a:solidFill>
                  <a:srgbClr val="404040"/>
                </a:solidFill>
                <a:latin typeface="Arial" panose="020B0604020202020204" pitchFamily="34" charset="0"/>
                <a:cs typeface="Arial" panose="020B0604020202020204" pitchFamily="34" charset="0"/>
              </a:rPr>
              <a:t>detected </a:t>
            </a:r>
            <a:r>
              <a:rPr sz="2400" dirty="0">
                <a:solidFill>
                  <a:srgbClr val="404040"/>
                </a:solidFill>
                <a:latin typeface="Arial" panose="020B0604020202020204" pitchFamily="34" charset="0"/>
                <a:cs typeface="Arial" panose="020B0604020202020204" pitchFamily="34" charset="0"/>
              </a:rPr>
              <a:t>and </a:t>
            </a:r>
            <a:r>
              <a:rPr sz="2400" spc="-10" dirty="0">
                <a:solidFill>
                  <a:srgbClr val="404040"/>
                </a:solidFill>
                <a:latin typeface="Arial" panose="020B0604020202020204" pitchFamily="34" charset="0"/>
                <a:cs typeface="Arial" panose="020B0604020202020204" pitchFamily="34" charset="0"/>
              </a:rPr>
              <a:t>automatically </a:t>
            </a:r>
            <a:r>
              <a:rPr sz="2400" spc="-5" dirty="0">
                <a:solidFill>
                  <a:srgbClr val="404040"/>
                </a:solidFill>
                <a:latin typeface="Arial" panose="020B0604020202020204" pitchFamily="34" charset="0"/>
                <a:cs typeface="Arial" panose="020B0604020202020204" pitchFamily="34" charset="0"/>
              </a:rPr>
              <a:t>marks</a:t>
            </a:r>
            <a:r>
              <a:rPr sz="2400" spc="25" dirty="0">
                <a:solidFill>
                  <a:srgbClr val="404040"/>
                </a:solidFill>
                <a:latin typeface="Arial" panose="020B0604020202020204" pitchFamily="34" charset="0"/>
                <a:cs typeface="Arial" panose="020B0604020202020204" pitchFamily="34" charset="0"/>
              </a:rPr>
              <a:t> </a:t>
            </a:r>
            <a:r>
              <a:rPr sz="2400" spc="-10" dirty="0">
                <a:solidFill>
                  <a:srgbClr val="404040"/>
                </a:solidFill>
                <a:latin typeface="Arial" panose="020B0604020202020204" pitchFamily="34" charset="0"/>
                <a:cs typeface="Arial" panose="020B0604020202020204" pitchFamily="34" charset="0"/>
              </a:rPr>
              <a:t>attendance.</a:t>
            </a:r>
            <a:endParaRPr sz="2400" dirty="0">
              <a:latin typeface="Arial" panose="020B0604020202020204" pitchFamily="34" charset="0"/>
              <a:cs typeface="Arial" panose="020B0604020202020204" pitchFamily="34" charset="0"/>
            </a:endParaRPr>
          </a:p>
          <a:p>
            <a:pPr marL="392430" indent="-379730">
              <a:lnSpc>
                <a:spcPct val="100000"/>
              </a:lnSpc>
              <a:spcBef>
                <a:spcPts val="1105"/>
              </a:spcBef>
              <a:buClr>
                <a:srgbClr val="E38312"/>
              </a:buClr>
              <a:buFont typeface="Wingdings" panose="05000000000000000000" pitchFamily="2" charset="2"/>
              <a:buChar char="Ø"/>
              <a:tabLst>
                <a:tab pos="391795" algn="l"/>
                <a:tab pos="392430" algn="l"/>
              </a:tabLst>
            </a:pPr>
            <a:r>
              <a:rPr sz="2400" spc="-5" dirty="0">
                <a:solidFill>
                  <a:srgbClr val="404040"/>
                </a:solidFill>
                <a:latin typeface="Arial" panose="020B0604020202020204" pitchFamily="34" charset="0"/>
                <a:cs typeface="Arial" panose="020B0604020202020204" pitchFamily="34" charset="0"/>
              </a:rPr>
              <a:t>The </a:t>
            </a:r>
            <a:r>
              <a:rPr sz="2400" spc="-25" dirty="0">
                <a:solidFill>
                  <a:srgbClr val="404040"/>
                </a:solidFill>
                <a:latin typeface="Arial" panose="020B0604020202020204" pitchFamily="34" charset="0"/>
                <a:cs typeface="Arial" panose="020B0604020202020204" pitchFamily="34" charset="0"/>
              </a:rPr>
              <a:t>system </a:t>
            </a:r>
            <a:r>
              <a:rPr sz="2400" dirty="0">
                <a:solidFill>
                  <a:srgbClr val="404040"/>
                </a:solidFill>
                <a:latin typeface="Arial" panose="020B0604020202020204" pitchFamily="34" charset="0"/>
                <a:cs typeface="Arial" panose="020B0604020202020204" pitchFamily="34" charset="0"/>
              </a:rPr>
              <a:t>is </a:t>
            </a:r>
            <a:r>
              <a:rPr sz="2400" spc="-15" dirty="0">
                <a:solidFill>
                  <a:srgbClr val="404040"/>
                </a:solidFill>
                <a:latin typeface="Arial" panose="020B0604020202020204" pitchFamily="34" charset="0"/>
                <a:cs typeface="Arial" panose="020B0604020202020204" pitchFamily="34" charset="0"/>
              </a:rPr>
              <a:t>convenient </a:t>
            </a:r>
            <a:r>
              <a:rPr sz="2400" dirty="0">
                <a:solidFill>
                  <a:srgbClr val="404040"/>
                </a:solidFill>
                <a:latin typeface="Arial" panose="020B0604020202020204" pitchFamily="34" charset="0"/>
                <a:cs typeface="Arial" panose="020B0604020202020204" pitchFamily="34" charset="0"/>
              </a:rPr>
              <a:t>and </a:t>
            </a:r>
            <a:r>
              <a:rPr sz="2400" spc="-10" dirty="0">
                <a:solidFill>
                  <a:srgbClr val="404040"/>
                </a:solidFill>
                <a:latin typeface="Arial" panose="020B0604020202020204" pitchFamily="34" charset="0"/>
                <a:cs typeface="Arial" panose="020B0604020202020204" pitchFamily="34" charset="0"/>
              </a:rPr>
              <a:t>secure </a:t>
            </a:r>
            <a:r>
              <a:rPr sz="2400" spc="-20" dirty="0">
                <a:solidFill>
                  <a:srgbClr val="404040"/>
                </a:solidFill>
                <a:latin typeface="Arial" panose="020B0604020202020204" pitchFamily="34" charset="0"/>
                <a:cs typeface="Arial" panose="020B0604020202020204" pitchFamily="34" charset="0"/>
              </a:rPr>
              <a:t>for </a:t>
            </a:r>
            <a:r>
              <a:rPr sz="2400" dirty="0">
                <a:solidFill>
                  <a:srgbClr val="404040"/>
                </a:solidFill>
                <a:latin typeface="Arial" panose="020B0604020202020204" pitchFamily="34" charset="0"/>
                <a:cs typeface="Arial" panose="020B0604020202020204" pitchFamily="34" charset="0"/>
              </a:rPr>
              <a:t>the</a:t>
            </a:r>
            <a:r>
              <a:rPr sz="2400" spc="45" dirty="0">
                <a:solidFill>
                  <a:srgbClr val="404040"/>
                </a:solidFill>
                <a:latin typeface="Arial" panose="020B0604020202020204" pitchFamily="34" charset="0"/>
                <a:cs typeface="Arial" panose="020B0604020202020204" pitchFamily="34" charset="0"/>
              </a:rPr>
              <a:t> </a:t>
            </a:r>
            <a:r>
              <a:rPr sz="2400" spc="-55" dirty="0">
                <a:solidFill>
                  <a:srgbClr val="404040"/>
                </a:solidFill>
                <a:latin typeface="Arial" panose="020B0604020202020204" pitchFamily="34" charset="0"/>
                <a:cs typeface="Arial" panose="020B0604020202020204" pitchFamily="34" charset="0"/>
              </a:rPr>
              <a:t>user.</a:t>
            </a:r>
            <a:endParaRPr sz="2400" dirty="0">
              <a:latin typeface="Arial" panose="020B0604020202020204" pitchFamily="34" charset="0"/>
              <a:cs typeface="Arial" panose="020B0604020202020204" pitchFamily="34" charset="0"/>
            </a:endParaRPr>
          </a:p>
        </p:txBody>
      </p:sp>
      <p:sp>
        <p:nvSpPr>
          <p:cNvPr id="5" name="object 5"/>
          <p:cNvSpPr/>
          <p:nvPr/>
        </p:nvSpPr>
        <p:spPr>
          <a:xfrm>
            <a:off x="1097280" y="5074920"/>
            <a:ext cx="1243583" cy="11658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6324" y="988821"/>
            <a:ext cx="3167076" cy="690574"/>
          </a:xfrm>
          <a:prstGeom prst="rect">
            <a:avLst/>
          </a:prstGeom>
        </p:spPr>
        <p:txBody>
          <a:bodyPr vert="horz" wrap="square" lIns="0" tIns="13335" rIns="0" bIns="0" rtlCol="0">
            <a:spAutoFit/>
          </a:bodyPr>
          <a:lstStyle/>
          <a:p>
            <a:pPr marL="12700">
              <a:lnSpc>
                <a:spcPct val="100000"/>
              </a:lnSpc>
              <a:spcBef>
                <a:spcPts val="105"/>
              </a:spcBef>
            </a:pPr>
            <a:r>
              <a:rPr u="none" spc="-55" dirty="0">
                <a:latin typeface="Arial" panose="020B0604020202020204" pitchFamily="34" charset="0"/>
                <a:cs typeface="Arial" panose="020B0604020202020204" pitchFamily="34" charset="0"/>
              </a:rPr>
              <a:t>L</a:t>
            </a:r>
            <a:r>
              <a:rPr u="none" spc="-50" dirty="0">
                <a:latin typeface="Arial" panose="020B0604020202020204" pitchFamily="34" charset="0"/>
                <a:cs typeface="Arial" panose="020B0604020202020204" pitchFamily="34" charset="0"/>
              </a:rPr>
              <a:t>i</a:t>
            </a:r>
            <a:r>
              <a:rPr u="none" spc="-55" dirty="0">
                <a:latin typeface="Arial" panose="020B0604020202020204" pitchFamily="34" charset="0"/>
                <a:cs typeface="Arial" panose="020B0604020202020204" pitchFamily="34" charset="0"/>
              </a:rPr>
              <a:t>m</a:t>
            </a:r>
            <a:r>
              <a:rPr u="none" spc="-50" dirty="0">
                <a:latin typeface="Arial" panose="020B0604020202020204" pitchFamily="34" charset="0"/>
                <a:cs typeface="Arial" panose="020B0604020202020204" pitchFamily="34" charset="0"/>
              </a:rPr>
              <a:t>itati</a:t>
            </a:r>
            <a:r>
              <a:rPr u="none" spc="-45" dirty="0">
                <a:latin typeface="Arial" panose="020B0604020202020204" pitchFamily="34" charset="0"/>
                <a:cs typeface="Arial" panose="020B0604020202020204" pitchFamily="34" charset="0"/>
              </a:rPr>
              <a:t>on</a:t>
            </a:r>
            <a:r>
              <a:rPr u="none" dirty="0">
                <a:latin typeface="Arial" panose="020B0604020202020204" pitchFamily="34" charset="0"/>
                <a:cs typeface="Arial" panose="020B0604020202020204" pitchFamily="34" charset="0"/>
              </a:rPr>
              <a:t>s</a:t>
            </a:r>
          </a:p>
        </p:txBody>
      </p:sp>
      <p:sp>
        <p:nvSpPr>
          <p:cNvPr id="4" name="object 4"/>
          <p:cNvSpPr txBox="1"/>
          <p:nvPr/>
        </p:nvSpPr>
        <p:spPr>
          <a:xfrm>
            <a:off x="1084580" y="1690243"/>
            <a:ext cx="9635490" cy="2653932"/>
          </a:xfrm>
          <a:prstGeom prst="rect">
            <a:avLst/>
          </a:prstGeom>
        </p:spPr>
        <p:txBody>
          <a:bodyPr vert="horz" wrap="square" lIns="0" tIns="154305" rIns="0" bIns="0" rtlCol="0">
            <a:spAutoFit/>
          </a:bodyPr>
          <a:lstStyle/>
          <a:p>
            <a:pPr marL="354965" indent="-342900">
              <a:lnSpc>
                <a:spcPct val="100000"/>
              </a:lnSpc>
              <a:spcBef>
                <a:spcPts val="1215"/>
              </a:spcBef>
              <a:buClr>
                <a:srgbClr val="E38312"/>
              </a:buClr>
              <a:buFont typeface="Wingdings" panose="05000000000000000000" pitchFamily="2" charset="2"/>
              <a:buChar char="Ø"/>
              <a:tabLst>
                <a:tab pos="271780" algn="l"/>
                <a:tab pos="272415" algn="l"/>
              </a:tabLst>
            </a:pPr>
            <a:r>
              <a:rPr sz="2400" dirty="0">
                <a:solidFill>
                  <a:srgbClr val="404040"/>
                </a:solidFill>
                <a:latin typeface="Arial" panose="020B0604020202020204" pitchFamily="34" charset="0"/>
                <a:cs typeface="Arial" panose="020B0604020202020204" pitchFamily="34" charset="0"/>
              </a:rPr>
              <a:t>It can only detect face </a:t>
            </a:r>
            <a:r>
              <a:rPr sz="2400" spc="-5" dirty="0">
                <a:solidFill>
                  <a:srgbClr val="404040"/>
                </a:solidFill>
                <a:latin typeface="Arial" panose="020B0604020202020204" pitchFamily="34" charset="0"/>
                <a:cs typeface="Arial" panose="020B0604020202020204" pitchFamily="34" charset="0"/>
              </a:rPr>
              <a:t>from </a:t>
            </a:r>
            <a:r>
              <a:rPr sz="2400" dirty="0">
                <a:solidFill>
                  <a:srgbClr val="404040"/>
                </a:solidFill>
                <a:latin typeface="Arial" panose="020B0604020202020204" pitchFamily="34" charset="0"/>
                <a:cs typeface="Arial" panose="020B0604020202020204" pitchFamily="34" charset="0"/>
              </a:rPr>
              <a:t>a </a:t>
            </a:r>
            <a:r>
              <a:rPr sz="2400" spc="-5" dirty="0">
                <a:solidFill>
                  <a:srgbClr val="404040"/>
                </a:solidFill>
                <a:latin typeface="Arial" panose="020B0604020202020204" pitchFamily="34" charset="0"/>
                <a:cs typeface="Arial" panose="020B0604020202020204" pitchFamily="34" charset="0"/>
              </a:rPr>
              <a:t>limited </a:t>
            </a:r>
            <a:r>
              <a:rPr sz="2400" dirty="0">
                <a:solidFill>
                  <a:srgbClr val="404040"/>
                </a:solidFill>
                <a:latin typeface="Arial" panose="020B0604020202020204" pitchFamily="34" charset="0"/>
                <a:cs typeface="Arial" panose="020B0604020202020204" pitchFamily="34" charset="0"/>
              </a:rPr>
              <a:t>distance with </a:t>
            </a:r>
            <a:r>
              <a:rPr sz="2400" spc="-10" dirty="0">
                <a:solidFill>
                  <a:srgbClr val="404040"/>
                </a:solidFill>
                <a:latin typeface="Arial" panose="020B0604020202020204" pitchFamily="34" charset="0"/>
                <a:cs typeface="Arial" panose="020B0604020202020204" pitchFamily="34" charset="0"/>
              </a:rPr>
              <a:t>some </a:t>
            </a:r>
            <a:r>
              <a:rPr sz="2400" dirty="0">
                <a:solidFill>
                  <a:srgbClr val="404040"/>
                </a:solidFill>
                <a:latin typeface="Arial" panose="020B0604020202020204" pitchFamily="34" charset="0"/>
                <a:cs typeface="Arial" panose="020B0604020202020204" pitchFamily="34" charset="0"/>
              </a:rPr>
              <a:t>specific</a:t>
            </a:r>
            <a:r>
              <a:rPr sz="2400" spc="-140" dirty="0">
                <a:solidFill>
                  <a:srgbClr val="404040"/>
                </a:solidFill>
                <a:latin typeface="Arial" panose="020B0604020202020204" pitchFamily="34" charset="0"/>
                <a:cs typeface="Arial" panose="020B0604020202020204" pitchFamily="34" charset="0"/>
              </a:rPr>
              <a:t> </a:t>
            </a:r>
            <a:r>
              <a:rPr sz="2400" dirty="0">
                <a:solidFill>
                  <a:srgbClr val="404040"/>
                </a:solidFill>
                <a:latin typeface="Arial" panose="020B0604020202020204" pitchFamily="34" charset="0"/>
                <a:cs typeface="Arial" panose="020B0604020202020204" pitchFamily="34" charset="0"/>
              </a:rPr>
              <a:t>angle</a:t>
            </a:r>
            <a:endParaRPr sz="2400" dirty="0">
              <a:latin typeface="Arial" panose="020B0604020202020204" pitchFamily="34" charset="0"/>
              <a:cs typeface="Arial" panose="020B0604020202020204" pitchFamily="34" charset="0"/>
            </a:endParaRPr>
          </a:p>
          <a:p>
            <a:pPr marL="354965" indent="-342900">
              <a:lnSpc>
                <a:spcPct val="100000"/>
              </a:lnSpc>
              <a:spcBef>
                <a:spcPts val="1115"/>
              </a:spcBef>
              <a:buClr>
                <a:srgbClr val="E38312"/>
              </a:buClr>
              <a:buFont typeface="Wingdings" panose="05000000000000000000" pitchFamily="2" charset="2"/>
              <a:buChar char="Ø"/>
              <a:tabLst>
                <a:tab pos="265430" algn="l"/>
                <a:tab pos="266065" algn="l"/>
              </a:tabLst>
            </a:pPr>
            <a:r>
              <a:rPr sz="2400" dirty="0">
                <a:solidFill>
                  <a:srgbClr val="404040"/>
                </a:solidFill>
                <a:latin typeface="Arial" panose="020B0604020202020204" pitchFamily="34" charset="0"/>
                <a:cs typeface="Arial" panose="020B0604020202020204" pitchFamily="34" charset="0"/>
              </a:rPr>
              <a:t>The </a:t>
            </a:r>
            <a:r>
              <a:rPr sz="2400" spc="-5" dirty="0">
                <a:solidFill>
                  <a:srgbClr val="404040"/>
                </a:solidFill>
                <a:latin typeface="Arial" panose="020B0604020202020204" pitchFamily="34" charset="0"/>
                <a:cs typeface="Arial" panose="020B0604020202020204" pitchFamily="34" charset="0"/>
              </a:rPr>
              <a:t>system </a:t>
            </a:r>
            <a:r>
              <a:rPr sz="2400" spc="-10" dirty="0">
                <a:solidFill>
                  <a:srgbClr val="404040"/>
                </a:solidFill>
                <a:latin typeface="Arial" panose="020B0604020202020204" pitchFamily="34" charset="0"/>
                <a:cs typeface="Arial" panose="020B0604020202020204" pitchFamily="34" charset="0"/>
              </a:rPr>
              <a:t>don’t </a:t>
            </a:r>
            <a:r>
              <a:rPr sz="2400" dirty="0">
                <a:solidFill>
                  <a:srgbClr val="404040"/>
                </a:solidFill>
                <a:latin typeface="Arial" panose="020B0604020202020204" pitchFamily="34" charset="0"/>
                <a:cs typeface="Arial" panose="020B0604020202020204" pitchFamily="34" charset="0"/>
              </a:rPr>
              <a:t>recognized properly in poor light </a:t>
            </a:r>
            <a:r>
              <a:rPr sz="2400" spc="-5" dirty="0">
                <a:solidFill>
                  <a:srgbClr val="404040"/>
                </a:solidFill>
                <a:latin typeface="Arial" panose="020B0604020202020204" pitchFamily="34" charset="0"/>
                <a:cs typeface="Arial" panose="020B0604020202020204" pitchFamily="34" charset="0"/>
              </a:rPr>
              <a:t>so </a:t>
            </a:r>
            <a:r>
              <a:rPr sz="2400" spc="-10" dirty="0">
                <a:solidFill>
                  <a:srgbClr val="404040"/>
                </a:solidFill>
                <a:latin typeface="Arial" panose="020B0604020202020204" pitchFamily="34" charset="0"/>
                <a:cs typeface="Arial" panose="020B0604020202020204" pitchFamily="34" charset="0"/>
              </a:rPr>
              <a:t>may </a:t>
            </a:r>
            <a:r>
              <a:rPr sz="2400" dirty="0">
                <a:solidFill>
                  <a:srgbClr val="404040"/>
                </a:solidFill>
                <a:latin typeface="Arial" panose="020B0604020202020204" pitchFamily="34" charset="0"/>
                <a:cs typeface="Arial" panose="020B0604020202020204" pitchFamily="34" charset="0"/>
              </a:rPr>
              <a:t>give </a:t>
            </a:r>
            <a:r>
              <a:rPr sz="2400" spc="-5" dirty="0">
                <a:solidFill>
                  <a:srgbClr val="404040"/>
                </a:solidFill>
                <a:latin typeface="Arial" panose="020B0604020202020204" pitchFamily="34" charset="0"/>
                <a:cs typeface="Arial" panose="020B0604020202020204" pitchFamily="34" charset="0"/>
              </a:rPr>
              <a:t>false</a:t>
            </a:r>
            <a:r>
              <a:rPr sz="2400" spc="-120" dirty="0">
                <a:solidFill>
                  <a:srgbClr val="404040"/>
                </a:solidFill>
                <a:latin typeface="Arial" panose="020B0604020202020204" pitchFamily="34" charset="0"/>
                <a:cs typeface="Arial" panose="020B0604020202020204" pitchFamily="34" charset="0"/>
              </a:rPr>
              <a:t> </a:t>
            </a:r>
            <a:r>
              <a:rPr sz="2400" dirty="0">
                <a:solidFill>
                  <a:srgbClr val="404040"/>
                </a:solidFill>
                <a:latin typeface="Arial" panose="020B0604020202020204" pitchFamily="34" charset="0"/>
                <a:cs typeface="Arial" panose="020B0604020202020204" pitchFamily="34" charset="0"/>
              </a:rPr>
              <a:t>results.</a:t>
            </a:r>
            <a:endParaRPr lang="en-IN" sz="2400" dirty="0">
              <a:solidFill>
                <a:srgbClr val="404040"/>
              </a:solidFill>
              <a:latin typeface="Arial" panose="020B0604020202020204" pitchFamily="34" charset="0"/>
              <a:cs typeface="Arial" panose="020B0604020202020204" pitchFamily="34" charset="0"/>
            </a:endParaRPr>
          </a:p>
          <a:p>
            <a:pPr marL="354965" indent="-342900">
              <a:lnSpc>
                <a:spcPct val="100000"/>
              </a:lnSpc>
              <a:spcBef>
                <a:spcPts val="1115"/>
              </a:spcBef>
              <a:buClr>
                <a:srgbClr val="E38312"/>
              </a:buClr>
              <a:buFont typeface="Wingdings" panose="05000000000000000000" pitchFamily="2" charset="2"/>
              <a:buChar char="Ø"/>
              <a:tabLst>
                <a:tab pos="265430" algn="l"/>
                <a:tab pos="266065" algn="l"/>
              </a:tabLst>
            </a:pPr>
            <a:r>
              <a:rPr lang="en-IN" sz="2400" dirty="0">
                <a:solidFill>
                  <a:srgbClr val="404040"/>
                </a:solidFill>
                <a:latin typeface="Arial" panose="020B0604020202020204" pitchFamily="34" charset="0"/>
                <a:cs typeface="Arial" panose="020B0604020202020204" pitchFamily="34" charset="0"/>
              </a:rPr>
              <a:t>Cannot distinguish real human face and a human face present in the photo</a:t>
            </a:r>
            <a:endParaRPr sz="2400" dirty="0">
              <a:latin typeface="Arial" panose="020B0604020202020204" pitchFamily="34" charset="0"/>
              <a:cs typeface="Arial" panose="020B0604020202020204" pitchFamily="34" charset="0"/>
            </a:endParaRPr>
          </a:p>
        </p:txBody>
      </p:sp>
      <p:sp>
        <p:nvSpPr>
          <p:cNvPr id="5" name="object 5"/>
          <p:cNvSpPr/>
          <p:nvPr/>
        </p:nvSpPr>
        <p:spPr>
          <a:xfrm>
            <a:off x="1106867" y="4933188"/>
            <a:ext cx="1275144" cy="10439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8762-7242-43F4-A823-345D031A6889}"/>
              </a:ext>
            </a:extLst>
          </p:cNvPr>
          <p:cNvSpPr>
            <a:spLocks noGrp="1"/>
          </p:cNvSpPr>
          <p:nvPr>
            <p:ph type="title"/>
          </p:nvPr>
        </p:nvSpPr>
        <p:spPr>
          <a:xfrm>
            <a:off x="1019048" y="953261"/>
            <a:ext cx="10153903" cy="677108"/>
          </a:xfrm>
        </p:spPr>
        <p:txBody>
          <a:bodyPr/>
          <a:lstStyle/>
          <a:p>
            <a:r>
              <a:rPr lang="en-IN" dirty="0">
                <a:latin typeface="Arial" panose="020B0604020202020204" pitchFamily="34" charset="0"/>
                <a:cs typeface="Arial" panose="020B0604020202020204" pitchFamily="34" charset="0"/>
              </a:rPr>
              <a:t>Future work</a:t>
            </a:r>
          </a:p>
        </p:txBody>
      </p:sp>
      <p:sp>
        <p:nvSpPr>
          <p:cNvPr id="3" name="Text Placeholder 2">
            <a:extLst>
              <a:ext uri="{FF2B5EF4-FFF2-40B4-BE49-F238E27FC236}">
                <a16:creationId xmlns:a16="http://schemas.microsoft.com/office/drawing/2014/main" id="{9F4EB1CF-248E-4B31-964A-47DDE5A7E455}"/>
              </a:ext>
            </a:extLst>
          </p:cNvPr>
          <p:cNvSpPr>
            <a:spLocks noGrp="1"/>
          </p:cNvSpPr>
          <p:nvPr>
            <p:ph type="body" idx="1"/>
          </p:nvPr>
        </p:nvSpPr>
        <p:spPr>
          <a:xfrm>
            <a:off x="1064259" y="1831975"/>
            <a:ext cx="10063480" cy="2215991"/>
          </a:xfrm>
        </p:spPr>
        <p:txBody>
          <a:bodyPr/>
          <a:lstStyle/>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Can improve security by adding administrator login.</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Can use Neural Network for high accuracy.</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Can build on a fully web-based system.</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Mark attendance only if the student is wearing mask</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Improve Face detection in low light conditions</a:t>
            </a:r>
          </a:p>
          <a:p>
            <a:endParaRPr lang="en-US" dirty="0"/>
          </a:p>
        </p:txBody>
      </p:sp>
    </p:spTree>
    <p:extLst>
      <p:ext uri="{BB962C8B-B14F-4D97-AF65-F5344CB8AC3E}">
        <p14:creationId xmlns:p14="http://schemas.microsoft.com/office/powerpoint/2010/main" val="175066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B633-2FE3-453A-A43E-5F4383E4C7B3}"/>
              </a:ext>
            </a:extLst>
          </p:cNvPr>
          <p:cNvSpPr>
            <a:spLocks noGrp="1"/>
          </p:cNvSpPr>
          <p:nvPr>
            <p:ph type="title"/>
          </p:nvPr>
        </p:nvSpPr>
        <p:spPr>
          <a:xfrm>
            <a:off x="1019048" y="953261"/>
            <a:ext cx="10153903" cy="677108"/>
          </a:xfrm>
        </p:spPr>
        <p:txBody>
          <a:bodyPr/>
          <a:lstStyle/>
          <a:p>
            <a:r>
              <a:rPr lang="en-IN" dirty="0">
                <a:latin typeface="Arial" panose="020B0604020202020204" pitchFamily="34" charset="0"/>
                <a:cs typeface="Arial" panose="020B0604020202020204" pitchFamily="34" charset="0"/>
              </a:rPr>
              <a:t>Conclusion</a:t>
            </a:r>
          </a:p>
        </p:txBody>
      </p:sp>
      <p:sp>
        <p:nvSpPr>
          <p:cNvPr id="3" name="Text Placeholder 2">
            <a:extLst>
              <a:ext uri="{FF2B5EF4-FFF2-40B4-BE49-F238E27FC236}">
                <a16:creationId xmlns:a16="http://schemas.microsoft.com/office/drawing/2014/main" id="{922CC4BA-966A-411B-A83C-C2C2FBAB84FE}"/>
              </a:ext>
            </a:extLst>
          </p:cNvPr>
          <p:cNvSpPr>
            <a:spLocks noGrp="1"/>
          </p:cNvSpPr>
          <p:nvPr>
            <p:ph type="body" idx="1"/>
          </p:nvPr>
        </p:nvSpPr>
        <p:spPr>
          <a:xfrm>
            <a:off x="1064259" y="1831975"/>
            <a:ext cx="10063480" cy="2215991"/>
          </a:xfrm>
        </p:spPr>
        <p:txBody>
          <a:bodyPr/>
          <a:lstStyle/>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In our proposed system does not require to carry any hardware device nor to perform some kind of direct biometric identification.</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The proposed system an easy way for marking attendance where student is identified by camera, where the faces are matched to the one stored in the database after comparing the trained images.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4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6324" y="998600"/>
            <a:ext cx="3090876" cy="673902"/>
          </a:xfrm>
          <a:prstGeom prst="rect">
            <a:avLst/>
          </a:prstGeom>
        </p:spPr>
        <p:txBody>
          <a:bodyPr vert="horz" wrap="square" lIns="0" tIns="12065" rIns="0" bIns="0" rtlCol="0">
            <a:spAutoFit/>
          </a:bodyPr>
          <a:lstStyle/>
          <a:p>
            <a:pPr marL="12700">
              <a:lnSpc>
                <a:spcPct val="100000"/>
              </a:lnSpc>
              <a:spcBef>
                <a:spcPts val="95"/>
              </a:spcBef>
            </a:pPr>
            <a:r>
              <a:rPr sz="4300" u="none" spc="-50" dirty="0">
                <a:latin typeface="Arial" panose="020B0604020202020204" pitchFamily="34" charset="0"/>
                <a:cs typeface="Arial" panose="020B0604020202020204" pitchFamily="34" charset="0"/>
              </a:rPr>
              <a:t>References</a:t>
            </a:r>
            <a:endParaRPr sz="4300" dirty="0">
              <a:latin typeface="Arial" panose="020B0604020202020204" pitchFamily="34" charset="0"/>
              <a:cs typeface="Arial" panose="020B0604020202020204" pitchFamily="34" charset="0"/>
            </a:endParaRPr>
          </a:p>
        </p:txBody>
      </p:sp>
      <p:sp>
        <p:nvSpPr>
          <p:cNvPr id="4" name="object 4"/>
          <p:cNvSpPr txBox="1">
            <a:spLocks noGrp="1"/>
          </p:cNvSpPr>
          <p:nvPr>
            <p:ph type="body" idx="1"/>
          </p:nvPr>
        </p:nvSpPr>
        <p:spPr>
          <a:prstGeom prst="rect">
            <a:avLst/>
          </a:prstGeom>
        </p:spPr>
        <p:txBody>
          <a:bodyPr vert="horz" wrap="square" lIns="0" tIns="48895" rIns="0" bIns="0" rtlCol="0">
            <a:spAutoFit/>
          </a:bodyPr>
          <a:lstStyle/>
          <a:p>
            <a:pPr marL="32386" marR="7620">
              <a:lnSpc>
                <a:spcPct val="90000"/>
              </a:lnSpc>
              <a:spcBef>
                <a:spcPts val="385"/>
              </a:spcBef>
              <a:buClr>
                <a:srgbClr val="000000"/>
              </a:buClr>
              <a:tabLst>
                <a:tab pos="490220" algn="l"/>
                <a:tab pos="490855" algn="l"/>
              </a:tabLst>
            </a:pPr>
            <a:r>
              <a:rPr lang="en-IN"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Adrian Rhesa Septian </a:t>
            </a:r>
            <a:r>
              <a:rPr spc="-5" dirty="0">
                <a:latin typeface="Arial" panose="020B0604020202020204" pitchFamily="34" charset="0"/>
                <a:cs typeface="Arial" panose="020B0604020202020204" pitchFamily="34" charset="0"/>
              </a:rPr>
              <a:t>Siswanto, </a:t>
            </a:r>
            <a:r>
              <a:rPr dirty="0">
                <a:latin typeface="Arial" panose="020B0604020202020204" pitchFamily="34" charset="0"/>
                <a:cs typeface="Arial" panose="020B0604020202020204" pitchFamily="34" charset="0"/>
              </a:rPr>
              <a:t>Anto Satriyo Nugroho, </a:t>
            </a:r>
            <a:r>
              <a:rPr spc="-5" dirty="0">
                <a:latin typeface="Arial" panose="020B0604020202020204" pitchFamily="34" charset="0"/>
                <a:cs typeface="Arial" panose="020B0604020202020204" pitchFamily="34" charset="0"/>
              </a:rPr>
              <a:t>Maulahikmah  Galinium,” Implementation </a:t>
            </a:r>
            <a:r>
              <a:rPr dirty="0">
                <a:latin typeface="Arial" panose="020B0604020202020204" pitchFamily="34" charset="0"/>
                <a:cs typeface="Arial" panose="020B0604020202020204" pitchFamily="34" charset="0"/>
              </a:rPr>
              <a:t>of face recognition algorithm for </a:t>
            </a:r>
            <a:r>
              <a:rPr spc="-5" dirty="0">
                <a:latin typeface="Arial" panose="020B0604020202020204" pitchFamily="34" charset="0"/>
                <a:cs typeface="Arial" panose="020B0604020202020204" pitchFamily="34" charset="0"/>
              </a:rPr>
              <a:t>biometrics</a:t>
            </a:r>
            <a:r>
              <a:rPr spc="-9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based  </a:t>
            </a:r>
            <a:r>
              <a:rPr spc="-5" dirty="0">
                <a:latin typeface="Arial" panose="020B0604020202020204" pitchFamily="34" charset="0"/>
                <a:cs typeface="Arial" panose="020B0604020202020204" pitchFamily="34" charset="0"/>
              </a:rPr>
              <a:t>time </a:t>
            </a:r>
            <a:r>
              <a:rPr dirty="0">
                <a:latin typeface="Arial" panose="020B0604020202020204" pitchFamily="34" charset="0"/>
                <a:cs typeface="Arial" panose="020B0604020202020204" pitchFamily="34" charset="0"/>
              </a:rPr>
              <a:t>attendance </a:t>
            </a:r>
            <a:r>
              <a:rPr spc="-5" dirty="0">
                <a:latin typeface="Arial" panose="020B0604020202020204" pitchFamily="34" charset="0"/>
                <a:cs typeface="Arial" panose="020B0604020202020204" pitchFamily="34" charset="0"/>
              </a:rPr>
              <a:t>system”, IEEE, </a:t>
            </a:r>
            <a:r>
              <a:rPr dirty="0">
                <a:latin typeface="Arial" panose="020B0604020202020204" pitchFamily="34" charset="0"/>
                <a:cs typeface="Arial" panose="020B0604020202020204" pitchFamily="34" charset="0"/>
              </a:rPr>
              <a:t>ICT </a:t>
            </a:r>
            <a:r>
              <a:rPr spc="-5" dirty="0">
                <a:latin typeface="Arial" panose="020B0604020202020204" pitchFamily="34" charset="0"/>
                <a:cs typeface="Arial" panose="020B0604020202020204" pitchFamily="34" charset="0"/>
              </a:rPr>
              <a:t>For </a:t>
            </a:r>
            <a:r>
              <a:rPr spc="-10" dirty="0">
                <a:latin typeface="Arial" panose="020B0604020202020204" pitchFamily="34" charset="0"/>
                <a:cs typeface="Arial" panose="020B0604020202020204" pitchFamily="34" charset="0"/>
              </a:rPr>
              <a:t>Smart </a:t>
            </a:r>
            <a:r>
              <a:rPr spc="-5" dirty="0">
                <a:latin typeface="Arial" panose="020B0604020202020204" pitchFamily="34" charset="0"/>
                <a:cs typeface="Arial" panose="020B0604020202020204" pitchFamily="34" charset="0"/>
              </a:rPr>
              <a:t>Society (ICISS), International  Conference </a:t>
            </a:r>
            <a:r>
              <a:rPr dirty="0">
                <a:latin typeface="Arial" panose="020B0604020202020204" pitchFamily="34" charset="0"/>
                <a:cs typeface="Arial" panose="020B0604020202020204" pitchFamily="34" charset="0"/>
              </a:rPr>
              <a:t>,January</a:t>
            </a:r>
            <a:r>
              <a:rPr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2015.</a:t>
            </a:r>
          </a:p>
          <a:p>
            <a:pPr marL="32386" marR="5080">
              <a:lnSpc>
                <a:spcPct val="90000"/>
              </a:lnSpc>
              <a:spcBef>
                <a:spcPts val="1405"/>
              </a:spcBef>
              <a:buClr>
                <a:srgbClr val="000000"/>
              </a:buClr>
              <a:tabLst>
                <a:tab pos="490220" algn="l"/>
                <a:tab pos="490855" algn="l"/>
              </a:tabLst>
            </a:pPr>
            <a:r>
              <a:rPr lang="en-IN"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International Journal of </a:t>
            </a:r>
            <a:r>
              <a:rPr spc="-5" dirty="0">
                <a:latin typeface="Arial" panose="020B0604020202020204" pitchFamily="34" charset="0"/>
                <a:cs typeface="Arial" panose="020B0604020202020204" pitchFamily="34" charset="0"/>
              </a:rPr>
              <a:t>Computer </a:t>
            </a:r>
            <a:r>
              <a:rPr dirty="0">
                <a:latin typeface="Arial" panose="020B0604020202020204" pitchFamily="34" charset="0"/>
                <a:cs typeface="Arial" panose="020B0604020202020204" pitchFamily="34" charset="0"/>
              </a:rPr>
              <a:t>and </a:t>
            </a:r>
            <a:r>
              <a:rPr spc="-5" dirty="0">
                <a:latin typeface="Arial" panose="020B0604020202020204" pitchFamily="34" charset="0"/>
                <a:cs typeface="Arial" panose="020B0604020202020204" pitchFamily="34" charset="0"/>
              </a:rPr>
              <a:t>Communication </a:t>
            </a:r>
            <a:r>
              <a:rPr dirty="0">
                <a:latin typeface="Arial" panose="020B0604020202020204" pitchFamily="34" charset="0"/>
                <a:cs typeface="Arial" panose="020B0604020202020204" pitchFamily="34" charset="0"/>
              </a:rPr>
              <a:t>Engineering, </a:t>
            </a:r>
            <a:r>
              <a:rPr spc="-85" dirty="0">
                <a:latin typeface="Arial" panose="020B0604020202020204" pitchFamily="34" charset="0"/>
                <a:cs typeface="Arial" panose="020B0604020202020204" pitchFamily="34" charset="0"/>
              </a:rPr>
              <a:t>Vol. </a:t>
            </a:r>
            <a:r>
              <a:rPr dirty="0">
                <a:latin typeface="Arial" panose="020B0604020202020204" pitchFamily="34" charset="0"/>
                <a:cs typeface="Arial" panose="020B0604020202020204" pitchFamily="34" charset="0"/>
              </a:rPr>
              <a:t>1,  </a:t>
            </a:r>
            <a:r>
              <a:rPr spc="-5" dirty="0">
                <a:latin typeface="Arial" panose="020B0604020202020204" pitchFamily="34" charset="0"/>
                <a:cs typeface="Arial" panose="020B0604020202020204" pitchFamily="34" charset="0"/>
              </a:rPr>
              <a:t>No. </a:t>
            </a:r>
            <a:r>
              <a:rPr dirty="0">
                <a:latin typeface="Arial" panose="020B0604020202020204" pitchFamily="34" charset="0"/>
                <a:cs typeface="Arial" panose="020B0604020202020204" pitchFamily="34" charset="0"/>
              </a:rPr>
              <a:t>2, </a:t>
            </a:r>
            <a:r>
              <a:rPr spc="-5" dirty="0">
                <a:latin typeface="Arial" panose="020B0604020202020204" pitchFamily="34" charset="0"/>
                <a:cs typeface="Arial" panose="020B0604020202020204" pitchFamily="34" charset="0"/>
              </a:rPr>
              <a:t>July </a:t>
            </a:r>
            <a:r>
              <a:rPr dirty="0">
                <a:latin typeface="Arial" panose="020B0604020202020204" pitchFamily="34" charset="0"/>
                <a:cs typeface="Arial" panose="020B0604020202020204" pitchFamily="34" charset="0"/>
              </a:rPr>
              <a:t>2012 - Study of </a:t>
            </a:r>
            <a:r>
              <a:rPr spc="-5" dirty="0">
                <a:latin typeface="Arial" panose="020B0604020202020204" pitchFamily="34" charset="0"/>
                <a:cs typeface="Arial" panose="020B0604020202020204" pitchFamily="34" charset="0"/>
              </a:rPr>
              <a:t>Implementing Automated </a:t>
            </a:r>
            <a:r>
              <a:rPr dirty="0">
                <a:latin typeface="Arial" panose="020B0604020202020204" pitchFamily="34" charset="0"/>
                <a:cs typeface="Arial" panose="020B0604020202020204" pitchFamily="34" charset="0"/>
              </a:rPr>
              <a:t>Attendance </a:t>
            </a:r>
            <a:r>
              <a:rPr spc="-5" dirty="0">
                <a:latin typeface="Arial" panose="020B0604020202020204" pitchFamily="34" charset="0"/>
                <a:cs typeface="Arial" panose="020B0604020202020204" pitchFamily="34" charset="0"/>
              </a:rPr>
              <a:t>System  </a:t>
            </a:r>
            <a:r>
              <a:rPr dirty="0">
                <a:latin typeface="Arial" panose="020B0604020202020204" pitchFamily="34" charset="0"/>
                <a:cs typeface="Arial" panose="020B0604020202020204" pitchFamily="34" charset="0"/>
              </a:rPr>
              <a:t>Using </a:t>
            </a:r>
            <a:r>
              <a:rPr spc="-5" dirty="0">
                <a:latin typeface="Arial" panose="020B0604020202020204" pitchFamily="34" charset="0"/>
                <a:cs typeface="Arial" panose="020B0604020202020204" pitchFamily="34" charset="0"/>
              </a:rPr>
              <a:t>Face </a:t>
            </a:r>
            <a:r>
              <a:rPr dirty="0">
                <a:latin typeface="Arial" panose="020B0604020202020204" pitchFamily="34" charset="0"/>
                <a:cs typeface="Arial" panose="020B0604020202020204" pitchFamily="34" charset="0"/>
              </a:rPr>
              <a:t>Recognition </a:t>
            </a:r>
            <a:r>
              <a:rPr spc="-20" dirty="0">
                <a:latin typeface="Arial" panose="020B0604020202020204" pitchFamily="34" charset="0"/>
                <a:cs typeface="Arial" panose="020B0604020202020204" pitchFamily="34" charset="0"/>
              </a:rPr>
              <a:t>Technique </a:t>
            </a:r>
            <a:r>
              <a:rPr dirty="0">
                <a:latin typeface="Arial" panose="020B0604020202020204" pitchFamily="34" charset="0"/>
                <a:cs typeface="Arial" panose="020B0604020202020204" pitchFamily="34" charset="0"/>
              </a:rPr>
              <a:t>by </a:t>
            </a:r>
            <a:r>
              <a:rPr spc="-5" dirty="0">
                <a:latin typeface="Arial" panose="020B0604020202020204" pitchFamily="34" charset="0"/>
                <a:cs typeface="Arial" panose="020B0604020202020204" pitchFamily="34" charset="0"/>
              </a:rPr>
              <a:t>Nirmalya </a:t>
            </a:r>
            <a:r>
              <a:rPr spc="-25" dirty="0">
                <a:latin typeface="Arial" panose="020B0604020202020204" pitchFamily="34" charset="0"/>
                <a:cs typeface="Arial" panose="020B0604020202020204" pitchFamily="34" charset="0"/>
              </a:rPr>
              <a:t>Kar, </a:t>
            </a:r>
            <a:r>
              <a:rPr dirty="0">
                <a:latin typeface="Arial" panose="020B0604020202020204" pitchFamily="34" charset="0"/>
                <a:cs typeface="Arial" panose="020B0604020202020204" pitchFamily="34" charset="0"/>
              </a:rPr>
              <a:t>Mrinal Kanti</a:t>
            </a:r>
            <a:r>
              <a:rPr spc="-7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Debbarma,  Ashim </a:t>
            </a:r>
            <a:r>
              <a:rPr dirty="0">
                <a:latin typeface="Arial" panose="020B0604020202020204" pitchFamily="34" charset="0"/>
                <a:cs typeface="Arial" panose="020B0604020202020204" pitchFamily="34" charset="0"/>
              </a:rPr>
              <a:t>Saha, and </a:t>
            </a:r>
            <a:r>
              <a:rPr spc="-5" dirty="0">
                <a:latin typeface="Arial" panose="020B0604020202020204" pitchFamily="34" charset="0"/>
                <a:cs typeface="Arial" panose="020B0604020202020204" pitchFamily="34" charset="0"/>
              </a:rPr>
              <a:t>Dwijen </a:t>
            </a:r>
            <a:r>
              <a:rPr dirty="0">
                <a:latin typeface="Arial" panose="020B0604020202020204" pitchFamily="34" charset="0"/>
                <a:cs typeface="Arial" panose="020B0604020202020204" pitchFamily="34" charset="0"/>
              </a:rPr>
              <a:t>Rudra</a:t>
            </a:r>
            <a:r>
              <a:rPr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Pal.</a:t>
            </a:r>
          </a:p>
          <a:p>
            <a:pPr marL="32386" marR="179070">
              <a:lnSpc>
                <a:spcPts val="2590"/>
              </a:lnSpc>
              <a:spcBef>
                <a:spcPts val="1435"/>
              </a:spcBef>
              <a:buClr>
                <a:srgbClr val="000000"/>
              </a:buClr>
              <a:tabLst>
                <a:tab pos="490220" algn="l"/>
                <a:tab pos="490855" algn="l"/>
              </a:tabLst>
            </a:pPr>
            <a:r>
              <a:rPr lang="en-IN" dirty="0">
                <a:latin typeface="Arial" panose="020B0604020202020204" pitchFamily="34" charset="0"/>
                <a:cs typeface="Arial" panose="020B0604020202020204" pitchFamily="34" charset="0"/>
              </a:rPr>
              <a:t>[3]. </a:t>
            </a:r>
            <a:r>
              <a:rPr dirty="0">
                <a:latin typeface="Arial" panose="020B0604020202020204" pitchFamily="34" charset="0"/>
                <a:cs typeface="Arial" panose="020B0604020202020204" pitchFamily="34" charset="0"/>
              </a:rPr>
              <a:t>Real </a:t>
            </a:r>
            <a:r>
              <a:rPr spc="-5" dirty="0">
                <a:latin typeface="Arial" panose="020B0604020202020204" pitchFamily="34" charset="0"/>
                <a:cs typeface="Arial" panose="020B0604020202020204" pitchFamily="34" charset="0"/>
              </a:rPr>
              <a:t>time </a:t>
            </a:r>
            <a:r>
              <a:rPr dirty="0">
                <a:latin typeface="Arial" panose="020B0604020202020204" pitchFamily="34" charset="0"/>
                <a:cs typeface="Arial" panose="020B0604020202020204" pitchFamily="34" charset="0"/>
              </a:rPr>
              <a:t>face recognition system using </a:t>
            </a:r>
            <a:r>
              <a:rPr spc="-5" dirty="0">
                <a:latin typeface="Arial" panose="020B0604020202020204" pitchFamily="34" charset="0"/>
                <a:cs typeface="Arial" panose="020B0604020202020204" pitchFamily="34" charset="0"/>
              </a:rPr>
              <a:t>PCA </a:t>
            </a:r>
            <a:r>
              <a:rPr dirty="0">
                <a:latin typeface="Arial" panose="020B0604020202020204" pitchFamily="34" charset="0"/>
                <a:cs typeface="Arial" panose="020B0604020202020204" pitchFamily="34" charset="0"/>
              </a:rPr>
              <a:t>and various distance</a:t>
            </a:r>
            <a:r>
              <a:rPr spc="-32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classifiers  </a:t>
            </a:r>
            <a:r>
              <a:rPr spc="-5" dirty="0">
                <a:latin typeface="Arial" panose="020B0604020202020204" pitchFamily="34" charset="0"/>
                <a:cs typeface="Arial" panose="020B0604020202020204" pitchFamily="34" charset="0"/>
              </a:rPr>
              <a:t>byDeepesh </a:t>
            </a:r>
            <a:r>
              <a:rPr dirty="0">
                <a:latin typeface="Arial" panose="020B0604020202020204" pitchFamily="34" charset="0"/>
                <a:cs typeface="Arial" panose="020B0604020202020204" pitchFamily="34" charset="0"/>
              </a:rPr>
              <a:t>Raj – IIT</a:t>
            </a:r>
            <a:r>
              <a:rPr spc="-70" dirty="0">
                <a:latin typeface="Arial" panose="020B0604020202020204" pitchFamily="34" charset="0"/>
                <a:cs typeface="Arial" panose="020B0604020202020204" pitchFamily="34" charset="0"/>
              </a:rPr>
              <a:t> </a:t>
            </a:r>
            <a:r>
              <a:rPr spc="-20" dirty="0">
                <a:latin typeface="Arial" panose="020B0604020202020204" pitchFamily="34" charset="0"/>
                <a:cs typeface="Arial" panose="020B0604020202020204" pitchFamily="34" charset="0"/>
              </a:rPr>
              <a:t>Kanpur.</a:t>
            </a:r>
          </a:p>
        </p:txBody>
      </p:sp>
      <p:sp>
        <p:nvSpPr>
          <p:cNvPr id="5" name="object 5"/>
          <p:cNvSpPr/>
          <p:nvPr/>
        </p:nvSpPr>
        <p:spPr>
          <a:xfrm>
            <a:off x="10634471" y="5079491"/>
            <a:ext cx="1557527" cy="12161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1270" y="2913062"/>
            <a:ext cx="5713730" cy="1028487"/>
          </a:xfrm>
          <a:prstGeom prst="rect">
            <a:avLst/>
          </a:prstGeom>
        </p:spPr>
        <p:txBody>
          <a:bodyPr vert="horz" wrap="square" lIns="0" tIns="12700" rIns="0" bIns="0" rtlCol="0">
            <a:spAutoFit/>
          </a:bodyPr>
          <a:lstStyle/>
          <a:p>
            <a:pPr marL="12700">
              <a:lnSpc>
                <a:spcPct val="100000"/>
              </a:lnSpc>
              <a:spcBef>
                <a:spcPts val="100"/>
              </a:spcBef>
            </a:pPr>
            <a:r>
              <a:rPr sz="6600" u="none" spc="180" dirty="0">
                <a:latin typeface="Arial" panose="020B0604020202020204" pitchFamily="34" charset="0"/>
                <a:cs typeface="Arial" panose="020B0604020202020204" pitchFamily="34" charset="0"/>
              </a:rPr>
              <a:t>THANK</a:t>
            </a:r>
            <a:r>
              <a:rPr sz="6600" u="none" spc="-340" dirty="0">
                <a:latin typeface="Arial" panose="020B0604020202020204" pitchFamily="34" charset="0"/>
                <a:cs typeface="Arial" panose="020B0604020202020204" pitchFamily="34" charset="0"/>
              </a:rPr>
              <a:t> </a:t>
            </a:r>
            <a:r>
              <a:rPr sz="6600" u="none" spc="190" dirty="0">
                <a:latin typeface="Arial" panose="020B0604020202020204" pitchFamily="34" charset="0"/>
                <a:cs typeface="Arial" panose="020B0604020202020204" pitchFamily="34" charset="0"/>
              </a:rPr>
              <a:t>YOU</a:t>
            </a:r>
            <a:endParaRPr sz="6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5614-AA51-4938-B0DA-FD75C0F6A776}"/>
              </a:ext>
            </a:extLst>
          </p:cNvPr>
          <p:cNvSpPr>
            <a:spLocks noGrp="1"/>
          </p:cNvSpPr>
          <p:nvPr>
            <p:ph type="title"/>
          </p:nvPr>
        </p:nvSpPr>
        <p:spPr>
          <a:xfrm>
            <a:off x="4076700" y="533400"/>
            <a:ext cx="3352800" cy="923330"/>
          </a:xfrm>
        </p:spPr>
        <p:txBody>
          <a:bodyPr>
            <a:normAutofit fontScale="90000"/>
          </a:bodyPr>
          <a:lstStyle/>
          <a:p>
            <a:pPr algn="ctr"/>
            <a:r>
              <a:rPr lang="en-IN" dirty="0"/>
              <a:t>  </a:t>
            </a:r>
            <a:r>
              <a:rPr lang="en-IN" sz="6000" dirty="0">
                <a:solidFill>
                  <a:schemeClr val="tx1">
                    <a:lumMod val="95000"/>
                    <a:lumOff val="5000"/>
                  </a:schemeClr>
                </a:solidFill>
              </a:rPr>
              <a:t>Abstract</a:t>
            </a:r>
          </a:p>
        </p:txBody>
      </p:sp>
      <p:sp>
        <p:nvSpPr>
          <p:cNvPr id="3" name="Text Placeholder 2">
            <a:extLst>
              <a:ext uri="{FF2B5EF4-FFF2-40B4-BE49-F238E27FC236}">
                <a16:creationId xmlns:a16="http://schemas.microsoft.com/office/drawing/2014/main" id="{36710197-FB50-4F35-BB7D-BDDA1166A325}"/>
              </a:ext>
            </a:extLst>
          </p:cNvPr>
          <p:cNvSpPr>
            <a:spLocks noGrp="1"/>
          </p:cNvSpPr>
          <p:nvPr>
            <p:ph idx="1"/>
          </p:nvPr>
        </p:nvSpPr>
        <p:spPr>
          <a:xfrm>
            <a:off x="723900" y="1600200"/>
            <a:ext cx="10744200" cy="3231654"/>
          </a:xfrm>
        </p:spPr>
        <p:txBody>
          <a:bodyPr>
            <a:normAutofit/>
          </a:bodyPr>
          <a:lstStyle/>
          <a:p>
            <a:pPr marL="457200" indent="-457200">
              <a:buFont typeface="Wingdings" panose="05000000000000000000" pitchFamily="2" charset="2"/>
              <a:buChar char="Ø"/>
            </a:pPr>
            <a:r>
              <a:rPr lang="en-US" sz="2800" dirty="0">
                <a:solidFill>
                  <a:schemeClr val="bg1">
                    <a:lumMod val="85000"/>
                    <a:lumOff val="15000"/>
                  </a:schemeClr>
                </a:solidFill>
                <a:latin typeface="Arial" panose="020B0604020202020204" pitchFamily="34" charset="0"/>
                <a:cs typeface="Arial" panose="020B0604020202020204" pitchFamily="34" charset="0"/>
              </a:rPr>
              <a:t>Attendance </a:t>
            </a:r>
            <a:r>
              <a:rPr lang="en-US" sz="2800" spc="-5" dirty="0">
                <a:solidFill>
                  <a:schemeClr val="bg1">
                    <a:lumMod val="85000"/>
                    <a:lumOff val="15000"/>
                  </a:schemeClr>
                </a:solidFill>
                <a:latin typeface="Arial" panose="020B0604020202020204" pitchFamily="34" charset="0"/>
                <a:cs typeface="Arial" panose="020B0604020202020204" pitchFamily="34" charset="0"/>
              </a:rPr>
              <a:t>Management System </a:t>
            </a:r>
            <a:r>
              <a:rPr lang="en-US" sz="2800" dirty="0">
                <a:solidFill>
                  <a:schemeClr val="bg1">
                    <a:lumMod val="85000"/>
                    <a:lumOff val="15000"/>
                  </a:schemeClr>
                </a:solidFill>
                <a:latin typeface="Arial" panose="020B0604020202020204" pitchFamily="34" charset="0"/>
                <a:cs typeface="Arial" panose="020B0604020202020204" pitchFamily="34" charset="0"/>
              </a:rPr>
              <a:t>with the help</a:t>
            </a:r>
            <a:r>
              <a:rPr lang="en-US" sz="2800" spc="-305" dirty="0">
                <a:solidFill>
                  <a:schemeClr val="bg1">
                    <a:lumMod val="85000"/>
                    <a:lumOff val="15000"/>
                  </a:schemeClr>
                </a:solidFill>
                <a:latin typeface="Arial" panose="020B0604020202020204" pitchFamily="34" charset="0"/>
                <a:cs typeface="Arial" panose="020B0604020202020204" pitchFamily="34" charset="0"/>
              </a:rPr>
              <a:t> </a:t>
            </a:r>
            <a:r>
              <a:rPr lang="en-US" sz="2800" dirty="0">
                <a:solidFill>
                  <a:schemeClr val="bg1">
                    <a:lumMod val="85000"/>
                    <a:lumOff val="15000"/>
                  </a:schemeClr>
                </a:solidFill>
                <a:latin typeface="Arial" panose="020B0604020202020204" pitchFamily="34" charset="0"/>
                <a:cs typeface="Arial" panose="020B0604020202020204" pitchFamily="34" charset="0"/>
              </a:rPr>
              <a:t>of Face detection </a:t>
            </a:r>
          </a:p>
          <a:p>
            <a:pPr marL="457200" indent="-457200">
              <a:buFont typeface="Wingdings" panose="05000000000000000000" pitchFamily="2" charset="2"/>
              <a:buChar char="Ø"/>
            </a:pPr>
            <a:r>
              <a:rPr lang="en-US" sz="2800" dirty="0">
                <a:solidFill>
                  <a:schemeClr val="bg1">
                    <a:lumMod val="85000"/>
                    <a:lumOff val="15000"/>
                  </a:schemeClr>
                </a:solidFill>
                <a:latin typeface="Arial" panose="020B0604020202020204" pitchFamily="34" charset="0"/>
                <a:cs typeface="Arial" panose="020B0604020202020204" pitchFamily="34" charset="0"/>
              </a:rPr>
              <a:t>Better than traditional method</a:t>
            </a:r>
          </a:p>
          <a:p>
            <a:pPr marL="457200" indent="-457200">
              <a:buFont typeface="Wingdings" panose="05000000000000000000" pitchFamily="2" charset="2"/>
              <a:buChar char="Ø"/>
            </a:pPr>
            <a:r>
              <a:rPr lang="en-US" sz="2800" dirty="0">
                <a:solidFill>
                  <a:schemeClr val="bg1">
                    <a:lumMod val="85000"/>
                    <a:lumOff val="15000"/>
                  </a:schemeClr>
                </a:solidFill>
                <a:latin typeface="Arial" panose="020B0604020202020204" pitchFamily="34" charset="0"/>
                <a:cs typeface="Arial" panose="020B0604020202020204" pitchFamily="34" charset="0"/>
              </a:rPr>
              <a:t>Easy to maintain and saves time</a:t>
            </a:r>
          </a:p>
          <a:p>
            <a:pPr marL="457200" indent="-457200">
              <a:buFont typeface="Wingdings" panose="05000000000000000000" pitchFamily="2" charset="2"/>
              <a:buChar char="Ø"/>
            </a:pPr>
            <a:r>
              <a:rPr lang="en-US" sz="2800" dirty="0">
                <a:solidFill>
                  <a:schemeClr val="bg1">
                    <a:lumMod val="85000"/>
                    <a:lumOff val="15000"/>
                  </a:schemeClr>
                </a:solidFill>
                <a:latin typeface="Arial" panose="020B0604020202020204" pitchFamily="34" charset="0"/>
                <a:cs typeface="Arial" panose="020B0604020202020204" pitchFamily="34" charset="0"/>
              </a:rPr>
              <a:t>Record is maintained</a:t>
            </a:r>
          </a:p>
          <a:p>
            <a:endParaRPr lang="en-US" sz="3200" dirty="0">
              <a:solidFill>
                <a:srgbClr val="29839E"/>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93786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4110" y="294082"/>
            <a:ext cx="6383780"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solidFill>
                  <a:schemeClr val="tx1"/>
                </a:solidFill>
                <a:latin typeface="Arial"/>
                <a:cs typeface="Arial"/>
              </a:rPr>
              <a:t>Introduction</a:t>
            </a:r>
            <a:endParaRPr sz="6000" dirty="0">
              <a:solidFill>
                <a:schemeClr val="tx1"/>
              </a:solidFill>
              <a:latin typeface="Arial"/>
              <a:cs typeface="Arial"/>
            </a:endParaRPr>
          </a:p>
        </p:txBody>
      </p:sp>
      <p:sp>
        <p:nvSpPr>
          <p:cNvPr id="3" name="object 3"/>
          <p:cNvSpPr txBox="1"/>
          <p:nvPr/>
        </p:nvSpPr>
        <p:spPr>
          <a:xfrm>
            <a:off x="909319" y="1573733"/>
            <a:ext cx="10977881" cy="2344231"/>
          </a:xfrm>
          <a:prstGeom prst="rect">
            <a:avLst/>
          </a:prstGeom>
        </p:spPr>
        <p:txBody>
          <a:bodyPr vert="horz" wrap="square" lIns="0" tIns="12700" rIns="0" bIns="0" rtlCol="0">
            <a:spAutoFit/>
          </a:bodyPr>
          <a:lstStyle/>
          <a:p>
            <a:pPr marL="248920" marR="5080" lvl="0" indent="-235585" algn="l" defTabSz="914400" rtl="0" eaLnBrk="1" fontAlgn="auto" latinLnBrk="0" hangingPunct="1">
              <a:lnSpc>
                <a:spcPct val="100000"/>
              </a:lnSpc>
              <a:spcBef>
                <a:spcPts val="100"/>
              </a:spcBef>
              <a:spcAft>
                <a:spcPts val="0"/>
              </a:spcAft>
              <a:buClrTx/>
              <a:buSzTx/>
              <a:buFontTx/>
              <a:buNone/>
              <a:tabLst/>
              <a:defRPr/>
            </a:pPr>
            <a:r>
              <a:rPr kumimoji="0" sz="3000" b="1" i="0" u="none" strike="noStrike" kern="1200" cap="none" spc="-465" normalizeH="0" baseline="0" noProof="0" dirty="0">
                <a:ln>
                  <a:noFill/>
                </a:ln>
                <a:solidFill>
                  <a:srgbClr val="244060"/>
                </a:solidFill>
                <a:effectLst/>
                <a:uLnTx/>
                <a:uFillTx/>
                <a:latin typeface="Arial"/>
                <a:ea typeface="+mn-ea"/>
                <a:cs typeface="Arial"/>
              </a:rPr>
              <a:t>Face </a:t>
            </a:r>
            <a:r>
              <a:rPr kumimoji="0" sz="3000" b="1" i="0" u="none" strike="noStrike" kern="1200" cap="none" spc="-335" normalizeH="0" baseline="0" noProof="0" dirty="0">
                <a:ln>
                  <a:noFill/>
                </a:ln>
                <a:solidFill>
                  <a:srgbClr val="244060"/>
                </a:solidFill>
                <a:effectLst/>
                <a:uLnTx/>
                <a:uFillTx/>
                <a:latin typeface="Arial"/>
                <a:ea typeface="+mn-ea"/>
                <a:cs typeface="Arial"/>
              </a:rPr>
              <a:t>Recognition </a:t>
            </a:r>
            <a:r>
              <a:rPr kumimoji="0" sz="2800" b="0" i="0" u="none" strike="noStrike" kern="1200" cap="none" spc="-155" normalizeH="0" baseline="0" noProof="0" dirty="0">
                <a:ln>
                  <a:noFill/>
                </a:ln>
                <a:solidFill>
                  <a:schemeClr val="bg1">
                    <a:lumMod val="85000"/>
                    <a:lumOff val="15000"/>
                  </a:schemeClr>
                </a:solidFill>
                <a:effectLst/>
                <a:uLnTx/>
                <a:uFillTx/>
                <a:latin typeface="Arial"/>
                <a:ea typeface="+mn-ea"/>
                <a:cs typeface="Arial"/>
              </a:rPr>
              <a:t>is </a:t>
            </a:r>
            <a:r>
              <a:rPr kumimoji="0" sz="2800" b="0" i="0" u="none" strike="noStrike" kern="1200" cap="none" spc="-315" normalizeH="0" baseline="0" noProof="0" dirty="0">
                <a:ln>
                  <a:noFill/>
                </a:ln>
                <a:solidFill>
                  <a:schemeClr val="bg1">
                    <a:lumMod val="85000"/>
                    <a:lumOff val="15000"/>
                  </a:schemeClr>
                </a:solidFill>
                <a:effectLst/>
                <a:uLnTx/>
                <a:uFillTx/>
                <a:latin typeface="Arial"/>
                <a:ea typeface="+mn-ea"/>
                <a:cs typeface="Arial"/>
              </a:rPr>
              <a:t>a </a:t>
            </a:r>
            <a:r>
              <a:rPr kumimoji="0" sz="2800" b="0" i="0" u="none" strike="noStrike" kern="1200" cap="none" spc="-60" normalizeH="0" baseline="0" noProof="0" dirty="0">
                <a:ln>
                  <a:noFill/>
                </a:ln>
                <a:solidFill>
                  <a:schemeClr val="bg1">
                    <a:lumMod val="85000"/>
                    <a:lumOff val="15000"/>
                  </a:schemeClr>
                </a:solidFill>
                <a:effectLst/>
                <a:uLnTx/>
                <a:uFillTx/>
                <a:latin typeface="Arial"/>
                <a:ea typeface="+mn-ea"/>
                <a:cs typeface="Arial"/>
              </a:rPr>
              <a:t>biometric </a:t>
            </a:r>
            <a:r>
              <a:rPr kumimoji="0" sz="2800" b="0" i="0" u="none" strike="noStrike" kern="1200" cap="none" spc="-150" normalizeH="0" baseline="0" noProof="0" dirty="0">
                <a:ln>
                  <a:noFill/>
                </a:ln>
                <a:solidFill>
                  <a:schemeClr val="bg1">
                    <a:lumMod val="85000"/>
                    <a:lumOff val="15000"/>
                  </a:schemeClr>
                </a:solidFill>
                <a:effectLst/>
                <a:uLnTx/>
                <a:uFillTx/>
                <a:latin typeface="Arial"/>
                <a:ea typeface="+mn-ea"/>
                <a:cs typeface="Arial"/>
              </a:rPr>
              <a:t>method </a:t>
            </a:r>
            <a:r>
              <a:rPr kumimoji="0" sz="2800" b="0" i="0" u="none" strike="noStrike" kern="1200" cap="none" spc="-60" normalizeH="0" baseline="0" noProof="0" dirty="0">
                <a:ln>
                  <a:noFill/>
                </a:ln>
                <a:solidFill>
                  <a:schemeClr val="bg1">
                    <a:lumMod val="85000"/>
                    <a:lumOff val="15000"/>
                  </a:schemeClr>
                </a:solidFill>
                <a:effectLst/>
                <a:uLnTx/>
                <a:uFillTx/>
                <a:latin typeface="Arial"/>
                <a:ea typeface="+mn-ea"/>
                <a:cs typeface="Arial"/>
              </a:rPr>
              <a:t>of </a:t>
            </a:r>
            <a:r>
              <a:rPr kumimoji="0" sz="2800" b="0" i="0" u="none" strike="noStrike" kern="1200" cap="none" spc="-25" normalizeH="0" baseline="0" noProof="0" dirty="0">
                <a:ln>
                  <a:noFill/>
                </a:ln>
                <a:solidFill>
                  <a:schemeClr val="bg1">
                    <a:lumMod val="85000"/>
                    <a:lumOff val="15000"/>
                  </a:schemeClr>
                </a:solidFill>
                <a:effectLst/>
                <a:uLnTx/>
                <a:uFillTx/>
                <a:latin typeface="Arial"/>
                <a:ea typeface="+mn-ea"/>
                <a:cs typeface="Arial"/>
              </a:rPr>
              <a:t>identifying </a:t>
            </a:r>
            <a:r>
              <a:rPr kumimoji="0" sz="2800" b="0" i="0" u="none" strike="noStrike" kern="1200" cap="none" spc="-165" normalizeH="0" baseline="0" noProof="0" dirty="0">
                <a:ln>
                  <a:noFill/>
                </a:ln>
                <a:solidFill>
                  <a:schemeClr val="bg1">
                    <a:lumMod val="85000"/>
                    <a:lumOff val="15000"/>
                  </a:schemeClr>
                </a:solidFill>
                <a:effectLst/>
                <a:uLnTx/>
                <a:uFillTx/>
                <a:latin typeface="Arial"/>
                <a:ea typeface="+mn-ea"/>
                <a:cs typeface="Arial"/>
              </a:rPr>
              <a:t>an  </a:t>
            </a:r>
            <a:r>
              <a:rPr kumimoji="0" sz="2800" b="0" i="0" u="none" strike="noStrike" kern="1200" cap="none" spc="0" normalizeH="0" baseline="0" noProof="0" dirty="0">
                <a:ln>
                  <a:noFill/>
                </a:ln>
                <a:solidFill>
                  <a:schemeClr val="bg1">
                    <a:lumMod val="85000"/>
                    <a:lumOff val="15000"/>
                  </a:schemeClr>
                </a:solidFill>
                <a:effectLst/>
                <a:uLnTx/>
                <a:uFillTx/>
                <a:latin typeface="Arial"/>
                <a:ea typeface="+mn-ea"/>
                <a:cs typeface="Arial"/>
              </a:rPr>
              <a:t>individual </a:t>
            </a:r>
            <a:r>
              <a:rPr kumimoji="0" sz="2800" b="0" i="0" u="none" strike="noStrike" kern="1200" cap="none" spc="-145" normalizeH="0" baseline="0" noProof="0" dirty="0">
                <a:ln>
                  <a:noFill/>
                </a:ln>
                <a:solidFill>
                  <a:schemeClr val="bg1">
                    <a:lumMod val="85000"/>
                    <a:lumOff val="15000"/>
                  </a:schemeClr>
                </a:solidFill>
                <a:effectLst/>
                <a:uLnTx/>
                <a:uFillTx/>
                <a:latin typeface="Arial"/>
                <a:ea typeface="+mn-ea"/>
                <a:cs typeface="Arial"/>
              </a:rPr>
              <a:t>by </a:t>
            </a:r>
            <a:r>
              <a:rPr kumimoji="0" sz="2800" b="0" i="0" u="none" strike="noStrike" kern="1200" cap="none" spc="-90" normalizeH="0" baseline="0" noProof="0" dirty="0">
                <a:ln>
                  <a:noFill/>
                </a:ln>
                <a:solidFill>
                  <a:schemeClr val="bg1">
                    <a:lumMod val="85000"/>
                    <a:lumOff val="15000"/>
                  </a:schemeClr>
                </a:solidFill>
                <a:effectLst/>
                <a:uLnTx/>
                <a:uFillTx/>
                <a:latin typeface="Arial"/>
                <a:ea typeface="+mn-ea"/>
                <a:cs typeface="Arial"/>
              </a:rPr>
              <a:t>comparing </a:t>
            </a:r>
            <a:r>
              <a:rPr kumimoji="0" sz="2800" b="0" i="0" u="none" strike="noStrike" kern="1200" cap="none" spc="-45" normalizeH="0" baseline="0" noProof="0" dirty="0">
                <a:ln>
                  <a:noFill/>
                </a:ln>
                <a:solidFill>
                  <a:schemeClr val="bg1">
                    <a:lumMod val="85000"/>
                    <a:lumOff val="15000"/>
                  </a:schemeClr>
                </a:solidFill>
                <a:effectLst/>
                <a:uLnTx/>
                <a:uFillTx/>
                <a:latin typeface="Arial"/>
                <a:ea typeface="+mn-ea"/>
                <a:cs typeface="Arial"/>
              </a:rPr>
              <a:t>live </a:t>
            </a:r>
            <a:r>
              <a:rPr kumimoji="0" sz="2800" b="0" i="0" u="none" strike="noStrike" kern="1200" cap="none" spc="-110" normalizeH="0" baseline="0" noProof="0" dirty="0">
                <a:ln>
                  <a:noFill/>
                </a:ln>
                <a:solidFill>
                  <a:schemeClr val="bg1">
                    <a:lumMod val="85000"/>
                    <a:lumOff val="15000"/>
                  </a:schemeClr>
                </a:solidFill>
                <a:effectLst/>
                <a:uLnTx/>
                <a:uFillTx/>
                <a:latin typeface="Arial"/>
                <a:ea typeface="+mn-ea"/>
                <a:cs typeface="Arial"/>
              </a:rPr>
              <a:t>capture </a:t>
            </a:r>
            <a:r>
              <a:rPr kumimoji="0" sz="2800" b="0" i="0" u="none" strike="noStrike" kern="1200" cap="none" spc="-10" normalizeH="0" baseline="0" noProof="0" dirty="0">
                <a:ln>
                  <a:noFill/>
                </a:ln>
                <a:solidFill>
                  <a:schemeClr val="bg1">
                    <a:lumMod val="85000"/>
                    <a:lumOff val="15000"/>
                  </a:schemeClr>
                </a:solidFill>
                <a:effectLst/>
                <a:uLnTx/>
                <a:uFillTx/>
                <a:latin typeface="Arial"/>
                <a:ea typeface="+mn-ea"/>
                <a:cs typeface="Arial"/>
              </a:rPr>
              <a:t>or </a:t>
            </a:r>
            <a:r>
              <a:rPr kumimoji="0" sz="2800" b="0" i="0" u="none" strike="noStrike" kern="1200" cap="none" spc="-15" normalizeH="0" baseline="0" noProof="0" dirty="0">
                <a:ln>
                  <a:noFill/>
                </a:ln>
                <a:solidFill>
                  <a:schemeClr val="bg1">
                    <a:lumMod val="85000"/>
                    <a:lumOff val="15000"/>
                  </a:schemeClr>
                </a:solidFill>
                <a:effectLst/>
                <a:uLnTx/>
                <a:uFillTx/>
                <a:latin typeface="Arial"/>
                <a:ea typeface="+mn-ea"/>
                <a:cs typeface="Arial"/>
              </a:rPr>
              <a:t>digital </a:t>
            </a:r>
            <a:r>
              <a:rPr kumimoji="0" sz="2800" b="0" i="0" u="none" strike="noStrike" kern="1200" cap="none" spc="-175" normalizeH="0" baseline="0" noProof="0" dirty="0">
                <a:ln>
                  <a:noFill/>
                </a:ln>
                <a:solidFill>
                  <a:schemeClr val="bg1">
                    <a:lumMod val="85000"/>
                    <a:lumOff val="15000"/>
                  </a:schemeClr>
                </a:solidFill>
                <a:effectLst/>
                <a:uLnTx/>
                <a:uFillTx/>
                <a:latin typeface="Arial"/>
                <a:ea typeface="+mn-ea"/>
                <a:cs typeface="Arial"/>
              </a:rPr>
              <a:t>image  </a:t>
            </a:r>
            <a:r>
              <a:rPr kumimoji="0" sz="2800" b="0" i="0" u="none" strike="noStrike" kern="1200" cap="none" spc="-180" normalizeH="0" baseline="0" noProof="0" dirty="0">
                <a:ln>
                  <a:noFill/>
                </a:ln>
                <a:solidFill>
                  <a:schemeClr val="bg1">
                    <a:lumMod val="85000"/>
                    <a:lumOff val="15000"/>
                  </a:schemeClr>
                </a:solidFill>
                <a:effectLst/>
                <a:uLnTx/>
                <a:uFillTx/>
                <a:latin typeface="Arial"/>
                <a:ea typeface="+mn-ea"/>
                <a:cs typeface="Arial"/>
              </a:rPr>
              <a:t>data </a:t>
            </a:r>
            <a:r>
              <a:rPr kumimoji="0" sz="2800" b="0" i="0" u="none" strike="noStrike" kern="1200" cap="none" spc="70" normalizeH="0" baseline="0" noProof="0" dirty="0">
                <a:ln>
                  <a:noFill/>
                </a:ln>
                <a:solidFill>
                  <a:schemeClr val="bg1">
                    <a:lumMod val="85000"/>
                    <a:lumOff val="15000"/>
                  </a:schemeClr>
                </a:solidFill>
                <a:effectLst/>
                <a:uLnTx/>
                <a:uFillTx/>
                <a:latin typeface="Arial"/>
                <a:ea typeface="+mn-ea"/>
                <a:cs typeface="Arial"/>
              </a:rPr>
              <a:t>with </a:t>
            </a:r>
            <a:r>
              <a:rPr kumimoji="0" sz="2800" b="0" i="0" u="none" strike="noStrike" kern="1200" cap="none" spc="-135" normalizeH="0" baseline="0" noProof="0" dirty="0">
                <a:ln>
                  <a:noFill/>
                </a:ln>
                <a:solidFill>
                  <a:schemeClr val="bg1">
                    <a:lumMod val="85000"/>
                    <a:lumOff val="15000"/>
                  </a:schemeClr>
                </a:solidFill>
                <a:effectLst/>
                <a:uLnTx/>
                <a:uFillTx/>
                <a:latin typeface="Arial"/>
                <a:ea typeface="+mn-ea"/>
                <a:cs typeface="Arial"/>
              </a:rPr>
              <a:t>the </a:t>
            </a:r>
            <a:r>
              <a:rPr kumimoji="0" sz="2800" b="0" i="0" u="none" strike="noStrike" kern="1200" cap="none" spc="-170" normalizeH="0" baseline="0" noProof="0" dirty="0">
                <a:ln>
                  <a:noFill/>
                </a:ln>
                <a:solidFill>
                  <a:schemeClr val="bg1">
                    <a:lumMod val="85000"/>
                    <a:lumOff val="15000"/>
                  </a:schemeClr>
                </a:solidFill>
                <a:effectLst/>
                <a:uLnTx/>
                <a:uFillTx/>
                <a:latin typeface="Arial"/>
                <a:ea typeface="+mn-ea"/>
                <a:cs typeface="Arial"/>
              </a:rPr>
              <a:t>stored </a:t>
            </a:r>
            <a:r>
              <a:rPr kumimoji="0" sz="2800" b="0" i="0" u="none" strike="noStrike" kern="1200" cap="none" spc="-95" normalizeH="0" baseline="0" noProof="0" dirty="0">
                <a:ln>
                  <a:noFill/>
                </a:ln>
                <a:solidFill>
                  <a:schemeClr val="bg1">
                    <a:lumMod val="85000"/>
                    <a:lumOff val="15000"/>
                  </a:schemeClr>
                </a:solidFill>
                <a:effectLst/>
                <a:uLnTx/>
                <a:uFillTx/>
                <a:latin typeface="Arial"/>
                <a:ea typeface="+mn-ea"/>
                <a:cs typeface="Arial"/>
              </a:rPr>
              <a:t>record </a:t>
            </a:r>
            <a:r>
              <a:rPr kumimoji="0" sz="2800" b="0" i="0" u="none" strike="noStrike" kern="1200" cap="none" spc="35" normalizeH="0" baseline="0" noProof="0" dirty="0">
                <a:ln>
                  <a:noFill/>
                </a:ln>
                <a:solidFill>
                  <a:schemeClr val="bg1">
                    <a:lumMod val="85000"/>
                    <a:lumOff val="15000"/>
                  </a:schemeClr>
                </a:solidFill>
                <a:effectLst/>
                <a:uLnTx/>
                <a:uFillTx/>
                <a:latin typeface="Arial"/>
                <a:ea typeface="+mn-ea"/>
                <a:cs typeface="Arial"/>
              </a:rPr>
              <a:t>for </a:t>
            </a:r>
            <a:r>
              <a:rPr kumimoji="0" sz="2800" b="0" i="0" u="none" strike="noStrike" kern="1200" cap="none" spc="-60" normalizeH="0" baseline="0" noProof="0" dirty="0">
                <a:ln>
                  <a:noFill/>
                </a:ln>
                <a:solidFill>
                  <a:schemeClr val="bg1">
                    <a:lumMod val="85000"/>
                    <a:lumOff val="15000"/>
                  </a:schemeClr>
                </a:solidFill>
                <a:effectLst/>
                <a:uLnTx/>
                <a:uFillTx/>
                <a:latin typeface="Arial"/>
                <a:ea typeface="+mn-ea"/>
                <a:cs typeface="Arial"/>
              </a:rPr>
              <a:t>that</a:t>
            </a:r>
            <a:r>
              <a:rPr kumimoji="0" sz="2800" b="0" i="0" u="none" strike="noStrike" kern="1200" cap="none" spc="-380" normalizeH="0" baseline="0" noProof="0" dirty="0">
                <a:ln>
                  <a:noFill/>
                </a:ln>
                <a:solidFill>
                  <a:schemeClr val="bg1">
                    <a:lumMod val="85000"/>
                    <a:lumOff val="15000"/>
                  </a:schemeClr>
                </a:solidFill>
                <a:effectLst/>
                <a:uLnTx/>
                <a:uFillTx/>
                <a:latin typeface="Arial"/>
                <a:ea typeface="+mn-ea"/>
                <a:cs typeface="Arial"/>
              </a:rPr>
              <a:t> </a:t>
            </a:r>
            <a:r>
              <a:rPr kumimoji="0" sz="2800" b="0" i="0" u="none" strike="noStrike" kern="1200" cap="none" spc="-190" normalizeH="0" baseline="0" noProof="0" dirty="0">
                <a:ln>
                  <a:noFill/>
                </a:ln>
                <a:solidFill>
                  <a:schemeClr val="bg1">
                    <a:lumMod val="85000"/>
                    <a:lumOff val="15000"/>
                  </a:schemeClr>
                </a:solidFill>
                <a:effectLst/>
                <a:uLnTx/>
                <a:uFillTx/>
                <a:latin typeface="Arial"/>
                <a:ea typeface="+mn-ea"/>
                <a:cs typeface="Arial"/>
              </a:rPr>
              <a:t>person.</a:t>
            </a:r>
            <a:endParaRPr kumimoji="0" sz="28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a:p>
            <a:pPr marL="248920" marR="1229995" lvl="0" indent="-236854" algn="l" defTabSz="914400" rtl="0" eaLnBrk="1" fontAlgn="auto" latinLnBrk="0" hangingPunct="1">
              <a:lnSpc>
                <a:spcPct val="100000"/>
              </a:lnSpc>
              <a:spcBef>
                <a:spcPts val="870"/>
              </a:spcBef>
              <a:spcAft>
                <a:spcPts val="0"/>
              </a:spcAft>
              <a:buClrTx/>
              <a:buSzTx/>
              <a:buFontTx/>
              <a:buNone/>
              <a:tabLst/>
              <a:defRPr/>
            </a:pPr>
            <a:r>
              <a:rPr kumimoji="0" sz="3000" b="1" i="0" u="none" strike="noStrike" kern="1200" cap="none" spc="-470" normalizeH="0" baseline="0" noProof="0" dirty="0">
                <a:ln>
                  <a:noFill/>
                </a:ln>
                <a:solidFill>
                  <a:srgbClr val="244060"/>
                </a:solidFill>
                <a:effectLst/>
                <a:uLnTx/>
                <a:uFillTx/>
                <a:latin typeface="Arial"/>
                <a:ea typeface="+mn-ea"/>
                <a:cs typeface="Arial"/>
              </a:rPr>
              <a:t>Face </a:t>
            </a:r>
            <a:r>
              <a:rPr kumimoji="0" sz="3000" b="1" i="0" u="none" strike="noStrike" kern="1200" cap="none" spc="-335" normalizeH="0" baseline="0" noProof="0" dirty="0">
                <a:ln>
                  <a:noFill/>
                </a:ln>
                <a:solidFill>
                  <a:srgbClr val="244060"/>
                </a:solidFill>
                <a:effectLst/>
                <a:uLnTx/>
                <a:uFillTx/>
                <a:latin typeface="Arial"/>
                <a:ea typeface="+mn-ea"/>
                <a:cs typeface="Arial"/>
              </a:rPr>
              <a:t>Recognition </a:t>
            </a:r>
            <a:r>
              <a:rPr kumimoji="0" sz="3000" b="1" i="0" u="none" strike="noStrike" kern="1200" cap="none" spc="-330" normalizeH="0" baseline="0" noProof="0" dirty="0">
                <a:ln>
                  <a:noFill/>
                </a:ln>
                <a:solidFill>
                  <a:srgbClr val="244060"/>
                </a:solidFill>
                <a:effectLst/>
                <a:uLnTx/>
                <a:uFillTx/>
                <a:latin typeface="Arial"/>
                <a:ea typeface="+mn-ea"/>
                <a:cs typeface="Arial"/>
              </a:rPr>
              <a:t>Attendance </a:t>
            </a:r>
            <a:r>
              <a:rPr kumimoji="0" sz="3000" b="1" i="0" u="none" strike="noStrike" kern="1200" cap="none" spc="-470" normalizeH="0" baseline="0" noProof="0" dirty="0">
                <a:ln>
                  <a:noFill/>
                </a:ln>
                <a:solidFill>
                  <a:srgbClr val="244060"/>
                </a:solidFill>
                <a:effectLst/>
                <a:uLnTx/>
                <a:uFillTx/>
                <a:latin typeface="Arial"/>
                <a:ea typeface="+mn-ea"/>
                <a:cs typeface="Arial"/>
              </a:rPr>
              <a:t>System </a:t>
            </a:r>
            <a:r>
              <a:rPr kumimoji="0" sz="2800" b="0" i="0" u="none" strike="noStrike" kern="1200" cap="none" spc="-155" normalizeH="0" baseline="0" noProof="0" dirty="0">
                <a:ln>
                  <a:noFill/>
                </a:ln>
                <a:solidFill>
                  <a:schemeClr val="bg1">
                    <a:lumMod val="85000"/>
                    <a:lumOff val="15000"/>
                  </a:schemeClr>
                </a:solidFill>
                <a:effectLst/>
                <a:uLnTx/>
                <a:uFillTx/>
                <a:latin typeface="Arial"/>
                <a:ea typeface="+mn-ea"/>
                <a:cs typeface="Arial"/>
              </a:rPr>
              <a:t>is </a:t>
            </a:r>
            <a:r>
              <a:rPr kumimoji="0" sz="2800" b="0" i="0" u="none" strike="noStrike" kern="1200" cap="none" spc="-40" normalizeH="0" baseline="0" noProof="0" dirty="0">
                <a:ln>
                  <a:noFill/>
                </a:ln>
                <a:solidFill>
                  <a:schemeClr val="bg1">
                    <a:lumMod val="85000"/>
                    <a:lumOff val="15000"/>
                  </a:schemeClr>
                </a:solidFill>
                <a:effectLst/>
                <a:uLnTx/>
                <a:uFillTx/>
                <a:latin typeface="Arial"/>
                <a:ea typeface="+mn-ea"/>
                <a:cs typeface="Arial"/>
              </a:rPr>
              <a:t>marking </a:t>
            </a:r>
            <a:r>
              <a:rPr kumimoji="0" sz="2800" b="0" i="0" u="none" strike="noStrike" kern="1200" cap="none" spc="-60" normalizeH="0" baseline="0" noProof="0" dirty="0">
                <a:ln>
                  <a:noFill/>
                </a:ln>
                <a:solidFill>
                  <a:schemeClr val="bg1">
                    <a:lumMod val="85000"/>
                    <a:lumOff val="15000"/>
                  </a:schemeClr>
                </a:solidFill>
                <a:effectLst/>
                <a:uLnTx/>
                <a:uFillTx/>
                <a:latin typeface="Arial"/>
                <a:ea typeface="+mn-ea"/>
                <a:cs typeface="Arial"/>
              </a:rPr>
              <a:t>of  </a:t>
            </a:r>
            <a:r>
              <a:rPr kumimoji="0" sz="2800" b="0" i="0" u="none" strike="noStrike" kern="1200" cap="none" spc="-175" normalizeH="0" baseline="0" noProof="0" dirty="0">
                <a:ln>
                  <a:noFill/>
                </a:ln>
                <a:solidFill>
                  <a:schemeClr val="bg1">
                    <a:lumMod val="85000"/>
                    <a:lumOff val="15000"/>
                  </a:schemeClr>
                </a:solidFill>
                <a:effectLst/>
                <a:uLnTx/>
                <a:uFillTx/>
                <a:latin typeface="Arial"/>
                <a:ea typeface="+mn-ea"/>
                <a:cs typeface="Arial"/>
              </a:rPr>
              <a:t>attendance </a:t>
            </a:r>
            <a:r>
              <a:rPr kumimoji="0" sz="2800" b="0" i="0" u="none" strike="noStrike" kern="1200" cap="none" spc="-310" normalizeH="0" baseline="0" noProof="0" dirty="0">
                <a:ln>
                  <a:noFill/>
                </a:ln>
                <a:solidFill>
                  <a:schemeClr val="bg1">
                    <a:lumMod val="85000"/>
                    <a:lumOff val="15000"/>
                  </a:schemeClr>
                </a:solidFill>
                <a:effectLst/>
                <a:uLnTx/>
                <a:uFillTx/>
                <a:latin typeface="Arial"/>
                <a:ea typeface="+mn-ea"/>
                <a:cs typeface="Arial"/>
              </a:rPr>
              <a:t>based </a:t>
            </a:r>
            <a:r>
              <a:rPr kumimoji="0" sz="2800" b="0" i="0" u="none" strike="noStrike" kern="1200" cap="none" spc="-130" normalizeH="0" baseline="0" noProof="0" dirty="0">
                <a:ln>
                  <a:noFill/>
                </a:ln>
                <a:solidFill>
                  <a:schemeClr val="bg1">
                    <a:lumMod val="85000"/>
                    <a:lumOff val="15000"/>
                  </a:schemeClr>
                </a:solidFill>
                <a:effectLst/>
                <a:uLnTx/>
                <a:uFillTx/>
                <a:latin typeface="Arial"/>
                <a:ea typeface="+mn-ea"/>
                <a:cs typeface="Arial"/>
              </a:rPr>
              <a:t>on </a:t>
            </a:r>
            <a:r>
              <a:rPr kumimoji="0" sz="2800" b="0" i="0" u="none" strike="noStrike" kern="1200" cap="none" spc="-80" normalizeH="0" baseline="0" noProof="0" dirty="0">
                <a:ln>
                  <a:noFill/>
                </a:ln>
                <a:solidFill>
                  <a:schemeClr val="bg1">
                    <a:lumMod val="85000"/>
                    <a:lumOff val="15000"/>
                  </a:schemeClr>
                </a:solidFill>
                <a:effectLst/>
                <a:uLnTx/>
                <a:uFillTx/>
                <a:latin typeface="Arial"/>
                <a:ea typeface="+mn-ea"/>
                <a:cs typeface="Arial"/>
              </a:rPr>
              <a:t>this</a:t>
            </a:r>
            <a:r>
              <a:rPr kumimoji="0" sz="2800" b="0" i="0" u="none" strike="noStrike" kern="1200" cap="none" spc="120" normalizeH="0" baseline="0" noProof="0" dirty="0">
                <a:ln>
                  <a:noFill/>
                </a:ln>
                <a:solidFill>
                  <a:schemeClr val="bg1">
                    <a:lumMod val="85000"/>
                    <a:lumOff val="15000"/>
                  </a:schemeClr>
                </a:solidFill>
                <a:effectLst/>
                <a:uLnTx/>
                <a:uFillTx/>
                <a:latin typeface="Arial"/>
                <a:ea typeface="+mn-ea"/>
                <a:cs typeface="Arial"/>
              </a:rPr>
              <a:t> </a:t>
            </a:r>
            <a:r>
              <a:rPr kumimoji="0" sz="2800" b="0" i="0" u="none" strike="noStrike" kern="1200" cap="none" spc="-140" normalizeH="0" baseline="0" noProof="0" dirty="0">
                <a:ln>
                  <a:noFill/>
                </a:ln>
                <a:solidFill>
                  <a:schemeClr val="bg1">
                    <a:lumMod val="85000"/>
                    <a:lumOff val="15000"/>
                  </a:schemeClr>
                </a:solidFill>
                <a:effectLst/>
                <a:uLnTx/>
                <a:uFillTx/>
                <a:latin typeface="Arial"/>
                <a:ea typeface="+mn-ea"/>
                <a:cs typeface="Arial"/>
              </a:rPr>
              <a:t>technology.</a:t>
            </a:r>
            <a:endParaRPr kumimoji="0" sz="2800" b="0" i="0" u="none" strike="noStrike" kern="1200" cap="none" spc="0" normalizeH="0" baseline="0" noProof="0" dirty="0">
              <a:ln>
                <a:noFill/>
              </a:ln>
              <a:solidFill>
                <a:schemeClr val="bg1">
                  <a:lumMod val="85000"/>
                  <a:lumOff val="15000"/>
                </a:schemeClr>
              </a:solidFill>
              <a:effectLst/>
              <a:uLnTx/>
              <a:uFillTx/>
              <a:latin typeface="Arial"/>
              <a:ea typeface="+mn-ea"/>
              <a:cs typeface="Arial"/>
            </a:endParaRPr>
          </a:p>
        </p:txBody>
      </p:sp>
      <p:sp>
        <p:nvSpPr>
          <p:cNvPr id="4" name="object 4"/>
          <p:cNvSpPr/>
          <p:nvPr/>
        </p:nvSpPr>
        <p:spPr>
          <a:xfrm>
            <a:off x="1066800" y="4494073"/>
            <a:ext cx="10355580" cy="15803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62500" y="304800"/>
            <a:ext cx="2667000" cy="939800"/>
          </a:xfrm>
          <a:prstGeom prst="rect">
            <a:avLst/>
          </a:prstGeom>
        </p:spPr>
        <p:txBody>
          <a:bodyPr vert="horz" wrap="square" lIns="0" tIns="12700" rIns="0" bIns="0" rtlCol="0">
            <a:spAutoFit/>
          </a:bodyPr>
          <a:lstStyle/>
          <a:p>
            <a:pPr marL="12700">
              <a:lnSpc>
                <a:spcPct val="100000"/>
              </a:lnSpc>
              <a:spcBef>
                <a:spcPts val="100"/>
              </a:spcBef>
            </a:pPr>
            <a:r>
              <a:rPr sz="6000" spc="-580" dirty="0">
                <a:latin typeface="Arial"/>
                <a:cs typeface="Arial"/>
              </a:rPr>
              <a:t>Scope</a:t>
            </a:r>
            <a:endParaRPr sz="6000" dirty="0">
              <a:latin typeface="Arial"/>
              <a:cs typeface="Arial"/>
            </a:endParaRPr>
          </a:p>
        </p:txBody>
      </p:sp>
      <p:sp>
        <p:nvSpPr>
          <p:cNvPr id="5" name="object 5"/>
          <p:cNvSpPr txBox="1"/>
          <p:nvPr/>
        </p:nvSpPr>
        <p:spPr>
          <a:xfrm>
            <a:off x="11320526" y="6443726"/>
            <a:ext cx="179705" cy="228600"/>
          </a:xfrm>
          <a:prstGeom prst="rect">
            <a:avLst/>
          </a:prstGeom>
        </p:spPr>
        <p:txBody>
          <a:bodyPr vert="horz" wrap="square" lIns="0" tIns="0" rIns="0" bIns="0" rtlCol="0">
            <a:spAutoFit/>
          </a:bodyPr>
          <a:lstStyle/>
          <a:p>
            <a:pPr marL="38100">
              <a:lnSpc>
                <a:spcPts val="1620"/>
              </a:lnSpc>
            </a:pPr>
            <a:fld id="{81D60167-4931-47E6-BA6A-407CBD079E47}" type="slidenum">
              <a:rPr sz="1600" spc="-5" dirty="0">
                <a:solidFill>
                  <a:srgbClr val="888888"/>
                </a:solidFill>
                <a:latin typeface="Carlito"/>
                <a:cs typeface="Carlito"/>
              </a:rPr>
              <a:t>5</a:t>
            </a:fld>
            <a:endParaRPr sz="1600">
              <a:latin typeface="Carlito"/>
              <a:cs typeface="Carlito"/>
            </a:endParaRPr>
          </a:p>
        </p:txBody>
      </p:sp>
      <p:sp>
        <p:nvSpPr>
          <p:cNvPr id="4" name="object 4"/>
          <p:cNvSpPr txBox="1"/>
          <p:nvPr/>
        </p:nvSpPr>
        <p:spPr>
          <a:xfrm>
            <a:off x="914400" y="1630751"/>
            <a:ext cx="10131425" cy="3596497"/>
          </a:xfrm>
          <a:prstGeom prst="rect">
            <a:avLst/>
          </a:prstGeom>
        </p:spPr>
        <p:txBody>
          <a:bodyPr vert="horz" wrap="square" lIns="0" tIns="13335" rIns="0" bIns="0" rtlCol="0">
            <a:spAutoFit/>
          </a:bodyPr>
          <a:lstStyle/>
          <a:p>
            <a:pPr marL="469900" marR="5080" indent="-457200">
              <a:lnSpc>
                <a:spcPct val="100000"/>
              </a:lnSpc>
              <a:spcBef>
                <a:spcPts val="105"/>
              </a:spcBef>
              <a:buChar char="•"/>
              <a:tabLst>
                <a:tab pos="469265" algn="l"/>
                <a:tab pos="469900" algn="l"/>
              </a:tabLst>
            </a:pPr>
            <a:r>
              <a:rPr lang="en-IN" sz="3000" spc="-145" dirty="0">
                <a:solidFill>
                  <a:schemeClr val="bg1">
                    <a:lumMod val="85000"/>
                    <a:lumOff val="15000"/>
                  </a:schemeClr>
                </a:solidFill>
                <a:latin typeface="Arial" panose="020B0604020202020204" pitchFamily="34" charset="0"/>
                <a:cs typeface="Arial" panose="020B0604020202020204" pitchFamily="34" charset="0"/>
              </a:rPr>
              <a:t>A</a:t>
            </a:r>
            <a:r>
              <a:rPr sz="3000" spc="-145" dirty="0" err="1">
                <a:solidFill>
                  <a:schemeClr val="bg1">
                    <a:lumMod val="85000"/>
                    <a:lumOff val="15000"/>
                  </a:schemeClr>
                </a:solidFill>
                <a:latin typeface="Arial" panose="020B0604020202020204" pitchFamily="34" charset="0"/>
                <a:cs typeface="Arial" panose="020B0604020202020204" pitchFamily="34" charset="0"/>
              </a:rPr>
              <a:t>utomated</a:t>
            </a:r>
            <a:r>
              <a:rPr sz="3000" spc="-145" dirty="0">
                <a:solidFill>
                  <a:schemeClr val="bg1">
                    <a:lumMod val="85000"/>
                    <a:lumOff val="15000"/>
                  </a:schemeClr>
                </a:solidFill>
                <a:latin typeface="Arial" panose="020B0604020202020204" pitchFamily="34" charset="0"/>
                <a:cs typeface="Arial" panose="020B0604020202020204" pitchFamily="34" charset="0"/>
              </a:rPr>
              <a:t> </a:t>
            </a:r>
            <a:r>
              <a:rPr sz="3000" spc="-155" dirty="0">
                <a:solidFill>
                  <a:schemeClr val="bg1">
                    <a:lumMod val="85000"/>
                    <a:lumOff val="15000"/>
                  </a:schemeClr>
                </a:solidFill>
                <a:latin typeface="Arial" panose="020B0604020202020204" pitchFamily="34" charset="0"/>
                <a:cs typeface="Arial" panose="020B0604020202020204" pitchFamily="34" charset="0"/>
              </a:rPr>
              <a:t>attendance </a:t>
            </a:r>
            <a:r>
              <a:rPr sz="3000" spc="-235" dirty="0">
                <a:solidFill>
                  <a:schemeClr val="bg1">
                    <a:lumMod val="85000"/>
                    <a:lumOff val="15000"/>
                  </a:schemeClr>
                </a:solidFill>
                <a:latin typeface="Arial" panose="020B0604020202020204" pitchFamily="34" charset="0"/>
                <a:cs typeface="Arial" panose="020B0604020202020204" pitchFamily="34" charset="0"/>
              </a:rPr>
              <a:t>system </a:t>
            </a:r>
            <a:r>
              <a:rPr sz="3000" spc="-50" dirty="0">
                <a:solidFill>
                  <a:schemeClr val="bg1">
                    <a:lumMod val="85000"/>
                    <a:lumOff val="15000"/>
                  </a:schemeClr>
                </a:solidFill>
                <a:latin typeface="Arial" panose="020B0604020202020204" pitchFamily="34" charset="0"/>
                <a:cs typeface="Arial" panose="020B0604020202020204" pitchFamily="34" charset="0"/>
              </a:rPr>
              <a:t>that </a:t>
            </a:r>
            <a:r>
              <a:rPr sz="3000" spc="-140" dirty="0">
                <a:solidFill>
                  <a:schemeClr val="bg1">
                    <a:lumMod val="85000"/>
                    <a:lumOff val="15000"/>
                  </a:schemeClr>
                </a:solidFill>
                <a:latin typeface="Arial" panose="020B0604020202020204" pitchFamily="34" charset="0"/>
                <a:cs typeface="Arial" panose="020B0604020202020204" pitchFamily="34" charset="0"/>
              </a:rPr>
              <a:t>is </a:t>
            </a:r>
            <a:r>
              <a:rPr sz="3000" spc="-65" dirty="0">
                <a:solidFill>
                  <a:schemeClr val="bg1">
                    <a:lumMod val="85000"/>
                    <a:lumOff val="15000"/>
                  </a:schemeClr>
                </a:solidFill>
                <a:latin typeface="Arial" panose="020B0604020202020204" pitchFamily="34" charset="0"/>
                <a:cs typeface="Arial" panose="020B0604020202020204" pitchFamily="34" charset="0"/>
              </a:rPr>
              <a:t>practical, reliable</a:t>
            </a:r>
            <a:endParaRPr lang="en-IN" sz="3000" spc="-75" dirty="0">
              <a:solidFill>
                <a:schemeClr val="bg1">
                  <a:lumMod val="85000"/>
                  <a:lumOff val="15000"/>
                </a:schemeClr>
              </a:solidFill>
              <a:latin typeface="Arial" panose="020B0604020202020204" pitchFamily="34" charset="0"/>
              <a:cs typeface="Arial" panose="020B0604020202020204" pitchFamily="34" charset="0"/>
            </a:endParaRPr>
          </a:p>
          <a:p>
            <a:pPr marL="469900" marR="5080" indent="-457200">
              <a:lnSpc>
                <a:spcPct val="100000"/>
              </a:lnSpc>
              <a:spcBef>
                <a:spcPts val="105"/>
              </a:spcBef>
              <a:buFont typeface="Arial" panose="020B0604020202020204" pitchFamily="34" charset="0"/>
              <a:buChar char="•"/>
              <a:tabLst>
                <a:tab pos="469265" algn="l"/>
                <a:tab pos="469900" algn="l"/>
              </a:tabLst>
            </a:pPr>
            <a:r>
              <a:rPr lang="en-IN" sz="3000" spc="-75" dirty="0">
                <a:solidFill>
                  <a:schemeClr val="bg1">
                    <a:lumMod val="85000"/>
                    <a:lumOff val="15000"/>
                  </a:schemeClr>
                </a:solidFill>
                <a:latin typeface="Arial" panose="020B0604020202020204" pitchFamily="34" charset="0"/>
                <a:cs typeface="Arial" panose="020B0604020202020204" pitchFamily="34" charset="0"/>
              </a:rPr>
              <a:t>E</a:t>
            </a:r>
            <a:r>
              <a:rPr sz="3000" spc="-75" dirty="0" err="1">
                <a:solidFill>
                  <a:schemeClr val="bg1">
                    <a:lumMod val="85000"/>
                    <a:lumOff val="15000"/>
                  </a:schemeClr>
                </a:solidFill>
                <a:latin typeface="Arial" panose="020B0604020202020204" pitchFamily="34" charset="0"/>
                <a:cs typeface="Arial" panose="020B0604020202020204" pitchFamily="34" charset="0"/>
              </a:rPr>
              <a:t>liminate</a:t>
            </a:r>
            <a:r>
              <a:rPr sz="3000" spc="-75" dirty="0">
                <a:solidFill>
                  <a:schemeClr val="bg1">
                    <a:lumMod val="85000"/>
                    <a:lumOff val="15000"/>
                  </a:schemeClr>
                </a:solidFill>
                <a:latin typeface="Arial" panose="020B0604020202020204" pitchFamily="34" charset="0"/>
                <a:cs typeface="Arial" panose="020B0604020202020204" pitchFamily="34" charset="0"/>
              </a:rPr>
              <a:t> </a:t>
            </a:r>
            <a:r>
              <a:rPr sz="3000" spc="-105" dirty="0">
                <a:solidFill>
                  <a:schemeClr val="bg1">
                    <a:lumMod val="85000"/>
                    <a:lumOff val="15000"/>
                  </a:schemeClr>
                </a:solidFill>
                <a:latin typeface="Arial" panose="020B0604020202020204" pitchFamily="34" charset="0"/>
                <a:cs typeface="Arial" panose="020B0604020202020204" pitchFamily="34" charset="0"/>
              </a:rPr>
              <a:t>disturbance</a:t>
            </a:r>
            <a:r>
              <a:rPr lang="en-IN" sz="3000" spc="-105" dirty="0">
                <a:solidFill>
                  <a:schemeClr val="bg1">
                    <a:lumMod val="85000"/>
                    <a:lumOff val="15000"/>
                  </a:schemeClr>
                </a:solidFill>
                <a:latin typeface="Arial" panose="020B0604020202020204" pitchFamily="34" charset="0"/>
                <a:cs typeface="Arial" panose="020B0604020202020204" pitchFamily="34" charset="0"/>
              </a:rPr>
              <a:t>,</a:t>
            </a:r>
            <a:r>
              <a:rPr sz="3000" spc="-75" dirty="0">
                <a:solidFill>
                  <a:schemeClr val="bg1">
                    <a:lumMod val="85000"/>
                    <a:lumOff val="15000"/>
                  </a:schemeClr>
                </a:solidFill>
                <a:latin typeface="Arial" panose="020B0604020202020204" pitchFamily="34" charset="0"/>
                <a:cs typeface="Arial" panose="020B0604020202020204" pitchFamily="34" charset="0"/>
              </a:rPr>
              <a:t>time </a:t>
            </a:r>
            <a:r>
              <a:rPr sz="3000" spc="-235" dirty="0">
                <a:solidFill>
                  <a:schemeClr val="bg1">
                    <a:lumMod val="85000"/>
                    <a:lumOff val="15000"/>
                  </a:schemeClr>
                </a:solidFill>
                <a:latin typeface="Arial" panose="020B0604020202020204" pitchFamily="34" charset="0"/>
                <a:cs typeface="Arial" panose="020B0604020202020204" pitchFamily="34" charset="0"/>
              </a:rPr>
              <a:t>loss </a:t>
            </a:r>
            <a:r>
              <a:rPr sz="3000" spc="-50" dirty="0">
                <a:solidFill>
                  <a:schemeClr val="bg1">
                    <a:lumMod val="85000"/>
                    <a:lumOff val="15000"/>
                  </a:schemeClr>
                </a:solidFill>
                <a:latin typeface="Arial" panose="020B0604020202020204" pitchFamily="34" charset="0"/>
                <a:cs typeface="Arial" panose="020B0604020202020204" pitchFamily="34" charset="0"/>
              </a:rPr>
              <a:t>of  </a:t>
            </a:r>
            <a:r>
              <a:rPr sz="3000" spc="-15" dirty="0">
                <a:solidFill>
                  <a:schemeClr val="bg1">
                    <a:lumMod val="85000"/>
                    <a:lumOff val="15000"/>
                  </a:schemeClr>
                </a:solidFill>
                <a:latin typeface="Arial" panose="020B0604020202020204" pitchFamily="34" charset="0"/>
                <a:cs typeface="Arial" panose="020B0604020202020204" pitchFamily="34" charset="0"/>
              </a:rPr>
              <a:t>traditional </a:t>
            </a:r>
            <a:r>
              <a:rPr sz="3000" spc="-155" dirty="0">
                <a:solidFill>
                  <a:schemeClr val="bg1">
                    <a:lumMod val="85000"/>
                    <a:lumOff val="15000"/>
                  </a:schemeClr>
                </a:solidFill>
                <a:latin typeface="Arial" panose="020B0604020202020204" pitchFamily="34" charset="0"/>
                <a:cs typeface="Arial" panose="020B0604020202020204" pitchFamily="34" charset="0"/>
              </a:rPr>
              <a:t>attendance</a:t>
            </a:r>
            <a:r>
              <a:rPr sz="3000" spc="-240" dirty="0">
                <a:solidFill>
                  <a:schemeClr val="bg1">
                    <a:lumMod val="85000"/>
                    <a:lumOff val="15000"/>
                  </a:schemeClr>
                </a:solidFill>
                <a:latin typeface="Arial" panose="020B0604020202020204" pitchFamily="34" charset="0"/>
                <a:cs typeface="Arial" panose="020B0604020202020204" pitchFamily="34" charset="0"/>
              </a:rPr>
              <a:t> </a:t>
            </a:r>
            <a:r>
              <a:rPr sz="3000" spc="-260" dirty="0">
                <a:solidFill>
                  <a:schemeClr val="bg1">
                    <a:lumMod val="85000"/>
                    <a:lumOff val="15000"/>
                  </a:schemeClr>
                </a:solidFill>
                <a:latin typeface="Arial" panose="020B0604020202020204" pitchFamily="34" charset="0"/>
                <a:cs typeface="Arial" panose="020B0604020202020204" pitchFamily="34" charset="0"/>
              </a:rPr>
              <a:t>systems.</a:t>
            </a:r>
            <a:endParaRPr sz="3000" dirty="0">
              <a:solidFill>
                <a:schemeClr val="bg1">
                  <a:lumMod val="85000"/>
                  <a:lumOff val="15000"/>
                </a:schemeClr>
              </a:solidFill>
              <a:latin typeface="Arial" panose="020B0604020202020204" pitchFamily="34" charset="0"/>
              <a:cs typeface="Arial" panose="020B0604020202020204" pitchFamily="34" charset="0"/>
            </a:endParaRPr>
          </a:p>
          <a:p>
            <a:pPr marL="469900" marR="622300" indent="-457200">
              <a:lnSpc>
                <a:spcPct val="100000"/>
              </a:lnSpc>
              <a:spcBef>
                <a:spcPts val="765"/>
              </a:spcBef>
              <a:buChar char="•"/>
              <a:tabLst>
                <a:tab pos="469265" algn="l"/>
                <a:tab pos="469900" algn="l"/>
              </a:tabLst>
            </a:pPr>
            <a:r>
              <a:rPr lang="en-IN" sz="3000" spc="-150" dirty="0">
                <a:solidFill>
                  <a:schemeClr val="bg1">
                    <a:lumMod val="85000"/>
                    <a:lumOff val="15000"/>
                  </a:schemeClr>
                </a:solidFill>
                <a:latin typeface="Arial" panose="020B0604020202020204" pitchFamily="34" charset="0"/>
                <a:cs typeface="Arial" panose="020B0604020202020204" pitchFamily="34" charset="0"/>
              </a:rPr>
              <a:t>E</a:t>
            </a:r>
            <a:r>
              <a:rPr sz="3000" spc="-150" dirty="0">
                <a:solidFill>
                  <a:schemeClr val="bg1">
                    <a:lumMod val="85000"/>
                    <a:lumOff val="15000"/>
                  </a:schemeClr>
                </a:solidFill>
                <a:latin typeface="Arial" panose="020B0604020202020204" pitchFamily="34" charset="0"/>
                <a:cs typeface="Arial" panose="020B0604020202020204" pitchFamily="34" charset="0"/>
              </a:rPr>
              <a:t>valuate</a:t>
            </a:r>
            <a:r>
              <a:rPr lang="en-IN" sz="3000" spc="-150" dirty="0">
                <a:solidFill>
                  <a:schemeClr val="bg1">
                    <a:lumMod val="85000"/>
                    <a:lumOff val="15000"/>
                  </a:schemeClr>
                </a:solidFill>
                <a:latin typeface="Arial" panose="020B0604020202020204" pitchFamily="34" charset="0"/>
                <a:cs typeface="Arial" panose="020B0604020202020204" pitchFamily="34" charset="0"/>
              </a:rPr>
              <a:t> students </a:t>
            </a:r>
            <a:r>
              <a:rPr sz="3000" spc="-105" dirty="0">
                <a:solidFill>
                  <a:schemeClr val="bg1">
                    <a:lumMod val="85000"/>
                    <a:lumOff val="15000"/>
                  </a:schemeClr>
                </a:solidFill>
                <a:latin typeface="Arial" panose="020B0604020202020204" pitchFamily="34" charset="0"/>
                <a:cs typeface="Arial" panose="020B0604020202020204" pitchFamily="34" charset="0"/>
              </a:rPr>
              <a:t>performance </a:t>
            </a:r>
            <a:r>
              <a:rPr sz="3000" spc="-125" dirty="0">
                <a:solidFill>
                  <a:schemeClr val="bg1">
                    <a:lumMod val="85000"/>
                    <a:lumOff val="15000"/>
                  </a:schemeClr>
                </a:solidFill>
                <a:latin typeface="Arial" panose="020B0604020202020204" pitchFamily="34" charset="0"/>
                <a:cs typeface="Arial" panose="020B0604020202020204" pitchFamily="34" charset="0"/>
              </a:rPr>
              <a:t>depending </a:t>
            </a:r>
            <a:r>
              <a:rPr sz="3000" spc="-114" dirty="0">
                <a:solidFill>
                  <a:schemeClr val="bg1">
                    <a:lumMod val="85000"/>
                    <a:lumOff val="15000"/>
                  </a:schemeClr>
                </a:solidFill>
                <a:latin typeface="Arial" panose="020B0604020202020204" pitchFamily="34" charset="0"/>
                <a:cs typeface="Arial" panose="020B0604020202020204" pitchFamily="34" charset="0"/>
              </a:rPr>
              <a:t>on </a:t>
            </a:r>
            <a:r>
              <a:rPr sz="3000" dirty="0">
                <a:solidFill>
                  <a:schemeClr val="bg1">
                    <a:lumMod val="85000"/>
                    <a:lumOff val="15000"/>
                  </a:schemeClr>
                </a:solidFill>
                <a:latin typeface="Arial" panose="020B0604020202020204" pitchFamily="34" charset="0"/>
                <a:cs typeface="Arial" panose="020B0604020202020204" pitchFamily="34" charset="0"/>
              </a:rPr>
              <a:t>their </a:t>
            </a:r>
            <a:r>
              <a:rPr sz="3000" spc="-120" dirty="0">
                <a:solidFill>
                  <a:schemeClr val="bg1">
                    <a:lumMod val="85000"/>
                    <a:lumOff val="15000"/>
                  </a:schemeClr>
                </a:solidFill>
                <a:latin typeface="Arial" panose="020B0604020202020204" pitchFamily="34" charset="0"/>
                <a:cs typeface="Arial" panose="020B0604020202020204" pitchFamily="34" charset="0"/>
              </a:rPr>
              <a:t>recorded </a:t>
            </a:r>
            <a:r>
              <a:rPr sz="3000" spc="-155" dirty="0">
                <a:solidFill>
                  <a:schemeClr val="bg1">
                    <a:lumMod val="85000"/>
                    <a:lumOff val="15000"/>
                  </a:schemeClr>
                </a:solidFill>
                <a:latin typeface="Arial" panose="020B0604020202020204" pitchFamily="34" charset="0"/>
                <a:cs typeface="Arial" panose="020B0604020202020204" pitchFamily="34" charset="0"/>
              </a:rPr>
              <a:t>attendance  </a:t>
            </a:r>
            <a:r>
              <a:rPr sz="3000" spc="-130" dirty="0">
                <a:solidFill>
                  <a:schemeClr val="bg1">
                    <a:lumMod val="85000"/>
                    <a:lumOff val="15000"/>
                  </a:schemeClr>
                </a:solidFill>
                <a:latin typeface="Arial" panose="020B0604020202020204" pitchFamily="34" charset="0"/>
                <a:cs typeface="Arial" panose="020B0604020202020204" pitchFamily="34" charset="0"/>
              </a:rPr>
              <a:t>rate.</a:t>
            </a:r>
            <a:endParaRPr lang="en-IN" sz="3000" spc="-130" dirty="0">
              <a:solidFill>
                <a:schemeClr val="bg1">
                  <a:lumMod val="85000"/>
                  <a:lumOff val="15000"/>
                </a:schemeClr>
              </a:solidFill>
              <a:latin typeface="Arial" panose="020B0604020202020204" pitchFamily="34" charset="0"/>
              <a:cs typeface="Arial" panose="020B0604020202020204" pitchFamily="34" charset="0"/>
            </a:endParaRPr>
          </a:p>
          <a:p>
            <a:pPr marL="469900" marR="622300" indent="-457200">
              <a:lnSpc>
                <a:spcPct val="100000"/>
              </a:lnSpc>
              <a:spcBef>
                <a:spcPts val="765"/>
              </a:spcBef>
              <a:buChar char="•"/>
              <a:tabLst>
                <a:tab pos="469265" algn="l"/>
                <a:tab pos="469900" algn="l"/>
              </a:tabLst>
            </a:pPr>
            <a:r>
              <a:rPr lang="en-IN" sz="3000" spc="-130" dirty="0">
                <a:solidFill>
                  <a:schemeClr val="bg1">
                    <a:lumMod val="85000"/>
                    <a:lumOff val="15000"/>
                  </a:schemeClr>
                </a:solidFill>
                <a:latin typeface="Arial" panose="020B0604020202020204" pitchFamily="34" charset="0"/>
                <a:cs typeface="Arial" panose="020B0604020202020204" pitchFamily="34" charset="0"/>
              </a:rPr>
              <a:t>Avoid indirect contact present in fingerprint authentication</a:t>
            </a:r>
          </a:p>
          <a:p>
            <a:pPr marL="469900" marR="622300" indent="-457200">
              <a:lnSpc>
                <a:spcPct val="100000"/>
              </a:lnSpc>
              <a:spcBef>
                <a:spcPts val="765"/>
              </a:spcBef>
              <a:buChar char="•"/>
              <a:tabLst>
                <a:tab pos="469265" algn="l"/>
                <a:tab pos="469900" algn="l"/>
              </a:tabLst>
            </a:pPr>
            <a:endParaRPr sz="32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65014466"/>
              </p:ext>
            </p:extLst>
          </p:nvPr>
        </p:nvGraphicFramePr>
        <p:xfrm>
          <a:off x="533400" y="1143000"/>
          <a:ext cx="11353798" cy="5181599"/>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2024038">
                  <a:extLst>
                    <a:ext uri="{9D8B030D-6E8A-4147-A177-3AD203B41FA5}">
                      <a16:colId xmlns:a16="http://schemas.microsoft.com/office/drawing/2014/main" val="20001"/>
                    </a:ext>
                  </a:extLst>
                </a:gridCol>
                <a:gridCol w="2397021">
                  <a:extLst>
                    <a:ext uri="{9D8B030D-6E8A-4147-A177-3AD203B41FA5}">
                      <a16:colId xmlns:a16="http://schemas.microsoft.com/office/drawing/2014/main" val="20002"/>
                    </a:ext>
                  </a:extLst>
                </a:gridCol>
                <a:gridCol w="2641020">
                  <a:extLst>
                    <a:ext uri="{9D8B030D-6E8A-4147-A177-3AD203B41FA5}">
                      <a16:colId xmlns:a16="http://schemas.microsoft.com/office/drawing/2014/main" val="20003"/>
                    </a:ext>
                  </a:extLst>
                </a:gridCol>
                <a:gridCol w="3758319">
                  <a:extLst>
                    <a:ext uri="{9D8B030D-6E8A-4147-A177-3AD203B41FA5}">
                      <a16:colId xmlns:a16="http://schemas.microsoft.com/office/drawing/2014/main" val="20004"/>
                    </a:ext>
                  </a:extLst>
                </a:gridCol>
              </a:tblGrid>
              <a:tr h="762324">
                <a:tc>
                  <a:txBody>
                    <a:bodyPr/>
                    <a:lstStyle/>
                    <a:p>
                      <a:pPr marL="60960">
                        <a:lnSpc>
                          <a:spcPct val="100000"/>
                        </a:lnSpc>
                        <a:spcBef>
                          <a:spcPts val="425"/>
                        </a:spcBef>
                      </a:pPr>
                      <a:r>
                        <a:rPr sz="1200" b="1" spc="-40" dirty="0">
                          <a:latin typeface="Arial" panose="020B0604020202020204" pitchFamily="34" charset="0"/>
                          <a:cs typeface="Arial" panose="020B0604020202020204" pitchFamily="34" charset="0"/>
                        </a:rPr>
                        <a:t>Sr.</a:t>
                      </a:r>
                      <a:r>
                        <a:rPr sz="1200" b="1" spc="-25" dirty="0">
                          <a:latin typeface="Arial" panose="020B0604020202020204" pitchFamily="34" charset="0"/>
                          <a:cs typeface="Arial" panose="020B0604020202020204" pitchFamily="34" charset="0"/>
                        </a:rPr>
                        <a:t> </a:t>
                      </a:r>
                      <a:r>
                        <a:rPr sz="1200" b="1" dirty="0">
                          <a:latin typeface="Arial" panose="020B0604020202020204" pitchFamily="34" charset="0"/>
                          <a:cs typeface="Arial" panose="020B0604020202020204" pitchFamily="34" charset="0"/>
                        </a:rPr>
                        <a:t>No</a:t>
                      </a:r>
                      <a:endParaRPr sz="1200" dirty="0">
                        <a:latin typeface="Arial" panose="020B0604020202020204" pitchFamily="34" charset="0"/>
                        <a:cs typeface="Arial" panose="020B0604020202020204" pitchFamily="34" charset="0"/>
                      </a:endParaRPr>
                    </a:p>
                  </a:txBody>
                  <a:tcPr marL="0" marR="0" marT="53975" marB="0">
                    <a:lnL w="12700">
                      <a:solidFill>
                        <a:srgbClr val="BC572C"/>
                      </a:solidFill>
                      <a:prstDash val="solid"/>
                    </a:lnL>
                    <a:lnR w="12700">
                      <a:solidFill>
                        <a:srgbClr val="BC572C"/>
                      </a:solidFill>
                      <a:prstDash val="solid"/>
                    </a:lnR>
                    <a:lnT w="12700">
                      <a:solidFill>
                        <a:srgbClr val="BC572C"/>
                      </a:solidFill>
                      <a:prstDash val="solid"/>
                    </a:lnT>
                    <a:lnB w="28575">
                      <a:solidFill>
                        <a:srgbClr val="BC572C"/>
                      </a:solidFill>
                      <a:prstDash val="solid"/>
                    </a:lnB>
                  </a:tcPr>
                </a:tc>
                <a:tc>
                  <a:txBody>
                    <a:bodyPr/>
                    <a:lstStyle/>
                    <a:p>
                      <a:pPr algn="ctr">
                        <a:lnSpc>
                          <a:spcPct val="100000"/>
                        </a:lnSpc>
                        <a:spcBef>
                          <a:spcPts val="425"/>
                        </a:spcBef>
                      </a:pPr>
                      <a:r>
                        <a:rPr sz="1200" b="1" dirty="0">
                          <a:latin typeface="Arial" panose="020B0604020202020204" pitchFamily="34" charset="0"/>
                          <a:cs typeface="Arial" panose="020B0604020202020204" pitchFamily="34" charset="0"/>
                        </a:rPr>
                        <a:t>Author</a:t>
                      </a:r>
                      <a:endParaRPr sz="1200" dirty="0">
                        <a:latin typeface="Arial" panose="020B0604020202020204" pitchFamily="34" charset="0"/>
                        <a:cs typeface="Arial" panose="020B0604020202020204" pitchFamily="34" charset="0"/>
                      </a:endParaRPr>
                    </a:p>
                  </a:txBody>
                  <a:tcPr marL="0" marR="0" marT="53975" marB="0">
                    <a:lnL w="12700">
                      <a:solidFill>
                        <a:srgbClr val="BC572C"/>
                      </a:solidFill>
                      <a:prstDash val="solid"/>
                    </a:lnL>
                    <a:lnR w="12700">
                      <a:solidFill>
                        <a:srgbClr val="BC572C"/>
                      </a:solidFill>
                      <a:prstDash val="solid"/>
                    </a:lnR>
                    <a:lnT w="12700">
                      <a:solidFill>
                        <a:srgbClr val="BC572C"/>
                      </a:solidFill>
                      <a:prstDash val="solid"/>
                    </a:lnT>
                    <a:lnB w="28575">
                      <a:solidFill>
                        <a:srgbClr val="BC572C"/>
                      </a:solidFill>
                      <a:prstDash val="solid"/>
                    </a:lnB>
                  </a:tcPr>
                </a:tc>
                <a:tc>
                  <a:txBody>
                    <a:bodyPr/>
                    <a:lstStyle/>
                    <a:p>
                      <a:pPr marL="1270" algn="ctr">
                        <a:lnSpc>
                          <a:spcPct val="100000"/>
                        </a:lnSpc>
                        <a:spcBef>
                          <a:spcPts val="425"/>
                        </a:spcBef>
                      </a:pPr>
                      <a:r>
                        <a:rPr sz="1200" b="1" dirty="0">
                          <a:latin typeface="Arial" panose="020B0604020202020204" pitchFamily="34" charset="0"/>
                          <a:cs typeface="Arial" panose="020B0604020202020204" pitchFamily="34" charset="0"/>
                        </a:rPr>
                        <a:t>Title</a:t>
                      </a:r>
                      <a:endParaRPr sz="1200">
                        <a:latin typeface="Arial" panose="020B0604020202020204" pitchFamily="34" charset="0"/>
                        <a:cs typeface="Arial" panose="020B0604020202020204" pitchFamily="34" charset="0"/>
                      </a:endParaRPr>
                    </a:p>
                  </a:txBody>
                  <a:tcPr marL="0" marR="0" marT="53975" marB="0">
                    <a:lnL w="12700">
                      <a:solidFill>
                        <a:srgbClr val="BC572C"/>
                      </a:solidFill>
                      <a:prstDash val="solid"/>
                    </a:lnL>
                    <a:lnR w="12700">
                      <a:solidFill>
                        <a:srgbClr val="BC572C"/>
                      </a:solidFill>
                      <a:prstDash val="solid"/>
                    </a:lnR>
                    <a:lnT w="12700">
                      <a:solidFill>
                        <a:srgbClr val="BC572C"/>
                      </a:solidFill>
                      <a:prstDash val="solid"/>
                    </a:lnT>
                    <a:lnB w="28575">
                      <a:solidFill>
                        <a:srgbClr val="BC572C"/>
                      </a:solidFill>
                      <a:prstDash val="solid"/>
                    </a:lnB>
                  </a:tcPr>
                </a:tc>
                <a:tc>
                  <a:txBody>
                    <a:bodyPr/>
                    <a:lstStyle/>
                    <a:p>
                      <a:pPr marL="761365">
                        <a:lnSpc>
                          <a:spcPct val="100000"/>
                        </a:lnSpc>
                        <a:spcBef>
                          <a:spcPts val="425"/>
                        </a:spcBef>
                      </a:pPr>
                      <a:r>
                        <a:rPr sz="1200" b="1" spc="-5" dirty="0">
                          <a:latin typeface="Arial" panose="020B0604020202020204" pitchFamily="34" charset="0"/>
                          <a:cs typeface="Arial" panose="020B0604020202020204" pitchFamily="34" charset="0"/>
                        </a:rPr>
                        <a:t>Published</a:t>
                      </a:r>
                      <a:r>
                        <a:rPr sz="1200" b="1" dirty="0">
                          <a:latin typeface="Arial" panose="020B0604020202020204" pitchFamily="34" charset="0"/>
                          <a:cs typeface="Arial" panose="020B0604020202020204" pitchFamily="34" charset="0"/>
                        </a:rPr>
                        <a:t> in</a:t>
                      </a:r>
                      <a:endParaRPr sz="1200" dirty="0">
                        <a:latin typeface="Arial" panose="020B0604020202020204" pitchFamily="34" charset="0"/>
                        <a:cs typeface="Arial" panose="020B0604020202020204" pitchFamily="34" charset="0"/>
                      </a:endParaRPr>
                    </a:p>
                  </a:txBody>
                  <a:tcPr marL="0" marR="0" marT="53975" marB="0">
                    <a:lnL w="12700">
                      <a:solidFill>
                        <a:srgbClr val="BC572C"/>
                      </a:solidFill>
                      <a:prstDash val="solid"/>
                    </a:lnL>
                    <a:lnR w="12700">
                      <a:solidFill>
                        <a:srgbClr val="BC572C"/>
                      </a:solidFill>
                      <a:prstDash val="solid"/>
                    </a:lnR>
                    <a:lnT w="12700">
                      <a:solidFill>
                        <a:srgbClr val="BC572C"/>
                      </a:solidFill>
                      <a:prstDash val="solid"/>
                    </a:lnT>
                    <a:lnB w="28575">
                      <a:solidFill>
                        <a:srgbClr val="BC572C"/>
                      </a:solidFill>
                      <a:prstDash val="solid"/>
                    </a:lnB>
                  </a:tcPr>
                </a:tc>
                <a:tc>
                  <a:txBody>
                    <a:bodyPr/>
                    <a:lstStyle/>
                    <a:p>
                      <a:pPr marL="1270" algn="ctr">
                        <a:lnSpc>
                          <a:spcPct val="100000"/>
                        </a:lnSpc>
                        <a:spcBef>
                          <a:spcPts val="425"/>
                        </a:spcBef>
                      </a:pPr>
                      <a:r>
                        <a:rPr sz="1200" b="1" dirty="0">
                          <a:latin typeface="Arial" panose="020B0604020202020204" pitchFamily="34" charset="0"/>
                          <a:cs typeface="Arial" panose="020B0604020202020204" pitchFamily="34" charset="0"/>
                        </a:rPr>
                        <a:t>Description</a:t>
                      </a:r>
                      <a:endParaRPr sz="1200">
                        <a:latin typeface="Arial" panose="020B0604020202020204" pitchFamily="34" charset="0"/>
                        <a:cs typeface="Arial" panose="020B0604020202020204" pitchFamily="34" charset="0"/>
                      </a:endParaRPr>
                    </a:p>
                  </a:txBody>
                  <a:tcPr marL="0" marR="0" marT="53975" marB="0">
                    <a:lnL w="12700">
                      <a:solidFill>
                        <a:srgbClr val="BC572C"/>
                      </a:solidFill>
                      <a:prstDash val="solid"/>
                    </a:lnL>
                    <a:lnR w="12700">
                      <a:solidFill>
                        <a:srgbClr val="BC572C"/>
                      </a:solidFill>
                      <a:prstDash val="solid"/>
                    </a:lnR>
                    <a:lnT w="12700">
                      <a:solidFill>
                        <a:srgbClr val="BC572C"/>
                      </a:solidFill>
                      <a:prstDash val="solid"/>
                    </a:lnT>
                    <a:lnB w="28575">
                      <a:solidFill>
                        <a:srgbClr val="BC572C"/>
                      </a:solidFill>
                      <a:prstDash val="solid"/>
                    </a:lnB>
                  </a:tcPr>
                </a:tc>
                <a:extLst>
                  <a:ext uri="{0D108BD9-81ED-4DB2-BD59-A6C34878D82A}">
                    <a16:rowId xmlns:a16="http://schemas.microsoft.com/office/drawing/2014/main" val="10000"/>
                  </a:ext>
                </a:extLst>
              </a:tr>
              <a:tr h="1549437">
                <a:tc>
                  <a:txBody>
                    <a:bodyPr/>
                    <a:lstStyle/>
                    <a:p>
                      <a:pPr>
                        <a:lnSpc>
                          <a:spcPct val="100000"/>
                        </a:lnSpc>
                      </a:pPr>
                      <a:endParaRPr sz="1350" dirty="0">
                        <a:latin typeface="Arial" panose="020B0604020202020204" pitchFamily="34" charset="0"/>
                        <a:cs typeface="Arial" panose="020B0604020202020204" pitchFamily="34" charset="0"/>
                      </a:endParaRPr>
                    </a:p>
                    <a:p>
                      <a:pPr marL="60960">
                        <a:lnSpc>
                          <a:spcPct val="100000"/>
                        </a:lnSpc>
                      </a:pPr>
                      <a:r>
                        <a:rPr sz="1100" b="1" dirty="0">
                          <a:latin typeface="Arial" panose="020B0604020202020204" pitchFamily="34" charset="0"/>
                          <a:cs typeface="Arial" panose="020B0604020202020204" pitchFamily="34" charset="0"/>
                        </a:rPr>
                        <a:t>1</a:t>
                      </a:r>
                      <a:endParaRPr sz="1100" dirty="0">
                        <a:latin typeface="Arial" panose="020B0604020202020204" pitchFamily="34" charset="0"/>
                        <a:cs typeface="Arial" panose="020B0604020202020204" pitchFamily="34" charset="0"/>
                      </a:endParaRPr>
                    </a:p>
                  </a:txBody>
                  <a:tcPr marL="0" marR="0" marT="0" marB="0">
                    <a:lnL w="12700">
                      <a:solidFill>
                        <a:srgbClr val="BC572C"/>
                      </a:solidFill>
                      <a:prstDash val="solid"/>
                    </a:lnL>
                    <a:lnR w="12700">
                      <a:solidFill>
                        <a:srgbClr val="BC572C"/>
                      </a:solidFill>
                      <a:prstDash val="solid"/>
                    </a:lnR>
                    <a:lnT w="28575">
                      <a:solidFill>
                        <a:srgbClr val="BC572C"/>
                      </a:solidFill>
                      <a:prstDash val="solid"/>
                    </a:lnT>
                    <a:solidFill>
                      <a:srgbClr val="F1DDD4"/>
                    </a:solidFill>
                  </a:tcPr>
                </a:tc>
                <a:tc>
                  <a:txBody>
                    <a:bodyPr/>
                    <a:lstStyle/>
                    <a:p>
                      <a:pPr>
                        <a:lnSpc>
                          <a:spcPct val="100000"/>
                        </a:lnSpc>
                        <a:spcBef>
                          <a:spcPts val="45"/>
                        </a:spcBef>
                      </a:pPr>
                      <a:endParaRPr sz="1400" dirty="0">
                        <a:latin typeface="Arial" panose="020B0604020202020204" pitchFamily="34" charset="0"/>
                        <a:cs typeface="Arial" panose="020B0604020202020204" pitchFamily="34" charset="0"/>
                      </a:endParaRPr>
                    </a:p>
                    <a:p>
                      <a:pPr marL="60960" marR="102235">
                        <a:lnSpc>
                          <a:spcPct val="100000"/>
                        </a:lnSpc>
                      </a:pPr>
                      <a:r>
                        <a:rPr sz="1400" spc="-5" dirty="0">
                          <a:latin typeface="Arial" panose="020B0604020202020204" pitchFamily="34" charset="0"/>
                          <a:cs typeface="Arial" panose="020B0604020202020204" pitchFamily="34" charset="0"/>
                        </a:rPr>
                        <a:t>Adrian Rhesa Septian Siswanto, Anto  Satriyo Nugroho, Maulahikmah  Galinium</a:t>
                      </a:r>
                      <a:endParaRPr sz="1400" dirty="0">
                        <a:latin typeface="Arial" panose="020B0604020202020204" pitchFamily="34" charset="0"/>
                        <a:cs typeface="Arial" panose="020B0604020202020204" pitchFamily="34" charset="0"/>
                      </a:endParaRPr>
                    </a:p>
                  </a:txBody>
                  <a:tcPr marL="0" marR="0" marT="5715" marB="0">
                    <a:lnL w="12700">
                      <a:solidFill>
                        <a:srgbClr val="BC572C"/>
                      </a:solidFill>
                      <a:prstDash val="solid"/>
                    </a:lnL>
                    <a:lnR w="12700">
                      <a:solidFill>
                        <a:srgbClr val="BC572C"/>
                      </a:solidFill>
                      <a:prstDash val="solid"/>
                    </a:lnR>
                    <a:lnT w="28575">
                      <a:solidFill>
                        <a:srgbClr val="BC572C"/>
                      </a:solidFill>
                      <a:prstDash val="solid"/>
                    </a:lnT>
                    <a:solidFill>
                      <a:srgbClr val="F1DDD4"/>
                    </a:solidFill>
                  </a:tcPr>
                </a:tc>
                <a:tc>
                  <a:txBody>
                    <a:bodyPr/>
                    <a:lstStyle/>
                    <a:p>
                      <a:pPr>
                        <a:lnSpc>
                          <a:spcPct val="100000"/>
                        </a:lnSpc>
                        <a:spcBef>
                          <a:spcPts val="45"/>
                        </a:spcBef>
                      </a:pPr>
                      <a:endParaRPr sz="1400" dirty="0">
                        <a:latin typeface="Arial" panose="020B0604020202020204" pitchFamily="34" charset="0"/>
                        <a:cs typeface="Arial" panose="020B0604020202020204" pitchFamily="34" charset="0"/>
                      </a:endParaRPr>
                    </a:p>
                    <a:p>
                      <a:pPr marL="60960" marR="350520" algn="just">
                        <a:lnSpc>
                          <a:spcPct val="100000"/>
                        </a:lnSpc>
                      </a:pPr>
                      <a:r>
                        <a:rPr sz="1400" spc="-5" dirty="0">
                          <a:latin typeface="Arial" panose="020B0604020202020204" pitchFamily="34" charset="0"/>
                          <a:cs typeface="Arial" panose="020B0604020202020204" pitchFamily="34" charset="0"/>
                        </a:rPr>
                        <a:t>Implementation </a:t>
                      </a:r>
                      <a:r>
                        <a:rPr sz="1400" dirty="0">
                          <a:latin typeface="Arial" panose="020B0604020202020204" pitchFamily="34" charset="0"/>
                          <a:cs typeface="Arial" panose="020B0604020202020204" pitchFamily="34" charset="0"/>
                        </a:rPr>
                        <a:t>of face </a:t>
                      </a:r>
                      <a:r>
                        <a:rPr sz="1400" spc="-5" dirty="0">
                          <a:latin typeface="Arial" panose="020B0604020202020204" pitchFamily="34" charset="0"/>
                          <a:cs typeface="Arial" panose="020B0604020202020204" pitchFamily="34" charset="0"/>
                        </a:rPr>
                        <a:t>recognition  algorithm </a:t>
                      </a:r>
                      <a:r>
                        <a:rPr sz="1400" dirty="0">
                          <a:latin typeface="Arial" panose="020B0604020202020204" pitchFamily="34" charset="0"/>
                          <a:cs typeface="Arial" panose="020B0604020202020204" pitchFamily="34" charset="0"/>
                        </a:rPr>
                        <a:t>for </a:t>
                      </a:r>
                      <a:r>
                        <a:rPr sz="1400" spc="-5" dirty="0">
                          <a:latin typeface="Arial" panose="020B0604020202020204" pitchFamily="34" charset="0"/>
                          <a:cs typeface="Arial" panose="020B0604020202020204" pitchFamily="34" charset="0"/>
                        </a:rPr>
                        <a:t>biometrics based time  attendance</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system</a:t>
                      </a:r>
                      <a:endParaRPr sz="1400" dirty="0">
                        <a:latin typeface="Arial" panose="020B0604020202020204" pitchFamily="34" charset="0"/>
                        <a:cs typeface="Arial" panose="020B0604020202020204" pitchFamily="34" charset="0"/>
                      </a:endParaRPr>
                    </a:p>
                  </a:txBody>
                  <a:tcPr marL="0" marR="0" marT="5715" marB="0">
                    <a:lnL w="12700">
                      <a:solidFill>
                        <a:srgbClr val="BC572C"/>
                      </a:solidFill>
                      <a:prstDash val="solid"/>
                    </a:lnL>
                    <a:lnR w="12700">
                      <a:solidFill>
                        <a:srgbClr val="BC572C"/>
                      </a:solidFill>
                      <a:prstDash val="solid"/>
                    </a:lnR>
                    <a:lnT w="28575">
                      <a:solidFill>
                        <a:srgbClr val="BC572C"/>
                      </a:solidFill>
                      <a:prstDash val="solid"/>
                    </a:lnT>
                    <a:solidFill>
                      <a:srgbClr val="F1DDD4"/>
                    </a:solidFill>
                  </a:tcPr>
                </a:tc>
                <a:tc>
                  <a:txBody>
                    <a:bodyPr/>
                    <a:lstStyle/>
                    <a:p>
                      <a:pPr>
                        <a:lnSpc>
                          <a:spcPct val="100000"/>
                        </a:lnSpc>
                        <a:spcBef>
                          <a:spcPts val="45"/>
                        </a:spcBef>
                      </a:pPr>
                      <a:endParaRPr sz="1400" dirty="0">
                        <a:latin typeface="Arial" panose="020B0604020202020204" pitchFamily="34" charset="0"/>
                        <a:cs typeface="Arial" panose="020B0604020202020204" pitchFamily="34" charset="0"/>
                      </a:endParaRPr>
                    </a:p>
                    <a:p>
                      <a:pPr marL="60960" marR="400050">
                        <a:lnSpc>
                          <a:spcPct val="100000"/>
                        </a:lnSpc>
                      </a:pPr>
                      <a:r>
                        <a:rPr sz="1400" dirty="0">
                          <a:latin typeface="Arial" panose="020B0604020202020204" pitchFamily="34" charset="0"/>
                          <a:cs typeface="Arial" panose="020B0604020202020204" pitchFamily="34" charset="0"/>
                        </a:rPr>
                        <a:t>IEEE, ICT </a:t>
                      </a:r>
                      <a:r>
                        <a:rPr sz="1400" spc="-5" dirty="0">
                          <a:latin typeface="Arial" panose="020B0604020202020204" pitchFamily="34" charset="0"/>
                          <a:cs typeface="Arial" panose="020B0604020202020204" pitchFamily="34" charset="0"/>
                        </a:rPr>
                        <a:t>For Smart Society (ICISS),  International Conference ,January</a:t>
                      </a:r>
                      <a:r>
                        <a:rPr sz="1400" dirty="0">
                          <a:latin typeface="Arial" panose="020B0604020202020204" pitchFamily="34" charset="0"/>
                          <a:cs typeface="Arial" panose="020B0604020202020204" pitchFamily="34" charset="0"/>
                        </a:rPr>
                        <a:t> 2015</a:t>
                      </a:r>
                    </a:p>
                  </a:txBody>
                  <a:tcPr marL="0" marR="0" marT="5715" marB="0">
                    <a:lnL w="12700">
                      <a:solidFill>
                        <a:srgbClr val="BC572C"/>
                      </a:solidFill>
                      <a:prstDash val="solid"/>
                    </a:lnL>
                    <a:lnR w="12700">
                      <a:solidFill>
                        <a:srgbClr val="BC572C"/>
                      </a:solidFill>
                      <a:prstDash val="solid"/>
                    </a:lnR>
                    <a:lnT w="28575">
                      <a:solidFill>
                        <a:srgbClr val="BC572C"/>
                      </a:solidFill>
                      <a:prstDash val="solid"/>
                    </a:lnT>
                    <a:solidFill>
                      <a:srgbClr val="F1DDD4"/>
                    </a:solidFill>
                  </a:tcPr>
                </a:tc>
                <a:tc>
                  <a:txBody>
                    <a:bodyPr/>
                    <a:lstStyle/>
                    <a:p>
                      <a:pPr>
                        <a:lnSpc>
                          <a:spcPct val="100000"/>
                        </a:lnSpc>
                        <a:spcBef>
                          <a:spcPts val="45"/>
                        </a:spcBef>
                      </a:pPr>
                      <a:endParaRPr sz="1400">
                        <a:latin typeface="Arial" panose="020B0604020202020204" pitchFamily="34" charset="0"/>
                        <a:cs typeface="Arial" panose="020B0604020202020204" pitchFamily="34" charset="0"/>
                      </a:endParaRPr>
                    </a:p>
                    <a:p>
                      <a:pPr marL="61594" marR="137795">
                        <a:lnSpc>
                          <a:spcPct val="100000"/>
                        </a:lnSpc>
                      </a:pPr>
                      <a:r>
                        <a:rPr sz="1400" dirty="0">
                          <a:latin typeface="Arial" panose="020B0604020202020204" pitchFamily="34" charset="0"/>
                          <a:cs typeface="Arial" panose="020B0604020202020204" pitchFamily="34" charset="0"/>
                        </a:rPr>
                        <a:t>To </a:t>
                      </a:r>
                      <a:r>
                        <a:rPr sz="1400" spc="-5" dirty="0">
                          <a:latin typeface="Arial" panose="020B0604020202020204" pitchFamily="34" charset="0"/>
                          <a:cs typeface="Arial" panose="020B0604020202020204" pitchFamily="34" charset="0"/>
                        </a:rPr>
                        <a:t>get the best facial recognition algorithm (Eigenface and  Fisherface) provided by the Open CV </a:t>
                      </a:r>
                      <a:r>
                        <a:rPr sz="1400" dirty="0">
                          <a:latin typeface="Arial" panose="020B0604020202020204" pitchFamily="34" charset="0"/>
                          <a:cs typeface="Arial" panose="020B0604020202020204" pitchFamily="34" charset="0"/>
                        </a:rPr>
                        <a:t>2.4.8 </a:t>
                      </a:r>
                      <a:r>
                        <a:rPr sz="1400" spc="-5" dirty="0">
                          <a:latin typeface="Arial" panose="020B0604020202020204" pitchFamily="34" charset="0"/>
                          <a:cs typeface="Arial" panose="020B0604020202020204" pitchFamily="34" charset="0"/>
                        </a:rPr>
                        <a:t>by comparing the </a:t>
                      </a:r>
                      <a:r>
                        <a:rPr sz="1400" dirty="0">
                          <a:latin typeface="Arial" panose="020B0604020202020204" pitchFamily="34" charset="0"/>
                          <a:cs typeface="Arial" panose="020B0604020202020204" pitchFamily="34" charset="0"/>
                        </a:rPr>
                        <a:t>ROC  </a:t>
                      </a:r>
                      <a:r>
                        <a:rPr sz="1400" spc="-5" dirty="0">
                          <a:latin typeface="Arial" panose="020B0604020202020204" pitchFamily="34" charset="0"/>
                          <a:cs typeface="Arial" panose="020B0604020202020204" pitchFamily="34" charset="0"/>
                        </a:rPr>
                        <a:t>(Receiver Operating Characteristics) curve and implement it in the  attendance system </a:t>
                      </a:r>
                      <a:r>
                        <a:rPr sz="1400" dirty="0">
                          <a:latin typeface="Arial" panose="020B0604020202020204" pitchFamily="34" charset="0"/>
                          <a:cs typeface="Arial" panose="020B0604020202020204" pitchFamily="34" charset="0"/>
                        </a:rPr>
                        <a:t>as </a:t>
                      </a:r>
                      <a:r>
                        <a:rPr sz="1400" spc="-5" dirty="0">
                          <a:latin typeface="Arial" panose="020B0604020202020204" pitchFamily="34" charset="0"/>
                          <a:cs typeface="Arial" panose="020B0604020202020204" pitchFamily="34" charset="0"/>
                        </a:rPr>
                        <a:t>the </a:t>
                      </a:r>
                      <a:r>
                        <a:rPr sz="1400" dirty="0">
                          <a:latin typeface="Arial" panose="020B0604020202020204" pitchFamily="34" charset="0"/>
                          <a:cs typeface="Arial" panose="020B0604020202020204" pitchFamily="34" charset="0"/>
                        </a:rPr>
                        <a:t>main </a:t>
                      </a:r>
                      <a:r>
                        <a:rPr sz="1400" spc="-5" dirty="0">
                          <a:latin typeface="Arial" panose="020B0604020202020204" pitchFamily="34" charset="0"/>
                          <a:cs typeface="Arial" panose="020B0604020202020204" pitchFamily="34" charset="0"/>
                        </a:rPr>
                        <a:t>case</a:t>
                      </a:r>
                      <a:r>
                        <a:rPr sz="140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study</a:t>
                      </a:r>
                      <a:endParaRPr sz="1400">
                        <a:latin typeface="Arial" panose="020B0604020202020204" pitchFamily="34" charset="0"/>
                        <a:cs typeface="Arial" panose="020B0604020202020204" pitchFamily="34" charset="0"/>
                      </a:endParaRPr>
                    </a:p>
                  </a:txBody>
                  <a:tcPr marL="0" marR="0" marT="5715" marB="0">
                    <a:lnL w="12700">
                      <a:solidFill>
                        <a:srgbClr val="BC572C"/>
                      </a:solidFill>
                      <a:prstDash val="solid"/>
                    </a:lnL>
                    <a:lnR w="12700">
                      <a:solidFill>
                        <a:srgbClr val="BC572C"/>
                      </a:solidFill>
                      <a:prstDash val="solid"/>
                    </a:lnR>
                    <a:lnT w="28575">
                      <a:solidFill>
                        <a:srgbClr val="BC572C"/>
                      </a:solidFill>
                      <a:prstDash val="solid"/>
                    </a:lnT>
                    <a:solidFill>
                      <a:srgbClr val="F1DDD4"/>
                    </a:solidFill>
                  </a:tcPr>
                </a:tc>
                <a:extLst>
                  <a:ext uri="{0D108BD9-81ED-4DB2-BD59-A6C34878D82A}">
                    <a16:rowId xmlns:a16="http://schemas.microsoft.com/office/drawing/2014/main" val="10001"/>
                  </a:ext>
                </a:extLst>
              </a:tr>
              <a:tr h="1105803">
                <a:tc>
                  <a:txBody>
                    <a:bodyPr/>
                    <a:lstStyle/>
                    <a:p>
                      <a:pPr>
                        <a:lnSpc>
                          <a:spcPct val="100000"/>
                        </a:lnSpc>
                        <a:spcBef>
                          <a:spcPts val="35"/>
                        </a:spcBef>
                      </a:pPr>
                      <a:endParaRPr sz="900" dirty="0">
                        <a:latin typeface="Arial" panose="020B0604020202020204" pitchFamily="34" charset="0"/>
                        <a:cs typeface="Arial" panose="020B0604020202020204" pitchFamily="34" charset="0"/>
                      </a:endParaRPr>
                    </a:p>
                    <a:p>
                      <a:pPr marL="92710">
                        <a:lnSpc>
                          <a:spcPct val="100000"/>
                        </a:lnSpc>
                      </a:pPr>
                      <a:r>
                        <a:rPr sz="1100" b="1" dirty="0">
                          <a:latin typeface="Arial" panose="020B0604020202020204" pitchFamily="34" charset="0"/>
                          <a:cs typeface="Arial" panose="020B0604020202020204" pitchFamily="34" charset="0"/>
                        </a:rPr>
                        <a:t>2.</a:t>
                      </a:r>
                      <a:endParaRPr sz="1100" dirty="0">
                        <a:latin typeface="Arial" panose="020B0604020202020204" pitchFamily="34" charset="0"/>
                        <a:cs typeface="Arial" panose="020B0604020202020204" pitchFamily="34" charset="0"/>
                      </a:endParaRPr>
                    </a:p>
                  </a:txBody>
                  <a:tcPr marL="0" marR="0" marT="4445" marB="0">
                    <a:lnL w="12700">
                      <a:solidFill>
                        <a:srgbClr val="BC572C"/>
                      </a:solidFill>
                      <a:prstDash val="solid"/>
                    </a:lnL>
                    <a:lnR w="12700">
                      <a:solidFill>
                        <a:srgbClr val="BC572C"/>
                      </a:solidFill>
                      <a:prstDash val="solid"/>
                    </a:lnR>
                    <a:solidFill>
                      <a:srgbClr val="F1DDD4"/>
                    </a:solidFill>
                  </a:tcPr>
                </a:tc>
                <a:tc>
                  <a:txBody>
                    <a:bodyPr/>
                    <a:lstStyle/>
                    <a:p>
                      <a:pPr>
                        <a:lnSpc>
                          <a:spcPct val="100000"/>
                        </a:lnSpc>
                        <a:spcBef>
                          <a:spcPts val="25"/>
                        </a:spcBef>
                      </a:pPr>
                      <a:endParaRPr sz="1400" dirty="0">
                        <a:latin typeface="Arial" panose="020B0604020202020204" pitchFamily="34" charset="0"/>
                        <a:cs typeface="Arial" panose="020B0604020202020204" pitchFamily="34" charset="0"/>
                      </a:endParaRPr>
                    </a:p>
                    <a:p>
                      <a:pPr marL="60960" marR="154940">
                        <a:lnSpc>
                          <a:spcPct val="100000"/>
                        </a:lnSpc>
                      </a:pPr>
                      <a:r>
                        <a:rPr sz="1400" spc="-5" dirty="0">
                          <a:latin typeface="Arial" panose="020B0604020202020204" pitchFamily="34" charset="0"/>
                          <a:cs typeface="Arial" panose="020B0604020202020204" pitchFamily="34" charset="0"/>
                        </a:rPr>
                        <a:t>Nirmalya Kar, Mrinal Kanti  Debbarma, Ashim Saha, and Dwijen  Rudra</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Pal</a:t>
                      </a:r>
                    </a:p>
                  </a:txBody>
                  <a:tcPr marL="0" marR="0" marT="3175" marB="0">
                    <a:lnL w="12700">
                      <a:solidFill>
                        <a:srgbClr val="BC572C"/>
                      </a:solidFill>
                      <a:prstDash val="solid"/>
                    </a:lnL>
                    <a:lnR w="12700">
                      <a:solidFill>
                        <a:srgbClr val="BC572C"/>
                      </a:solidFill>
                      <a:prstDash val="solid"/>
                    </a:lnR>
                    <a:solidFill>
                      <a:srgbClr val="F1DDD4"/>
                    </a:solidFill>
                  </a:tcPr>
                </a:tc>
                <a:tc>
                  <a:txBody>
                    <a:bodyPr/>
                    <a:lstStyle/>
                    <a:p>
                      <a:pPr>
                        <a:lnSpc>
                          <a:spcPct val="100000"/>
                        </a:lnSpc>
                        <a:spcBef>
                          <a:spcPts val="25"/>
                        </a:spcBef>
                      </a:pPr>
                      <a:endParaRPr sz="1400" dirty="0">
                        <a:latin typeface="Arial" panose="020B0604020202020204" pitchFamily="34" charset="0"/>
                        <a:cs typeface="Arial" panose="020B0604020202020204" pitchFamily="34" charset="0"/>
                      </a:endParaRPr>
                    </a:p>
                    <a:p>
                      <a:pPr marL="60960" marR="406400">
                        <a:lnSpc>
                          <a:spcPct val="100000"/>
                        </a:lnSpc>
                      </a:pPr>
                      <a:r>
                        <a:rPr sz="1400" spc="-5" dirty="0">
                          <a:latin typeface="Arial" panose="020B0604020202020204" pitchFamily="34" charset="0"/>
                          <a:cs typeface="Arial" panose="020B0604020202020204" pitchFamily="34" charset="0"/>
                        </a:rPr>
                        <a:t>Study </a:t>
                      </a:r>
                      <a:r>
                        <a:rPr sz="1400" dirty="0">
                          <a:latin typeface="Arial" panose="020B0604020202020204" pitchFamily="34" charset="0"/>
                          <a:cs typeface="Arial" panose="020B0604020202020204" pitchFamily="34" charset="0"/>
                        </a:rPr>
                        <a:t>of </a:t>
                      </a:r>
                      <a:r>
                        <a:rPr sz="1400" spc="-5" dirty="0">
                          <a:latin typeface="Arial" panose="020B0604020202020204" pitchFamily="34" charset="0"/>
                          <a:cs typeface="Arial" panose="020B0604020202020204" pitchFamily="34" charset="0"/>
                        </a:rPr>
                        <a:t>Implementing Automated  Attendance</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System</a:t>
                      </a:r>
                      <a:endParaRPr sz="1400" dirty="0">
                        <a:latin typeface="Arial" panose="020B0604020202020204" pitchFamily="34" charset="0"/>
                        <a:cs typeface="Arial" panose="020B0604020202020204" pitchFamily="34" charset="0"/>
                      </a:endParaRPr>
                    </a:p>
                  </a:txBody>
                  <a:tcPr marL="0" marR="0" marT="3175" marB="0">
                    <a:lnL w="12700">
                      <a:solidFill>
                        <a:srgbClr val="BC572C"/>
                      </a:solidFill>
                      <a:prstDash val="solid"/>
                    </a:lnL>
                    <a:lnR w="12700">
                      <a:solidFill>
                        <a:srgbClr val="BC572C"/>
                      </a:solidFill>
                      <a:prstDash val="solid"/>
                    </a:lnR>
                    <a:solidFill>
                      <a:srgbClr val="F1DDD4"/>
                    </a:solidFill>
                  </a:tcPr>
                </a:tc>
                <a:tc>
                  <a:txBody>
                    <a:bodyPr/>
                    <a:lstStyle/>
                    <a:p>
                      <a:pPr>
                        <a:lnSpc>
                          <a:spcPct val="100000"/>
                        </a:lnSpc>
                        <a:spcBef>
                          <a:spcPts val="25"/>
                        </a:spcBef>
                      </a:pPr>
                      <a:endParaRPr sz="1400" dirty="0">
                        <a:latin typeface="Arial" panose="020B0604020202020204" pitchFamily="34" charset="0"/>
                        <a:cs typeface="Arial" panose="020B0604020202020204" pitchFamily="34" charset="0"/>
                      </a:endParaRPr>
                    </a:p>
                    <a:p>
                      <a:pPr marL="60960" marR="73025">
                        <a:lnSpc>
                          <a:spcPct val="100000"/>
                        </a:lnSpc>
                      </a:pPr>
                      <a:r>
                        <a:rPr sz="1400" spc="-5" dirty="0">
                          <a:latin typeface="Arial" panose="020B0604020202020204" pitchFamily="34" charset="0"/>
                          <a:cs typeface="Arial" panose="020B0604020202020204" pitchFamily="34" charset="0"/>
                        </a:rPr>
                        <a:t>International Journal </a:t>
                      </a:r>
                      <a:r>
                        <a:rPr sz="1400" dirty="0">
                          <a:latin typeface="Arial" panose="020B0604020202020204" pitchFamily="34" charset="0"/>
                          <a:cs typeface="Arial" panose="020B0604020202020204" pitchFamily="34" charset="0"/>
                        </a:rPr>
                        <a:t>of </a:t>
                      </a:r>
                      <a:r>
                        <a:rPr sz="1400" spc="-5" dirty="0">
                          <a:latin typeface="Arial" panose="020B0604020202020204" pitchFamily="34" charset="0"/>
                          <a:cs typeface="Arial" panose="020B0604020202020204" pitchFamily="34" charset="0"/>
                        </a:rPr>
                        <a:t>Computer and  Communication Engineering, Vol. </a:t>
                      </a:r>
                      <a:r>
                        <a:rPr sz="1400" dirty="0">
                          <a:latin typeface="Arial" panose="020B0604020202020204" pitchFamily="34" charset="0"/>
                          <a:cs typeface="Arial" panose="020B0604020202020204" pitchFamily="34" charset="0"/>
                        </a:rPr>
                        <a:t>1, </a:t>
                      </a:r>
                      <a:r>
                        <a:rPr sz="1400" spc="-5" dirty="0">
                          <a:latin typeface="Arial" panose="020B0604020202020204" pitchFamily="34" charset="0"/>
                          <a:cs typeface="Arial" panose="020B0604020202020204" pitchFamily="34" charset="0"/>
                        </a:rPr>
                        <a:t>No. </a:t>
                      </a:r>
                      <a:r>
                        <a:rPr sz="1400" dirty="0">
                          <a:latin typeface="Arial" panose="020B0604020202020204" pitchFamily="34" charset="0"/>
                          <a:cs typeface="Arial" panose="020B0604020202020204" pitchFamily="34" charset="0"/>
                        </a:rPr>
                        <a:t>2, </a:t>
                      </a:r>
                      <a:r>
                        <a:rPr sz="1400" spc="-5" dirty="0">
                          <a:latin typeface="Arial" panose="020B0604020202020204" pitchFamily="34" charset="0"/>
                          <a:cs typeface="Arial" panose="020B0604020202020204" pitchFamily="34" charset="0"/>
                        </a:rPr>
                        <a:t>July  2012</a:t>
                      </a:r>
                      <a:endParaRPr sz="1400" dirty="0">
                        <a:latin typeface="Arial" panose="020B0604020202020204" pitchFamily="34" charset="0"/>
                        <a:cs typeface="Arial" panose="020B0604020202020204" pitchFamily="34" charset="0"/>
                      </a:endParaRPr>
                    </a:p>
                  </a:txBody>
                  <a:tcPr marL="0" marR="0" marT="3175" marB="0">
                    <a:lnL w="12700">
                      <a:solidFill>
                        <a:srgbClr val="BC572C"/>
                      </a:solidFill>
                      <a:prstDash val="solid"/>
                    </a:lnL>
                    <a:lnR w="12700">
                      <a:solidFill>
                        <a:srgbClr val="BC572C"/>
                      </a:solidFill>
                      <a:prstDash val="solid"/>
                    </a:lnR>
                    <a:solidFill>
                      <a:srgbClr val="F1DDD4"/>
                    </a:solidFill>
                  </a:tcPr>
                </a:tc>
                <a:tc>
                  <a:txBody>
                    <a:bodyPr/>
                    <a:lstStyle/>
                    <a:p>
                      <a:pPr>
                        <a:lnSpc>
                          <a:spcPct val="100000"/>
                        </a:lnSpc>
                        <a:spcBef>
                          <a:spcPts val="25"/>
                        </a:spcBef>
                      </a:pPr>
                      <a:endParaRPr sz="1400">
                        <a:latin typeface="Arial" panose="020B0604020202020204" pitchFamily="34" charset="0"/>
                        <a:cs typeface="Arial" panose="020B0604020202020204" pitchFamily="34" charset="0"/>
                      </a:endParaRPr>
                    </a:p>
                    <a:p>
                      <a:pPr marL="61594" marR="155575" algn="just">
                        <a:lnSpc>
                          <a:spcPct val="100000"/>
                        </a:lnSpc>
                      </a:pPr>
                      <a:r>
                        <a:rPr sz="1400" spc="-5" dirty="0">
                          <a:latin typeface="Arial" panose="020B0604020202020204" pitchFamily="34" charset="0"/>
                          <a:cs typeface="Arial" panose="020B0604020202020204" pitchFamily="34" charset="0"/>
                        </a:rPr>
                        <a:t>This paper describes how </a:t>
                      </a:r>
                      <a:r>
                        <a:rPr sz="1400" dirty="0">
                          <a:latin typeface="Arial" panose="020B0604020202020204" pitchFamily="34" charset="0"/>
                          <a:cs typeface="Arial" panose="020B0604020202020204" pitchFamily="34" charset="0"/>
                        </a:rPr>
                        <a:t>to take </a:t>
                      </a:r>
                      <a:r>
                        <a:rPr sz="1400" spc="-5" dirty="0">
                          <a:latin typeface="Arial" panose="020B0604020202020204" pitchFamily="34" charset="0"/>
                          <a:cs typeface="Arial" panose="020B0604020202020204" pitchFamily="34" charset="0"/>
                        </a:rPr>
                        <a:t>student's attendance using face  recognition. The face recognition is implemented with the help </a:t>
                      </a:r>
                      <a:r>
                        <a:rPr sz="1400" dirty="0">
                          <a:latin typeface="Arial" panose="020B0604020202020204" pitchFamily="34" charset="0"/>
                          <a:cs typeface="Arial" panose="020B0604020202020204" pitchFamily="34" charset="0"/>
                        </a:rPr>
                        <a:t>of  </a:t>
                      </a:r>
                      <a:r>
                        <a:rPr sz="1400" spc="-5" dirty="0">
                          <a:latin typeface="Arial" panose="020B0604020202020204" pitchFamily="34" charset="0"/>
                          <a:cs typeface="Arial" panose="020B0604020202020204" pitchFamily="34" charset="0"/>
                        </a:rPr>
                        <a:t>Principal</a:t>
                      </a:r>
                      <a:r>
                        <a:rPr sz="140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Component</a:t>
                      </a:r>
                      <a:endParaRPr sz="1400">
                        <a:latin typeface="Arial" panose="020B0604020202020204" pitchFamily="34" charset="0"/>
                        <a:cs typeface="Arial" panose="020B0604020202020204" pitchFamily="34" charset="0"/>
                      </a:endParaRPr>
                    </a:p>
                  </a:txBody>
                  <a:tcPr marL="0" marR="0" marT="3175" marB="0">
                    <a:lnL w="12700">
                      <a:solidFill>
                        <a:srgbClr val="BC572C"/>
                      </a:solidFill>
                      <a:prstDash val="solid"/>
                    </a:lnL>
                    <a:lnR w="12700">
                      <a:solidFill>
                        <a:srgbClr val="BC572C"/>
                      </a:solidFill>
                      <a:prstDash val="solid"/>
                    </a:lnR>
                    <a:solidFill>
                      <a:srgbClr val="F1DDD4"/>
                    </a:solidFill>
                  </a:tcPr>
                </a:tc>
                <a:extLst>
                  <a:ext uri="{0D108BD9-81ED-4DB2-BD59-A6C34878D82A}">
                    <a16:rowId xmlns:a16="http://schemas.microsoft.com/office/drawing/2014/main" val="10002"/>
                  </a:ext>
                </a:extLst>
              </a:tr>
              <a:tr h="1764035">
                <a:tc>
                  <a:txBody>
                    <a:bodyPr/>
                    <a:lstStyle/>
                    <a:p>
                      <a:pPr>
                        <a:lnSpc>
                          <a:spcPct val="100000"/>
                        </a:lnSpc>
                      </a:pPr>
                      <a:endParaRPr sz="1100" dirty="0">
                        <a:latin typeface="Arial" panose="020B0604020202020204" pitchFamily="34" charset="0"/>
                        <a:cs typeface="Arial" panose="020B0604020202020204" pitchFamily="34" charset="0"/>
                      </a:endParaRPr>
                    </a:p>
                    <a:p>
                      <a:pPr marL="60960">
                        <a:lnSpc>
                          <a:spcPct val="100000"/>
                        </a:lnSpc>
                        <a:spcBef>
                          <a:spcPts val="919"/>
                        </a:spcBef>
                      </a:pPr>
                      <a:r>
                        <a:rPr sz="1100" b="1" dirty="0">
                          <a:latin typeface="Arial" panose="020B0604020202020204" pitchFamily="34" charset="0"/>
                          <a:cs typeface="Arial" panose="020B0604020202020204" pitchFamily="34" charset="0"/>
                        </a:rPr>
                        <a:t>3.</a:t>
                      </a:r>
                      <a:endParaRPr sz="1100" dirty="0">
                        <a:latin typeface="Arial" panose="020B0604020202020204" pitchFamily="34" charset="0"/>
                        <a:cs typeface="Arial" panose="020B0604020202020204" pitchFamily="34" charset="0"/>
                      </a:endParaRPr>
                    </a:p>
                  </a:txBody>
                  <a:tcPr marL="0" marR="0" marT="0" marB="0">
                    <a:lnL w="12700">
                      <a:solidFill>
                        <a:srgbClr val="BC572C"/>
                      </a:solidFill>
                      <a:prstDash val="solid"/>
                    </a:lnL>
                    <a:lnR w="12700">
                      <a:solidFill>
                        <a:srgbClr val="BC572C"/>
                      </a:solidFill>
                      <a:prstDash val="solid"/>
                    </a:lnR>
                    <a:lnB w="12700">
                      <a:solidFill>
                        <a:srgbClr val="BC572C"/>
                      </a:solidFill>
                      <a:prstDash val="solid"/>
                    </a:lnB>
                    <a:solidFill>
                      <a:srgbClr val="F1DDD4"/>
                    </a:solidFill>
                  </a:tcPr>
                </a:tc>
                <a:tc>
                  <a:txBody>
                    <a:bodyPr/>
                    <a:lstStyle/>
                    <a:p>
                      <a:pPr>
                        <a:lnSpc>
                          <a:spcPct val="100000"/>
                        </a:lnSpc>
                      </a:pPr>
                      <a:endParaRPr sz="1400" dirty="0">
                        <a:latin typeface="Arial" panose="020B0604020202020204" pitchFamily="34" charset="0"/>
                        <a:cs typeface="Arial" panose="020B0604020202020204" pitchFamily="34" charset="0"/>
                      </a:endParaRPr>
                    </a:p>
                    <a:p>
                      <a:pPr>
                        <a:lnSpc>
                          <a:spcPct val="100000"/>
                        </a:lnSpc>
                        <a:spcBef>
                          <a:spcPts val="10"/>
                        </a:spcBef>
                      </a:pPr>
                      <a:endParaRPr sz="1400" dirty="0">
                        <a:latin typeface="Arial" panose="020B0604020202020204" pitchFamily="34" charset="0"/>
                        <a:cs typeface="Arial" panose="020B0604020202020204" pitchFamily="34" charset="0"/>
                      </a:endParaRPr>
                    </a:p>
                    <a:p>
                      <a:pPr marL="60960">
                        <a:lnSpc>
                          <a:spcPct val="100000"/>
                        </a:lnSpc>
                      </a:pPr>
                      <a:r>
                        <a:rPr sz="1400" dirty="0">
                          <a:latin typeface="Arial" panose="020B0604020202020204" pitchFamily="34" charset="0"/>
                          <a:cs typeface="Arial" panose="020B0604020202020204" pitchFamily="34" charset="0"/>
                        </a:rPr>
                        <a:t>V. </a:t>
                      </a:r>
                      <a:r>
                        <a:rPr sz="1400" spc="-10" dirty="0">
                          <a:latin typeface="Arial" panose="020B0604020202020204" pitchFamily="34" charset="0"/>
                          <a:cs typeface="Arial" panose="020B0604020202020204" pitchFamily="34" charset="0"/>
                        </a:rPr>
                        <a:t>Shehu </a:t>
                      </a:r>
                      <a:r>
                        <a:rPr sz="1400" spc="-5" dirty="0">
                          <a:latin typeface="Arial" panose="020B0604020202020204" pitchFamily="34" charset="0"/>
                          <a:cs typeface="Arial" panose="020B0604020202020204" pitchFamily="34" charset="0"/>
                        </a:rPr>
                        <a:t>and A.</a:t>
                      </a:r>
                      <a:r>
                        <a:rPr sz="1400" spc="1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Dika</a:t>
                      </a:r>
                      <a:endParaRPr sz="1400" dirty="0">
                        <a:latin typeface="Arial" panose="020B0604020202020204" pitchFamily="34" charset="0"/>
                        <a:cs typeface="Arial" panose="020B0604020202020204" pitchFamily="34" charset="0"/>
                      </a:endParaRPr>
                    </a:p>
                  </a:txBody>
                  <a:tcPr marL="0" marR="0" marT="0" marB="0">
                    <a:lnL w="12700">
                      <a:solidFill>
                        <a:srgbClr val="BC572C"/>
                      </a:solidFill>
                      <a:prstDash val="solid"/>
                    </a:lnL>
                    <a:lnR w="12700">
                      <a:solidFill>
                        <a:srgbClr val="BC572C"/>
                      </a:solidFill>
                      <a:prstDash val="solid"/>
                    </a:lnR>
                    <a:lnB w="12700">
                      <a:solidFill>
                        <a:srgbClr val="BC572C"/>
                      </a:solidFill>
                      <a:prstDash val="solid"/>
                    </a:lnB>
                    <a:solidFill>
                      <a:srgbClr val="F1DDD4"/>
                    </a:solidFill>
                  </a:tcPr>
                </a:tc>
                <a:tc>
                  <a:txBody>
                    <a:bodyPr/>
                    <a:lstStyle/>
                    <a:p>
                      <a:pPr>
                        <a:lnSpc>
                          <a:spcPct val="100000"/>
                        </a:lnSpc>
                      </a:pPr>
                      <a:endParaRPr sz="1400" dirty="0">
                        <a:latin typeface="Arial" panose="020B0604020202020204" pitchFamily="34" charset="0"/>
                        <a:cs typeface="Arial" panose="020B0604020202020204" pitchFamily="34" charset="0"/>
                      </a:endParaRPr>
                    </a:p>
                    <a:p>
                      <a:pPr>
                        <a:lnSpc>
                          <a:spcPct val="100000"/>
                        </a:lnSpc>
                        <a:spcBef>
                          <a:spcPts val="10"/>
                        </a:spcBef>
                      </a:pPr>
                      <a:endParaRPr sz="1400" dirty="0">
                        <a:latin typeface="Arial" panose="020B0604020202020204" pitchFamily="34" charset="0"/>
                        <a:cs typeface="Arial" panose="020B0604020202020204" pitchFamily="34" charset="0"/>
                      </a:endParaRPr>
                    </a:p>
                    <a:p>
                      <a:pPr marL="60960">
                        <a:lnSpc>
                          <a:spcPct val="100000"/>
                        </a:lnSpc>
                      </a:pPr>
                      <a:r>
                        <a:rPr sz="1400" spc="-5" dirty="0">
                          <a:latin typeface="Arial" panose="020B0604020202020204" pitchFamily="34" charset="0"/>
                          <a:cs typeface="Arial" panose="020B0604020202020204" pitchFamily="34" charset="0"/>
                        </a:rPr>
                        <a:t>Using Face Recognition</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Technique</a:t>
                      </a:r>
                      <a:endParaRPr sz="1400" dirty="0">
                        <a:latin typeface="Arial" panose="020B0604020202020204" pitchFamily="34" charset="0"/>
                        <a:cs typeface="Arial" panose="020B0604020202020204" pitchFamily="34" charset="0"/>
                      </a:endParaRPr>
                    </a:p>
                    <a:p>
                      <a:pPr marL="60960" marR="139700">
                        <a:lnSpc>
                          <a:spcPct val="100000"/>
                        </a:lnSpc>
                      </a:pPr>
                      <a:r>
                        <a:rPr sz="1400" spc="-5" dirty="0">
                          <a:latin typeface="Arial" panose="020B0604020202020204" pitchFamily="34" charset="0"/>
                          <a:cs typeface="Arial" panose="020B0604020202020204" pitchFamily="34" charset="0"/>
                        </a:rPr>
                        <a:t>Using Real Time Computer Algorithms in  Automatic Attendance Management  Systems</a:t>
                      </a:r>
                      <a:endParaRPr sz="1400" dirty="0">
                        <a:latin typeface="Arial" panose="020B0604020202020204" pitchFamily="34" charset="0"/>
                        <a:cs typeface="Arial" panose="020B0604020202020204" pitchFamily="34" charset="0"/>
                      </a:endParaRPr>
                    </a:p>
                  </a:txBody>
                  <a:tcPr marL="0" marR="0" marT="0" marB="0">
                    <a:lnL w="12700">
                      <a:solidFill>
                        <a:srgbClr val="BC572C"/>
                      </a:solidFill>
                      <a:prstDash val="solid"/>
                    </a:lnL>
                    <a:lnR w="12700">
                      <a:solidFill>
                        <a:srgbClr val="BC572C"/>
                      </a:solidFill>
                      <a:prstDash val="solid"/>
                    </a:lnR>
                    <a:lnB w="12700">
                      <a:solidFill>
                        <a:srgbClr val="BC572C"/>
                      </a:solidFill>
                      <a:prstDash val="solid"/>
                    </a:lnB>
                    <a:solidFill>
                      <a:srgbClr val="F1DDD4"/>
                    </a:solidFill>
                  </a:tcPr>
                </a:tc>
                <a:tc>
                  <a:txBody>
                    <a:bodyPr/>
                    <a:lstStyle/>
                    <a:p>
                      <a:pPr>
                        <a:lnSpc>
                          <a:spcPct val="100000"/>
                        </a:lnSpc>
                      </a:pPr>
                      <a:endParaRPr sz="1400" dirty="0">
                        <a:latin typeface="Arial" panose="020B0604020202020204" pitchFamily="34" charset="0"/>
                        <a:cs typeface="Arial" panose="020B0604020202020204" pitchFamily="34" charset="0"/>
                      </a:endParaRPr>
                    </a:p>
                    <a:p>
                      <a:pPr>
                        <a:lnSpc>
                          <a:spcPct val="100000"/>
                        </a:lnSpc>
                        <a:spcBef>
                          <a:spcPts val="10"/>
                        </a:spcBef>
                      </a:pPr>
                      <a:endParaRPr sz="1400" dirty="0">
                        <a:latin typeface="Arial" panose="020B0604020202020204" pitchFamily="34" charset="0"/>
                        <a:cs typeface="Arial" panose="020B0604020202020204" pitchFamily="34" charset="0"/>
                      </a:endParaRPr>
                    </a:p>
                    <a:p>
                      <a:pPr marL="60960">
                        <a:lnSpc>
                          <a:spcPct val="100000"/>
                        </a:lnSpc>
                      </a:pPr>
                      <a:r>
                        <a:rPr sz="1400" dirty="0">
                          <a:latin typeface="Arial" panose="020B0604020202020204" pitchFamily="34" charset="0"/>
                          <a:cs typeface="Arial" panose="020B0604020202020204" pitchFamily="34" charset="0"/>
                        </a:rPr>
                        <a:t>IEEE, </a:t>
                      </a:r>
                      <a:r>
                        <a:rPr sz="1400" spc="-5" dirty="0">
                          <a:latin typeface="Arial" panose="020B0604020202020204" pitchFamily="34" charset="0"/>
                          <a:cs typeface="Arial" panose="020B0604020202020204" pitchFamily="34" charset="0"/>
                        </a:rPr>
                        <a:t>pp. </a:t>
                      </a:r>
                      <a:r>
                        <a:rPr sz="1400" dirty="0">
                          <a:latin typeface="Arial" panose="020B0604020202020204" pitchFamily="34" charset="0"/>
                          <a:cs typeface="Arial" panose="020B0604020202020204" pitchFamily="34" charset="0"/>
                        </a:rPr>
                        <a:t>397 – 402, </a:t>
                      </a:r>
                      <a:r>
                        <a:rPr sz="1400" spc="-5" dirty="0">
                          <a:latin typeface="Arial" panose="020B0604020202020204" pitchFamily="34" charset="0"/>
                          <a:cs typeface="Arial" panose="020B0604020202020204" pitchFamily="34" charset="0"/>
                        </a:rPr>
                        <a:t>Jun.</a:t>
                      </a:r>
                      <a:r>
                        <a:rPr sz="1400" spc="-8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2010</a:t>
                      </a:r>
                    </a:p>
                  </a:txBody>
                  <a:tcPr marL="0" marR="0" marT="0" marB="0">
                    <a:lnL w="12700">
                      <a:solidFill>
                        <a:srgbClr val="BC572C"/>
                      </a:solidFill>
                      <a:prstDash val="solid"/>
                    </a:lnL>
                    <a:lnR w="12700">
                      <a:solidFill>
                        <a:srgbClr val="BC572C"/>
                      </a:solidFill>
                      <a:prstDash val="solid"/>
                    </a:lnR>
                    <a:lnB w="12700">
                      <a:solidFill>
                        <a:srgbClr val="BC572C"/>
                      </a:solidFill>
                      <a:prstDash val="solid"/>
                    </a:lnB>
                    <a:solidFill>
                      <a:srgbClr val="F1DDD4"/>
                    </a:solidFill>
                  </a:tcPr>
                </a:tc>
                <a:tc>
                  <a:txBody>
                    <a:bodyPr/>
                    <a:lstStyle/>
                    <a:p>
                      <a:pPr>
                        <a:lnSpc>
                          <a:spcPct val="100000"/>
                        </a:lnSpc>
                      </a:pPr>
                      <a:endParaRPr sz="1400" dirty="0">
                        <a:latin typeface="Arial" panose="020B0604020202020204" pitchFamily="34" charset="0"/>
                        <a:cs typeface="Arial" panose="020B0604020202020204" pitchFamily="34" charset="0"/>
                      </a:endParaRPr>
                    </a:p>
                    <a:p>
                      <a:pPr>
                        <a:lnSpc>
                          <a:spcPct val="100000"/>
                        </a:lnSpc>
                        <a:spcBef>
                          <a:spcPts val="10"/>
                        </a:spcBef>
                      </a:pPr>
                      <a:endParaRPr sz="1400" dirty="0">
                        <a:latin typeface="Arial" panose="020B0604020202020204" pitchFamily="34" charset="0"/>
                        <a:cs typeface="Arial" panose="020B0604020202020204" pitchFamily="34" charset="0"/>
                      </a:endParaRPr>
                    </a:p>
                    <a:p>
                      <a:pPr marL="61594" marR="53975">
                        <a:lnSpc>
                          <a:spcPct val="100000"/>
                        </a:lnSpc>
                      </a:pPr>
                      <a:r>
                        <a:rPr sz="1400" spc="-5" dirty="0">
                          <a:latin typeface="Arial" panose="020B0604020202020204" pitchFamily="34" charset="0"/>
                          <a:cs typeface="Arial" panose="020B0604020202020204" pitchFamily="34" charset="0"/>
                        </a:rPr>
                        <a:t>This paper introduces </a:t>
                      </a:r>
                      <a:r>
                        <a:rPr sz="1400" dirty="0">
                          <a:latin typeface="Arial" panose="020B0604020202020204" pitchFamily="34" charset="0"/>
                          <a:cs typeface="Arial" panose="020B0604020202020204" pitchFamily="34" charset="0"/>
                        </a:rPr>
                        <a:t>a </a:t>
                      </a:r>
                      <a:r>
                        <a:rPr sz="1400" spc="-5" dirty="0">
                          <a:latin typeface="Arial" panose="020B0604020202020204" pitchFamily="34" charset="0"/>
                          <a:cs typeface="Arial" panose="020B0604020202020204" pitchFamily="34" charset="0"/>
                        </a:rPr>
                        <a:t>new approach in automatic attendance  management systems, extended with computer vision algorithms.  </a:t>
                      </a:r>
                      <a:r>
                        <a:rPr sz="1400" dirty="0">
                          <a:latin typeface="Arial" panose="020B0604020202020204" pitchFamily="34" charset="0"/>
                          <a:cs typeface="Arial" panose="020B0604020202020204" pitchFamily="34" charset="0"/>
                        </a:rPr>
                        <a:t>We </a:t>
                      </a:r>
                      <a:r>
                        <a:rPr sz="1400" spc="-5" dirty="0">
                          <a:latin typeface="Arial" panose="020B0604020202020204" pitchFamily="34" charset="0"/>
                          <a:cs typeface="Arial" panose="020B0604020202020204" pitchFamily="34" charset="0"/>
                        </a:rPr>
                        <a:t>propose using real time face detection algorithms integrated </a:t>
                      </a:r>
                      <a:r>
                        <a:rPr sz="1400" dirty="0">
                          <a:latin typeface="Arial" panose="020B0604020202020204" pitchFamily="34" charset="0"/>
                          <a:cs typeface="Arial" panose="020B0604020202020204" pitchFamily="34" charset="0"/>
                        </a:rPr>
                        <a:t>on  an </a:t>
                      </a:r>
                      <a:r>
                        <a:rPr sz="1400" spc="-5" dirty="0">
                          <a:latin typeface="Arial" panose="020B0604020202020204" pitchFamily="34" charset="0"/>
                          <a:cs typeface="Arial" panose="020B0604020202020204" pitchFamily="34" charset="0"/>
                        </a:rPr>
                        <a:t>existing Learning Management</a:t>
                      </a:r>
                      <a:r>
                        <a:rPr sz="1400" spc="5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System</a:t>
                      </a:r>
                      <a:endParaRPr sz="1400" dirty="0">
                        <a:latin typeface="Arial" panose="020B0604020202020204" pitchFamily="34" charset="0"/>
                        <a:cs typeface="Arial" panose="020B0604020202020204" pitchFamily="34" charset="0"/>
                      </a:endParaRPr>
                    </a:p>
                  </a:txBody>
                  <a:tcPr marL="0" marR="0" marT="0" marB="0">
                    <a:lnL w="12700">
                      <a:solidFill>
                        <a:srgbClr val="BC572C"/>
                      </a:solidFill>
                      <a:prstDash val="solid"/>
                    </a:lnL>
                    <a:lnR w="12700">
                      <a:solidFill>
                        <a:srgbClr val="BC572C"/>
                      </a:solidFill>
                      <a:prstDash val="solid"/>
                    </a:lnR>
                    <a:lnB w="12700">
                      <a:solidFill>
                        <a:srgbClr val="BC572C"/>
                      </a:solidFill>
                      <a:prstDash val="solid"/>
                    </a:lnB>
                    <a:solidFill>
                      <a:srgbClr val="F1DDD4"/>
                    </a:solidFill>
                  </a:tcPr>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228600" y="290147"/>
            <a:ext cx="10153903" cy="822276"/>
          </a:xfrm>
          <a:prstGeom prst="rect">
            <a:avLst/>
          </a:prstGeom>
        </p:spPr>
        <p:txBody>
          <a:bodyPr vert="horz" wrap="square" lIns="0" tIns="82804" rIns="0" bIns="0" rtlCol="0">
            <a:spAutoFit/>
          </a:bodyPr>
          <a:lstStyle/>
          <a:p>
            <a:pPr marL="173990">
              <a:lnSpc>
                <a:spcPct val="100000"/>
              </a:lnSpc>
              <a:spcBef>
                <a:spcPts val="105"/>
              </a:spcBef>
              <a:tabLst>
                <a:tab pos="10140315" algn="l"/>
              </a:tabLst>
            </a:pPr>
            <a:r>
              <a:rPr u="none" spc="-509" dirty="0"/>
              <a:t> </a:t>
            </a:r>
            <a:r>
              <a:rPr u="none" spc="-45" dirty="0">
                <a:latin typeface="Arial" panose="020B0604020202020204" pitchFamily="34" charset="0"/>
                <a:cs typeface="Arial" panose="020B0604020202020204" pitchFamily="34" charset="0"/>
              </a:rPr>
              <a:t>Literature</a:t>
            </a:r>
            <a:r>
              <a:rPr u="none" spc="-215" dirty="0">
                <a:latin typeface="Arial" panose="020B0604020202020204" pitchFamily="34" charset="0"/>
                <a:cs typeface="Arial" panose="020B0604020202020204" pitchFamily="34" charset="0"/>
              </a:rPr>
              <a:t> </a:t>
            </a:r>
            <a:r>
              <a:rPr u="none" spc="-40" dirty="0">
                <a:latin typeface="Arial" panose="020B0604020202020204" pitchFamily="34" charset="0"/>
                <a:cs typeface="Arial" panose="020B0604020202020204" pitchFamily="34" charset="0"/>
              </a:rPr>
              <a:t>Survey</a:t>
            </a:r>
            <a:r>
              <a:rPr u="none" spc="-4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6324" y="988821"/>
            <a:ext cx="5148276" cy="690574"/>
          </a:xfrm>
          <a:prstGeom prst="rect">
            <a:avLst/>
          </a:prstGeom>
        </p:spPr>
        <p:txBody>
          <a:bodyPr vert="horz" wrap="square" lIns="0" tIns="13335" rIns="0" bIns="0" rtlCol="0">
            <a:spAutoFit/>
          </a:bodyPr>
          <a:lstStyle/>
          <a:p>
            <a:pPr marL="12700">
              <a:lnSpc>
                <a:spcPct val="100000"/>
              </a:lnSpc>
              <a:spcBef>
                <a:spcPts val="105"/>
              </a:spcBef>
            </a:pPr>
            <a:r>
              <a:rPr u="none" spc="-40" dirty="0">
                <a:latin typeface="Arial" panose="020B0604020202020204" pitchFamily="34" charset="0"/>
                <a:cs typeface="Arial" panose="020B0604020202020204" pitchFamily="34" charset="0"/>
              </a:rPr>
              <a:t>Problem</a:t>
            </a:r>
            <a:r>
              <a:rPr u="none" spc="-200" dirty="0">
                <a:latin typeface="Arial" panose="020B0604020202020204" pitchFamily="34" charset="0"/>
                <a:cs typeface="Arial" panose="020B0604020202020204" pitchFamily="34" charset="0"/>
              </a:rPr>
              <a:t> </a:t>
            </a:r>
            <a:r>
              <a:rPr u="none" spc="-45" dirty="0">
                <a:latin typeface="Arial" panose="020B0604020202020204" pitchFamily="34" charset="0"/>
                <a:cs typeface="Arial" panose="020B0604020202020204" pitchFamily="34" charset="0"/>
              </a:rPr>
              <a:t>Definition</a:t>
            </a:r>
          </a:p>
        </p:txBody>
      </p:sp>
      <p:sp>
        <p:nvSpPr>
          <p:cNvPr id="4" name="object 4"/>
          <p:cNvSpPr txBox="1"/>
          <p:nvPr/>
        </p:nvSpPr>
        <p:spPr>
          <a:xfrm>
            <a:off x="1084580" y="2035302"/>
            <a:ext cx="9993630" cy="1439497"/>
          </a:xfrm>
          <a:prstGeom prst="rect">
            <a:avLst/>
          </a:prstGeom>
        </p:spPr>
        <p:txBody>
          <a:bodyPr vert="horz" wrap="square" lIns="0" tIns="53975" rIns="0" bIns="0" rtlCol="0">
            <a:spAutoFit/>
          </a:bodyPr>
          <a:lstStyle/>
          <a:p>
            <a:pPr marL="354964" marR="5080" indent="-342900">
              <a:lnSpc>
                <a:spcPts val="2590"/>
              </a:lnSpc>
              <a:spcBef>
                <a:spcPts val="425"/>
              </a:spcBef>
              <a:buClr>
                <a:srgbClr val="E38312"/>
              </a:buClr>
              <a:buFont typeface="Arial" panose="020B0604020202020204" pitchFamily="34" charset="0"/>
              <a:buChar char="•"/>
              <a:tabLst>
                <a:tab pos="189865" algn="l"/>
              </a:tabLst>
            </a:pPr>
            <a:r>
              <a:rPr sz="2400" spc="-20" dirty="0">
                <a:solidFill>
                  <a:srgbClr val="404040"/>
                </a:solidFill>
                <a:latin typeface="Arial" panose="020B0604020202020204" pitchFamily="34" charset="0"/>
                <a:cs typeface="Arial" panose="020B0604020202020204" pitchFamily="34" charset="0"/>
              </a:rPr>
              <a:t>Traditionally, student’s </a:t>
            </a:r>
            <a:r>
              <a:rPr sz="2400" dirty="0">
                <a:solidFill>
                  <a:srgbClr val="404040"/>
                </a:solidFill>
                <a:latin typeface="Arial" panose="020B0604020202020204" pitchFamily="34" charset="0"/>
                <a:cs typeface="Arial" panose="020B0604020202020204" pitchFamily="34" charset="0"/>
              </a:rPr>
              <a:t>attendance</a:t>
            </a:r>
            <a:r>
              <a:rPr lang="en-IN" sz="2400" dirty="0">
                <a:solidFill>
                  <a:srgbClr val="404040"/>
                </a:solidFill>
                <a:latin typeface="Arial" panose="020B0604020202020204" pitchFamily="34" charset="0"/>
                <a:cs typeface="Arial" panose="020B0604020202020204" pitchFamily="34" charset="0"/>
              </a:rPr>
              <a:t> system consumes more time</a:t>
            </a:r>
          </a:p>
          <a:p>
            <a:pPr marL="354964" marR="5080" indent="-342900">
              <a:lnSpc>
                <a:spcPts val="2590"/>
              </a:lnSpc>
              <a:spcBef>
                <a:spcPts val="425"/>
              </a:spcBef>
              <a:buClr>
                <a:srgbClr val="E38312"/>
              </a:buClr>
              <a:buFont typeface="Arial" panose="020B0604020202020204" pitchFamily="34" charset="0"/>
              <a:buChar char="•"/>
              <a:tabLst>
                <a:tab pos="189865" algn="l"/>
              </a:tabLst>
            </a:pPr>
            <a:r>
              <a:rPr lang="en-IN" sz="2400" dirty="0">
                <a:solidFill>
                  <a:srgbClr val="404040"/>
                </a:solidFill>
                <a:latin typeface="Arial" panose="020B0604020202020204" pitchFamily="34" charset="0"/>
                <a:cs typeface="Arial" panose="020B0604020202020204" pitchFamily="34" charset="0"/>
              </a:rPr>
              <a:t>I</a:t>
            </a:r>
            <a:r>
              <a:rPr sz="2400" dirty="0">
                <a:solidFill>
                  <a:srgbClr val="404040"/>
                </a:solidFill>
                <a:latin typeface="Arial" panose="020B0604020202020204" pitchFamily="34" charset="0"/>
                <a:cs typeface="Arial" panose="020B0604020202020204" pitchFamily="34" charset="0"/>
              </a:rPr>
              <a:t>t </a:t>
            </a:r>
            <a:r>
              <a:rPr sz="2400" spc="-5" dirty="0">
                <a:solidFill>
                  <a:srgbClr val="404040"/>
                </a:solidFill>
                <a:latin typeface="Arial" panose="020B0604020202020204" pitchFamily="34" charset="0"/>
                <a:cs typeface="Arial" panose="020B0604020202020204" pitchFamily="34" charset="0"/>
              </a:rPr>
              <a:t>is </a:t>
            </a:r>
            <a:r>
              <a:rPr sz="2400" dirty="0">
                <a:solidFill>
                  <a:srgbClr val="404040"/>
                </a:solidFill>
                <a:latin typeface="Arial" panose="020B0604020202020204" pitchFamily="34" charset="0"/>
                <a:cs typeface="Arial" panose="020B0604020202020204" pitchFamily="34" charset="0"/>
              </a:rPr>
              <a:t>very </a:t>
            </a:r>
            <a:r>
              <a:rPr sz="2400" spc="-10" dirty="0">
                <a:solidFill>
                  <a:srgbClr val="404040"/>
                </a:solidFill>
                <a:latin typeface="Arial" panose="020B0604020202020204" pitchFamily="34" charset="0"/>
                <a:cs typeface="Arial" panose="020B0604020202020204" pitchFamily="34" charset="0"/>
              </a:rPr>
              <a:t>difficult </a:t>
            </a:r>
            <a:r>
              <a:rPr sz="2400" dirty="0">
                <a:solidFill>
                  <a:srgbClr val="404040"/>
                </a:solidFill>
                <a:latin typeface="Arial" panose="020B0604020202020204" pitchFamily="34" charset="0"/>
                <a:cs typeface="Arial" panose="020B0604020202020204" pitchFamily="34" charset="0"/>
              </a:rPr>
              <a:t>to verify one by one student in a </a:t>
            </a:r>
            <a:r>
              <a:rPr sz="2400" spc="-10" dirty="0">
                <a:solidFill>
                  <a:srgbClr val="404040"/>
                </a:solidFill>
                <a:latin typeface="Arial" panose="020B0604020202020204" pitchFamily="34" charset="0"/>
                <a:cs typeface="Arial" panose="020B0604020202020204" pitchFamily="34" charset="0"/>
              </a:rPr>
              <a:t>large </a:t>
            </a:r>
            <a:r>
              <a:rPr sz="2400" spc="-5" dirty="0">
                <a:solidFill>
                  <a:srgbClr val="404040"/>
                </a:solidFill>
                <a:latin typeface="Arial" panose="020B0604020202020204" pitchFamily="34" charset="0"/>
                <a:cs typeface="Arial" panose="020B0604020202020204" pitchFamily="34" charset="0"/>
              </a:rPr>
              <a:t>practical</a:t>
            </a:r>
            <a:r>
              <a:rPr sz="2400" spc="-145" dirty="0">
                <a:solidFill>
                  <a:srgbClr val="404040"/>
                </a:solidFill>
                <a:latin typeface="Arial" panose="020B0604020202020204" pitchFamily="34" charset="0"/>
                <a:cs typeface="Arial" panose="020B0604020202020204" pitchFamily="34" charset="0"/>
              </a:rPr>
              <a:t> </a:t>
            </a:r>
            <a:r>
              <a:rPr sz="2400" dirty="0">
                <a:solidFill>
                  <a:srgbClr val="404040"/>
                </a:solidFill>
                <a:latin typeface="Arial" panose="020B0604020202020204" pitchFamily="34" charset="0"/>
                <a:cs typeface="Arial" panose="020B0604020202020204" pitchFamily="34" charset="0"/>
              </a:rPr>
              <a:t>lab  with distributed branches </a:t>
            </a:r>
            <a:r>
              <a:rPr sz="2400" spc="-5" dirty="0">
                <a:solidFill>
                  <a:srgbClr val="404040"/>
                </a:solidFill>
                <a:latin typeface="Arial" panose="020B0604020202020204" pitchFamily="34" charset="0"/>
                <a:cs typeface="Arial" panose="020B0604020202020204" pitchFamily="34" charset="0"/>
              </a:rPr>
              <a:t>whether </a:t>
            </a:r>
            <a:r>
              <a:rPr sz="2400" dirty="0">
                <a:solidFill>
                  <a:srgbClr val="404040"/>
                </a:solidFill>
                <a:latin typeface="Arial" panose="020B0604020202020204" pitchFamily="34" charset="0"/>
                <a:cs typeface="Arial" panose="020B0604020202020204" pitchFamily="34" charset="0"/>
              </a:rPr>
              <a:t>the authenticated students are actually  responding or</a:t>
            </a:r>
            <a:r>
              <a:rPr sz="2400" spc="-15" dirty="0">
                <a:solidFill>
                  <a:srgbClr val="404040"/>
                </a:solidFill>
                <a:latin typeface="Arial" panose="020B0604020202020204" pitchFamily="34" charset="0"/>
                <a:cs typeface="Arial" panose="020B0604020202020204" pitchFamily="34" charset="0"/>
              </a:rPr>
              <a:t> </a:t>
            </a:r>
            <a:r>
              <a:rPr sz="2400" spc="-5" dirty="0">
                <a:solidFill>
                  <a:srgbClr val="404040"/>
                </a:solidFill>
                <a:latin typeface="Arial" panose="020B0604020202020204" pitchFamily="34" charset="0"/>
                <a:cs typeface="Arial" panose="020B0604020202020204" pitchFamily="34" charset="0"/>
              </a:rPr>
              <a:t>not.</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6047" y="228600"/>
            <a:ext cx="9961245" cy="697230"/>
          </a:xfrm>
          <a:prstGeom prst="rect">
            <a:avLst/>
          </a:prstGeom>
        </p:spPr>
        <p:txBody>
          <a:bodyPr vert="horz" wrap="square" lIns="0" tIns="13335" rIns="0" bIns="0" rtlCol="0">
            <a:spAutoFit/>
          </a:bodyPr>
          <a:lstStyle/>
          <a:p>
            <a:pPr marL="12700">
              <a:lnSpc>
                <a:spcPct val="100000"/>
              </a:lnSpc>
              <a:spcBef>
                <a:spcPts val="105"/>
              </a:spcBef>
              <a:tabLst>
                <a:tab pos="9947275" algn="l"/>
              </a:tabLst>
            </a:pPr>
            <a:r>
              <a:rPr lang="en-IN" u="none" spc="-50" dirty="0"/>
              <a:t>PHASES</a:t>
            </a:r>
            <a:r>
              <a:rPr u="none" spc="-50" dirty="0"/>
              <a:t>	</a:t>
            </a:r>
          </a:p>
        </p:txBody>
      </p:sp>
      <p:pic>
        <p:nvPicPr>
          <p:cNvPr id="30" name="Picture 3" descr="C:\Users\user\Documents\Downloads\WhatsApp Image 2020-12-24 at 8.47.52 AM.jpeg">
            <a:extLst>
              <a:ext uri="{FF2B5EF4-FFF2-40B4-BE49-F238E27FC236}">
                <a16:creationId xmlns:a16="http://schemas.microsoft.com/office/drawing/2014/main" id="{F2BE5327-B525-4843-BFA3-646FFF35190D}"/>
              </a:ext>
            </a:extLst>
          </p:cNvPr>
          <p:cNvPicPr>
            <a:picLocks noChangeAspect="1" noChangeArrowheads="1"/>
          </p:cNvPicPr>
          <p:nvPr/>
        </p:nvPicPr>
        <p:blipFill>
          <a:blip r:embed="rId2"/>
          <a:srcRect/>
          <a:stretch>
            <a:fillRect/>
          </a:stretch>
        </p:blipFill>
        <p:spPr bwMode="auto">
          <a:xfrm>
            <a:off x="796047" y="1066800"/>
            <a:ext cx="6747753" cy="4437865"/>
          </a:xfrm>
          <a:prstGeom prst="rect">
            <a:avLst/>
          </a:prstGeom>
          <a:noFill/>
          <a:ln w="9525">
            <a:noFill/>
            <a:miter lim="800000"/>
            <a:headEnd/>
            <a:tailEnd/>
          </a:ln>
        </p:spPr>
      </p:pic>
      <p:sp>
        <p:nvSpPr>
          <p:cNvPr id="31" name="TextBox 30">
            <a:extLst>
              <a:ext uri="{FF2B5EF4-FFF2-40B4-BE49-F238E27FC236}">
                <a16:creationId xmlns:a16="http://schemas.microsoft.com/office/drawing/2014/main" id="{159A268C-3FBF-43C9-A7E2-C6E508EF5835}"/>
              </a:ext>
            </a:extLst>
          </p:cNvPr>
          <p:cNvSpPr txBox="1"/>
          <p:nvPr/>
        </p:nvSpPr>
        <p:spPr>
          <a:xfrm>
            <a:off x="8382001" y="1469850"/>
            <a:ext cx="3810000" cy="1015663"/>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Phase1: Gathering</a:t>
            </a: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Phase2: Train the recognizer</a:t>
            </a: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Phase3: Recognition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048" y="533400"/>
            <a:ext cx="10153903" cy="766184"/>
          </a:xfrm>
          <a:prstGeom prst="rect">
            <a:avLst/>
          </a:prstGeom>
        </p:spPr>
        <p:txBody>
          <a:bodyPr vert="horz" wrap="square" lIns="0" tIns="88214" rIns="0" bIns="0" rtlCol="0">
            <a:spAutoFit/>
          </a:bodyPr>
          <a:lstStyle/>
          <a:p>
            <a:pPr marL="180975">
              <a:lnSpc>
                <a:spcPct val="100000"/>
              </a:lnSpc>
              <a:spcBef>
                <a:spcPts val="105"/>
              </a:spcBef>
              <a:tabLst>
                <a:tab pos="10140315" algn="l"/>
              </a:tabLst>
            </a:pPr>
            <a:r>
              <a:rPr u="none" spc="-30" dirty="0">
                <a:latin typeface="Arial" panose="020B0604020202020204" pitchFamily="34" charset="0"/>
                <a:cs typeface="Arial" panose="020B0604020202020204" pitchFamily="34" charset="0"/>
              </a:rPr>
              <a:t>How </a:t>
            </a:r>
            <a:r>
              <a:rPr u="none" spc="-25" dirty="0">
                <a:latin typeface="Arial" panose="020B0604020202020204" pitchFamily="34" charset="0"/>
                <a:cs typeface="Arial" panose="020B0604020202020204" pitchFamily="34" charset="0"/>
              </a:rPr>
              <a:t>it</a:t>
            </a:r>
            <a:r>
              <a:rPr u="none" spc="-275" dirty="0">
                <a:latin typeface="Arial" panose="020B0604020202020204" pitchFamily="34" charset="0"/>
                <a:cs typeface="Arial" panose="020B0604020202020204" pitchFamily="34" charset="0"/>
              </a:rPr>
              <a:t> </a:t>
            </a:r>
            <a:r>
              <a:rPr u="none" spc="-40" dirty="0">
                <a:latin typeface="Arial" panose="020B0604020202020204" pitchFamily="34" charset="0"/>
                <a:cs typeface="Arial" panose="020B0604020202020204" pitchFamily="34" charset="0"/>
              </a:rPr>
              <a:t>works?</a:t>
            </a:r>
            <a:r>
              <a:rPr u="none" spc="-40" dirty="0"/>
              <a:t>	</a:t>
            </a:r>
          </a:p>
        </p:txBody>
      </p:sp>
      <p:sp>
        <p:nvSpPr>
          <p:cNvPr id="3" name="object 3"/>
          <p:cNvSpPr/>
          <p:nvPr/>
        </p:nvSpPr>
        <p:spPr>
          <a:xfrm>
            <a:off x="3429000" y="1981200"/>
            <a:ext cx="5123688" cy="12770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40151" y="3570204"/>
            <a:ext cx="6711696" cy="250191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1576</TotalTime>
  <Words>1069</Words>
  <Application>Microsoft Office PowerPoint</Application>
  <PresentationFormat>Widescreen</PresentationFormat>
  <Paragraphs>231</Paragraphs>
  <Slides>26</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26</vt:i4>
      </vt:variant>
    </vt:vector>
  </HeadingPairs>
  <TitlesOfParts>
    <vt:vector size="41" baseType="lpstr">
      <vt:lpstr>Arial</vt:lpstr>
      <vt:lpstr>Calibri</vt:lpstr>
      <vt:lpstr>Carlito</vt:lpstr>
      <vt:lpstr>Century Gothic</vt:lpstr>
      <vt:lpstr>charter</vt:lpstr>
      <vt:lpstr>Garamond</vt:lpstr>
      <vt:lpstr>Palatino Linotype</vt:lpstr>
      <vt:lpstr>sohne</vt:lpstr>
      <vt:lpstr>Times New Roman</vt:lpstr>
      <vt:lpstr>Trebuchet MS</vt:lpstr>
      <vt:lpstr>Tw Cen MT</vt:lpstr>
      <vt:lpstr>Wingdings</vt:lpstr>
      <vt:lpstr>Office Theme</vt:lpstr>
      <vt:lpstr>Circuit</vt:lpstr>
      <vt:lpstr>Savon</vt:lpstr>
      <vt:lpstr>PowerPoint Presentation</vt:lpstr>
      <vt:lpstr>Contents</vt:lpstr>
      <vt:lpstr>  Abstract</vt:lpstr>
      <vt:lpstr>Introduction</vt:lpstr>
      <vt:lpstr>Scope</vt:lpstr>
      <vt:lpstr> Literature Survey </vt:lpstr>
      <vt:lpstr>Problem Definition</vt:lpstr>
      <vt:lpstr>PHASES </vt:lpstr>
      <vt:lpstr>How it works? </vt:lpstr>
      <vt:lpstr>PowerPoint Presentation</vt:lpstr>
      <vt:lpstr>System architecture</vt:lpstr>
      <vt:lpstr>System architecture</vt:lpstr>
      <vt:lpstr>Why OpenCV?</vt:lpstr>
      <vt:lpstr>Face Detection by Haar Cascade</vt:lpstr>
      <vt:lpstr>Demonstration of face detection</vt:lpstr>
      <vt:lpstr>Face Detection by Haar Cascade(cont…)</vt:lpstr>
      <vt:lpstr>Face Detection by Haar Cascade(cont…)</vt:lpstr>
      <vt:lpstr>Database Dictionary</vt:lpstr>
      <vt:lpstr>Detection rate</vt:lpstr>
      <vt:lpstr>Platform</vt:lpstr>
      <vt:lpstr>Advantages</vt:lpstr>
      <vt:lpstr>Limitations</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Tejasvi jb</cp:lastModifiedBy>
  <cp:revision>33</cp:revision>
  <dcterms:created xsi:type="dcterms:W3CDTF">2021-07-05T08:12:24Z</dcterms:created>
  <dcterms:modified xsi:type="dcterms:W3CDTF">2021-07-19T05:35:37Z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2018-09-13T00:00:00Z</vt:filetime>
  </property>
  <property fmtid="{D5CDD505-2E9C-101B-9397-08002B2CF9AE}" pid="3" name="Creator">
    <vt:lpwstr>Microsoft® PowerPoint® 2013</vt:lpwstr>
  </property>
  <property fmtid="{D5CDD505-2E9C-101B-9397-08002B2CF9AE}" pid="4" name="LastSaved">
    <vt:filetime>2021-07-05T00:00:00Z</vt:filetime>
  </property>
</Properties>
</file>