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60" r:id="rId4"/>
    <p:sldId id="278" r:id="rId5"/>
    <p:sldId id="277" r:id="rId6"/>
    <p:sldId id="270" r:id="rId7"/>
    <p:sldId id="275" r:id="rId8"/>
    <p:sldId id="279" r:id="rId9"/>
    <p:sldId id="272" r:id="rId10"/>
    <p:sldId id="280" r:id="rId11"/>
    <p:sldId id="281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3B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6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ABB160-D72B-6447-AB09-D80860794CBF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D5DB9-AC62-0C43-8DD2-2F256065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4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D5DB9-AC62-0C43-8DD2-2F25606559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74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D5DB9-AC62-0C43-8DD2-2F25606559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59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D5DB9-AC62-0C43-8DD2-2F256065595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789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D5DB9-AC62-0C43-8DD2-2F256065595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789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D5DB9-AC62-0C43-8DD2-2F256065595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789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35527F-78A7-294E-AB4C-AAE76A01839F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AEA2091-B2AB-5040-8DD8-986808EE3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099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35527F-78A7-294E-AB4C-AAE76A01839F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AEA2091-B2AB-5040-8DD8-986808EE3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35527F-78A7-294E-AB4C-AAE76A01839F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AEA2091-B2AB-5040-8DD8-986808EE3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43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35527F-78A7-294E-AB4C-AAE76A01839F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AEA2091-B2AB-5040-8DD8-986808EE3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43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35527F-78A7-294E-AB4C-AAE76A01839F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AEA2091-B2AB-5040-8DD8-986808EE3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23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35527F-78A7-294E-AB4C-AAE76A01839F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AEA2091-B2AB-5040-8DD8-986808EE3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151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35527F-78A7-294E-AB4C-AAE76A01839F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AEA2091-B2AB-5040-8DD8-986808EE3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95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35527F-78A7-294E-AB4C-AAE76A01839F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AEA2091-B2AB-5040-8DD8-986808EE3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972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35527F-78A7-294E-AB4C-AAE76A01839F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AEA2091-B2AB-5040-8DD8-986808EE3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3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35527F-78A7-294E-AB4C-AAE76A01839F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AEA2091-B2AB-5040-8DD8-986808EE3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13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35527F-78A7-294E-AB4C-AAE76A01839F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AEA2091-B2AB-5040-8DD8-986808EE3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181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84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6d2dca65a0e35beaa8b84913f107902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9" t="25490" r="7044" b="28357"/>
          <a:stretch/>
        </p:blipFill>
        <p:spPr>
          <a:xfrm>
            <a:off x="0" y="0"/>
            <a:ext cx="9144000" cy="17621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819668"/>
            <a:ext cx="5588000" cy="1336389"/>
          </a:xfrm>
          <a:solidFill>
            <a:srgbClr val="0D3B8E"/>
          </a:solidFill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Financial Analysis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88001" y="3818226"/>
            <a:ext cx="3714750" cy="1307523"/>
          </a:xfrm>
        </p:spPr>
        <p:txBody>
          <a:bodyPr anchor="ctr">
            <a:norm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Instructional Area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-1" y="3818226"/>
            <a:ext cx="9144000" cy="1307523"/>
            <a:chOff x="15875" y="1800225"/>
            <a:chExt cx="9144000" cy="1438275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5875" y="1800225"/>
              <a:ext cx="9144000" cy="0"/>
            </a:xfrm>
            <a:prstGeom prst="line">
              <a:avLst/>
            </a:prstGeom>
            <a:ln w="762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5875" y="3238500"/>
              <a:ext cx="9144000" cy="0"/>
            </a:xfrm>
            <a:prstGeom prst="line">
              <a:avLst/>
            </a:prstGeom>
            <a:ln w="762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-1" y="2368694"/>
            <a:ext cx="6111876" cy="853986"/>
            <a:chOff x="-1" y="2368694"/>
            <a:chExt cx="6111876" cy="853986"/>
          </a:xfrm>
        </p:grpSpPr>
        <p:sp>
          <p:nvSpPr>
            <p:cNvPr id="11" name="Title 1"/>
            <p:cNvSpPr txBox="1">
              <a:spLocks/>
            </p:cNvSpPr>
            <p:nvPr/>
          </p:nvSpPr>
          <p:spPr>
            <a:xfrm>
              <a:off x="-1" y="2368694"/>
              <a:ext cx="5588000" cy="8539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Principles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5257889" y="2368694"/>
              <a:ext cx="853986" cy="853986"/>
              <a:chOff x="8096250" y="412749"/>
              <a:chExt cx="889000" cy="889000"/>
            </a:xfrm>
            <a:effectLst/>
          </p:grpSpPr>
          <p:sp>
            <p:nvSpPr>
              <p:cNvPr id="13" name="Oval 12"/>
              <p:cNvSpPr/>
              <p:nvPr/>
            </p:nvSpPr>
            <p:spPr>
              <a:xfrm>
                <a:off x="8096250" y="412749"/>
                <a:ext cx="889000" cy="8890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4" name="Picture 13" descr="logo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94624" y="507999"/>
                <a:ext cx="743001" cy="69849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073249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738188" y="1746251"/>
            <a:ext cx="7667625" cy="46815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413250" y="412749"/>
            <a:ext cx="2511845" cy="9601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Performance Element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450" y="340042"/>
            <a:ext cx="3987800" cy="1036638"/>
          </a:xfrm>
          <a:solidFill>
            <a:srgbClr val="0D3B8E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Taxes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188" y="1790700"/>
            <a:ext cx="7667625" cy="452596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600" dirty="0" smtClean="0">
                <a:solidFill>
                  <a:srgbClr val="4F81BD"/>
                </a:solidFill>
              </a:rPr>
              <a:t>Involuntary fee levied on individuals or corporations enforced by a government entity to finance government activities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595959"/>
                </a:solidFill>
              </a:rPr>
              <a:t>Tax systems</a:t>
            </a:r>
          </a:p>
          <a:p>
            <a:r>
              <a:rPr lang="en-US" sz="1800" dirty="0" smtClean="0">
                <a:solidFill>
                  <a:srgbClr val="595959"/>
                </a:solidFill>
              </a:rPr>
              <a:t>Proportional Tax: same amount of tax rate from every household in society despite how much income they earn</a:t>
            </a:r>
          </a:p>
          <a:p>
            <a:pPr lvl="1"/>
            <a:r>
              <a:rPr lang="en-US" sz="1800" dirty="0" smtClean="0">
                <a:solidFill>
                  <a:srgbClr val="595959"/>
                </a:solidFill>
              </a:rPr>
              <a:t>High equality, low government benefit</a:t>
            </a:r>
          </a:p>
          <a:p>
            <a:r>
              <a:rPr lang="en-US" sz="1800" dirty="0" smtClean="0">
                <a:solidFill>
                  <a:srgbClr val="595959"/>
                </a:solidFill>
              </a:rPr>
              <a:t>Regressive Tax: higher tax for “poor”, lower tax for “rich”</a:t>
            </a:r>
          </a:p>
          <a:p>
            <a:pPr lvl="1"/>
            <a:r>
              <a:rPr lang="en-US" sz="1800" dirty="0" smtClean="0">
                <a:solidFill>
                  <a:srgbClr val="595959"/>
                </a:solidFill>
              </a:rPr>
              <a:t>Meant to encourage people to work harder to become “rich”, productivity</a:t>
            </a:r>
          </a:p>
          <a:p>
            <a:pPr lvl="1"/>
            <a:r>
              <a:rPr lang="en-US" sz="1800" dirty="0" smtClean="0">
                <a:solidFill>
                  <a:srgbClr val="595959"/>
                </a:solidFill>
              </a:rPr>
              <a:t>Low equality</a:t>
            </a:r>
          </a:p>
          <a:p>
            <a:r>
              <a:rPr lang="en-US" sz="1800" dirty="0" smtClean="0">
                <a:solidFill>
                  <a:srgbClr val="595959"/>
                </a:solidFill>
              </a:rPr>
              <a:t>Progressive Tax: higher tax for “rich”, lower tax for “poor”</a:t>
            </a:r>
          </a:p>
          <a:p>
            <a:pPr lvl="1"/>
            <a:r>
              <a:rPr lang="en-US" sz="1800" dirty="0" smtClean="0">
                <a:solidFill>
                  <a:srgbClr val="595959"/>
                </a:solidFill>
              </a:rPr>
              <a:t>Internal Revenue Service (US)</a:t>
            </a:r>
          </a:p>
          <a:p>
            <a:pPr lvl="1"/>
            <a:r>
              <a:rPr lang="en-US" sz="1800" dirty="0" smtClean="0">
                <a:solidFill>
                  <a:srgbClr val="595959"/>
                </a:solidFill>
              </a:rPr>
              <a:t>Low equality</a:t>
            </a:r>
          </a:p>
          <a:p>
            <a:endParaRPr lang="en-US" sz="2600" dirty="0" smtClean="0">
              <a:solidFill>
                <a:srgbClr val="595959"/>
              </a:solidFill>
            </a:endParaRPr>
          </a:p>
          <a:p>
            <a:endParaRPr lang="en-US" sz="2600" dirty="0" smtClean="0">
              <a:solidFill>
                <a:srgbClr val="595959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354138"/>
            <a:ext cx="9144000" cy="0"/>
          </a:xfrm>
          <a:prstGeom prst="line">
            <a:avLst/>
          </a:prstGeom>
          <a:ln w="762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8480940" y="106023"/>
            <a:ext cx="564974" cy="564974"/>
            <a:chOff x="8096250" y="412749"/>
            <a:chExt cx="889000" cy="889000"/>
          </a:xfrm>
          <a:effectLst/>
        </p:grpSpPr>
        <p:sp>
          <p:nvSpPr>
            <p:cNvPr id="24" name="Oval 23"/>
            <p:cNvSpPr/>
            <p:nvPr/>
          </p:nvSpPr>
          <p:spPr>
            <a:xfrm>
              <a:off x="8096250" y="412749"/>
              <a:ext cx="889000" cy="889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 descr="logo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4624" y="507999"/>
              <a:ext cx="743001" cy="6984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6887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738188" y="1746251"/>
            <a:ext cx="7667625" cy="46815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413250" y="412749"/>
            <a:ext cx="2511845" cy="9601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Performance Element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450" y="340042"/>
            <a:ext cx="3987800" cy="1036638"/>
          </a:xfrm>
          <a:solidFill>
            <a:srgbClr val="0D3B8E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Taxes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188" y="1790700"/>
            <a:ext cx="7667625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595959"/>
                </a:solidFill>
              </a:rPr>
              <a:t>Types of Tax</a:t>
            </a:r>
          </a:p>
          <a:p>
            <a:r>
              <a:rPr lang="en-US" sz="1800" dirty="0" smtClean="0">
                <a:solidFill>
                  <a:srgbClr val="595959"/>
                </a:solidFill>
              </a:rPr>
              <a:t>Income Tax: percentage of individual or corporate earnings filed to the federal government</a:t>
            </a:r>
          </a:p>
          <a:p>
            <a:pPr lvl="1"/>
            <a:r>
              <a:rPr lang="en-US" sz="1800" dirty="0" smtClean="0">
                <a:solidFill>
                  <a:srgbClr val="595959"/>
                </a:solidFill>
              </a:rPr>
              <a:t>Federal or Local, some states do not require income tax</a:t>
            </a:r>
          </a:p>
          <a:p>
            <a:r>
              <a:rPr lang="en-US" sz="1800" dirty="0" smtClean="0">
                <a:solidFill>
                  <a:srgbClr val="595959"/>
                </a:solidFill>
              </a:rPr>
              <a:t>Unemployment Tax: federal tax allocated to state unemployment agencies to fund unemployment assistance for laid-off workers</a:t>
            </a:r>
          </a:p>
          <a:p>
            <a:r>
              <a:rPr lang="en-US" sz="1800" dirty="0">
                <a:solidFill>
                  <a:srgbClr val="595959"/>
                </a:solidFill>
              </a:rPr>
              <a:t>Sales Tax: taxes levied on certain goods and </a:t>
            </a:r>
            <a:r>
              <a:rPr lang="en-US" sz="1800" dirty="0" smtClean="0">
                <a:solidFill>
                  <a:srgbClr val="595959"/>
                </a:solidFill>
              </a:rPr>
              <a:t>services</a:t>
            </a:r>
          </a:p>
          <a:p>
            <a:pPr lvl="1"/>
            <a:r>
              <a:rPr lang="en-US" sz="1800" dirty="0" smtClean="0">
                <a:solidFill>
                  <a:srgbClr val="595959"/>
                </a:solidFill>
              </a:rPr>
              <a:t>Collected by retailer, passed on to state</a:t>
            </a:r>
          </a:p>
          <a:p>
            <a:pPr lvl="1"/>
            <a:r>
              <a:rPr lang="en-US" sz="1800" dirty="0" smtClean="0">
                <a:solidFill>
                  <a:srgbClr val="595959"/>
                </a:solidFill>
              </a:rPr>
              <a:t>Based on selling prices of goods and services, set by state</a:t>
            </a:r>
          </a:p>
          <a:p>
            <a:r>
              <a:rPr lang="en-US" sz="1800" dirty="0" smtClean="0">
                <a:solidFill>
                  <a:srgbClr val="595959"/>
                </a:solidFill>
              </a:rPr>
              <a:t>Property Tax: taxes based on value of land and property</a:t>
            </a:r>
          </a:p>
          <a:p>
            <a:r>
              <a:rPr lang="en-US" sz="1800" dirty="0" smtClean="0">
                <a:solidFill>
                  <a:srgbClr val="595959"/>
                </a:solidFill>
              </a:rPr>
              <a:t>Tariff: taxes on imported and exported goods imposed to strengthen internal business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354138"/>
            <a:ext cx="9144000" cy="0"/>
          </a:xfrm>
          <a:prstGeom prst="line">
            <a:avLst/>
          </a:prstGeom>
          <a:ln w="762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8480940" y="106023"/>
            <a:ext cx="564974" cy="564974"/>
            <a:chOff x="8096250" y="412749"/>
            <a:chExt cx="889000" cy="889000"/>
          </a:xfrm>
          <a:effectLst/>
        </p:grpSpPr>
        <p:sp>
          <p:nvSpPr>
            <p:cNvPr id="24" name="Oval 23"/>
            <p:cNvSpPr/>
            <p:nvPr/>
          </p:nvSpPr>
          <p:spPr>
            <a:xfrm>
              <a:off x="8096250" y="412749"/>
              <a:ext cx="889000" cy="889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 descr="logo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4624" y="507999"/>
              <a:ext cx="743001" cy="6984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9198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449" y="340042"/>
            <a:ext cx="3762873" cy="1036638"/>
          </a:xfrm>
          <a:solidFill>
            <a:srgbClr val="0D3B8E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Practice Exam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354138"/>
            <a:ext cx="9144000" cy="0"/>
          </a:xfrm>
          <a:prstGeom prst="line">
            <a:avLst/>
          </a:prstGeom>
          <a:ln w="762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8480940" y="106023"/>
            <a:ext cx="564974" cy="564974"/>
            <a:chOff x="8096250" y="412749"/>
            <a:chExt cx="889000" cy="889000"/>
          </a:xfrm>
          <a:effectLst/>
        </p:grpSpPr>
        <p:sp>
          <p:nvSpPr>
            <p:cNvPr id="24" name="Oval 23"/>
            <p:cNvSpPr/>
            <p:nvPr/>
          </p:nvSpPr>
          <p:spPr>
            <a:xfrm>
              <a:off x="8096250" y="412749"/>
              <a:ext cx="889000" cy="889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 descr="logo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4624" y="507999"/>
              <a:ext cx="743001" cy="698499"/>
            </a:xfrm>
            <a:prstGeom prst="rect">
              <a:avLst/>
            </a:prstGeom>
          </p:spPr>
        </p:pic>
      </p:grpSp>
      <p:pic>
        <p:nvPicPr>
          <p:cNvPr id="11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989" y="2386964"/>
            <a:ext cx="3176022" cy="3176022"/>
          </a:xfrm>
        </p:spPr>
      </p:pic>
    </p:spTree>
    <p:extLst>
      <p:ext uri="{BB962C8B-B14F-4D97-AF65-F5344CB8AC3E}">
        <p14:creationId xmlns:p14="http://schemas.microsoft.com/office/powerpoint/2010/main" val="2957906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738188" y="1746251"/>
            <a:ext cx="7667625" cy="46815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5123890" y="412749"/>
            <a:ext cx="2632823" cy="9601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dirty="0" smtClean="0">
                <a:solidFill>
                  <a:schemeClr val="bg1">
                    <a:lumMod val="50000"/>
                  </a:schemeClr>
                </a:solidFill>
              </a:rPr>
              <a:t>What is it?</a:t>
            </a:r>
            <a:endParaRPr lang="en-US" sz="3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448" y="340042"/>
            <a:ext cx="4670091" cy="1036638"/>
          </a:xfrm>
          <a:solidFill>
            <a:srgbClr val="0D3B8E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Overview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188" y="1790700"/>
            <a:ext cx="7667625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solidFill>
                  <a:schemeClr val="accent1"/>
                </a:solidFill>
              </a:rPr>
              <a:t>Definition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</a:rPr>
              <a:t>Financial </a:t>
            </a:r>
            <a:r>
              <a:rPr lang="en-US" sz="2800" dirty="0" smtClean="0">
                <a:solidFill>
                  <a:schemeClr val="accent1"/>
                </a:solidFill>
              </a:rPr>
              <a:t>analysis refers </a:t>
            </a:r>
            <a:r>
              <a:rPr lang="en-US" sz="2800" dirty="0">
                <a:solidFill>
                  <a:schemeClr val="accent1"/>
                </a:solidFill>
              </a:rPr>
              <a:t>to an assessment of the viability, stability and profitability of a business, sub-business or project</a:t>
            </a:r>
            <a:r>
              <a:rPr lang="en-US" sz="2800" dirty="0" smtClean="0">
                <a:solidFill>
                  <a:schemeClr val="accent1"/>
                </a:solidFill>
              </a:rPr>
              <a:t>.</a:t>
            </a: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Analyzing a </a:t>
            </a:r>
            <a:r>
              <a:rPr lang="en-US" sz="28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past performance</a:t>
            </a: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to estimate </a:t>
            </a:r>
            <a:r>
              <a:rPr lang="en-US" sz="28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future performance</a:t>
            </a: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used to determine whether or not a business entity </a:t>
            </a: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should be invested in.</a:t>
            </a:r>
            <a:endParaRPr lang="en-US" sz="28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354138"/>
            <a:ext cx="9144000" cy="0"/>
          </a:xfrm>
          <a:prstGeom prst="line">
            <a:avLst/>
          </a:prstGeom>
          <a:ln w="762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8480940" y="106023"/>
            <a:ext cx="564974" cy="564974"/>
            <a:chOff x="8096250" y="412749"/>
            <a:chExt cx="889000" cy="889000"/>
          </a:xfrm>
          <a:effectLst/>
        </p:grpSpPr>
        <p:sp>
          <p:nvSpPr>
            <p:cNvPr id="24" name="Oval 23"/>
            <p:cNvSpPr/>
            <p:nvPr/>
          </p:nvSpPr>
          <p:spPr>
            <a:xfrm>
              <a:off x="8096250" y="412749"/>
              <a:ext cx="889000" cy="889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 descr="logo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4624" y="507999"/>
              <a:ext cx="743001" cy="6984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1502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738188" y="1746251"/>
            <a:ext cx="7667625" cy="46815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413250" y="412749"/>
            <a:ext cx="2511845" cy="9601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Performance Element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450" y="340042"/>
            <a:ext cx="3987800" cy="1036638"/>
          </a:xfrm>
          <a:solidFill>
            <a:srgbClr val="0D3B8E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Forms of Financial Exchange</a:t>
            </a: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189" y="1790700"/>
            <a:ext cx="774275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>
                <a:solidFill>
                  <a:schemeClr val="accent1"/>
                </a:solidFill>
              </a:rPr>
              <a:t>Cash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exchanging physical currency for goods and services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n-US" sz="3000" dirty="0" smtClean="0">
                <a:solidFill>
                  <a:schemeClr val="accent1"/>
                </a:solidFill>
              </a:rPr>
              <a:t>Credit</a:t>
            </a:r>
          </a:p>
          <a:p>
            <a:r>
              <a:rPr lang="en-US" sz="2000" dirty="0">
                <a:solidFill>
                  <a:srgbClr val="595959"/>
                </a:solidFill>
              </a:rPr>
              <a:t>r</a:t>
            </a:r>
            <a:r>
              <a:rPr lang="en-US" sz="2000" dirty="0" smtClean="0">
                <a:solidFill>
                  <a:srgbClr val="595959"/>
                </a:solidFill>
              </a:rPr>
              <a:t>eceiving goods and services now and pay later in the future</a:t>
            </a:r>
          </a:p>
          <a:p>
            <a:r>
              <a:rPr lang="en-US" sz="2000" dirty="0" smtClean="0">
                <a:solidFill>
                  <a:srgbClr val="595959"/>
                </a:solidFill>
              </a:rPr>
              <a:t>increased purchasing power</a:t>
            </a:r>
          </a:p>
          <a:p>
            <a:r>
              <a:rPr lang="en-US" sz="2000" dirty="0">
                <a:solidFill>
                  <a:srgbClr val="595959"/>
                </a:solidFill>
              </a:rPr>
              <a:t>m</a:t>
            </a:r>
            <a:r>
              <a:rPr lang="en-US" sz="2000" dirty="0" smtClean="0">
                <a:solidFill>
                  <a:srgbClr val="595959"/>
                </a:solidFill>
              </a:rPr>
              <a:t>erchant fees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n-US" sz="3000" dirty="0" smtClean="0">
                <a:solidFill>
                  <a:schemeClr val="accent1"/>
                </a:solidFill>
              </a:rPr>
              <a:t>Debit/Check</a:t>
            </a:r>
          </a:p>
          <a:p>
            <a:r>
              <a:rPr lang="en-US" sz="2000" dirty="0" smtClean="0">
                <a:solidFill>
                  <a:srgbClr val="595959"/>
                </a:solidFill>
              </a:rPr>
              <a:t>Receiving goods and services now, sum deducted from a bank account</a:t>
            </a:r>
          </a:p>
          <a:p>
            <a:r>
              <a:rPr lang="en-US" sz="2000" dirty="0">
                <a:solidFill>
                  <a:srgbClr val="595959"/>
                </a:solidFill>
              </a:rPr>
              <a:t>m</a:t>
            </a:r>
            <a:r>
              <a:rPr lang="en-US" sz="2000" dirty="0" smtClean="0">
                <a:solidFill>
                  <a:srgbClr val="595959"/>
                </a:solidFill>
              </a:rPr>
              <a:t>erchant fees</a:t>
            </a:r>
            <a:endParaRPr lang="en-US" sz="2000" dirty="0" smtClean="0">
              <a:solidFill>
                <a:srgbClr val="595959"/>
              </a:solidFill>
            </a:endParaRPr>
          </a:p>
          <a:p>
            <a:pPr marL="0" indent="0">
              <a:buNone/>
            </a:pPr>
            <a:endParaRPr lang="en-US" sz="3000" dirty="0" smtClean="0">
              <a:solidFill>
                <a:schemeClr val="accent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354138"/>
            <a:ext cx="9144000" cy="0"/>
          </a:xfrm>
          <a:prstGeom prst="line">
            <a:avLst/>
          </a:prstGeom>
          <a:ln w="762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8480940" y="106023"/>
            <a:ext cx="564974" cy="564974"/>
            <a:chOff x="8096250" y="412749"/>
            <a:chExt cx="889000" cy="889000"/>
          </a:xfrm>
          <a:effectLst/>
        </p:grpSpPr>
        <p:sp>
          <p:nvSpPr>
            <p:cNvPr id="24" name="Oval 23"/>
            <p:cNvSpPr/>
            <p:nvPr/>
          </p:nvSpPr>
          <p:spPr>
            <a:xfrm>
              <a:off x="8096250" y="412749"/>
              <a:ext cx="889000" cy="889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 descr="logo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4624" y="507999"/>
              <a:ext cx="743001" cy="6984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1502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738188" y="1746251"/>
            <a:ext cx="7667625" cy="46815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413250" y="412749"/>
            <a:ext cx="2511845" cy="9601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Cont.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450" y="340042"/>
            <a:ext cx="3987800" cy="1036638"/>
          </a:xfrm>
          <a:solidFill>
            <a:srgbClr val="0D3B8E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Forms of Financial Exchange</a:t>
            </a: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354138"/>
            <a:ext cx="9144000" cy="0"/>
          </a:xfrm>
          <a:prstGeom prst="line">
            <a:avLst/>
          </a:prstGeom>
          <a:ln w="762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8480940" y="106023"/>
            <a:ext cx="564974" cy="564974"/>
            <a:chOff x="8096250" y="412749"/>
            <a:chExt cx="889000" cy="889000"/>
          </a:xfrm>
          <a:effectLst/>
        </p:grpSpPr>
        <p:sp>
          <p:nvSpPr>
            <p:cNvPr id="24" name="Oval 23"/>
            <p:cNvSpPr/>
            <p:nvPr/>
          </p:nvSpPr>
          <p:spPr>
            <a:xfrm>
              <a:off x="8096250" y="412749"/>
              <a:ext cx="889000" cy="889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 descr="logo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4624" y="507999"/>
              <a:ext cx="743001" cy="698499"/>
            </a:xfrm>
            <a:prstGeom prst="rect">
              <a:avLst/>
            </a:prstGeom>
          </p:spPr>
        </p:pic>
      </p:grpSp>
      <p:sp>
        <p:nvSpPr>
          <p:cNvPr id="11" name="Content Placeholder 2"/>
          <p:cNvSpPr txBox="1">
            <a:spLocks/>
          </p:cNvSpPr>
          <p:nvPr/>
        </p:nvSpPr>
        <p:spPr>
          <a:xfrm>
            <a:off x="738187" y="1790700"/>
            <a:ext cx="7667625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>
                <a:solidFill>
                  <a:schemeClr val="accent1"/>
                </a:solidFill>
              </a:rPr>
              <a:t>Electronic Funds Transfer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xchanging money through a computer network that exchanges bank records</a:t>
            </a:r>
          </a:p>
          <a:p>
            <a:pPr marL="0" indent="0">
              <a:buFont typeface="Arial"/>
              <a:buNone/>
            </a:pPr>
            <a:r>
              <a:rPr lang="en-US" sz="2600" dirty="0" smtClean="0">
                <a:solidFill>
                  <a:schemeClr val="accent1"/>
                </a:solidFill>
              </a:rPr>
              <a:t>Other</a:t>
            </a:r>
          </a:p>
          <a:p>
            <a:r>
              <a:rPr lang="en-US" sz="2000" dirty="0" smtClean="0">
                <a:solidFill>
                  <a:srgbClr val="595959"/>
                </a:solidFill>
              </a:rPr>
              <a:t>Layaway</a:t>
            </a:r>
          </a:p>
          <a:p>
            <a:pPr lvl="1"/>
            <a:r>
              <a:rPr lang="en-US" sz="2000" dirty="0" smtClean="0">
                <a:solidFill>
                  <a:srgbClr val="595959"/>
                </a:solidFill>
              </a:rPr>
              <a:t>goods </a:t>
            </a:r>
            <a:r>
              <a:rPr lang="en-US" sz="2000" dirty="0">
                <a:solidFill>
                  <a:srgbClr val="595959"/>
                </a:solidFill>
              </a:rPr>
              <a:t>are removed from stock and kept in a separate area until </a:t>
            </a:r>
            <a:r>
              <a:rPr lang="en-US" sz="2000" dirty="0" smtClean="0">
                <a:solidFill>
                  <a:srgbClr val="595959"/>
                </a:solidFill>
              </a:rPr>
              <a:t>payment</a:t>
            </a:r>
          </a:p>
          <a:p>
            <a:r>
              <a:rPr lang="en-US" sz="2000" dirty="0" smtClean="0">
                <a:solidFill>
                  <a:srgbClr val="595959"/>
                </a:solidFill>
              </a:rPr>
              <a:t>On-approval</a:t>
            </a:r>
          </a:p>
          <a:p>
            <a:pPr lvl="1"/>
            <a:r>
              <a:rPr lang="en-US" sz="2000" dirty="0">
                <a:solidFill>
                  <a:srgbClr val="595959"/>
                </a:solidFill>
              </a:rPr>
              <a:t>c</a:t>
            </a:r>
            <a:r>
              <a:rPr lang="en-US" sz="2000" dirty="0" smtClean="0">
                <a:solidFill>
                  <a:srgbClr val="595959"/>
                </a:solidFill>
              </a:rPr>
              <a:t>ustomer takes good home to consider/try out before paying</a:t>
            </a:r>
          </a:p>
          <a:p>
            <a:r>
              <a:rPr lang="en-US" sz="2000" dirty="0" smtClean="0">
                <a:solidFill>
                  <a:srgbClr val="595959"/>
                </a:solidFill>
              </a:rPr>
              <a:t>Cash-on-delivery</a:t>
            </a:r>
          </a:p>
          <a:p>
            <a:pPr lvl="1"/>
            <a:r>
              <a:rPr lang="en-US" sz="2000" dirty="0">
                <a:solidFill>
                  <a:srgbClr val="595959"/>
                </a:solidFill>
              </a:rPr>
              <a:t>c</a:t>
            </a:r>
            <a:r>
              <a:rPr lang="en-US" sz="2000" dirty="0" smtClean="0">
                <a:solidFill>
                  <a:srgbClr val="595959"/>
                </a:solidFill>
              </a:rPr>
              <a:t>ustomer pays when goods are delivered</a:t>
            </a:r>
          </a:p>
        </p:txBody>
      </p:sp>
    </p:spTree>
    <p:extLst>
      <p:ext uri="{BB962C8B-B14F-4D97-AF65-F5344CB8AC3E}">
        <p14:creationId xmlns:p14="http://schemas.microsoft.com/office/powerpoint/2010/main" val="1650302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738188" y="1746251"/>
            <a:ext cx="7667625" cy="46815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413250" y="412749"/>
            <a:ext cx="2511845" cy="9601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Performance Element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450" y="340042"/>
            <a:ext cx="3987800" cy="1036638"/>
          </a:xfrm>
          <a:solidFill>
            <a:srgbClr val="0D3B8E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Financial Needs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189" y="1790701"/>
            <a:ext cx="3801878" cy="46370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smtClean="0">
                <a:solidFill>
                  <a:schemeClr val="accent1"/>
                </a:solidFill>
              </a:rPr>
              <a:t>Living Costs</a:t>
            </a:r>
          </a:p>
          <a:p>
            <a:r>
              <a:rPr lang="en-US" sz="1600" dirty="0" smtClean="0">
                <a:solidFill>
                  <a:srgbClr val="595959"/>
                </a:solidFill>
              </a:rPr>
              <a:t>Basic needs such as housing, food, clothing, travel, utilities</a:t>
            </a:r>
          </a:p>
          <a:p>
            <a:r>
              <a:rPr lang="en-US" sz="1600" dirty="0" smtClean="0">
                <a:solidFill>
                  <a:srgbClr val="595959"/>
                </a:solidFill>
              </a:rPr>
              <a:t>Day to day expenses</a:t>
            </a:r>
          </a:p>
          <a:p>
            <a:r>
              <a:rPr lang="en-US" sz="1600" dirty="0" smtClean="0">
                <a:solidFill>
                  <a:srgbClr val="595959"/>
                </a:solidFill>
              </a:rPr>
              <a:t>Operational/overhead costs</a:t>
            </a:r>
            <a:endParaRPr lang="en-US" sz="1600" dirty="0" smtClean="0">
              <a:solidFill>
                <a:srgbClr val="595959"/>
              </a:solidFill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chemeClr val="accent1"/>
                </a:solidFill>
              </a:rPr>
              <a:t>Investments</a:t>
            </a:r>
          </a:p>
          <a:p>
            <a:r>
              <a:rPr lang="en-US" sz="1600" dirty="0" smtClean="0">
                <a:solidFill>
                  <a:srgbClr val="595959"/>
                </a:solidFill>
              </a:rPr>
              <a:t>Stocks</a:t>
            </a:r>
          </a:p>
          <a:p>
            <a:pPr lvl="1"/>
            <a:r>
              <a:rPr lang="en-US" sz="1600" dirty="0" smtClean="0">
                <a:solidFill>
                  <a:srgbClr val="595959"/>
                </a:solidFill>
              </a:rPr>
              <a:t>Common stock: unit of ownership over a part of a company that goes public (IPO)</a:t>
            </a:r>
          </a:p>
          <a:p>
            <a:pPr lvl="1"/>
            <a:r>
              <a:rPr lang="en-US" sz="1600" dirty="0" smtClean="0">
                <a:solidFill>
                  <a:srgbClr val="595959"/>
                </a:solidFill>
              </a:rPr>
              <a:t>Preferred stock: priority, gives owners dividends before common stock holders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354138"/>
            <a:ext cx="9144000" cy="0"/>
          </a:xfrm>
          <a:prstGeom prst="line">
            <a:avLst/>
          </a:prstGeom>
          <a:ln w="762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8480940" y="106023"/>
            <a:ext cx="564974" cy="564974"/>
            <a:chOff x="8096250" y="412749"/>
            <a:chExt cx="889000" cy="889000"/>
          </a:xfrm>
          <a:effectLst/>
        </p:grpSpPr>
        <p:sp>
          <p:nvSpPr>
            <p:cNvPr id="24" name="Oval 23"/>
            <p:cNvSpPr/>
            <p:nvPr/>
          </p:nvSpPr>
          <p:spPr>
            <a:xfrm>
              <a:off x="8096250" y="412749"/>
              <a:ext cx="889000" cy="889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 descr="logo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4624" y="507999"/>
              <a:ext cx="743001" cy="698499"/>
            </a:xfrm>
            <a:prstGeom prst="rect">
              <a:avLst/>
            </a:prstGeom>
          </p:spPr>
        </p:pic>
      </p:grpSp>
      <p:sp>
        <p:nvSpPr>
          <p:cNvPr id="12" name="Content Placeholder 2"/>
          <p:cNvSpPr txBox="1">
            <a:spLocks/>
          </p:cNvSpPr>
          <p:nvPr/>
        </p:nvSpPr>
        <p:spPr>
          <a:xfrm>
            <a:off x="4603935" y="1733052"/>
            <a:ext cx="3801878" cy="4637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595959"/>
                </a:solidFill>
              </a:rPr>
              <a:t>Bonds</a:t>
            </a:r>
          </a:p>
          <a:p>
            <a:pPr lvl="1"/>
            <a:r>
              <a:rPr lang="en-US" sz="1600" dirty="0">
                <a:solidFill>
                  <a:srgbClr val="595959"/>
                </a:solidFill>
              </a:rPr>
              <a:t>Written pledge to repay a specific amount of money plus interest after a decided time period</a:t>
            </a:r>
          </a:p>
          <a:p>
            <a:pPr lvl="1"/>
            <a:r>
              <a:rPr lang="en-US" sz="1600" dirty="0">
                <a:solidFill>
                  <a:srgbClr val="595959"/>
                </a:solidFill>
              </a:rPr>
              <a:t>Lending money to government or a </a:t>
            </a:r>
            <a:r>
              <a:rPr lang="en-US" sz="1600" dirty="0" smtClean="0">
                <a:solidFill>
                  <a:srgbClr val="595959"/>
                </a:solidFill>
              </a:rPr>
              <a:t>business</a:t>
            </a:r>
          </a:p>
          <a:p>
            <a:pPr lvl="1"/>
            <a:r>
              <a:rPr lang="en-US" sz="1600" dirty="0" smtClean="0">
                <a:solidFill>
                  <a:srgbClr val="595959"/>
                </a:solidFill>
              </a:rPr>
              <a:t>Treasury Bonds (T Bills, T Notes, T Bonds)</a:t>
            </a:r>
          </a:p>
          <a:p>
            <a:r>
              <a:rPr lang="en-US" sz="1600" dirty="0" smtClean="0">
                <a:solidFill>
                  <a:srgbClr val="595959"/>
                </a:solidFill>
              </a:rPr>
              <a:t>Mutual Funds</a:t>
            </a:r>
          </a:p>
          <a:p>
            <a:pPr lvl="1"/>
            <a:r>
              <a:rPr lang="en-US" sz="1600" dirty="0" smtClean="0">
                <a:solidFill>
                  <a:srgbClr val="595959"/>
                </a:solidFill>
              </a:rPr>
              <a:t>Invest money into a company, form a portfolio with other investors</a:t>
            </a:r>
          </a:p>
          <a:p>
            <a:pPr lvl="1"/>
            <a:r>
              <a:rPr lang="en-US" sz="1600" dirty="0" smtClean="0">
                <a:solidFill>
                  <a:srgbClr val="595959"/>
                </a:solidFill>
              </a:rPr>
              <a:t>Proportionate returns</a:t>
            </a:r>
          </a:p>
          <a:p>
            <a:pPr lvl="1"/>
            <a:r>
              <a:rPr lang="en-US" sz="1600" dirty="0" smtClean="0">
                <a:solidFill>
                  <a:srgbClr val="595959"/>
                </a:solidFill>
              </a:rPr>
              <a:t>Good for inexperienced investors</a:t>
            </a:r>
            <a:endParaRPr lang="en-US" sz="1600" dirty="0" smtClean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905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738188" y="1746251"/>
            <a:ext cx="7667625" cy="46815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413250" y="412749"/>
            <a:ext cx="2511845" cy="9601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Performance Element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450" y="340042"/>
            <a:ext cx="3987800" cy="1036638"/>
          </a:xfrm>
          <a:solidFill>
            <a:srgbClr val="0D3B8E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Accounting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188" y="1790700"/>
            <a:ext cx="7667625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What is accounting?</a:t>
            </a:r>
          </a:p>
          <a:p>
            <a:r>
              <a:rPr lang="en-US" sz="1800" dirty="0">
                <a:solidFill>
                  <a:srgbClr val="595959"/>
                </a:solidFill>
              </a:rPr>
              <a:t>Process of recording, summarizing and reporting financial information</a:t>
            </a:r>
          </a:p>
          <a:p>
            <a:pPr lvl="1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Changes in assets, liabilities, owner’s equity</a:t>
            </a:r>
          </a:p>
          <a:p>
            <a:pPr lvl="1"/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Cash: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income and expense recorded at the time money changes hands </a:t>
            </a:r>
          </a:p>
          <a:p>
            <a:pPr lvl="1"/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Accrual: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income and expenses recorded at the time they occur, whether or not money changes 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hands</a:t>
            </a:r>
            <a:endParaRPr lang="en-US" sz="24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Accounting standards</a:t>
            </a:r>
          </a:p>
          <a:p>
            <a:r>
              <a:rPr lang="en-US" sz="1800" dirty="0" smtClean="0">
                <a:solidFill>
                  <a:srgbClr val="595959"/>
                </a:solidFill>
              </a:rPr>
              <a:t>Generally Accepted Accounting Principles (GAAP)</a:t>
            </a:r>
          </a:p>
          <a:p>
            <a:pPr lvl="1"/>
            <a:r>
              <a:rPr lang="en-US" sz="1800" dirty="0" smtClean="0">
                <a:solidFill>
                  <a:srgbClr val="595959"/>
                </a:solidFill>
              </a:rPr>
              <a:t>Issued by the Financial Accounting Standards Board</a:t>
            </a:r>
          </a:p>
          <a:p>
            <a:pPr lvl="1"/>
            <a:r>
              <a:rPr lang="en-US" sz="1800" dirty="0" smtClean="0">
                <a:solidFill>
                  <a:srgbClr val="595959"/>
                </a:solidFill>
              </a:rPr>
              <a:t>Standards for communicating financial information</a:t>
            </a:r>
            <a:endParaRPr lang="en-US" sz="18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354138"/>
            <a:ext cx="9144000" cy="0"/>
          </a:xfrm>
          <a:prstGeom prst="line">
            <a:avLst/>
          </a:prstGeom>
          <a:ln w="762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8480940" y="106023"/>
            <a:ext cx="564974" cy="564974"/>
            <a:chOff x="8096250" y="412749"/>
            <a:chExt cx="889000" cy="889000"/>
          </a:xfrm>
          <a:effectLst/>
        </p:grpSpPr>
        <p:sp>
          <p:nvSpPr>
            <p:cNvPr id="24" name="Oval 23"/>
            <p:cNvSpPr/>
            <p:nvPr/>
          </p:nvSpPr>
          <p:spPr>
            <a:xfrm>
              <a:off x="8096250" y="412749"/>
              <a:ext cx="889000" cy="889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 descr="logo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4624" y="507999"/>
              <a:ext cx="743001" cy="6984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08170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738188" y="1746251"/>
            <a:ext cx="7667625" cy="46815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413250" y="412749"/>
            <a:ext cx="2511845" cy="9601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Performance Element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450" y="340042"/>
            <a:ext cx="3987800" cy="1036638"/>
          </a:xfrm>
          <a:solidFill>
            <a:srgbClr val="0D3B8E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>Financial Services Providers</a:t>
            </a:r>
            <a:endParaRPr lang="en-US" sz="3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188" y="1790700"/>
            <a:ext cx="7667625" cy="452596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500" dirty="0" smtClean="0">
                <a:solidFill>
                  <a:schemeClr val="accent1"/>
                </a:solidFill>
              </a:rPr>
              <a:t>Economic services provided by the finance industry to manage money of individuals and entities.</a:t>
            </a:r>
          </a:p>
          <a:p>
            <a:pPr marL="0" indent="0">
              <a:buNone/>
            </a:pPr>
            <a:endParaRPr lang="en-US" sz="2000" b="1" dirty="0" smtClean="0">
              <a:solidFill>
                <a:srgbClr val="595959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595959"/>
                </a:solidFill>
              </a:rPr>
              <a:t>Commercial Bank</a:t>
            </a:r>
          </a:p>
          <a:p>
            <a:r>
              <a:rPr lang="en-US" sz="2000" dirty="0" smtClean="0">
                <a:solidFill>
                  <a:srgbClr val="595959"/>
                </a:solidFill>
              </a:rPr>
              <a:t>Full range of services: checking, savings, lending, etc.</a:t>
            </a:r>
          </a:p>
          <a:p>
            <a:r>
              <a:rPr lang="en-US" sz="2000" dirty="0" smtClean="0">
                <a:solidFill>
                  <a:srgbClr val="595959"/>
                </a:solidFill>
              </a:rPr>
              <a:t>“regular” bank, helps lend money directly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595959"/>
                </a:solidFill>
              </a:rPr>
              <a:t>Investment Bank</a:t>
            </a:r>
          </a:p>
          <a:p>
            <a:r>
              <a:rPr lang="en-US" sz="2000" dirty="0" smtClean="0">
                <a:solidFill>
                  <a:srgbClr val="595959"/>
                </a:solidFill>
              </a:rPr>
              <a:t>Specific range of services: manage debt, private banking, brokerage</a:t>
            </a:r>
          </a:p>
          <a:p>
            <a:r>
              <a:rPr lang="en-US" sz="2000" dirty="0" smtClean="0">
                <a:solidFill>
                  <a:srgbClr val="595959"/>
                </a:solidFill>
              </a:rPr>
              <a:t>Helps raise money for firms in the form of bonds or stock 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595959"/>
                </a:solidFill>
              </a:rPr>
              <a:t>Savings and Loan Association</a:t>
            </a:r>
          </a:p>
          <a:p>
            <a:r>
              <a:rPr lang="en-US" sz="2000" dirty="0" smtClean="0">
                <a:solidFill>
                  <a:srgbClr val="595959"/>
                </a:solidFill>
              </a:rPr>
              <a:t>Accepts savings and provides loans (chiefly mortgage)</a:t>
            </a:r>
          </a:p>
          <a:p>
            <a:r>
              <a:rPr lang="en-US" sz="2000" dirty="0" smtClean="0">
                <a:solidFill>
                  <a:srgbClr val="595959"/>
                </a:solidFill>
              </a:rPr>
              <a:t>With interest</a:t>
            </a:r>
          </a:p>
          <a:p>
            <a:r>
              <a:rPr lang="en-US" sz="2000" dirty="0" smtClean="0">
                <a:solidFill>
                  <a:srgbClr val="595959"/>
                </a:solidFill>
              </a:rPr>
              <a:t>May offer checking accounts and other services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354138"/>
            <a:ext cx="9144000" cy="0"/>
          </a:xfrm>
          <a:prstGeom prst="line">
            <a:avLst/>
          </a:prstGeom>
          <a:ln w="762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8480940" y="106023"/>
            <a:ext cx="564974" cy="564974"/>
            <a:chOff x="8096250" y="412749"/>
            <a:chExt cx="889000" cy="889000"/>
          </a:xfrm>
          <a:effectLst/>
        </p:grpSpPr>
        <p:sp>
          <p:nvSpPr>
            <p:cNvPr id="24" name="Oval 23"/>
            <p:cNvSpPr/>
            <p:nvPr/>
          </p:nvSpPr>
          <p:spPr>
            <a:xfrm>
              <a:off x="8096250" y="412749"/>
              <a:ext cx="889000" cy="889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 descr="logo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4624" y="507999"/>
              <a:ext cx="743001" cy="6984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625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738188" y="1746251"/>
            <a:ext cx="7667625" cy="46815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413250" y="412749"/>
            <a:ext cx="2511845" cy="9601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Cont. 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450" y="340042"/>
            <a:ext cx="3987800" cy="1036638"/>
          </a:xfrm>
          <a:solidFill>
            <a:srgbClr val="0D3B8E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>Financial Services Providers</a:t>
            </a:r>
            <a:endParaRPr lang="en-US" sz="3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188" y="1790700"/>
            <a:ext cx="7667625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595959"/>
                </a:solidFill>
              </a:rPr>
              <a:t>Foreign Exchange</a:t>
            </a:r>
          </a:p>
          <a:p>
            <a:r>
              <a:rPr lang="en-US" sz="2000" dirty="0" smtClean="0">
                <a:solidFill>
                  <a:srgbClr val="595959"/>
                </a:solidFill>
              </a:rPr>
              <a:t>Currency exchange, wire transfer, remittance (home country)</a:t>
            </a:r>
            <a:endParaRPr lang="en-US" sz="2000" dirty="0">
              <a:solidFill>
                <a:srgbClr val="595959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595959"/>
                </a:solidFill>
              </a:rPr>
              <a:t>Credit Unions</a:t>
            </a:r>
            <a:endParaRPr lang="en-US" sz="2000" b="1" dirty="0">
              <a:solidFill>
                <a:srgbClr val="595959"/>
              </a:solidFill>
            </a:endParaRPr>
          </a:p>
          <a:p>
            <a:r>
              <a:rPr lang="en-US" sz="2000" dirty="0" smtClean="0">
                <a:solidFill>
                  <a:srgbClr val="595959"/>
                </a:solidFill>
              </a:rPr>
              <a:t>Non-profit, owned by members who can borrow from pooled deposits at low interest rates</a:t>
            </a:r>
            <a:endParaRPr lang="en-US" sz="2000" dirty="0">
              <a:solidFill>
                <a:srgbClr val="595959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595959"/>
                </a:solidFill>
              </a:rPr>
              <a:t>Non-deposit financial institutions</a:t>
            </a:r>
            <a:endParaRPr lang="en-US" sz="2000" b="1" dirty="0">
              <a:solidFill>
                <a:srgbClr val="595959"/>
              </a:solidFill>
            </a:endParaRPr>
          </a:p>
          <a:p>
            <a:r>
              <a:rPr lang="en-US" sz="2000" dirty="0" smtClean="0">
                <a:solidFill>
                  <a:srgbClr val="595959"/>
                </a:solidFill>
              </a:rPr>
              <a:t>Ex. Life insurance, investments, consumer finance companies (home/vehicle loans), mortgage companies, credit card companies</a:t>
            </a:r>
            <a:endParaRPr lang="en-US" sz="2000" dirty="0">
              <a:solidFill>
                <a:srgbClr val="595959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595959"/>
                </a:solidFill>
              </a:rPr>
              <a:t>Other (unethical)</a:t>
            </a:r>
          </a:p>
          <a:p>
            <a:r>
              <a:rPr lang="en-US" sz="2000" dirty="0" smtClean="0">
                <a:solidFill>
                  <a:srgbClr val="595959"/>
                </a:solidFill>
              </a:rPr>
              <a:t>Pawnshops, rent-to-own, payday advance</a:t>
            </a:r>
            <a:endParaRPr lang="en-US" sz="2000" dirty="0">
              <a:solidFill>
                <a:srgbClr val="595959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595959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354138"/>
            <a:ext cx="9144000" cy="0"/>
          </a:xfrm>
          <a:prstGeom prst="line">
            <a:avLst/>
          </a:prstGeom>
          <a:ln w="762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8480940" y="106023"/>
            <a:ext cx="564974" cy="564974"/>
            <a:chOff x="8096250" y="412749"/>
            <a:chExt cx="889000" cy="889000"/>
          </a:xfrm>
          <a:effectLst/>
        </p:grpSpPr>
        <p:sp>
          <p:nvSpPr>
            <p:cNvPr id="24" name="Oval 23"/>
            <p:cNvSpPr/>
            <p:nvPr/>
          </p:nvSpPr>
          <p:spPr>
            <a:xfrm>
              <a:off x="8096250" y="412749"/>
              <a:ext cx="889000" cy="889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 descr="logo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4624" y="507999"/>
              <a:ext cx="743001" cy="6984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10971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738188" y="1746251"/>
            <a:ext cx="7667625" cy="46815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413250" y="412749"/>
            <a:ext cx="2511845" cy="9601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Performance Element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450" y="340042"/>
            <a:ext cx="3987800" cy="1036638"/>
          </a:xfrm>
          <a:solidFill>
            <a:srgbClr val="0D3B8E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Budgets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188" y="1790700"/>
            <a:ext cx="7667625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600" dirty="0" smtClean="0">
                <a:solidFill>
                  <a:srgbClr val="4F81BD"/>
                </a:solidFill>
              </a:rPr>
              <a:t>Plan for saving money based on income and expenses</a:t>
            </a:r>
          </a:p>
          <a:p>
            <a:pPr marL="0" indent="0">
              <a:buNone/>
            </a:pPr>
            <a:endParaRPr lang="en-US" sz="1050" dirty="0" smtClean="0">
              <a:solidFill>
                <a:srgbClr val="595959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>
                <a:solidFill>
                  <a:srgbClr val="595959"/>
                </a:solidFill>
              </a:rPr>
              <a:t>Consider goals with time frames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>
                <a:solidFill>
                  <a:srgbClr val="595959"/>
                </a:solidFill>
              </a:rPr>
              <a:t>Prioritize goals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>
                <a:solidFill>
                  <a:srgbClr val="595959"/>
                </a:solidFill>
              </a:rPr>
              <a:t>Estimate income and expenses</a:t>
            </a:r>
          </a:p>
          <a:p>
            <a:pPr lvl="1"/>
            <a:r>
              <a:rPr lang="en-US" sz="2200" dirty="0" smtClean="0">
                <a:solidFill>
                  <a:srgbClr val="595959"/>
                </a:solidFill>
              </a:rPr>
              <a:t>Fixed and variable costs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>
                <a:solidFill>
                  <a:srgbClr val="595959"/>
                </a:solidFill>
              </a:rPr>
              <a:t>Create your budget</a:t>
            </a:r>
            <a:endParaRPr lang="en-US" sz="2200" dirty="0">
              <a:solidFill>
                <a:srgbClr val="595959"/>
              </a:solidFill>
            </a:endParaRPr>
          </a:p>
          <a:p>
            <a:pPr lvl="1"/>
            <a:r>
              <a:rPr lang="en-US" sz="2200" dirty="0" smtClean="0">
                <a:solidFill>
                  <a:srgbClr val="595959"/>
                </a:solidFill>
              </a:rPr>
              <a:t>Compare income and expenses, income can afford expenses</a:t>
            </a:r>
          </a:p>
          <a:p>
            <a:pPr lvl="1"/>
            <a:r>
              <a:rPr lang="en-US" sz="2200" dirty="0" smtClean="0">
                <a:solidFill>
                  <a:srgbClr val="595959"/>
                </a:solidFill>
              </a:rPr>
              <a:t>Check progress, review spending carefully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354138"/>
            <a:ext cx="9144000" cy="0"/>
          </a:xfrm>
          <a:prstGeom prst="line">
            <a:avLst/>
          </a:prstGeom>
          <a:ln w="762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8480940" y="106023"/>
            <a:ext cx="564974" cy="564974"/>
            <a:chOff x="8096250" y="412749"/>
            <a:chExt cx="889000" cy="889000"/>
          </a:xfrm>
          <a:effectLst/>
        </p:grpSpPr>
        <p:sp>
          <p:nvSpPr>
            <p:cNvPr id="24" name="Oval 23"/>
            <p:cNvSpPr/>
            <p:nvPr/>
          </p:nvSpPr>
          <p:spPr>
            <a:xfrm>
              <a:off x="8096250" y="412749"/>
              <a:ext cx="889000" cy="889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 descr="logo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4624" y="507999"/>
              <a:ext cx="743001" cy="6984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34645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ompetitive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Competitive Template.potx</Template>
  <TotalTime>13316</TotalTime>
  <Words>783</Words>
  <Application>Microsoft Macintosh PowerPoint</Application>
  <PresentationFormat>On-screen Show (4:3)</PresentationFormat>
  <Paragraphs>124</Paragraphs>
  <Slides>12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Competitive Template</vt:lpstr>
      <vt:lpstr>Financial Analysis</vt:lpstr>
      <vt:lpstr>Overview</vt:lpstr>
      <vt:lpstr>Forms of Financial Exchange</vt:lpstr>
      <vt:lpstr>Forms of Financial Exchange</vt:lpstr>
      <vt:lpstr>Financial Needs</vt:lpstr>
      <vt:lpstr>Accounting</vt:lpstr>
      <vt:lpstr>Financial Services Providers</vt:lpstr>
      <vt:lpstr>Financial Services Providers</vt:lpstr>
      <vt:lpstr>Budgets</vt:lpstr>
      <vt:lpstr>Taxes</vt:lpstr>
      <vt:lpstr>Taxes</vt:lpstr>
      <vt:lpstr>Practice Exam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Kart</dc:creator>
  <cp:lastModifiedBy>Mei-Yan Lu</cp:lastModifiedBy>
  <cp:revision>47</cp:revision>
  <cp:lastPrinted>2014-07-13T22:20:27Z</cp:lastPrinted>
  <dcterms:created xsi:type="dcterms:W3CDTF">2014-07-13T21:44:54Z</dcterms:created>
  <dcterms:modified xsi:type="dcterms:W3CDTF">2015-11-16T00:49:16Z</dcterms:modified>
</cp:coreProperties>
</file>