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18288000" cy="10287000"/>
  <p:notesSz cx="6858000" cy="9144000"/>
  <p:embeddedFontLst>
    <p:embeddedFont>
      <p:font typeface="Now Bold" charset="1" panose="00000800000000000000"/>
      <p:regular r:id="rId25"/>
    </p:embeddedFont>
    <p:embeddedFont>
      <p:font typeface="Now Medium" charset="1" panose="00000600000000000000"/>
      <p:regular r:id="rId26"/>
    </p:embeddedFont>
    <p:embeddedFont>
      <p:font typeface="Now" charset="1" panose="0000050000000000000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jpeg" Type="http://schemas.openxmlformats.org/officeDocument/2006/relationships/image"/><Relationship Id="rId3" Target="../media/image22.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jpeg" Type="http://schemas.openxmlformats.org/officeDocument/2006/relationships/image"/><Relationship Id="rId3" Target="../media/image24.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jpeg" Type="http://schemas.openxmlformats.org/officeDocument/2006/relationships/image"/><Relationship Id="rId3" Target="../media/image26.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jpeg" Type="http://schemas.openxmlformats.org/officeDocument/2006/relationships/image"/><Relationship Id="rId3" Target="../media/image28.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29.png" Type="http://schemas.openxmlformats.org/officeDocument/2006/relationships/image"/><Relationship Id="rId7" Target="../media/image30.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jpeg" Type="http://schemas.openxmlformats.org/officeDocument/2006/relationships/image"/><Relationship Id="rId3" Target="../media/image32.jpe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3.jpeg" Type="http://schemas.openxmlformats.org/officeDocument/2006/relationships/image"/><Relationship Id="rId3" Target="../media/image34.jpe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5.jpeg" Type="http://schemas.openxmlformats.org/officeDocument/2006/relationships/image"/><Relationship Id="rId3" Target="../media/image36.jpe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7.png" Type="http://schemas.openxmlformats.org/officeDocument/2006/relationships/image"/><Relationship Id="rId3" Target="../media/image38.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jpeg" Type="http://schemas.openxmlformats.org/officeDocument/2006/relationships/image"/><Relationship Id="rId3" Target="../media/image12.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jpeg" Type="http://schemas.openxmlformats.org/officeDocument/2006/relationships/image"/><Relationship Id="rId3" Target="../media/image14.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jpeg" Type="http://schemas.openxmlformats.org/officeDocument/2006/relationships/image"/><Relationship Id="rId3" Target="../media/image16.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jpeg" Type="http://schemas.openxmlformats.org/officeDocument/2006/relationships/image"/><Relationship Id="rId3" Target="../media/image18.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jpeg" Type="http://schemas.openxmlformats.org/officeDocument/2006/relationships/image"/><Relationship Id="rId3" Target="../media/image20.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585740"/>
            <a:ext cx="18288000" cy="5236410"/>
            <a:chOff x="0" y="0"/>
            <a:chExt cx="6186311" cy="1771329"/>
          </a:xfrm>
        </p:grpSpPr>
        <p:sp>
          <p:nvSpPr>
            <p:cNvPr name="Freeform 3" id="3"/>
            <p:cNvSpPr/>
            <p:nvPr/>
          </p:nvSpPr>
          <p:spPr>
            <a:xfrm flipH="false" flipV="false" rot="0">
              <a:off x="0" y="0"/>
              <a:ext cx="6186311" cy="1771329"/>
            </a:xfrm>
            <a:custGeom>
              <a:avLst/>
              <a:gdLst/>
              <a:ahLst/>
              <a:cxnLst/>
              <a:rect r="r" b="b" t="t" l="l"/>
              <a:pathLst>
                <a:path h="1771329" w="6186311">
                  <a:moveTo>
                    <a:pt x="6061851" y="1771329"/>
                  </a:moveTo>
                  <a:lnTo>
                    <a:pt x="124460" y="1771329"/>
                  </a:lnTo>
                  <a:cubicBezTo>
                    <a:pt x="55880" y="1771329"/>
                    <a:pt x="0" y="1715449"/>
                    <a:pt x="0" y="1646869"/>
                  </a:cubicBezTo>
                  <a:lnTo>
                    <a:pt x="0" y="124460"/>
                  </a:lnTo>
                  <a:cubicBezTo>
                    <a:pt x="0" y="55880"/>
                    <a:pt x="55880" y="0"/>
                    <a:pt x="124460" y="0"/>
                  </a:cubicBezTo>
                  <a:lnTo>
                    <a:pt x="6061851" y="0"/>
                  </a:lnTo>
                  <a:cubicBezTo>
                    <a:pt x="6130431" y="0"/>
                    <a:pt x="6186311" y="55880"/>
                    <a:pt x="6186311" y="124460"/>
                  </a:cubicBezTo>
                  <a:lnTo>
                    <a:pt x="6186311" y="1646869"/>
                  </a:lnTo>
                  <a:cubicBezTo>
                    <a:pt x="6186311" y="1715449"/>
                    <a:pt x="6130431" y="1771329"/>
                    <a:pt x="6061851" y="1771329"/>
                  </a:cubicBezTo>
                  <a:close/>
                </a:path>
              </a:pathLst>
            </a:custGeom>
            <a:solidFill>
              <a:srgbClr val="4A64B8"/>
            </a:solidFill>
          </p:spPr>
        </p:sp>
      </p:grpSp>
      <p:grpSp>
        <p:nvGrpSpPr>
          <p:cNvPr name="Group 4" id="4"/>
          <p:cNvGrpSpPr/>
          <p:nvPr/>
        </p:nvGrpSpPr>
        <p:grpSpPr>
          <a:xfrm rot="0">
            <a:off x="1665945" y="2522096"/>
            <a:ext cx="15147865" cy="5657850"/>
            <a:chOff x="0" y="0"/>
            <a:chExt cx="5124092" cy="1913890"/>
          </a:xfrm>
        </p:grpSpPr>
        <p:sp>
          <p:nvSpPr>
            <p:cNvPr name="Freeform 5" id="5"/>
            <p:cNvSpPr/>
            <p:nvPr/>
          </p:nvSpPr>
          <p:spPr>
            <a:xfrm flipH="false" flipV="false" rot="0">
              <a:off x="0" y="0"/>
              <a:ext cx="5124093" cy="1913890"/>
            </a:xfrm>
            <a:custGeom>
              <a:avLst/>
              <a:gdLst/>
              <a:ahLst/>
              <a:cxnLst/>
              <a:rect r="r" b="b" t="t" l="l"/>
              <a:pathLst>
                <a:path h="1913890" w="5124093">
                  <a:moveTo>
                    <a:pt x="4999632" y="1913890"/>
                  </a:moveTo>
                  <a:lnTo>
                    <a:pt x="124460" y="1913890"/>
                  </a:lnTo>
                  <a:cubicBezTo>
                    <a:pt x="55880" y="1913890"/>
                    <a:pt x="0" y="1858010"/>
                    <a:pt x="0" y="1789430"/>
                  </a:cubicBezTo>
                  <a:lnTo>
                    <a:pt x="0" y="124460"/>
                  </a:lnTo>
                  <a:cubicBezTo>
                    <a:pt x="0" y="55880"/>
                    <a:pt x="55880" y="0"/>
                    <a:pt x="124460" y="0"/>
                  </a:cubicBezTo>
                  <a:lnTo>
                    <a:pt x="4999633" y="0"/>
                  </a:lnTo>
                  <a:cubicBezTo>
                    <a:pt x="5068213" y="0"/>
                    <a:pt x="5124093" y="55880"/>
                    <a:pt x="5124093" y="124460"/>
                  </a:cubicBezTo>
                  <a:lnTo>
                    <a:pt x="5124093" y="1789430"/>
                  </a:lnTo>
                  <a:cubicBezTo>
                    <a:pt x="5124093" y="1858010"/>
                    <a:pt x="5068213" y="1913890"/>
                    <a:pt x="4999633" y="1913890"/>
                  </a:cubicBezTo>
                  <a:close/>
                </a:path>
              </a:pathLst>
            </a:custGeom>
            <a:solidFill>
              <a:srgbClr val="09427D"/>
            </a:solidFill>
          </p:spPr>
        </p:sp>
      </p:grpSp>
      <p:grpSp>
        <p:nvGrpSpPr>
          <p:cNvPr name="Group 6" id="6"/>
          <p:cNvGrpSpPr/>
          <p:nvPr/>
        </p:nvGrpSpPr>
        <p:grpSpPr>
          <a:xfrm rot="0">
            <a:off x="9007073" y="4535501"/>
            <a:ext cx="7288890" cy="3644445"/>
            <a:chOff x="0" y="0"/>
            <a:chExt cx="9718520" cy="4859260"/>
          </a:xfrm>
        </p:grpSpPr>
        <p:sp>
          <p:nvSpPr>
            <p:cNvPr name="Freeform 7" id="7"/>
            <p:cNvSpPr/>
            <p:nvPr/>
          </p:nvSpPr>
          <p:spPr>
            <a:xfrm flipH="false" flipV="false" rot="-10800000">
              <a:off x="0" y="0"/>
              <a:ext cx="9718520" cy="4859260"/>
            </a:xfrm>
            <a:custGeom>
              <a:avLst/>
              <a:gdLst/>
              <a:ahLst/>
              <a:cxnLst/>
              <a:rect r="r" b="b" t="t" l="l"/>
              <a:pathLst>
                <a:path h="4859260" w="9718520">
                  <a:moveTo>
                    <a:pt x="0" y="0"/>
                  </a:moveTo>
                  <a:lnTo>
                    <a:pt x="9718520" y="0"/>
                  </a:lnTo>
                  <a:lnTo>
                    <a:pt x="9718520" y="4859260"/>
                  </a:lnTo>
                  <a:lnTo>
                    <a:pt x="0" y="4859260"/>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10800000">
              <a:off x="1014319" y="1014319"/>
              <a:ext cx="7689883" cy="3844941"/>
            </a:xfrm>
            <a:custGeom>
              <a:avLst/>
              <a:gdLst/>
              <a:ahLst/>
              <a:cxnLst/>
              <a:rect r="r" b="b" t="t" l="l"/>
              <a:pathLst>
                <a:path h="3844941" w="7689883">
                  <a:moveTo>
                    <a:pt x="0" y="0"/>
                  </a:moveTo>
                  <a:lnTo>
                    <a:pt x="7689883" y="0"/>
                  </a:lnTo>
                  <a:lnTo>
                    <a:pt x="7689883" y="3844941"/>
                  </a:lnTo>
                  <a:lnTo>
                    <a:pt x="0" y="3844941"/>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grpSp>
      <p:grpSp>
        <p:nvGrpSpPr>
          <p:cNvPr name="Group 9" id="9"/>
          <p:cNvGrpSpPr/>
          <p:nvPr/>
        </p:nvGrpSpPr>
        <p:grpSpPr>
          <a:xfrm rot="0">
            <a:off x="2492626" y="3307966"/>
            <a:ext cx="6747252" cy="4086109"/>
            <a:chOff x="0" y="0"/>
            <a:chExt cx="8996335" cy="5448145"/>
          </a:xfrm>
        </p:grpSpPr>
        <p:sp>
          <p:nvSpPr>
            <p:cNvPr name="TextBox 10" id="10"/>
            <p:cNvSpPr txBox="true"/>
            <p:nvPr/>
          </p:nvSpPr>
          <p:spPr>
            <a:xfrm rot="0">
              <a:off x="0" y="57150"/>
              <a:ext cx="8996335" cy="4445433"/>
            </a:xfrm>
            <a:prstGeom prst="rect">
              <a:avLst/>
            </a:prstGeom>
          </p:spPr>
          <p:txBody>
            <a:bodyPr anchor="t" rtlCol="false" tIns="0" lIns="0" bIns="0" rIns="0">
              <a:spAutoFit/>
            </a:bodyPr>
            <a:lstStyle/>
            <a:p>
              <a:pPr algn="l">
                <a:lnSpc>
                  <a:spcPts val="6490"/>
                </a:lnSpc>
              </a:pPr>
              <a:r>
                <a:rPr lang="en-US" sz="5900" b="true">
                  <a:solidFill>
                    <a:srgbClr val="FFFFFF"/>
                  </a:solidFill>
                  <a:latin typeface="Now Bold"/>
                  <a:ea typeface="Now Bold"/>
                  <a:cs typeface="Now Bold"/>
                  <a:sym typeface="Now Bold"/>
                </a:rPr>
                <a:t>COVID-19 Vaccination Trends and Effectiveness</a:t>
              </a:r>
            </a:p>
          </p:txBody>
        </p:sp>
        <p:sp>
          <p:nvSpPr>
            <p:cNvPr name="TextBox 11" id="11"/>
            <p:cNvSpPr txBox="true"/>
            <p:nvPr/>
          </p:nvSpPr>
          <p:spPr>
            <a:xfrm rot="0">
              <a:off x="0" y="4932525"/>
              <a:ext cx="8996335" cy="515620"/>
            </a:xfrm>
            <a:prstGeom prst="rect">
              <a:avLst/>
            </a:prstGeom>
          </p:spPr>
          <p:txBody>
            <a:bodyPr anchor="t" rtlCol="false" tIns="0" lIns="0" bIns="0" rIns="0">
              <a:spAutoFit/>
            </a:bodyPr>
            <a:lstStyle/>
            <a:p>
              <a:pPr algn="l">
                <a:lnSpc>
                  <a:spcPts val="3359"/>
                </a:lnSpc>
                <a:spcBef>
                  <a:spcPct val="0"/>
                </a:spcBef>
              </a:pPr>
            </a:p>
          </p:txBody>
        </p:sp>
      </p:grpSp>
      <p:grpSp>
        <p:nvGrpSpPr>
          <p:cNvPr name="Group 12" id="12"/>
          <p:cNvGrpSpPr/>
          <p:nvPr/>
        </p:nvGrpSpPr>
        <p:grpSpPr>
          <a:xfrm rot="0">
            <a:off x="1775335" y="1542011"/>
            <a:ext cx="5632261" cy="538413"/>
            <a:chOff x="0" y="0"/>
            <a:chExt cx="7509681" cy="717885"/>
          </a:xfrm>
        </p:grpSpPr>
        <p:sp>
          <p:nvSpPr>
            <p:cNvPr name="Freeform 13" id="13"/>
            <p:cNvSpPr/>
            <p:nvPr/>
          </p:nvSpPr>
          <p:spPr>
            <a:xfrm flipH="false" flipV="false" rot="0">
              <a:off x="0" y="0"/>
              <a:ext cx="887266" cy="613020"/>
            </a:xfrm>
            <a:custGeom>
              <a:avLst/>
              <a:gdLst/>
              <a:ahLst/>
              <a:cxnLst/>
              <a:rect r="r" b="b" t="t" l="l"/>
              <a:pathLst>
                <a:path h="613020" w="887266">
                  <a:moveTo>
                    <a:pt x="0" y="0"/>
                  </a:moveTo>
                  <a:lnTo>
                    <a:pt x="887266" y="0"/>
                  </a:lnTo>
                  <a:lnTo>
                    <a:pt x="887266" y="613020"/>
                  </a:lnTo>
                  <a:lnTo>
                    <a:pt x="0" y="6130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4" id="14"/>
            <p:cNvSpPr txBox="true"/>
            <p:nvPr/>
          </p:nvSpPr>
          <p:spPr>
            <a:xfrm rot="0">
              <a:off x="1181013" y="247138"/>
              <a:ext cx="6328668" cy="470747"/>
            </a:xfrm>
            <a:prstGeom prst="rect">
              <a:avLst/>
            </a:prstGeom>
          </p:spPr>
          <p:txBody>
            <a:bodyPr anchor="t" rtlCol="false" tIns="0" lIns="0" bIns="0" rIns="0">
              <a:spAutoFit/>
            </a:bodyPr>
            <a:lstStyle/>
            <a:p>
              <a:pPr algn="l">
                <a:lnSpc>
                  <a:spcPts val="2939"/>
                </a:lnSpc>
                <a:spcBef>
                  <a:spcPct val="0"/>
                </a:spcBef>
              </a:pPr>
              <a:r>
                <a:rPr lang="en-US" b="true" sz="2099" spc="209">
                  <a:solidFill>
                    <a:srgbClr val="000000"/>
                  </a:solidFill>
                  <a:latin typeface="Now Medium"/>
                  <a:ea typeface="Now Medium"/>
                  <a:cs typeface="Now Medium"/>
                  <a:sym typeface="Now Medium"/>
                </a:rPr>
                <a:t>AKANKSHA SHARMA</a:t>
              </a:r>
            </a:p>
          </p:txBody>
        </p:sp>
      </p:grpSp>
      <p:sp>
        <p:nvSpPr>
          <p:cNvPr name="Freeform 15" id="15"/>
          <p:cNvSpPr/>
          <p:nvPr/>
        </p:nvSpPr>
        <p:spPr>
          <a:xfrm flipH="false" flipV="false" rot="0">
            <a:off x="11260130" y="2522096"/>
            <a:ext cx="4711597" cy="5670834"/>
          </a:xfrm>
          <a:custGeom>
            <a:avLst/>
            <a:gdLst/>
            <a:ahLst/>
            <a:cxnLst/>
            <a:rect r="r" b="b" t="t" l="l"/>
            <a:pathLst>
              <a:path h="5670834" w="4711597">
                <a:moveTo>
                  <a:pt x="0" y="0"/>
                </a:moveTo>
                <a:lnTo>
                  <a:pt x="4711597" y="0"/>
                </a:lnTo>
                <a:lnTo>
                  <a:pt x="4711597" y="5670834"/>
                </a:lnTo>
                <a:lnTo>
                  <a:pt x="0" y="5670834"/>
                </a:lnTo>
                <a:lnTo>
                  <a:pt x="0" y="0"/>
                </a:lnTo>
                <a:close/>
              </a:path>
            </a:pathLst>
          </a:custGeom>
          <a:blipFill>
            <a:blip r:embed="rId6">
              <a:extLst>
                <a:ext uri="{96DAC541-7B7A-43D3-8B79-37D633B846F1}">
                  <asvg:svgBlip xmlns:asvg="http://schemas.microsoft.com/office/drawing/2016/SVG/main" r:embed="rId7"/>
                </a:ext>
              </a:extLst>
            </a:blip>
            <a:stretch>
              <a:fillRect l="0" t="0" r="0" b="-3371"/>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4A64B8"/>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652761"/>
            <a:ext cx="9990260" cy="1910637"/>
          </a:xfrm>
          <a:custGeom>
            <a:avLst/>
            <a:gdLst/>
            <a:ahLst/>
            <a:cxnLst/>
            <a:rect r="r" b="b" t="t" l="l"/>
            <a:pathLst>
              <a:path h="1910637" w="9990260">
                <a:moveTo>
                  <a:pt x="0" y="0"/>
                </a:moveTo>
                <a:lnTo>
                  <a:pt x="9990260" y="0"/>
                </a:lnTo>
                <a:lnTo>
                  <a:pt x="9990260" y="1910637"/>
                </a:lnTo>
                <a:lnTo>
                  <a:pt x="0" y="1910637"/>
                </a:lnTo>
                <a:lnTo>
                  <a:pt x="0" y="0"/>
                </a:lnTo>
                <a:close/>
              </a:path>
            </a:pathLst>
          </a:custGeom>
          <a:blipFill>
            <a:blip r:embed="rId2"/>
            <a:stretch>
              <a:fillRect l="0" t="0" r="0" b="0"/>
            </a:stretch>
          </a:blipFill>
        </p:spPr>
      </p:sp>
      <p:sp>
        <p:nvSpPr>
          <p:cNvPr name="Freeform 3" id="3"/>
          <p:cNvSpPr/>
          <p:nvPr/>
        </p:nvSpPr>
        <p:spPr>
          <a:xfrm flipH="false" flipV="false" rot="0">
            <a:off x="11467614" y="2652761"/>
            <a:ext cx="6094899" cy="7467624"/>
          </a:xfrm>
          <a:custGeom>
            <a:avLst/>
            <a:gdLst/>
            <a:ahLst/>
            <a:cxnLst/>
            <a:rect r="r" b="b" t="t" l="l"/>
            <a:pathLst>
              <a:path h="7467624" w="6094899">
                <a:moveTo>
                  <a:pt x="0" y="0"/>
                </a:moveTo>
                <a:lnTo>
                  <a:pt x="6094899" y="0"/>
                </a:lnTo>
                <a:lnTo>
                  <a:pt x="6094899" y="7467624"/>
                </a:lnTo>
                <a:lnTo>
                  <a:pt x="0" y="7467624"/>
                </a:lnTo>
                <a:lnTo>
                  <a:pt x="0" y="0"/>
                </a:lnTo>
                <a:close/>
              </a:path>
            </a:pathLst>
          </a:custGeom>
          <a:blipFill>
            <a:blip r:embed="rId3"/>
            <a:stretch>
              <a:fillRect l="0" t="0" r="0" b="0"/>
            </a:stretch>
          </a:blipFill>
        </p:spPr>
      </p:sp>
      <p:sp>
        <p:nvSpPr>
          <p:cNvPr name="TextBox 4" id="4"/>
          <p:cNvSpPr txBox="true"/>
          <p:nvPr/>
        </p:nvSpPr>
        <p:spPr>
          <a:xfrm rot="0">
            <a:off x="727214" y="365125"/>
            <a:ext cx="17313546" cy="1336675"/>
          </a:xfrm>
          <a:prstGeom prst="rect">
            <a:avLst/>
          </a:prstGeom>
        </p:spPr>
        <p:txBody>
          <a:bodyPr anchor="t" rtlCol="false" tIns="0" lIns="0" bIns="0" rIns="0">
            <a:spAutoFit/>
          </a:bodyPr>
          <a:lstStyle/>
          <a:p>
            <a:pPr algn="ctr">
              <a:lnSpc>
                <a:spcPts val="5280"/>
              </a:lnSpc>
              <a:spcBef>
                <a:spcPct val="0"/>
              </a:spcBef>
            </a:pPr>
            <a:r>
              <a:rPr lang="en-US" b="true" sz="4400">
                <a:solidFill>
                  <a:srgbClr val="FFFFFF"/>
                </a:solidFill>
                <a:latin typeface="Now Bold"/>
                <a:ea typeface="Now Bold"/>
                <a:cs typeface="Now Bold"/>
                <a:sym typeface="Now Bold"/>
              </a:rPr>
              <a:t> Q1: Which country had the most consistent rollout (lowest std deviation)?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4A64B8"/>
        </a:solidFill>
      </p:bgPr>
    </p:bg>
    <p:spTree>
      <p:nvGrpSpPr>
        <p:cNvPr id="1" name=""/>
        <p:cNvGrpSpPr/>
        <p:nvPr/>
      </p:nvGrpSpPr>
      <p:grpSpPr>
        <a:xfrm>
          <a:off x="0" y="0"/>
          <a:ext cx="0" cy="0"/>
          <a:chOff x="0" y="0"/>
          <a:chExt cx="0" cy="0"/>
        </a:xfrm>
      </p:grpSpPr>
      <p:sp>
        <p:nvSpPr>
          <p:cNvPr name="Freeform 2" id="2"/>
          <p:cNvSpPr/>
          <p:nvPr/>
        </p:nvSpPr>
        <p:spPr>
          <a:xfrm flipH="false" flipV="false" rot="0">
            <a:off x="727214" y="2290941"/>
            <a:ext cx="11173280" cy="2308164"/>
          </a:xfrm>
          <a:custGeom>
            <a:avLst/>
            <a:gdLst/>
            <a:ahLst/>
            <a:cxnLst/>
            <a:rect r="r" b="b" t="t" l="l"/>
            <a:pathLst>
              <a:path h="2308164" w="11173280">
                <a:moveTo>
                  <a:pt x="0" y="0"/>
                </a:moveTo>
                <a:lnTo>
                  <a:pt x="11173279" y="0"/>
                </a:lnTo>
                <a:lnTo>
                  <a:pt x="11173279" y="2308165"/>
                </a:lnTo>
                <a:lnTo>
                  <a:pt x="0" y="2308165"/>
                </a:lnTo>
                <a:lnTo>
                  <a:pt x="0" y="0"/>
                </a:lnTo>
                <a:close/>
              </a:path>
            </a:pathLst>
          </a:custGeom>
          <a:blipFill>
            <a:blip r:embed="rId2"/>
            <a:stretch>
              <a:fillRect l="0" t="0" r="0" b="0"/>
            </a:stretch>
          </a:blipFill>
        </p:spPr>
      </p:sp>
      <p:sp>
        <p:nvSpPr>
          <p:cNvPr name="Freeform 3" id="3"/>
          <p:cNvSpPr/>
          <p:nvPr/>
        </p:nvSpPr>
        <p:spPr>
          <a:xfrm flipH="false" flipV="false" rot="0">
            <a:off x="12201980" y="2290941"/>
            <a:ext cx="5427960" cy="7475633"/>
          </a:xfrm>
          <a:custGeom>
            <a:avLst/>
            <a:gdLst/>
            <a:ahLst/>
            <a:cxnLst/>
            <a:rect r="r" b="b" t="t" l="l"/>
            <a:pathLst>
              <a:path h="7475633" w="5427960">
                <a:moveTo>
                  <a:pt x="0" y="0"/>
                </a:moveTo>
                <a:lnTo>
                  <a:pt x="5427959" y="0"/>
                </a:lnTo>
                <a:lnTo>
                  <a:pt x="5427959" y="7475633"/>
                </a:lnTo>
                <a:lnTo>
                  <a:pt x="0" y="7475633"/>
                </a:lnTo>
                <a:lnTo>
                  <a:pt x="0" y="0"/>
                </a:lnTo>
                <a:close/>
              </a:path>
            </a:pathLst>
          </a:custGeom>
          <a:blipFill>
            <a:blip r:embed="rId3"/>
            <a:stretch>
              <a:fillRect l="0" t="0" r="0" b="0"/>
            </a:stretch>
          </a:blipFill>
        </p:spPr>
      </p:sp>
      <p:sp>
        <p:nvSpPr>
          <p:cNvPr name="TextBox 4" id="4"/>
          <p:cNvSpPr txBox="true"/>
          <p:nvPr/>
        </p:nvSpPr>
        <p:spPr>
          <a:xfrm rot="0">
            <a:off x="727214" y="365125"/>
            <a:ext cx="17560786" cy="1336675"/>
          </a:xfrm>
          <a:prstGeom prst="rect">
            <a:avLst/>
          </a:prstGeom>
        </p:spPr>
        <p:txBody>
          <a:bodyPr anchor="t" rtlCol="false" tIns="0" lIns="0" bIns="0" rIns="0">
            <a:spAutoFit/>
          </a:bodyPr>
          <a:lstStyle/>
          <a:p>
            <a:pPr algn="ctr">
              <a:lnSpc>
                <a:spcPts val="5280"/>
              </a:lnSpc>
              <a:spcBef>
                <a:spcPct val="0"/>
              </a:spcBef>
            </a:pPr>
            <a:r>
              <a:rPr lang="en-US" b="true" sz="4400">
                <a:solidFill>
                  <a:srgbClr val="FFFFFF"/>
                </a:solidFill>
                <a:latin typeface="Now Bold"/>
                <a:ea typeface="Now Bold"/>
                <a:cs typeface="Now Bold"/>
                <a:sym typeface="Now Bold"/>
              </a:rPr>
              <a:t> Q2: Which country used the highest number of vaccine manufacturers?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4A64B8"/>
        </a:solidFill>
      </p:bgPr>
    </p:bg>
    <p:spTree>
      <p:nvGrpSpPr>
        <p:cNvPr id="1" name=""/>
        <p:cNvGrpSpPr/>
        <p:nvPr/>
      </p:nvGrpSpPr>
      <p:grpSpPr>
        <a:xfrm>
          <a:off x="0" y="0"/>
          <a:ext cx="0" cy="0"/>
          <a:chOff x="0" y="0"/>
          <a:chExt cx="0" cy="0"/>
        </a:xfrm>
      </p:grpSpPr>
      <p:sp>
        <p:nvSpPr>
          <p:cNvPr name="Freeform 2" id="2"/>
          <p:cNvSpPr/>
          <p:nvPr/>
        </p:nvSpPr>
        <p:spPr>
          <a:xfrm flipH="false" flipV="false" rot="0">
            <a:off x="1396227" y="2050320"/>
            <a:ext cx="11065515" cy="4099387"/>
          </a:xfrm>
          <a:custGeom>
            <a:avLst/>
            <a:gdLst/>
            <a:ahLst/>
            <a:cxnLst/>
            <a:rect r="r" b="b" t="t" l="l"/>
            <a:pathLst>
              <a:path h="4099387" w="11065515">
                <a:moveTo>
                  <a:pt x="0" y="0"/>
                </a:moveTo>
                <a:lnTo>
                  <a:pt x="11065515" y="0"/>
                </a:lnTo>
                <a:lnTo>
                  <a:pt x="11065515" y="4099387"/>
                </a:lnTo>
                <a:lnTo>
                  <a:pt x="0" y="4099387"/>
                </a:lnTo>
                <a:lnTo>
                  <a:pt x="0" y="0"/>
                </a:lnTo>
                <a:close/>
              </a:path>
            </a:pathLst>
          </a:custGeom>
          <a:blipFill>
            <a:blip r:embed="rId2"/>
            <a:stretch>
              <a:fillRect l="0" t="0" r="-1836" b="0"/>
            </a:stretch>
          </a:blipFill>
        </p:spPr>
      </p:sp>
      <p:sp>
        <p:nvSpPr>
          <p:cNvPr name="Freeform 3" id="3"/>
          <p:cNvSpPr/>
          <p:nvPr/>
        </p:nvSpPr>
        <p:spPr>
          <a:xfrm flipH="false" flipV="false" rot="0">
            <a:off x="6928985" y="6449496"/>
            <a:ext cx="9727487" cy="3284606"/>
          </a:xfrm>
          <a:custGeom>
            <a:avLst/>
            <a:gdLst/>
            <a:ahLst/>
            <a:cxnLst/>
            <a:rect r="r" b="b" t="t" l="l"/>
            <a:pathLst>
              <a:path h="3284606" w="9727487">
                <a:moveTo>
                  <a:pt x="0" y="0"/>
                </a:moveTo>
                <a:lnTo>
                  <a:pt x="9727487" y="0"/>
                </a:lnTo>
                <a:lnTo>
                  <a:pt x="9727487" y="3284606"/>
                </a:lnTo>
                <a:lnTo>
                  <a:pt x="0" y="3284606"/>
                </a:lnTo>
                <a:lnTo>
                  <a:pt x="0" y="0"/>
                </a:lnTo>
                <a:close/>
              </a:path>
            </a:pathLst>
          </a:custGeom>
          <a:blipFill>
            <a:blip r:embed="rId3"/>
            <a:stretch>
              <a:fillRect l="0" t="0" r="0" b="0"/>
            </a:stretch>
          </a:blipFill>
        </p:spPr>
      </p:sp>
      <p:sp>
        <p:nvSpPr>
          <p:cNvPr name="TextBox 4" id="4"/>
          <p:cNvSpPr txBox="true"/>
          <p:nvPr/>
        </p:nvSpPr>
        <p:spPr>
          <a:xfrm rot="0">
            <a:off x="727214" y="365125"/>
            <a:ext cx="17560786" cy="663575"/>
          </a:xfrm>
          <a:prstGeom prst="rect">
            <a:avLst/>
          </a:prstGeom>
        </p:spPr>
        <p:txBody>
          <a:bodyPr anchor="t" rtlCol="false" tIns="0" lIns="0" bIns="0" rIns="0">
            <a:spAutoFit/>
          </a:bodyPr>
          <a:lstStyle/>
          <a:p>
            <a:pPr algn="ctr">
              <a:lnSpc>
                <a:spcPts val="5280"/>
              </a:lnSpc>
              <a:spcBef>
                <a:spcPct val="0"/>
              </a:spcBef>
            </a:pPr>
            <a:r>
              <a:rPr lang="en-US" b="true" sz="4400">
                <a:solidFill>
                  <a:srgbClr val="FFFFFF"/>
                </a:solidFill>
                <a:latin typeface="Now Bold"/>
                <a:ea typeface="Now Bold"/>
                <a:cs typeface="Now Bold"/>
                <a:sym typeface="Now Bold"/>
              </a:rPr>
              <a:t> Q3: Which are the top 3 most-used vaccines worldwide?</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4A64B8"/>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606286"/>
            <a:ext cx="13536973" cy="3654983"/>
          </a:xfrm>
          <a:custGeom>
            <a:avLst/>
            <a:gdLst/>
            <a:ahLst/>
            <a:cxnLst/>
            <a:rect r="r" b="b" t="t" l="l"/>
            <a:pathLst>
              <a:path h="3654983" w="13536973">
                <a:moveTo>
                  <a:pt x="0" y="0"/>
                </a:moveTo>
                <a:lnTo>
                  <a:pt x="13536973" y="0"/>
                </a:lnTo>
                <a:lnTo>
                  <a:pt x="13536973" y="3654983"/>
                </a:lnTo>
                <a:lnTo>
                  <a:pt x="0" y="3654983"/>
                </a:lnTo>
                <a:lnTo>
                  <a:pt x="0" y="0"/>
                </a:lnTo>
                <a:close/>
              </a:path>
            </a:pathLst>
          </a:custGeom>
          <a:blipFill>
            <a:blip r:embed="rId2"/>
            <a:stretch>
              <a:fillRect l="0" t="0" r="0" b="0"/>
            </a:stretch>
          </a:blipFill>
        </p:spPr>
      </p:sp>
      <p:sp>
        <p:nvSpPr>
          <p:cNvPr name="Freeform 3" id="3"/>
          <p:cNvSpPr/>
          <p:nvPr/>
        </p:nvSpPr>
        <p:spPr>
          <a:xfrm flipH="false" flipV="false" rot="0">
            <a:off x="6653247" y="7165754"/>
            <a:ext cx="10606053" cy="2092546"/>
          </a:xfrm>
          <a:custGeom>
            <a:avLst/>
            <a:gdLst/>
            <a:ahLst/>
            <a:cxnLst/>
            <a:rect r="r" b="b" t="t" l="l"/>
            <a:pathLst>
              <a:path h="2092546" w="10606053">
                <a:moveTo>
                  <a:pt x="0" y="0"/>
                </a:moveTo>
                <a:lnTo>
                  <a:pt x="10606053" y="0"/>
                </a:lnTo>
                <a:lnTo>
                  <a:pt x="10606053" y="2092546"/>
                </a:lnTo>
                <a:lnTo>
                  <a:pt x="0" y="2092546"/>
                </a:lnTo>
                <a:lnTo>
                  <a:pt x="0" y="0"/>
                </a:lnTo>
                <a:close/>
              </a:path>
            </a:pathLst>
          </a:custGeom>
          <a:blipFill>
            <a:blip r:embed="rId3"/>
            <a:stretch>
              <a:fillRect l="0" t="0" r="0" b="0"/>
            </a:stretch>
          </a:blipFill>
        </p:spPr>
      </p:sp>
      <p:sp>
        <p:nvSpPr>
          <p:cNvPr name="TextBox 4" id="4"/>
          <p:cNvSpPr txBox="true"/>
          <p:nvPr/>
        </p:nvSpPr>
        <p:spPr>
          <a:xfrm rot="0">
            <a:off x="727214" y="365125"/>
            <a:ext cx="17560786" cy="1336675"/>
          </a:xfrm>
          <a:prstGeom prst="rect">
            <a:avLst/>
          </a:prstGeom>
        </p:spPr>
        <p:txBody>
          <a:bodyPr anchor="t" rtlCol="false" tIns="0" lIns="0" bIns="0" rIns="0">
            <a:spAutoFit/>
          </a:bodyPr>
          <a:lstStyle/>
          <a:p>
            <a:pPr algn="ctr">
              <a:lnSpc>
                <a:spcPts val="5280"/>
              </a:lnSpc>
              <a:spcBef>
                <a:spcPct val="0"/>
              </a:spcBef>
            </a:pPr>
            <a:r>
              <a:rPr lang="en-US" b="true" sz="4400">
                <a:solidFill>
                  <a:srgbClr val="FFFFFF"/>
                </a:solidFill>
                <a:latin typeface="Now Bold"/>
                <a:ea typeface="Now Bold"/>
                <a:cs typeface="Now Bold"/>
                <a:sym typeface="Now Bold"/>
              </a:rPr>
              <a:t> Q4: Which country used the highest number of different vaccine manufacturers?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4A64B8"/>
        </a:solidFill>
      </p:bgPr>
    </p:bg>
    <p:spTree>
      <p:nvGrpSpPr>
        <p:cNvPr id="1" name=""/>
        <p:cNvGrpSpPr/>
        <p:nvPr/>
      </p:nvGrpSpPr>
      <p:grpSpPr>
        <a:xfrm>
          <a:off x="0" y="0"/>
          <a:ext cx="0" cy="0"/>
          <a:chOff x="0" y="0"/>
          <a:chExt cx="0" cy="0"/>
        </a:xfrm>
      </p:grpSpPr>
      <p:grpSp>
        <p:nvGrpSpPr>
          <p:cNvPr name="Group 2" id="2"/>
          <p:cNvGrpSpPr/>
          <p:nvPr/>
        </p:nvGrpSpPr>
        <p:grpSpPr>
          <a:xfrm rot="0">
            <a:off x="1028700" y="3603779"/>
            <a:ext cx="8865396" cy="5305064"/>
            <a:chOff x="0" y="0"/>
            <a:chExt cx="11820528" cy="7073419"/>
          </a:xfrm>
        </p:grpSpPr>
        <p:grpSp>
          <p:nvGrpSpPr>
            <p:cNvPr name="Group 3" id="3"/>
            <p:cNvGrpSpPr/>
            <p:nvPr/>
          </p:nvGrpSpPr>
          <p:grpSpPr>
            <a:xfrm rot="0">
              <a:off x="0" y="0"/>
              <a:ext cx="11820528" cy="7073419"/>
              <a:chOff x="0" y="0"/>
              <a:chExt cx="2998912" cy="1794553"/>
            </a:xfrm>
          </p:grpSpPr>
          <p:sp>
            <p:nvSpPr>
              <p:cNvPr name="Freeform 4" id="4"/>
              <p:cNvSpPr/>
              <p:nvPr/>
            </p:nvSpPr>
            <p:spPr>
              <a:xfrm flipH="false" flipV="false" rot="0">
                <a:off x="0" y="0"/>
                <a:ext cx="2998912" cy="1794553"/>
              </a:xfrm>
              <a:custGeom>
                <a:avLst/>
                <a:gdLst/>
                <a:ahLst/>
                <a:cxnLst/>
                <a:rect r="r" b="b" t="t" l="l"/>
                <a:pathLst>
                  <a:path h="1794553" w="2998912">
                    <a:moveTo>
                      <a:pt x="2874452" y="1794553"/>
                    </a:moveTo>
                    <a:lnTo>
                      <a:pt x="124460" y="1794553"/>
                    </a:lnTo>
                    <a:cubicBezTo>
                      <a:pt x="55880" y="1794553"/>
                      <a:pt x="0" y="1738673"/>
                      <a:pt x="0" y="1670093"/>
                    </a:cubicBezTo>
                    <a:lnTo>
                      <a:pt x="0" y="124460"/>
                    </a:lnTo>
                    <a:cubicBezTo>
                      <a:pt x="0" y="55880"/>
                      <a:pt x="55880" y="0"/>
                      <a:pt x="124460" y="0"/>
                    </a:cubicBezTo>
                    <a:lnTo>
                      <a:pt x="2874452" y="0"/>
                    </a:lnTo>
                    <a:cubicBezTo>
                      <a:pt x="2943032" y="0"/>
                      <a:pt x="2998912" y="55880"/>
                      <a:pt x="2998912" y="124460"/>
                    </a:cubicBezTo>
                    <a:lnTo>
                      <a:pt x="2998912" y="1670093"/>
                    </a:lnTo>
                    <a:cubicBezTo>
                      <a:pt x="2998912" y="1738673"/>
                      <a:pt x="2943032" y="1794553"/>
                      <a:pt x="2874452" y="1794553"/>
                    </a:cubicBezTo>
                    <a:close/>
                  </a:path>
                </a:pathLst>
              </a:custGeom>
              <a:solidFill>
                <a:srgbClr val="09427D"/>
              </a:solidFill>
            </p:spPr>
          </p:sp>
        </p:grpSp>
        <p:sp>
          <p:nvSpPr>
            <p:cNvPr name="TextBox 5" id="5"/>
            <p:cNvSpPr txBox="true"/>
            <p:nvPr/>
          </p:nvSpPr>
          <p:spPr>
            <a:xfrm rot="0">
              <a:off x="763964" y="1114078"/>
              <a:ext cx="10241711" cy="4759538"/>
            </a:xfrm>
            <a:prstGeom prst="rect">
              <a:avLst/>
            </a:prstGeom>
          </p:spPr>
          <p:txBody>
            <a:bodyPr anchor="t" rtlCol="false" tIns="0" lIns="0" bIns="0" rIns="0">
              <a:spAutoFit/>
            </a:bodyPr>
            <a:lstStyle/>
            <a:p>
              <a:pPr algn="l" marL="626104" indent="-313052" lvl="1">
                <a:lnSpc>
                  <a:spcPts val="4059"/>
                </a:lnSpc>
                <a:buFont typeface="Arial"/>
                <a:buChar char="•"/>
              </a:pPr>
              <a:r>
                <a:rPr lang="en-US" sz="2899">
                  <a:solidFill>
                    <a:srgbClr val="F5F5EF"/>
                  </a:solidFill>
                  <a:latin typeface="Now"/>
                  <a:ea typeface="Now"/>
                  <a:cs typeface="Now"/>
                  <a:sym typeface="Now"/>
                </a:rPr>
                <a:t>Countries where one vaccine contributed &gt;70% of total vaccinations.</a:t>
              </a:r>
            </a:p>
            <a:p>
              <a:pPr algn="l" marL="626104" indent="-313052" lvl="1">
                <a:lnSpc>
                  <a:spcPts val="4059"/>
                </a:lnSpc>
                <a:buFont typeface="Arial"/>
                <a:buChar char="•"/>
              </a:pPr>
              <a:r>
                <a:rPr lang="en-US" sz="2899">
                  <a:solidFill>
                    <a:srgbClr val="F5F5EF"/>
                  </a:solidFill>
                  <a:latin typeface="Now"/>
                  <a:ea typeface="Now"/>
                  <a:cs typeface="Now"/>
                  <a:sym typeface="Now"/>
                </a:rPr>
                <a:t>Top vaccine in first 60 days for each country.</a:t>
              </a:r>
            </a:p>
            <a:p>
              <a:pPr algn="l" marL="626104" indent="-313052" lvl="1">
                <a:lnSpc>
                  <a:spcPts val="4059"/>
                </a:lnSpc>
                <a:buFont typeface="Arial"/>
                <a:buChar char="•"/>
              </a:pPr>
              <a:r>
                <a:rPr lang="en-US" sz="2899">
                  <a:solidFill>
                    <a:srgbClr val="F5F5EF"/>
                  </a:solidFill>
                  <a:latin typeface="Now"/>
                  <a:ea typeface="Now"/>
                  <a:cs typeface="Now"/>
                  <a:sym typeface="Now"/>
                </a:rPr>
                <a:t>Countries with 80%+ vaccinations from one manufacturer</a:t>
              </a:r>
            </a:p>
          </p:txBody>
        </p:sp>
      </p:grpSp>
      <p:grpSp>
        <p:nvGrpSpPr>
          <p:cNvPr name="Group 6" id="6"/>
          <p:cNvGrpSpPr/>
          <p:nvPr/>
        </p:nvGrpSpPr>
        <p:grpSpPr>
          <a:xfrm rot="0">
            <a:off x="10061553" y="4354508"/>
            <a:ext cx="7479715" cy="4554335"/>
            <a:chOff x="0" y="0"/>
            <a:chExt cx="2752153" cy="1675762"/>
          </a:xfrm>
        </p:grpSpPr>
        <p:sp>
          <p:nvSpPr>
            <p:cNvPr name="Freeform 7" id="7"/>
            <p:cNvSpPr/>
            <p:nvPr/>
          </p:nvSpPr>
          <p:spPr>
            <a:xfrm flipH="false" flipV="false" rot="0">
              <a:off x="0" y="0"/>
              <a:ext cx="2752153" cy="1675762"/>
            </a:xfrm>
            <a:custGeom>
              <a:avLst/>
              <a:gdLst/>
              <a:ahLst/>
              <a:cxnLst/>
              <a:rect r="r" b="b" t="t" l="l"/>
              <a:pathLst>
                <a:path h="1675762" w="2752153">
                  <a:moveTo>
                    <a:pt x="2627693" y="1675762"/>
                  </a:moveTo>
                  <a:lnTo>
                    <a:pt x="124460" y="1675762"/>
                  </a:lnTo>
                  <a:cubicBezTo>
                    <a:pt x="55880" y="1675762"/>
                    <a:pt x="0" y="1619882"/>
                    <a:pt x="0" y="1551302"/>
                  </a:cubicBezTo>
                  <a:lnTo>
                    <a:pt x="0" y="124460"/>
                  </a:lnTo>
                  <a:cubicBezTo>
                    <a:pt x="0" y="55880"/>
                    <a:pt x="55880" y="0"/>
                    <a:pt x="124460" y="0"/>
                  </a:cubicBezTo>
                  <a:lnTo>
                    <a:pt x="2627693" y="0"/>
                  </a:lnTo>
                  <a:cubicBezTo>
                    <a:pt x="2696273" y="0"/>
                    <a:pt x="2752153" y="55880"/>
                    <a:pt x="2752153" y="124460"/>
                  </a:cubicBezTo>
                  <a:lnTo>
                    <a:pt x="2752153" y="1551303"/>
                  </a:lnTo>
                  <a:cubicBezTo>
                    <a:pt x="2752153" y="1619882"/>
                    <a:pt x="2696273" y="1675762"/>
                    <a:pt x="2627693" y="1675762"/>
                  </a:cubicBezTo>
                  <a:close/>
                </a:path>
              </a:pathLst>
            </a:custGeom>
            <a:solidFill>
              <a:srgbClr val="162942"/>
            </a:solidFill>
          </p:spPr>
        </p:sp>
      </p:grpSp>
      <p:grpSp>
        <p:nvGrpSpPr>
          <p:cNvPr name="Group 8" id="8"/>
          <p:cNvGrpSpPr/>
          <p:nvPr/>
        </p:nvGrpSpPr>
        <p:grpSpPr>
          <a:xfrm rot="0">
            <a:off x="10624157" y="5731589"/>
            <a:ext cx="6354509" cy="3177254"/>
            <a:chOff x="0" y="0"/>
            <a:chExt cx="8472678" cy="4236339"/>
          </a:xfrm>
        </p:grpSpPr>
        <p:sp>
          <p:nvSpPr>
            <p:cNvPr name="Freeform 9" id="9"/>
            <p:cNvSpPr/>
            <p:nvPr/>
          </p:nvSpPr>
          <p:spPr>
            <a:xfrm flipH="false" flipV="false" rot="-10800000">
              <a:off x="0" y="0"/>
              <a:ext cx="8472678" cy="4236339"/>
            </a:xfrm>
            <a:custGeom>
              <a:avLst/>
              <a:gdLst/>
              <a:ahLst/>
              <a:cxnLst/>
              <a:rect r="r" b="b" t="t" l="l"/>
              <a:pathLst>
                <a:path h="4236339" w="8472678">
                  <a:moveTo>
                    <a:pt x="0" y="0"/>
                  </a:moveTo>
                  <a:lnTo>
                    <a:pt x="8472678" y="0"/>
                  </a:lnTo>
                  <a:lnTo>
                    <a:pt x="8472678" y="4236339"/>
                  </a:lnTo>
                  <a:lnTo>
                    <a:pt x="0" y="4236339"/>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10800000">
              <a:off x="884291" y="884291"/>
              <a:ext cx="6704097" cy="3352049"/>
            </a:xfrm>
            <a:custGeom>
              <a:avLst/>
              <a:gdLst/>
              <a:ahLst/>
              <a:cxnLst/>
              <a:rect r="r" b="b" t="t" l="l"/>
              <a:pathLst>
                <a:path h="3352049" w="6704097">
                  <a:moveTo>
                    <a:pt x="0" y="0"/>
                  </a:moveTo>
                  <a:lnTo>
                    <a:pt x="6704097" y="0"/>
                  </a:lnTo>
                  <a:lnTo>
                    <a:pt x="6704097" y="3352048"/>
                  </a:lnTo>
                  <a:lnTo>
                    <a:pt x="0" y="3352048"/>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grpSp>
      <p:sp>
        <p:nvSpPr>
          <p:cNvPr name="TextBox 11" id="11"/>
          <p:cNvSpPr txBox="true"/>
          <p:nvPr/>
        </p:nvSpPr>
        <p:spPr>
          <a:xfrm rot="0">
            <a:off x="1028700" y="1753742"/>
            <a:ext cx="11788872" cy="1131057"/>
          </a:xfrm>
          <a:prstGeom prst="rect">
            <a:avLst/>
          </a:prstGeom>
        </p:spPr>
        <p:txBody>
          <a:bodyPr anchor="t" rtlCol="false" tIns="0" lIns="0" bIns="0" rIns="0">
            <a:spAutoFit/>
          </a:bodyPr>
          <a:lstStyle/>
          <a:p>
            <a:pPr algn="l">
              <a:lnSpc>
                <a:spcPts val="9129"/>
              </a:lnSpc>
              <a:spcBef>
                <a:spcPct val="0"/>
              </a:spcBef>
            </a:pPr>
            <a:r>
              <a:rPr lang="en-US" b="true" sz="6520">
                <a:solidFill>
                  <a:srgbClr val="F5F5EF"/>
                </a:solidFill>
                <a:latin typeface="Now Bold"/>
                <a:ea typeface="Now Bold"/>
                <a:cs typeface="Now Bold"/>
                <a:sym typeface="Now Bold"/>
              </a:rPr>
              <a:t>HARD QUESTIONS</a:t>
            </a:r>
          </a:p>
        </p:txBody>
      </p:sp>
      <p:grpSp>
        <p:nvGrpSpPr>
          <p:cNvPr name="Group 12" id="12"/>
          <p:cNvGrpSpPr/>
          <p:nvPr/>
        </p:nvGrpSpPr>
        <p:grpSpPr>
          <a:xfrm rot="0">
            <a:off x="11627039" y="1028700"/>
            <a:ext cx="5632261" cy="538413"/>
            <a:chOff x="0" y="0"/>
            <a:chExt cx="7509681" cy="717885"/>
          </a:xfrm>
        </p:grpSpPr>
        <p:sp>
          <p:nvSpPr>
            <p:cNvPr name="Freeform 13" id="13"/>
            <p:cNvSpPr/>
            <p:nvPr/>
          </p:nvSpPr>
          <p:spPr>
            <a:xfrm flipH="false" flipV="false" rot="0">
              <a:off x="0" y="0"/>
              <a:ext cx="887266" cy="613020"/>
            </a:xfrm>
            <a:custGeom>
              <a:avLst/>
              <a:gdLst/>
              <a:ahLst/>
              <a:cxnLst/>
              <a:rect r="r" b="b" t="t" l="l"/>
              <a:pathLst>
                <a:path h="613020" w="887266">
                  <a:moveTo>
                    <a:pt x="0" y="0"/>
                  </a:moveTo>
                  <a:lnTo>
                    <a:pt x="887266" y="0"/>
                  </a:lnTo>
                  <a:lnTo>
                    <a:pt x="887266" y="613020"/>
                  </a:lnTo>
                  <a:lnTo>
                    <a:pt x="0" y="6130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4" id="14"/>
            <p:cNvSpPr txBox="true"/>
            <p:nvPr/>
          </p:nvSpPr>
          <p:spPr>
            <a:xfrm rot="0">
              <a:off x="1181013" y="247138"/>
              <a:ext cx="6328668" cy="470747"/>
            </a:xfrm>
            <a:prstGeom prst="rect">
              <a:avLst/>
            </a:prstGeom>
          </p:spPr>
          <p:txBody>
            <a:bodyPr anchor="t" rtlCol="false" tIns="0" lIns="0" bIns="0" rIns="0">
              <a:spAutoFit/>
            </a:bodyPr>
            <a:lstStyle/>
            <a:p>
              <a:pPr algn="l">
                <a:lnSpc>
                  <a:spcPts val="2939"/>
                </a:lnSpc>
                <a:spcBef>
                  <a:spcPct val="0"/>
                </a:spcBef>
              </a:pPr>
              <a:r>
                <a:rPr lang="en-US" b="true" sz="2099" spc="209">
                  <a:solidFill>
                    <a:srgbClr val="000000"/>
                  </a:solidFill>
                  <a:latin typeface="Now Medium"/>
                  <a:ea typeface="Now Medium"/>
                  <a:cs typeface="Now Medium"/>
                  <a:sym typeface="Now Medium"/>
                </a:rPr>
                <a:t>AKANKSHA SHARMA</a:t>
              </a:r>
            </a:p>
          </p:txBody>
        </p:sp>
      </p:grpSp>
      <p:sp>
        <p:nvSpPr>
          <p:cNvPr name="Freeform 15" id="15"/>
          <p:cNvSpPr/>
          <p:nvPr/>
        </p:nvSpPr>
        <p:spPr>
          <a:xfrm flipH="false" flipV="false" rot="0">
            <a:off x="11439549" y="1887092"/>
            <a:ext cx="4723723" cy="7021751"/>
          </a:xfrm>
          <a:custGeom>
            <a:avLst/>
            <a:gdLst/>
            <a:ahLst/>
            <a:cxnLst/>
            <a:rect r="r" b="b" t="t" l="l"/>
            <a:pathLst>
              <a:path h="7021751" w="4723723">
                <a:moveTo>
                  <a:pt x="0" y="0"/>
                </a:moveTo>
                <a:lnTo>
                  <a:pt x="4723723" y="0"/>
                </a:lnTo>
                <a:lnTo>
                  <a:pt x="4723723" y="7021751"/>
                </a:lnTo>
                <a:lnTo>
                  <a:pt x="0" y="702175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4A64B8"/>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1926127"/>
            <a:ext cx="9751444" cy="5978001"/>
          </a:xfrm>
          <a:custGeom>
            <a:avLst/>
            <a:gdLst/>
            <a:ahLst/>
            <a:cxnLst/>
            <a:rect r="r" b="b" t="t" l="l"/>
            <a:pathLst>
              <a:path h="5978001" w="9751444">
                <a:moveTo>
                  <a:pt x="0" y="0"/>
                </a:moveTo>
                <a:lnTo>
                  <a:pt x="9751444" y="0"/>
                </a:lnTo>
                <a:lnTo>
                  <a:pt x="9751444" y="5978001"/>
                </a:lnTo>
                <a:lnTo>
                  <a:pt x="0" y="5978001"/>
                </a:lnTo>
                <a:lnTo>
                  <a:pt x="0" y="0"/>
                </a:lnTo>
                <a:close/>
              </a:path>
            </a:pathLst>
          </a:custGeom>
          <a:blipFill>
            <a:blip r:embed="rId2"/>
            <a:stretch>
              <a:fillRect l="0" t="0" r="0" b="0"/>
            </a:stretch>
          </a:blipFill>
        </p:spPr>
      </p:sp>
      <p:sp>
        <p:nvSpPr>
          <p:cNvPr name="Freeform 3" id="3"/>
          <p:cNvSpPr/>
          <p:nvPr/>
        </p:nvSpPr>
        <p:spPr>
          <a:xfrm flipH="false" flipV="false" rot="0">
            <a:off x="11046081" y="1926127"/>
            <a:ext cx="6419365" cy="7580491"/>
          </a:xfrm>
          <a:custGeom>
            <a:avLst/>
            <a:gdLst/>
            <a:ahLst/>
            <a:cxnLst/>
            <a:rect r="r" b="b" t="t" l="l"/>
            <a:pathLst>
              <a:path h="7580491" w="6419365">
                <a:moveTo>
                  <a:pt x="0" y="0"/>
                </a:moveTo>
                <a:lnTo>
                  <a:pt x="6419365" y="0"/>
                </a:lnTo>
                <a:lnTo>
                  <a:pt x="6419365" y="7580491"/>
                </a:lnTo>
                <a:lnTo>
                  <a:pt x="0" y="7580491"/>
                </a:lnTo>
                <a:lnTo>
                  <a:pt x="0" y="0"/>
                </a:lnTo>
                <a:close/>
              </a:path>
            </a:pathLst>
          </a:custGeom>
          <a:blipFill>
            <a:blip r:embed="rId3"/>
            <a:stretch>
              <a:fillRect l="0" t="0" r="0" b="0"/>
            </a:stretch>
          </a:blipFill>
        </p:spPr>
      </p:sp>
      <p:sp>
        <p:nvSpPr>
          <p:cNvPr name="TextBox 4" id="4"/>
          <p:cNvSpPr txBox="true"/>
          <p:nvPr/>
        </p:nvSpPr>
        <p:spPr>
          <a:xfrm rot="0">
            <a:off x="727214" y="365125"/>
            <a:ext cx="17560786" cy="1336675"/>
          </a:xfrm>
          <a:prstGeom prst="rect">
            <a:avLst/>
          </a:prstGeom>
        </p:spPr>
        <p:txBody>
          <a:bodyPr anchor="t" rtlCol="false" tIns="0" lIns="0" bIns="0" rIns="0">
            <a:spAutoFit/>
          </a:bodyPr>
          <a:lstStyle/>
          <a:p>
            <a:pPr algn="ctr">
              <a:lnSpc>
                <a:spcPts val="5280"/>
              </a:lnSpc>
              <a:spcBef>
                <a:spcPct val="0"/>
              </a:spcBef>
            </a:pPr>
            <a:r>
              <a:rPr lang="en-US" b="true" sz="4400">
                <a:solidFill>
                  <a:srgbClr val="FFFFFF"/>
                </a:solidFill>
                <a:latin typeface="Now Bold"/>
                <a:ea typeface="Now Bold"/>
                <a:cs typeface="Now Bold"/>
                <a:sym typeface="Now Bold"/>
              </a:rPr>
              <a:t> Q1: Countries where one vaccine contributed &gt;70% of total vaccinations.</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4A64B8"/>
        </a:solidFill>
      </p:bgPr>
    </p:bg>
    <p:spTree>
      <p:nvGrpSpPr>
        <p:cNvPr id="1" name=""/>
        <p:cNvGrpSpPr/>
        <p:nvPr/>
      </p:nvGrpSpPr>
      <p:grpSpPr>
        <a:xfrm>
          <a:off x="0" y="0"/>
          <a:ext cx="0" cy="0"/>
          <a:chOff x="0" y="0"/>
          <a:chExt cx="0" cy="0"/>
        </a:xfrm>
      </p:grpSpPr>
      <p:sp>
        <p:nvSpPr>
          <p:cNvPr name="Freeform 2" id="2"/>
          <p:cNvSpPr/>
          <p:nvPr/>
        </p:nvSpPr>
        <p:spPr>
          <a:xfrm flipH="false" flipV="false" rot="0">
            <a:off x="727214" y="1684864"/>
            <a:ext cx="7692694" cy="6128513"/>
          </a:xfrm>
          <a:custGeom>
            <a:avLst/>
            <a:gdLst/>
            <a:ahLst/>
            <a:cxnLst/>
            <a:rect r="r" b="b" t="t" l="l"/>
            <a:pathLst>
              <a:path h="6128513" w="7692694">
                <a:moveTo>
                  <a:pt x="0" y="0"/>
                </a:moveTo>
                <a:lnTo>
                  <a:pt x="7692694" y="0"/>
                </a:lnTo>
                <a:lnTo>
                  <a:pt x="7692694" y="6128513"/>
                </a:lnTo>
                <a:lnTo>
                  <a:pt x="0" y="6128513"/>
                </a:lnTo>
                <a:lnTo>
                  <a:pt x="0" y="0"/>
                </a:lnTo>
                <a:close/>
              </a:path>
            </a:pathLst>
          </a:custGeom>
          <a:blipFill>
            <a:blip r:embed="rId2"/>
            <a:stretch>
              <a:fillRect l="0" t="0" r="0" b="0"/>
            </a:stretch>
          </a:blipFill>
        </p:spPr>
      </p:sp>
      <p:sp>
        <p:nvSpPr>
          <p:cNvPr name="Freeform 3" id="3"/>
          <p:cNvSpPr/>
          <p:nvPr/>
        </p:nvSpPr>
        <p:spPr>
          <a:xfrm flipH="false" flipV="false" rot="0">
            <a:off x="8721394" y="3356672"/>
            <a:ext cx="8814918" cy="4456704"/>
          </a:xfrm>
          <a:custGeom>
            <a:avLst/>
            <a:gdLst/>
            <a:ahLst/>
            <a:cxnLst/>
            <a:rect r="r" b="b" t="t" l="l"/>
            <a:pathLst>
              <a:path h="4456704" w="8814918">
                <a:moveTo>
                  <a:pt x="0" y="0"/>
                </a:moveTo>
                <a:lnTo>
                  <a:pt x="8814918" y="0"/>
                </a:lnTo>
                <a:lnTo>
                  <a:pt x="8814918" y="4456705"/>
                </a:lnTo>
                <a:lnTo>
                  <a:pt x="0" y="4456705"/>
                </a:lnTo>
                <a:lnTo>
                  <a:pt x="0" y="0"/>
                </a:lnTo>
                <a:close/>
              </a:path>
            </a:pathLst>
          </a:custGeom>
          <a:blipFill>
            <a:blip r:embed="rId3"/>
            <a:stretch>
              <a:fillRect l="0" t="0" r="0" b="0"/>
            </a:stretch>
          </a:blipFill>
        </p:spPr>
      </p:sp>
      <p:sp>
        <p:nvSpPr>
          <p:cNvPr name="TextBox 4" id="4"/>
          <p:cNvSpPr txBox="true"/>
          <p:nvPr/>
        </p:nvSpPr>
        <p:spPr>
          <a:xfrm rot="0">
            <a:off x="727214" y="365125"/>
            <a:ext cx="17560786" cy="663575"/>
          </a:xfrm>
          <a:prstGeom prst="rect">
            <a:avLst/>
          </a:prstGeom>
        </p:spPr>
        <p:txBody>
          <a:bodyPr anchor="t" rtlCol="false" tIns="0" lIns="0" bIns="0" rIns="0">
            <a:spAutoFit/>
          </a:bodyPr>
          <a:lstStyle/>
          <a:p>
            <a:pPr algn="ctr">
              <a:lnSpc>
                <a:spcPts val="5280"/>
              </a:lnSpc>
              <a:spcBef>
                <a:spcPct val="0"/>
              </a:spcBef>
            </a:pPr>
            <a:r>
              <a:rPr lang="en-US" b="true" sz="4400">
                <a:solidFill>
                  <a:srgbClr val="FFFFFF"/>
                </a:solidFill>
                <a:latin typeface="Now Bold"/>
                <a:ea typeface="Now Bold"/>
                <a:cs typeface="Now Bold"/>
                <a:sym typeface="Now Bold"/>
              </a:rPr>
              <a:t> Q2: Top vaccine in first 60 days for each country.</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4A64B8"/>
        </a:solidFill>
      </p:bgPr>
    </p:bg>
    <p:spTree>
      <p:nvGrpSpPr>
        <p:cNvPr id="1" name=""/>
        <p:cNvGrpSpPr/>
        <p:nvPr/>
      </p:nvGrpSpPr>
      <p:grpSpPr>
        <a:xfrm>
          <a:off x="0" y="0"/>
          <a:ext cx="0" cy="0"/>
          <a:chOff x="0" y="0"/>
          <a:chExt cx="0" cy="0"/>
        </a:xfrm>
      </p:grpSpPr>
      <p:sp>
        <p:nvSpPr>
          <p:cNvPr name="Freeform 2" id="2"/>
          <p:cNvSpPr/>
          <p:nvPr/>
        </p:nvSpPr>
        <p:spPr>
          <a:xfrm flipH="false" flipV="false" rot="0">
            <a:off x="2759223" y="1862034"/>
            <a:ext cx="9484967" cy="4791501"/>
          </a:xfrm>
          <a:custGeom>
            <a:avLst/>
            <a:gdLst/>
            <a:ahLst/>
            <a:cxnLst/>
            <a:rect r="r" b="b" t="t" l="l"/>
            <a:pathLst>
              <a:path h="4791501" w="9484967">
                <a:moveTo>
                  <a:pt x="0" y="0"/>
                </a:moveTo>
                <a:lnTo>
                  <a:pt x="9484967" y="0"/>
                </a:lnTo>
                <a:lnTo>
                  <a:pt x="9484967" y="4791501"/>
                </a:lnTo>
                <a:lnTo>
                  <a:pt x="0" y="4791501"/>
                </a:lnTo>
                <a:lnTo>
                  <a:pt x="0" y="0"/>
                </a:lnTo>
                <a:close/>
              </a:path>
            </a:pathLst>
          </a:custGeom>
          <a:blipFill>
            <a:blip r:embed="rId2"/>
            <a:stretch>
              <a:fillRect l="0" t="0" r="0" b="0"/>
            </a:stretch>
          </a:blipFill>
        </p:spPr>
      </p:sp>
      <p:sp>
        <p:nvSpPr>
          <p:cNvPr name="Freeform 3" id="3"/>
          <p:cNvSpPr/>
          <p:nvPr/>
        </p:nvSpPr>
        <p:spPr>
          <a:xfrm flipH="false" flipV="false" rot="0">
            <a:off x="9144000" y="6813769"/>
            <a:ext cx="8115300" cy="3016306"/>
          </a:xfrm>
          <a:custGeom>
            <a:avLst/>
            <a:gdLst/>
            <a:ahLst/>
            <a:cxnLst/>
            <a:rect r="r" b="b" t="t" l="l"/>
            <a:pathLst>
              <a:path h="3016306" w="8115300">
                <a:moveTo>
                  <a:pt x="0" y="0"/>
                </a:moveTo>
                <a:lnTo>
                  <a:pt x="8115300" y="0"/>
                </a:lnTo>
                <a:lnTo>
                  <a:pt x="8115300" y="3016306"/>
                </a:lnTo>
                <a:lnTo>
                  <a:pt x="0" y="3016306"/>
                </a:lnTo>
                <a:lnTo>
                  <a:pt x="0" y="0"/>
                </a:lnTo>
                <a:close/>
              </a:path>
            </a:pathLst>
          </a:custGeom>
          <a:blipFill>
            <a:blip r:embed="rId3"/>
            <a:stretch>
              <a:fillRect l="0" t="0" r="0" b="0"/>
            </a:stretch>
          </a:blipFill>
        </p:spPr>
      </p:sp>
      <p:sp>
        <p:nvSpPr>
          <p:cNvPr name="TextBox 4" id="4"/>
          <p:cNvSpPr txBox="true"/>
          <p:nvPr/>
        </p:nvSpPr>
        <p:spPr>
          <a:xfrm rot="0">
            <a:off x="727214" y="365125"/>
            <a:ext cx="17560786" cy="1336675"/>
          </a:xfrm>
          <a:prstGeom prst="rect">
            <a:avLst/>
          </a:prstGeom>
        </p:spPr>
        <p:txBody>
          <a:bodyPr anchor="t" rtlCol="false" tIns="0" lIns="0" bIns="0" rIns="0">
            <a:spAutoFit/>
          </a:bodyPr>
          <a:lstStyle/>
          <a:p>
            <a:pPr algn="ctr">
              <a:lnSpc>
                <a:spcPts val="5280"/>
              </a:lnSpc>
              <a:spcBef>
                <a:spcPct val="0"/>
              </a:spcBef>
            </a:pPr>
            <a:r>
              <a:rPr lang="en-US" b="true" sz="4400">
                <a:solidFill>
                  <a:srgbClr val="FFFFFF"/>
                </a:solidFill>
                <a:latin typeface="Now Bold"/>
                <a:ea typeface="Now Bold"/>
                <a:cs typeface="Now Bold"/>
                <a:sym typeface="Now Bold"/>
              </a:rPr>
              <a:t> Q1: Countries with 80%+ vaccinations from one manufacturer</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4A64B8"/>
        </a:solidFill>
      </p:bgPr>
    </p:bg>
    <p:spTree>
      <p:nvGrpSpPr>
        <p:cNvPr id="1" name=""/>
        <p:cNvGrpSpPr/>
        <p:nvPr/>
      </p:nvGrpSpPr>
      <p:grpSpPr>
        <a:xfrm>
          <a:off x="0" y="0"/>
          <a:ext cx="0" cy="0"/>
          <a:chOff x="0" y="0"/>
          <a:chExt cx="0" cy="0"/>
        </a:xfrm>
      </p:grpSpPr>
      <p:grpSp>
        <p:nvGrpSpPr>
          <p:cNvPr name="Group 2" id="2"/>
          <p:cNvGrpSpPr/>
          <p:nvPr/>
        </p:nvGrpSpPr>
        <p:grpSpPr>
          <a:xfrm rot="0">
            <a:off x="2985960" y="918949"/>
            <a:ext cx="12412506" cy="8449101"/>
            <a:chOff x="0" y="0"/>
            <a:chExt cx="4198798" cy="2858091"/>
          </a:xfrm>
        </p:grpSpPr>
        <p:sp>
          <p:nvSpPr>
            <p:cNvPr name="Freeform 3" id="3"/>
            <p:cNvSpPr/>
            <p:nvPr/>
          </p:nvSpPr>
          <p:spPr>
            <a:xfrm flipH="false" flipV="false" rot="0">
              <a:off x="0" y="0"/>
              <a:ext cx="4198798" cy="2858091"/>
            </a:xfrm>
            <a:custGeom>
              <a:avLst/>
              <a:gdLst/>
              <a:ahLst/>
              <a:cxnLst/>
              <a:rect r="r" b="b" t="t" l="l"/>
              <a:pathLst>
                <a:path h="2858091" w="4198798">
                  <a:moveTo>
                    <a:pt x="4074338" y="2858091"/>
                  </a:moveTo>
                  <a:lnTo>
                    <a:pt x="124460" y="2858091"/>
                  </a:lnTo>
                  <a:cubicBezTo>
                    <a:pt x="55880" y="2858091"/>
                    <a:pt x="0" y="2802211"/>
                    <a:pt x="0" y="2733631"/>
                  </a:cubicBezTo>
                  <a:lnTo>
                    <a:pt x="0" y="124460"/>
                  </a:lnTo>
                  <a:cubicBezTo>
                    <a:pt x="0" y="55880"/>
                    <a:pt x="55880" y="0"/>
                    <a:pt x="124460" y="0"/>
                  </a:cubicBezTo>
                  <a:lnTo>
                    <a:pt x="4074339" y="0"/>
                  </a:lnTo>
                  <a:cubicBezTo>
                    <a:pt x="4142918" y="0"/>
                    <a:pt x="4198798" y="55880"/>
                    <a:pt x="4198798" y="124460"/>
                  </a:cubicBezTo>
                  <a:lnTo>
                    <a:pt x="4198798" y="2733631"/>
                  </a:lnTo>
                  <a:cubicBezTo>
                    <a:pt x="4198798" y="2802211"/>
                    <a:pt x="4142918" y="2858091"/>
                    <a:pt x="4074339" y="2858091"/>
                  </a:cubicBezTo>
                  <a:close/>
                </a:path>
              </a:pathLst>
            </a:custGeom>
            <a:solidFill>
              <a:srgbClr val="F5F5EF"/>
            </a:solidFill>
          </p:spPr>
        </p:sp>
      </p:grpSp>
      <p:grpSp>
        <p:nvGrpSpPr>
          <p:cNvPr name="Group 4" id="4"/>
          <p:cNvGrpSpPr/>
          <p:nvPr/>
        </p:nvGrpSpPr>
        <p:grpSpPr>
          <a:xfrm rot="0">
            <a:off x="-3585950" y="4206733"/>
            <a:ext cx="7693546" cy="7693546"/>
            <a:chOff x="0" y="0"/>
            <a:chExt cx="10258062" cy="10258062"/>
          </a:xfrm>
        </p:grpSpPr>
        <p:grpSp>
          <p:nvGrpSpPr>
            <p:cNvPr name="Group 5" id="5"/>
            <p:cNvGrpSpPr/>
            <p:nvPr/>
          </p:nvGrpSpPr>
          <p:grpSpPr>
            <a:xfrm rot="0">
              <a:off x="0" y="0"/>
              <a:ext cx="10258062" cy="10258062"/>
              <a:chOff x="0" y="0"/>
              <a:chExt cx="6350000" cy="6350000"/>
            </a:xfrm>
          </p:grpSpPr>
          <p:sp>
            <p:nvSpPr>
              <p:cNvPr name="Freeform 6" id="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alpha val="9804"/>
                </a:srgbClr>
              </a:solidFill>
            </p:spPr>
          </p:sp>
        </p:grpSp>
        <p:grpSp>
          <p:nvGrpSpPr>
            <p:cNvPr name="Group 7" id="7"/>
            <p:cNvGrpSpPr/>
            <p:nvPr/>
          </p:nvGrpSpPr>
          <p:grpSpPr>
            <a:xfrm rot="0">
              <a:off x="940003" y="940003"/>
              <a:ext cx="8378056" cy="8378056"/>
              <a:chOff x="0" y="0"/>
              <a:chExt cx="6350000" cy="6350000"/>
            </a:xfrm>
          </p:grpSpPr>
          <p:sp>
            <p:nvSpPr>
              <p:cNvPr name="Freeform 8" id="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alpha val="9804"/>
                </a:srgbClr>
              </a:solidFill>
            </p:spPr>
          </p:sp>
        </p:grpSp>
      </p:grpSp>
      <p:grpSp>
        <p:nvGrpSpPr>
          <p:cNvPr name="Group 9" id="9"/>
          <p:cNvGrpSpPr/>
          <p:nvPr/>
        </p:nvGrpSpPr>
        <p:grpSpPr>
          <a:xfrm rot="0">
            <a:off x="4444616" y="1662841"/>
            <a:ext cx="7404372" cy="5979415"/>
            <a:chOff x="0" y="0"/>
            <a:chExt cx="9872497" cy="7972553"/>
          </a:xfrm>
        </p:grpSpPr>
        <p:sp>
          <p:nvSpPr>
            <p:cNvPr name="TextBox 10" id="10"/>
            <p:cNvSpPr txBox="true"/>
            <p:nvPr/>
          </p:nvSpPr>
          <p:spPr>
            <a:xfrm rot="0">
              <a:off x="0" y="57150"/>
              <a:ext cx="9872497" cy="1240790"/>
            </a:xfrm>
            <a:prstGeom prst="rect">
              <a:avLst/>
            </a:prstGeom>
          </p:spPr>
          <p:txBody>
            <a:bodyPr anchor="t" rtlCol="false" tIns="0" lIns="0" bIns="0" rIns="0">
              <a:spAutoFit/>
            </a:bodyPr>
            <a:lstStyle/>
            <a:p>
              <a:pPr algn="l">
                <a:lnSpc>
                  <a:spcPts val="7040"/>
                </a:lnSpc>
              </a:pPr>
              <a:r>
                <a:rPr lang="en-US" sz="6400" b="true">
                  <a:solidFill>
                    <a:srgbClr val="09427D"/>
                  </a:solidFill>
                  <a:latin typeface="Now Bold"/>
                  <a:ea typeface="Now Bold"/>
                  <a:cs typeface="Now Bold"/>
                  <a:sym typeface="Now Bold"/>
                </a:rPr>
                <a:t>SUMMARY</a:t>
              </a:r>
            </a:p>
          </p:txBody>
        </p:sp>
        <p:sp>
          <p:nvSpPr>
            <p:cNvPr name="TextBox 11" id="11"/>
            <p:cNvSpPr txBox="true"/>
            <p:nvPr/>
          </p:nvSpPr>
          <p:spPr>
            <a:xfrm rot="0">
              <a:off x="0" y="2751794"/>
              <a:ext cx="8649892" cy="5220759"/>
            </a:xfrm>
            <a:prstGeom prst="rect">
              <a:avLst/>
            </a:prstGeom>
          </p:spPr>
          <p:txBody>
            <a:bodyPr anchor="t" rtlCol="false" tIns="0" lIns="0" bIns="0" rIns="0">
              <a:spAutoFit/>
            </a:bodyPr>
            <a:lstStyle/>
            <a:p>
              <a:pPr algn="l">
                <a:lnSpc>
                  <a:spcPts val="3499"/>
                </a:lnSpc>
                <a:spcBef>
                  <a:spcPct val="0"/>
                </a:spcBef>
              </a:pPr>
              <a:r>
                <a:rPr lang="en-US" sz="2499">
                  <a:solidFill>
                    <a:srgbClr val="162942"/>
                  </a:solidFill>
                  <a:latin typeface="Now"/>
                  <a:ea typeface="Now"/>
                  <a:cs typeface="Now"/>
                  <a:sym typeface="Now"/>
                </a:rPr>
                <a:t>I used SQL to analyze global COVID-19 vaccination data, focusing on country-wise trends and manufacturer usage. Key insights included top vaccinated countries, vaccine diversity, time to reach 1M doses, and dominant vaccines per country. The analysis highlighted rollout speed, strategy, and consistency using advanced SQL queries.</a:t>
              </a:r>
            </a:p>
          </p:txBody>
        </p:sp>
      </p:grpSp>
      <p:sp>
        <p:nvSpPr>
          <p:cNvPr name="Freeform 12" id="12"/>
          <p:cNvSpPr/>
          <p:nvPr/>
        </p:nvSpPr>
        <p:spPr>
          <a:xfrm flipH="false" flipV="false" rot="0">
            <a:off x="10818595" y="3086100"/>
            <a:ext cx="3586423" cy="6281951"/>
          </a:xfrm>
          <a:custGeom>
            <a:avLst/>
            <a:gdLst/>
            <a:ahLst/>
            <a:cxnLst/>
            <a:rect r="r" b="b" t="t" l="l"/>
            <a:pathLst>
              <a:path h="6281951" w="3586423">
                <a:moveTo>
                  <a:pt x="0" y="0"/>
                </a:moveTo>
                <a:lnTo>
                  <a:pt x="3586422" y="0"/>
                </a:lnTo>
                <a:lnTo>
                  <a:pt x="3586422" y="6281951"/>
                </a:lnTo>
                <a:lnTo>
                  <a:pt x="0" y="62819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196282" y="181212"/>
            <a:ext cx="10105788" cy="10105788"/>
            <a:chOff x="0" y="0"/>
            <a:chExt cx="13474384" cy="13474384"/>
          </a:xfrm>
        </p:grpSpPr>
        <p:grpSp>
          <p:nvGrpSpPr>
            <p:cNvPr name="Group 3" id="3"/>
            <p:cNvGrpSpPr/>
            <p:nvPr/>
          </p:nvGrpSpPr>
          <p:grpSpPr>
            <a:xfrm rot="0">
              <a:off x="0" y="0"/>
              <a:ext cx="13474384" cy="13474384"/>
              <a:chOff x="0" y="0"/>
              <a:chExt cx="6350000" cy="6350000"/>
            </a:xfrm>
          </p:grpSpPr>
          <p:sp>
            <p:nvSpPr>
              <p:cNvPr name="Freeform 4" id="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A64B8">
                  <a:alpha val="9804"/>
                </a:srgbClr>
              </a:solidFill>
            </p:spPr>
          </p:sp>
        </p:grpSp>
        <p:grpSp>
          <p:nvGrpSpPr>
            <p:cNvPr name="Group 5" id="5"/>
            <p:cNvGrpSpPr/>
            <p:nvPr/>
          </p:nvGrpSpPr>
          <p:grpSpPr>
            <a:xfrm rot="0">
              <a:off x="1234732" y="1234732"/>
              <a:ext cx="11004920" cy="11004920"/>
              <a:chOff x="0" y="0"/>
              <a:chExt cx="6350000" cy="6350000"/>
            </a:xfrm>
          </p:grpSpPr>
          <p:sp>
            <p:nvSpPr>
              <p:cNvPr name="Freeform 6" id="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A64B8">
                  <a:alpha val="9804"/>
                </a:srgbClr>
              </a:solidFill>
            </p:spPr>
          </p:sp>
        </p:grpSp>
      </p:grpSp>
      <p:sp>
        <p:nvSpPr>
          <p:cNvPr name="Freeform 7" id="7"/>
          <p:cNvSpPr/>
          <p:nvPr/>
        </p:nvSpPr>
        <p:spPr>
          <a:xfrm flipH="true" flipV="false" rot="0">
            <a:off x="15531103" y="760406"/>
            <a:ext cx="3261914" cy="4114800"/>
          </a:xfrm>
          <a:custGeom>
            <a:avLst/>
            <a:gdLst/>
            <a:ahLst/>
            <a:cxnLst/>
            <a:rect r="r" b="b" t="t" l="l"/>
            <a:pathLst>
              <a:path h="4114800" w="3261914">
                <a:moveTo>
                  <a:pt x="3261914" y="0"/>
                </a:moveTo>
                <a:lnTo>
                  <a:pt x="0" y="0"/>
                </a:lnTo>
                <a:lnTo>
                  <a:pt x="0" y="4114800"/>
                </a:lnTo>
                <a:lnTo>
                  <a:pt x="3261914" y="4114800"/>
                </a:lnTo>
                <a:lnTo>
                  <a:pt x="326191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505017" y="632782"/>
            <a:ext cx="3261914" cy="4114800"/>
          </a:xfrm>
          <a:custGeom>
            <a:avLst/>
            <a:gdLst/>
            <a:ahLst/>
            <a:cxnLst/>
            <a:rect r="r" b="b" t="t" l="l"/>
            <a:pathLst>
              <a:path h="4114800" w="3261914">
                <a:moveTo>
                  <a:pt x="0" y="0"/>
                </a:moveTo>
                <a:lnTo>
                  <a:pt x="3261914" y="0"/>
                </a:lnTo>
                <a:lnTo>
                  <a:pt x="3261914"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0" y="4526880"/>
            <a:ext cx="18288000" cy="6082590"/>
            <a:chOff x="0" y="0"/>
            <a:chExt cx="6186311" cy="2057567"/>
          </a:xfrm>
        </p:grpSpPr>
        <p:sp>
          <p:nvSpPr>
            <p:cNvPr name="Freeform 10" id="10"/>
            <p:cNvSpPr/>
            <p:nvPr/>
          </p:nvSpPr>
          <p:spPr>
            <a:xfrm flipH="false" flipV="false" rot="0">
              <a:off x="0" y="0"/>
              <a:ext cx="6186311" cy="2057568"/>
            </a:xfrm>
            <a:custGeom>
              <a:avLst/>
              <a:gdLst/>
              <a:ahLst/>
              <a:cxnLst/>
              <a:rect r="r" b="b" t="t" l="l"/>
              <a:pathLst>
                <a:path h="2057568" w="6186311">
                  <a:moveTo>
                    <a:pt x="6061851" y="2057567"/>
                  </a:moveTo>
                  <a:lnTo>
                    <a:pt x="124460" y="2057567"/>
                  </a:lnTo>
                  <a:cubicBezTo>
                    <a:pt x="55880" y="2057567"/>
                    <a:pt x="0" y="2001688"/>
                    <a:pt x="0" y="1933107"/>
                  </a:cubicBezTo>
                  <a:lnTo>
                    <a:pt x="0" y="124460"/>
                  </a:lnTo>
                  <a:cubicBezTo>
                    <a:pt x="0" y="55880"/>
                    <a:pt x="55880" y="0"/>
                    <a:pt x="124460" y="0"/>
                  </a:cubicBezTo>
                  <a:lnTo>
                    <a:pt x="6061851" y="0"/>
                  </a:lnTo>
                  <a:cubicBezTo>
                    <a:pt x="6130431" y="0"/>
                    <a:pt x="6186311" y="55880"/>
                    <a:pt x="6186311" y="124460"/>
                  </a:cubicBezTo>
                  <a:lnTo>
                    <a:pt x="6186311" y="1933108"/>
                  </a:lnTo>
                  <a:cubicBezTo>
                    <a:pt x="6186311" y="2001688"/>
                    <a:pt x="6130431" y="2057568"/>
                    <a:pt x="6061851" y="2057568"/>
                  </a:cubicBezTo>
                  <a:close/>
                </a:path>
              </a:pathLst>
            </a:custGeom>
            <a:solidFill>
              <a:srgbClr val="4A64B8"/>
            </a:solidFill>
          </p:spPr>
        </p:sp>
      </p:grpSp>
      <p:sp>
        <p:nvSpPr>
          <p:cNvPr name="Freeform 11" id="11"/>
          <p:cNvSpPr/>
          <p:nvPr/>
        </p:nvSpPr>
        <p:spPr>
          <a:xfrm flipH="false" flipV="false" rot="0">
            <a:off x="6546230" y="161490"/>
            <a:ext cx="4822851" cy="4586093"/>
          </a:xfrm>
          <a:custGeom>
            <a:avLst/>
            <a:gdLst/>
            <a:ahLst/>
            <a:cxnLst/>
            <a:rect r="r" b="b" t="t" l="l"/>
            <a:pathLst>
              <a:path h="4586093" w="4822851">
                <a:moveTo>
                  <a:pt x="0" y="0"/>
                </a:moveTo>
                <a:lnTo>
                  <a:pt x="4822851" y="0"/>
                </a:lnTo>
                <a:lnTo>
                  <a:pt x="4822851" y="4586092"/>
                </a:lnTo>
                <a:lnTo>
                  <a:pt x="0" y="45860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2" id="12"/>
          <p:cNvGrpSpPr/>
          <p:nvPr/>
        </p:nvGrpSpPr>
        <p:grpSpPr>
          <a:xfrm rot="0">
            <a:off x="1125940" y="3431694"/>
            <a:ext cx="16036121" cy="2190371"/>
            <a:chOff x="0" y="0"/>
            <a:chExt cx="5424564" cy="740940"/>
          </a:xfrm>
        </p:grpSpPr>
        <p:sp>
          <p:nvSpPr>
            <p:cNvPr name="Freeform 13" id="13"/>
            <p:cNvSpPr/>
            <p:nvPr/>
          </p:nvSpPr>
          <p:spPr>
            <a:xfrm flipH="false" flipV="false" rot="0">
              <a:off x="0" y="0"/>
              <a:ext cx="5424565" cy="740940"/>
            </a:xfrm>
            <a:custGeom>
              <a:avLst/>
              <a:gdLst/>
              <a:ahLst/>
              <a:cxnLst/>
              <a:rect r="r" b="b" t="t" l="l"/>
              <a:pathLst>
                <a:path h="740940" w="5424565">
                  <a:moveTo>
                    <a:pt x="5300104" y="740940"/>
                  </a:moveTo>
                  <a:lnTo>
                    <a:pt x="124460" y="740940"/>
                  </a:lnTo>
                  <a:cubicBezTo>
                    <a:pt x="55880" y="740940"/>
                    <a:pt x="0" y="685060"/>
                    <a:pt x="0" y="616480"/>
                  </a:cubicBezTo>
                  <a:lnTo>
                    <a:pt x="0" y="124460"/>
                  </a:lnTo>
                  <a:cubicBezTo>
                    <a:pt x="0" y="55880"/>
                    <a:pt x="55880" y="0"/>
                    <a:pt x="124460" y="0"/>
                  </a:cubicBezTo>
                  <a:lnTo>
                    <a:pt x="5300104" y="0"/>
                  </a:lnTo>
                  <a:cubicBezTo>
                    <a:pt x="5368684" y="0"/>
                    <a:pt x="5424565" y="55880"/>
                    <a:pt x="5424565" y="124460"/>
                  </a:cubicBezTo>
                  <a:lnTo>
                    <a:pt x="5424565" y="616480"/>
                  </a:lnTo>
                  <a:cubicBezTo>
                    <a:pt x="5424565" y="685060"/>
                    <a:pt x="5368684" y="740940"/>
                    <a:pt x="5300104" y="740940"/>
                  </a:cubicBezTo>
                  <a:close/>
                </a:path>
              </a:pathLst>
            </a:custGeom>
            <a:solidFill>
              <a:srgbClr val="162942"/>
            </a:solidFill>
          </p:spPr>
        </p:sp>
      </p:grpSp>
      <p:sp>
        <p:nvSpPr>
          <p:cNvPr name="TextBox 14" id="14"/>
          <p:cNvSpPr txBox="true"/>
          <p:nvPr/>
        </p:nvSpPr>
        <p:spPr>
          <a:xfrm rot="0">
            <a:off x="2328609" y="4036674"/>
            <a:ext cx="14008010" cy="974268"/>
          </a:xfrm>
          <a:prstGeom prst="rect">
            <a:avLst/>
          </a:prstGeom>
        </p:spPr>
        <p:txBody>
          <a:bodyPr anchor="t" rtlCol="false" tIns="0" lIns="0" bIns="0" rIns="0">
            <a:spAutoFit/>
          </a:bodyPr>
          <a:lstStyle/>
          <a:p>
            <a:pPr algn="ctr">
              <a:lnSpc>
                <a:spcPts val="7680"/>
              </a:lnSpc>
            </a:pPr>
            <a:r>
              <a:rPr lang="en-US" sz="6400" b="true">
                <a:solidFill>
                  <a:srgbClr val="F5F5EF"/>
                </a:solidFill>
                <a:latin typeface="Now Bold"/>
                <a:ea typeface="Now Bold"/>
                <a:cs typeface="Now Bold"/>
                <a:sym typeface="Now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425751" y="-17393"/>
            <a:ext cx="9240342" cy="10304393"/>
            <a:chOff x="0" y="0"/>
            <a:chExt cx="3125745" cy="3485684"/>
          </a:xfrm>
        </p:grpSpPr>
        <p:sp>
          <p:nvSpPr>
            <p:cNvPr name="Freeform 3" id="3"/>
            <p:cNvSpPr/>
            <p:nvPr/>
          </p:nvSpPr>
          <p:spPr>
            <a:xfrm flipH="false" flipV="false" rot="0">
              <a:off x="0" y="0"/>
              <a:ext cx="3125746" cy="3485684"/>
            </a:xfrm>
            <a:custGeom>
              <a:avLst/>
              <a:gdLst/>
              <a:ahLst/>
              <a:cxnLst/>
              <a:rect r="r" b="b" t="t" l="l"/>
              <a:pathLst>
                <a:path h="3485684" w="3125746">
                  <a:moveTo>
                    <a:pt x="3001285" y="3485683"/>
                  </a:moveTo>
                  <a:lnTo>
                    <a:pt x="124460" y="3485683"/>
                  </a:lnTo>
                  <a:cubicBezTo>
                    <a:pt x="55880" y="3485683"/>
                    <a:pt x="0" y="3429804"/>
                    <a:pt x="0" y="3361224"/>
                  </a:cubicBezTo>
                  <a:lnTo>
                    <a:pt x="0" y="124460"/>
                  </a:lnTo>
                  <a:cubicBezTo>
                    <a:pt x="0" y="55880"/>
                    <a:pt x="55880" y="0"/>
                    <a:pt x="124460" y="0"/>
                  </a:cubicBezTo>
                  <a:lnTo>
                    <a:pt x="3001286" y="0"/>
                  </a:lnTo>
                  <a:cubicBezTo>
                    <a:pt x="3069866" y="0"/>
                    <a:pt x="3125746" y="55880"/>
                    <a:pt x="3125746" y="124460"/>
                  </a:cubicBezTo>
                  <a:lnTo>
                    <a:pt x="3125746" y="3361224"/>
                  </a:lnTo>
                  <a:cubicBezTo>
                    <a:pt x="3125746" y="3429804"/>
                    <a:pt x="3069866" y="3485684"/>
                    <a:pt x="3001286" y="3485684"/>
                  </a:cubicBezTo>
                  <a:close/>
                </a:path>
              </a:pathLst>
            </a:custGeom>
            <a:solidFill>
              <a:srgbClr val="4A64B8"/>
            </a:solidFill>
          </p:spPr>
        </p:sp>
      </p:grpSp>
      <p:grpSp>
        <p:nvGrpSpPr>
          <p:cNvPr name="Group 4" id="4"/>
          <p:cNvGrpSpPr/>
          <p:nvPr/>
        </p:nvGrpSpPr>
        <p:grpSpPr>
          <a:xfrm rot="0">
            <a:off x="11704454" y="5143500"/>
            <a:ext cx="9062659" cy="9062659"/>
            <a:chOff x="0" y="0"/>
            <a:chExt cx="12083545" cy="12083545"/>
          </a:xfrm>
        </p:grpSpPr>
        <p:grpSp>
          <p:nvGrpSpPr>
            <p:cNvPr name="Group 5" id="5"/>
            <p:cNvGrpSpPr/>
            <p:nvPr/>
          </p:nvGrpSpPr>
          <p:grpSpPr>
            <a:xfrm rot="0">
              <a:off x="0" y="0"/>
              <a:ext cx="12083545" cy="12083545"/>
              <a:chOff x="0" y="0"/>
              <a:chExt cx="6350000" cy="6350000"/>
            </a:xfrm>
          </p:grpSpPr>
          <p:sp>
            <p:nvSpPr>
              <p:cNvPr name="Freeform 6" id="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alpha val="9804"/>
                </a:srgbClr>
              </a:solidFill>
            </p:spPr>
          </p:sp>
        </p:grpSp>
        <p:grpSp>
          <p:nvGrpSpPr>
            <p:cNvPr name="Group 7" id="7"/>
            <p:cNvGrpSpPr/>
            <p:nvPr/>
          </p:nvGrpSpPr>
          <p:grpSpPr>
            <a:xfrm rot="0">
              <a:off x="1107282" y="1107282"/>
              <a:ext cx="9868982" cy="9868982"/>
              <a:chOff x="0" y="0"/>
              <a:chExt cx="6350000" cy="6350000"/>
            </a:xfrm>
          </p:grpSpPr>
          <p:sp>
            <p:nvSpPr>
              <p:cNvPr name="Freeform 8" id="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alpha val="9804"/>
                </a:srgbClr>
              </a:solidFill>
            </p:spPr>
          </p:sp>
        </p:grpSp>
      </p:grpSp>
      <p:grpSp>
        <p:nvGrpSpPr>
          <p:cNvPr name="Group 9" id="9"/>
          <p:cNvGrpSpPr/>
          <p:nvPr/>
        </p:nvGrpSpPr>
        <p:grpSpPr>
          <a:xfrm rot="0">
            <a:off x="7129697" y="1028700"/>
            <a:ext cx="8135926" cy="7401678"/>
            <a:chOff x="0" y="0"/>
            <a:chExt cx="2752153" cy="2503777"/>
          </a:xfrm>
        </p:grpSpPr>
        <p:sp>
          <p:nvSpPr>
            <p:cNvPr name="Freeform 10" id="10"/>
            <p:cNvSpPr/>
            <p:nvPr/>
          </p:nvSpPr>
          <p:spPr>
            <a:xfrm flipH="false" flipV="false" rot="0">
              <a:off x="0" y="0"/>
              <a:ext cx="2752153" cy="2503778"/>
            </a:xfrm>
            <a:custGeom>
              <a:avLst/>
              <a:gdLst/>
              <a:ahLst/>
              <a:cxnLst/>
              <a:rect r="r" b="b" t="t" l="l"/>
              <a:pathLst>
                <a:path h="2503778" w="2752153">
                  <a:moveTo>
                    <a:pt x="2627693" y="2503777"/>
                  </a:moveTo>
                  <a:lnTo>
                    <a:pt x="124460" y="2503777"/>
                  </a:lnTo>
                  <a:cubicBezTo>
                    <a:pt x="55880" y="2503777"/>
                    <a:pt x="0" y="2447897"/>
                    <a:pt x="0" y="2379317"/>
                  </a:cubicBezTo>
                  <a:lnTo>
                    <a:pt x="0" y="124460"/>
                  </a:lnTo>
                  <a:cubicBezTo>
                    <a:pt x="0" y="55880"/>
                    <a:pt x="55880" y="0"/>
                    <a:pt x="124460" y="0"/>
                  </a:cubicBezTo>
                  <a:lnTo>
                    <a:pt x="2627693" y="0"/>
                  </a:lnTo>
                  <a:cubicBezTo>
                    <a:pt x="2696273" y="0"/>
                    <a:pt x="2752153" y="55880"/>
                    <a:pt x="2752153" y="124460"/>
                  </a:cubicBezTo>
                  <a:lnTo>
                    <a:pt x="2752153" y="2379318"/>
                  </a:lnTo>
                  <a:cubicBezTo>
                    <a:pt x="2752153" y="2447897"/>
                    <a:pt x="2696273" y="2503778"/>
                    <a:pt x="2627693" y="2503778"/>
                  </a:cubicBezTo>
                  <a:close/>
                </a:path>
              </a:pathLst>
            </a:custGeom>
            <a:solidFill>
              <a:srgbClr val="09427D"/>
            </a:solidFill>
          </p:spPr>
        </p:sp>
      </p:grpSp>
      <p:sp>
        <p:nvSpPr>
          <p:cNvPr name="TextBox 11" id="11"/>
          <p:cNvSpPr txBox="true"/>
          <p:nvPr/>
        </p:nvSpPr>
        <p:spPr>
          <a:xfrm rot="0">
            <a:off x="772326" y="3479666"/>
            <a:ext cx="6100997" cy="2072640"/>
          </a:xfrm>
          <a:prstGeom prst="rect">
            <a:avLst/>
          </a:prstGeom>
        </p:spPr>
        <p:txBody>
          <a:bodyPr anchor="t" rtlCol="false" tIns="0" lIns="0" bIns="0" rIns="0">
            <a:spAutoFit/>
          </a:bodyPr>
          <a:lstStyle/>
          <a:p>
            <a:pPr algn="l">
              <a:lnSpc>
                <a:spcPts val="8260"/>
              </a:lnSpc>
            </a:pPr>
            <a:r>
              <a:rPr lang="en-US" sz="5900" b="true">
                <a:solidFill>
                  <a:srgbClr val="000000"/>
                </a:solidFill>
                <a:latin typeface="Now Bold"/>
                <a:ea typeface="Now Bold"/>
                <a:cs typeface="Now Bold"/>
                <a:sym typeface="Now Bold"/>
              </a:rPr>
              <a:t>PROJECT INTRODUCTION</a:t>
            </a:r>
          </a:p>
        </p:txBody>
      </p:sp>
      <p:sp>
        <p:nvSpPr>
          <p:cNvPr name="TextBox 12" id="12"/>
          <p:cNvSpPr txBox="true"/>
          <p:nvPr/>
        </p:nvSpPr>
        <p:spPr>
          <a:xfrm rot="0">
            <a:off x="7359585" y="1716023"/>
            <a:ext cx="6522468" cy="5950586"/>
          </a:xfrm>
          <a:prstGeom prst="rect">
            <a:avLst/>
          </a:prstGeom>
        </p:spPr>
        <p:txBody>
          <a:bodyPr anchor="t" rtlCol="false" tIns="0" lIns="0" bIns="0" rIns="0">
            <a:spAutoFit/>
          </a:bodyPr>
          <a:lstStyle/>
          <a:p>
            <a:pPr algn="ctr">
              <a:lnSpc>
                <a:spcPts val="4339"/>
              </a:lnSpc>
              <a:spcBef>
                <a:spcPct val="0"/>
              </a:spcBef>
            </a:pPr>
            <a:r>
              <a:rPr lang="en-US" b="true" sz="3099">
                <a:solidFill>
                  <a:srgbClr val="FFFFFF"/>
                </a:solidFill>
                <a:latin typeface="Now Bold"/>
                <a:ea typeface="Now Bold"/>
                <a:cs typeface="Now Bold"/>
                <a:sym typeface="Now Bold"/>
              </a:rPr>
              <a:t>This project uses SQL to analyze global COVID-19 vaccination data. We explored vaccination trends, identified top-performing countries, and examined vaccine usage by different manufacturers. Key metrics like time to reach 1 million doses and dominant vaccine brands were derived using advanced SQL queries.</a:t>
            </a:r>
          </a:p>
        </p:txBody>
      </p:sp>
      <p:grpSp>
        <p:nvGrpSpPr>
          <p:cNvPr name="Group 13" id="13"/>
          <p:cNvGrpSpPr/>
          <p:nvPr/>
        </p:nvGrpSpPr>
        <p:grpSpPr>
          <a:xfrm rot="0">
            <a:off x="1028700" y="8719887"/>
            <a:ext cx="5632261" cy="538413"/>
            <a:chOff x="0" y="0"/>
            <a:chExt cx="7509681" cy="717885"/>
          </a:xfrm>
        </p:grpSpPr>
        <p:sp>
          <p:nvSpPr>
            <p:cNvPr name="Freeform 14" id="14"/>
            <p:cNvSpPr/>
            <p:nvPr/>
          </p:nvSpPr>
          <p:spPr>
            <a:xfrm flipH="false" flipV="false" rot="0">
              <a:off x="0" y="0"/>
              <a:ext cx="887266" cy="613020"/>
            </a:xfrm>
            <a:custGeom>
              <a:avLst/>
              <a:gdLst/>
              <a:ahLst/>
              <a:cxnLst/>
              <a:rect r="r" b="b" t="t" l="l"/>
              <a:pathLst>
                <a:path h="613020" w="887266">
                  <a:moveTo>
                    <a:pt x="0" y="0"/>
                  </a:moveTo>
                  <a:lnTo>
                    <a:pt x="887266" y="0"/>
                  </a:lnTo>
                  <a:lnTo>
                    <a:pt x="887266" y="613020"/>
                  </a:lnTo>
                  <a:lnTo>
                    <a:pt x="0" y="6130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5" id="15"/>
            <p:cNvSpPr txBox="true"/>
            <p:nvPr/>
          </p:nvSpPr>
          <p:spPr>
            <a:xfrm rot="0">
              <a:off x="1181013" y="247138"/>
              <a:ext cx="6328668" cy="470747"/>
            </a:xfrm>
            <a:prstGeom prst="rect">
              <a:avLst/>
            </a:prstGeom>
          </p:spPr>
          <p:txBody>
            <a:bodyPr anchor="t" rtlCol="false" tIns="0" lIns="0" bIns="0" rIns="0">
              <a:spAutoFit/>
            </a:bodyPr>
            <a:lstStyle/>
            <a:p>
              <a:pPr algn="l">
                <a:lnSpc>
                  <a:spcPts val="2939"/>
                </a:lnSpc>
                <a:spcBef>
                  <a:spcPct val="0"/>
                </a:spcBef>
              </a:pPr>
              <a:r>
                <a:rPr lang="en-US" b="true" sz="2099" spc="209">
                  <a:solidFill>
                    <a:srgbClr val="000000"/>
                  </a:solidFill>
                  <a:latin typeface="Now Medium"/>
                  <a:ea typeface="Now Medium"/>
                  <a:cs typeface="Now Medium"/>
                  <a:sym typeface="Now Medium"/>
                </a:rPr>
                <a:t>AKANKSHA SHARMA</a:t>
              </a:r>
            </a:p>
          </p:txBody>
        </p:sp>
      </p:grpSp>
      <p:sp>
        <p:nvSpPr>
          <p:cNvPr name="Freeform 16" id="16"/>
          <p:cNvSpPr/>
          <p:nvPr/>
        </p:nvSpPr>
        <p:spPr>
          <a:xfrm flipH="false" flipV="false" rot="0">
            <a:off x="13128100" y="5380404"/>
            <a:ext cx="5159900" cy="4906596"/>
          </a:xfrm>
          <a:custGeom>
            <a:avLst/>
            <a:gdLst/>
            <a:ahLst/>
            <a:cxnLst/>
            <a:rect r="r" b="b" t="t" l="l"/>
            <a:pathLst>
              <a:path h="4906596" w="5159900">
                <a:moveTo>
                  <a:pt x="0" y="0"/>
                </a:moveTo>
                <a:lnTo>
                  <a:pt x="5159900" y="0"/>
                </a:lnTo>
                <a:lnTo>
                  <a:pt x="5159900" y="4906596"/>
                </a:lnTo>
                <a:lnTo>
                  <a:pt x="0" y="49065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4A64B8"/>
        </a:solidFill>
      </p:bgPr>
    </p:bg>
    <p:spTree>
      <p:nvGrpSpPr>
        <p:cNvPr id="1" name=""/>
        <p:cNvGrpSpPr/>
        <p:nvPr/>
      </p:nvGrpSpPr>
      <p:grpSpPr>
        <a:xfrm>
          <a:off x="0" y="0"/>
          <a:ext cx="0" cy="0"/>
          <a:chOff x="0" y="0"/>
          <a:chExt cx="0" cy="0"/>
        </a:xfrm>
      </p:grpSpPr>
      <p:grpSp>
        <p:nvGrpSpPr>
          <p:cNvPr name="Group 2" id="2"/>
          <p:cNvGrpSpPr/>
          <p:nvPr/>
        </p:nvGrpSpPr>
        <p:grpSpPr>
          <a:xfrm rot="0">
            <a:off x="1028700" y="3464793"/>
            <a:ext cx="8865396" cy="6333764"/>
            <a:chOff x="0" y="0"/>
            <a:chExt cx="11820528" cy="8445019"/>
          </a:xfrm>
        </p:grpSpPr>
        <p:grpSp>
          <p:nvGrpSpPr>
            <p:cNvPr name="Group 3" id="3"/>
            <p:cNvGrpSpPr/>
            <p:nvPr/>
          </p:nvGrpSpPr>
          <p:grpSpPr>
            <a:xfrm rot="0">
              <a:off x="0" y="0"/>
              <a:ext cx="11820528" cy="8445019"/>
              <a:chOff x="0" y="0"/>
              <a:chExt cx="2998912" cy="2142533"/>
            </a:xfrm>
          </p:grpSpPr>
          <p:sp>
            <p:nvSpPr>
              <p:cNvPr name="Freeform 4" id="4"/>
              <p:cNvSpPr/>
              <p:nvPr/>
            </p:nvSpPr>
            <p:spPr>
              <a:xfrm flipH="false" flipV="false" rot="0">
                <a:off x="0" y="0"/>
                <a:ext cx="2998912" cy="2142533"/>
              </a:xfrm>
              <a:custGeom>
                <a:avLst/>
                <a:gdLst/>
                <a:ahLst/>
                <a:cxnLst/>
                <a:rect r="r" b="b" t="t" l="l"/>
                <a:pathLst>
                  <a:path h="2142533" w="2998912">
                    <a:moveTo>
                      <a:pt x="2874452" y="2142533"/>
                    </a:moveTo>
                    <a:lnTo>
                      <a:pt x="124460" y="2142533"/>
                    </a:lnTo>
                    <a:cubicBezTo>
                      <a:pt x="55880" y="2142533"/>
                      <a:pt x="0" y="2086653"/>
                      <a:pt x="0" y="2018073"/>
                    </a:cubicBezTo>
                    <a:lnTo>
                      <a:pt x="0" y="124460"/>
                    </a:lnTo>
                    <a:cubicBezTo>
                      <a:pt x="0" y="55880"/>
                      <a:pt x="55880" y="0"/>
                      <a:pt x="124460" y="0"/>
                    </a:cubicBezTo>
                    <a:lnTo>
                      <a:pt x="2874452" y="0"/>
                    </a:lnTo>
                    <a:cubicBezTo>
                      <a:pt x="2943032" y="0"/>
                      <a:pt x="2998912" y="55880"/>
                      <a:pt x="2998912" y="124460"/>
                    </a:cubicBezTo>
                    <a:lnTo>
                      <a:pt x="2998912" y="2018073"/>
                    </a:lnTo>
                    <a:cubicBezTo>
                      <a:pt x="2998912" y="2086653"/>
                      <a:pt x="2943032" y="2142533"/>
                      <a:pt x="2874452" y="2142533"/>
                    </a:cubicBezTo>
                    <a:close/>
                  </a:path>
                </a:pathLst>
              </a:custGeom>
              <a:solidFill>
                <a:srgbClr val="09427D"/>
              </a:solidFill>
            </p:spPr>
          </p:sp>
        </p:grpSp>
        <p:sp>
          <p:nvSpPr>
            <p:cNvPr name="TextBox 5" id="5"/>
            <p:cNvSpPr txBox="true"/>
            <p:nvPr/>
          </p:nvSpPr>
          <p:spPr>
            <a:xfrm rot="0">
              <a:off x="763964" y="1114078"/>
              <a:ext cx="10241711" cy="6131138"/>
            </a:xfrm>
            <a:prstGeom prst="rect">
              <a:avLst/>
            </a:prstGeom>
          </p:spPr>
          <p:txBody>
            <a:bodyPr anchor="t" rtlCol="false" tIns="0" lIns="0" bIns="0" rIns="0">
              <a:spAutoFit/>
            </a:bodyPr>
            <a:lstStyle/>
            <a:p>
              <a:pPr algn="l" marL="626104" indent="-313052" lvl="1">
                <a:lnSpc>
                  <a:spcPts val="4059"/>
                </a:lnSpc>
                <a:buFont typeface="Arial"/>
                <a:buChar char="•"/>
              </a:pPr>
              <a:r>
                <a:rPr lang="en-US" sz="2899">
                  <a:solidFill>
                    <a:srgbClr val="F5F5EF"/>
                  </a:solidFill>
                  <a:latin typeface="Now"/>
                  <a:ea typeface="Now"/>
                  <a:cs typeface="Now"/>
                  <a:sym typeface="Now"/>
                </a:rPr>
                <a:t>Which country administered the highest number of total vaccinations?</a:t>
              </a:r>
            </a:p>
            <a:p>
              <a:pPr algn="l" marL="626104" indent="-313052" lvl="1">
                <a:lnSpc>
                  <a:spcPts val="4059"/>
                </a:lnSpc>
                <a:buFont typeface="Arial"/>
                <a:buChar char="•"/>
              </a:pPr>
              <a:r>
                <a:rPr lang="en-US" sz="2899">
                  <a:solidFill>
                    <a:srgbClr val="F5F5EF"/>
                  </a:solidFill>
                  <a:latin typeface="Now"/>
                  <a:ea typeface="Now"/>
                  <a:cs typeface="Now"/>
                  <a:sym typeface="Now"/>
                </a:rPr>
                <a:t>List all distinct vaccines used globally.</a:t>
              </a:r>
            </a:p>
            <a:p>
              <a:pPr algn="l" marL="626104" indent="-313052" lvl="1">
                <a:lnSpc>
                  <a:spcPts val="4059"/>
                </a:lnSpc>
                <a:buFont typeface="Arial"/>
                <a:buChar char="•"/>
              </a:pPr>
              <a:r>
                <a:rPr lang="en-US" sz="2899">
                  <a:solidFill>
                    <a:srgbClr val="F5F5EF"/>
                  </a:solidFill>
                  <a:latin typeface="Now"/>
                  <a:ea typeface="Now"/>
                  <a:cs typeface="Now"/>
                  <a:sym typeface="Now"/>
                </a:rPr>
                <a:t>What is the average daily vaccination per country?</a:t>
              </a:r>
            </a:p>
            <a:p>
              <a:pPr algn="l" marL="626104" indent="-313052" lvl="1">
                <a:lnSpc>
                  <a:spcPts val="4059"/>
                </a:lnSpc>
                <a:buFont typeface="Arial"/>
                <a:buChar char="•"/>
              </a:pPr>
              <a:r>
                <a:rPr lang="en-US" sz="2899">
                  <a:solidFill>
                    <a:srgbClr val="F5F5EF"/>
                  </a:solidFill>
                  <a:latin typeface="Now"/>
                  <a:ea typeface="Now"/>
                  <a:cs typeface="Now"/>
                  <a:sym typeface="Now"/>
                </a:rPr>
                <a:t>Which countries had zero or null vaccinations on any day?</a:t>
              </a:r>
            </a:p>
            <a:p>
              <a:pPr algn="l" marL="626104" indent="-313052" lvl="1">
                <a:lnSpc>
                  <a:spcPts val="4059"/>
                </a:lnSpc>
                <a:buFont typeface="Arial"/>
                <a:buChar char="•"/>
              </a:pPr>
              <a:r>
                <a:rPr lang="en-US" sz="2899">
                  <a:solidFill>
                    <a:srgbClr val="F5F5EF"/>
                  </a:solidFill>
                  <a:latin typeface="Now"/>
                  <a:ea typeface="Now"/>
                  <a:cs typeface="Now"/>
                  <a:sym typeface="Now"/>
                </a:rPr>
                <a:t>Which country has the latest vaccination record in the dataset?</a:t>
              </a:r>
            </a:p>
          </p:txBody>
        </p:sp>
      </p:grpSp>
      <p:grpSp>
        <p:nvGrpSpPr>
          <p:cNvPr name="Group 6" id="6"/>
          <p:cNvGrpSpPr/>
          <p:nvPr/>
        </p:nvGrpSpPr>
        <p:grpSpPr>
          <a:xfrm rot="0">
            <a:off x="10061553" y="4354508"/>
            <a:ext cx="7479715" cy="4554335"/>
            <a:chOff x="0" y="0"/>
            <a:chExt cx="2752153" cy="1675762"/>
          </a:xfrm>
        </p:grpSpPr>
        <p:sp>
          <p:nvSpPr>
            <p:cNvPr name="Freeform 7" id="7"/>
            <p:cNvSpPr/>
            <p:nvPr/>
          </p:nvSpPr>
          <p:spPr>
            <a:xfrm flipH="false" flipV="false" rot="0">
              <a:off x="0" y="0"/>
              <a:ext cx="2752153" cy="1675762"/>
            </a:xfrm>
            <a:custGeom>
              <a:avLst/>
              <a:gdLst/>
              <a:ahLst/>
              <a:cxnLst/>
              <a:rect r="r" b="b" t="t" l="l"/>
              <a:pathLst>
                <a:path h="1675762" w="2752153">
                  <a:moveTo>
                    <a:pt x="2627693" y="1675762"/>
                  </a:moveTo>
                  <a:lnTo>
                    <a:pt x="124460" y="1675762"/>
                  </a:lnTo>
                  <a:cubicBezTo>
                    <a:pt x="55880" y="1675762"/>
                    <a:pt x="0" y="1619882"/>
                    <a:pt x="0" y="1551302"/>
                  </a:cubicBezTo>
                  <a:lnTo>
                    <a:pt x="0" y="124460"/>
                  </a:lnTo>
                  <a:cubicBezTo>
                    <a:pt x="0" y="55880"/>
                    <a:pt x="55880" y="0"/>
                    <a:pt x="124460" y="0"/>
                  </a:cubicBezTo>
                  <a:lnTo>
                    <a:pt x="2627693" y="0"/>
                  </a:lnTo>
                  <a:cubicBezTo>
                    <a:pt x="2696273" y="0"/>
                    <a:pt x="2752153" y="55880"/>
                    <a:pt x="2752153" y="124460"/>
                  </a:cubicBezTo>
                  <a:lnTo>
                    <a:pt x="2752153" y="1551303"/>
                  </a:lnTo>
                  <a:cubicBezTo>
                    <a:pt x="2752153" y="1619882"/>
                    <a:pt x="2696273" y="1675762"/>
                    <a:pt x="2627693" y="1675762"/>
                  </a:cubicBezTo>
                  <a:close/>
                </a:path>
              </a:pathLst>
            </a:custGeom>
            <a:solidFill>
              <a:srgbClr val="162942"/>
            </a:solidFill>
          </p:spPr>
        </p:sp>
      </p:grpSp>
      <p:grpSp>
        <p:nvGrpSpPr>
          <p:cNvPr name="Group 8" id="8"/>
          <p:cNvGrpSpPr/>
          <p:nvPr/>
        </p:nvGrpSpPr>
        <p:grpSpPr>
          <a:xfrm rot="0">
            <a:off x="10624157" y="5731589"/>
            <a:ext cx="6354509" cy="3177254"/>
            <a:chOff x="0" y="0"/>
            <a:chExt cx="8472678" cy="4236339"/>
          </a:xfrm>
        </p:grpSpPr>
        <p:sp>
          <p:nvSpPr>
            <p:cNvPr name="Freeform 9" id="9"/>
            <p:cNvSpPr/>
            <p:nvPr/>
          </p:nvSpPr>
          <p:spPr>
            <a:xfrm flipH="false" flipV="false" rot="-10800000">
              <a:off x="0" y="0"/>
              <a:ext cx="8472678" cy="4236339"/>
            </a:xfrm>
            <a:custGeom>
              <a:avLst/>
              <a:gdLst/>
              <a:ahLst/>
              <a:cxnLst/>
              <a:rect r="r" b="b" t="t" l="l"/>
              <a:pathLst>
                <a:path h="4236339" w="8472678">
                  <a:moveTo>
                    <a:pt x="0" y="0"/>
                  </a:moveTo>
                  <a:lnTo>
                    <a:pt x="8472678" y="0"/>
                  </a:lnTo>
                  <a:lnTo>
                    <a:pt x="8472678" y="4236339"/>
                  </a:lnTo>
                  <a:lnTo>
                    <a:pt x="0" y="4236339"/>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10800000">
              <a:off x="884291" y="884291"/>
              <a:ext cx="6704097" cy="3352049"/>
            </a:xfrm>
            <a:custGeom>
              <a:avLst/>
              <a:gdLst/>
              <a:ahLst/>
              <a:cxnLst/>
              <a:rect r="r" b="b" t="t" l="l"/>
              <a:pathLst>
                <a:path h="3352049" w="6704097">
                  <a:moveTo>
                    <a:pt x="0" y="0"/>
                  </a:moveTo>
                  <a:lnTo>
                    <a:pt x="6704097" y="0"/>
                  </a:lnTo>
                  <a:lnTo>
                    <a:pt x="6704097" y="3352048"/>
                  </a:lnTo>
                  <a:lnTo>
                    <a:pt x="0" y="3352048"/>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grpSp>
      <p:sp>
        <p:nvSpPr>
          <p:cNvPr name="TextBox 11" id="11"/>
          <p:cNvSpPr txBox="true"/>
          <p:nvPr/>
        </p:nvSpPr>
        <p:spPr>
          <a:xfrm rot="0">
            <a:off x="1028700" y="1713767"/>
            <a:ext cx="8865396" cy="1103036"/>
          </a:xfrm>
          <a:prstGeom prst="rect">
            <a:avLst/>
          </a:prstGeom>
        </p:spPr>
        <p:txBody>
          <a:bodyPr anchor="t" rtlCol="false" tIns="0" lIns="0" bIns="0" rIns="0">
            <a:spAutoFit/>
          </a:bodyPr>
          <a:lstStyle/>
          <a:p>
            <a:pPr algn="l">
              <a:lnSpc>
                <a:spcPts val="8960"/>
              </a:lnSpc>
              <a:spcBef>
                <a:spcPct val="0"/>
              </a:spcBef>
            </a:pPr>
            <a:r>
              <a:rPr lang="en-US" b="true" sz="6400">
                <a:solidFill>
                  <a:srgbClr val="F5F5EF"/>
                </a:solidFill>
                <a:latin typeface="Now Bold"/>
                <a:ea typeface="Now Bold"/>
                <a:cs typeface="Now Bold"/>
                <a:sym typeface="Now Bold"/>
              </a:rPr>
              <a:t>BASIC QUESTIONS</a:t>
            </a:r>
          </a:p>
        </p:txBody>
      </p:sp>
      <p:grpSp>
        <p:nvGrpSpPr>
          <p:cNvPr name="Group 12" id="12"/>
          <p:cNvGrpSpPr/>
          <p:nvPr/>
        </p:nvGrpSpPr>
        <p:grpSpPr>
          <a:xfrm rot="0">
            <a:off x="11627039" y="1028700"/>
            <a:ext cx="5632261" cy="538413"/>
            <a:chOff x="0" y="0"/>
            <a:chExt cx="7509681" cy="717885"/>
          </a:xfrm>
        </p:grpSpPr>
        <p:sp>
          <p:nvSpPr>
            <p:cNvPr name="Freeform 13" id="13"/>
            <p:cNvSpPr/>
            <p:nvPr/>
          </p:nvSpPr>
          <p:spPr>
            <a:xfrm flipH="false" flipV="false" rot="0">
              <a:off x="0" y="0"/>
              <a:ext cx="887266" cy="613020"/>
            </a:xfrm>
            <a:custGeom>
              <a:avLst/>
              <a:gdLst/>
              <a:ahLst/>
              <a:cxnLst/>
              <a:rect r="r" b="b" t="t" l="l"/>
              <a:pathLst>
                <a:path h="613020" w="887266">
                  <a:moveTo>
                    <a:pt x="0" y="0"/>
                  </a:moveTo>
                  <a:lnTo>
                    <a:pt x="887266" y="0"/>
                  </a:lnTo>
                  <a:lnTo>
                    <a:pt x="887266" y="613020"/>
                  </a:lnTo>
                  <a:lnTo>
                    <a:pt x="0" y="6130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4" id="14"/>
            <p:cNvSpPr txBox="true"/>
            <p:nvPr/>
          </p:nvSpPr>
          <p:spPr>
            <a:xfrm rot="0">
              <a:off x="1181013" y="247138"/>
              <a:ext cx="6328668" cy="470747"/>
            </a:xfrm>
            <a:prstGeom prst="rect">
              <a:avLst/>
            </a:prstGeom>
          </p:spPr>
          <p:txBody>
            <a:bodyPr anchor="t" rtlCol="false" tIns="0" lIns="0" bIns="0" rIns="0">
              <a:spAutoFit/>
            </a:bodyPr>
            <a:lstStyle/>
            <a:p>
              <a:pPr algn="l">
                <a:lnSpc>
                  <a:spcPts val="2939"/>
                </a:lnSpc>
                <a:spcBef>
                  <a:spcPct val="0"/>
                </a:spcBef>
              </a:pPr>
              <a:r>
                <a:rPr lang="en-US" b="true" sz="2099" spc="209">
                  <a:solidFill>
                    <a:srgbClr val="000000"/>
                  </a:solidFill>
                  <a:latin typeface="Now Medium"/>
                  <a:ea typeface="Now Medium"/>
                  <a:cs typeface="Now Medium"/>
                  <a:sym typeface="Now Medium"/>
                </a:rPr>
                <a:t>AKANKSHA SHARMA</a:t>
              </a:r>
            </a:p>
          </p:txBody>
        </p:sp>
      </p:grpSp>
      <p:sp>
        <p:nvSpPr>
          <p:cNvPr name="Freeform 15" id="15"/>
          <p:cNvSpPr/>
          <p:nvPr/>
        </p:nvSpPr>
        <p:spPr>
          <a:xfrm flipH="false" flipV="false" rot="0">
            <a:off x="11627039" y="2590613"/>
            <a:ext cx="3586423" cy="6281951"/>
          </a:xfrm>
          <a:custGeom>
            <a:avLst/>
            <a:gdLst/>
            <a:ahLst/>
            <a:cxnLst/>
            <a:rect r="r" b="b" t="t" l="l"/>
            <a:pathLst>
              <a:path h="6281951" w="3586423">
                <a:moveTo>
                  <a:pt x="0" y="0"/>
                </a:moveTo>
                <a:lnTo>
                  <a:pt x="3586423" y="0"/>
                </a:lnTo>
                <a:lnTo>
                  <a:pt x="3586423" y="6281951"/>
                </a:lnTo>
                <a:lnTo>
                  <a:pt x="0" y="628195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4A64B8"/>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226868"/>
            <a:ext cx="13302561" cy="2916632"/>
          </a:xfrm>
          <a:custGeom>
            <a:avLst/>
            <a:gdLst/>
            <a:ahLst/>
            <a:cxnLst/>
            <a:rect r="r" b="b" t="t" l="l"/>
            <a:pathLst>
              <a:path h="2916632" w="13302561">
                <a:moveTo>
                  <a:pt x="0" y="0"/>
                </a:moveTo>
                <a:lnTo>
                  <a:pt x="13302561" y="0"/>
                </a:lnTo>
                <a:lnTo>
                  <a:pt x="13302561" y="2916632"/>
                </a:lnTo>
                <a:lnTo>
                  <a:pt x="0" y="2916632"/>
                </a:lnTo>
                <a:lnTo>
                  <a:pt x="0" y="0"/>
                </a:lnTo>
                <a:close/>
              </a:path>
            </a:pathLst>
          </a:custGeom>
          <a:blipFill>
            <a:blip r:embed="rId2"/>
            <a:stretch>
              <a:fillRect l="-2563" t="0" r="-2563" b="-6083"/>
            </a:stretch>
          </a:blipFill>
        </p:spPr>
      </p:sp>
      <p:sp>
        <p:nvSpPr>
          <p:cNvPr name="Freeform 3" id="3"/>
          <p:cNvSpPr/>
          <p:nvPr/>
        </p:nvSpPr>
        <p:spPr>
          <a:xfrm flipH="false" flipV="false" rot="0">
            <a:off x="9144000" y="5347174"/>
            <a:ext cx="8416786" cy="4310327"/>
          </a:xfrm>
          <a:custGeom>
            <a:avLst/>
            <a:gdLst/>
            <a:ahLst/>
            <a:cxnLst/>
            <a:rect r="r" b="b" t="t" l="l"/>
            <a:pathLst>
              <a:path h="4310327" w="8416786">
                <a:moveTo>
                  <a:pt x="0" y="0"/>
                </a:moveTo>
                <a:lnTo>
                  <a:pt x="8416786" y="0"/>
                </a:lnTo>
                <a:lnTo>
                  <a:pt x="8416786" y="4310327"/>
                </a:lnTo>
                <a:lnTo>
                  <a:pt x="0" y="4310327"/>
                </a:lnTo>
                <a:lnTo>
                  <a:pt x="0" y="0"/>
                </a:lnTo>
                <a:close/>
              </a:path>
            </a:pathLst>
          </a:custGeom>
          <a:blipFill>
            <a:blip r:embed="rId3"/>
            <a:stretch>
              <a:fillRect l="0" t="0" r="0" b="0"/>
            </a:stretch>
          </a:blipFill>
        </p:spPr>
      </p:sp>
      <p:sp>
        <p:nvSpPr>
          <p:cNvPr name="TextBox 4" id="4"/>
          <p:cNvSpPr txBox="true"/>
          <p:nvPr/>
        </p:nvSpPr>
        <p:spPr>
          <a:xfrm rot="0">
            <a:off x="727214" y="365125"/>
            <a:ext cx="17560786" cy="1336675"/>
          </a:xfrm>
          <a:prstGeom prst="rect">
            <a:avLst/>
          </a:prstGeom>
        </p:spPr>
        <p:txBody>
          <a:bodyPr anchor="t" rtlCol="false" tIns="0" lIns="0" bIns="0" rIns="0">
            <a:spAutoFit/>
          </a:bodyPr>
          <a:lstStyle/>
          <a:p>
            <a:pPr algn="ctr">
              <a:lnSpc>
                <a:spcPts val="5280"/>
              </a:lnSpc>
              <a:spcBef>
                <a:spcPct val="0"/>
              </a:spcBef>
            </a:pPr>
            <a:r>
              <a:rPr lang="en-US" b="true" sz="4400">
                <a:solidFill>
                  <a:srgbClr val="FFFFFF"/>
                </a:solidFill>
                <a:latin typeface="Now Bold"/>
                <a:ea typeface="Now Bold"/>
                <a:cs typeface="Now Bold"/>
                <a:sym typeface="Now Bold"/>
              </a:rPr>
              <a:t> Q1:Which country administered the highest number of total vaccinations?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4A64B8"/>
        </a:solidFill>
      </p:bgPr>
    </p:bg>
    <p:spTree>
      <p:nvGrpSpPr>
        <p:cNvPr id="1" name=""/>
        <p:cNvGrpSpPr/>
        <p:nvPr/>
      </p:nvGrpSpPr>
      <p:grpSpPr>
        <a:xfrm>
          <a:off x="0" y="0"/>
          <a:ext cx="0" cy="0"/>
          <a:chOff x="0" y="0"/>
          <a:chExt cx="0" cy="0"/>
        </a:xfrm>
      </p:grpSpPr>
      <p:sp>
        <p:nvSpPr>
          <p:cNvPr name="Freeform 2" id="2"/>
          <p:cNvSpPr/>
          <p:nvPr/>
        </p:nvSpPr>
        <p:spPr>
          <a:xfrm flipH="false" flipV="false" rot="0">
            <a:off x="727214" y="2231564"/>
            <a:ext cx="12034333" cy="2272671"/>
          </a:xfrm>
          <a:custGeom>
            <a:avLst/>
            <a:gdLst/>
            <a:ahLst/>
            <a:cxnLst/>
            <a:rect r="r" b="b" t="t" l="l"/>
            <a:pathLst>
              <a:path h="2272671" w="12034333">
                <a:moveTo>
                  <a:pt x="0" y="0"/>
                </a:moveTo>
                <a:lnTo>
                  <a:pt x="12034333" y="0"/>
                </a:lnTo>
                <a:lnTo>
                  <a:pt x="12034333" y="2272671"/>
                </a:lnTo>
                <a:lnTo>
                  <a:pt x="0" y="2272671"/>
                </a:lnTo>
                <a:lnTo>
                  <a:pt x="0" y="0"/>
                </a:lnTo>
                <a:close/>
              </a:path>
            </a:pathLst>
          </a:custGeom>
          <a:blipFill>
            <a:blip r:embed="rId2"/>
            <a:stretch>
              <a:fillRect l="0" t="0" r="0" b="0"/>
            </a:stretch>
          </a:blipFill>
        </p:spPr>
      </p:sp>
      <p:sp>
        <p:nvSpPr>
          <p:cNvPr name="Freeform 3" id="3"/>
          <p:cNvSpPr/>
          <p:nvPr/>
        </p:nvSpPr>
        <p:spPr>
          <a:xfrm flipH="false" flipV="false" rot="0">
            <a:off x="13144111" y="2231564"/>
            <a:ext cx="4896649" cy="6824975"/>
          </a:xfrm>
          <a:custGeom>
            <a:avLst/>
            <a:gdLst/>
            <a:ahLst/>
            <a:cxnLst/>
            <a:rect r="r" b="b" t="t" l="l"/>
            <a:pathLst>
              <a:path h="6824975" w="4896649">
                <a:moveTo>
                  <a:pt x="0" y="0"/>
                </a:moveTo>
                <a:lnTo>
                  <a:pt x="4896649" y="0"/>
                </a:lnTo>
                <a:lnTo>
                  <a:pt x="4896649" y="6824975"/>
                </a:lnTo>
                <a:lnTo>
                  <a:pt x="0" y="6824975"/>
                </a:lnTo>
                <a:lnTo>
                  <a:pt x="0" y="0"/>
                </a:lnTo>
                <a:close/>
              </a:path>
            </a:pathLst>
          </a:custGeom>
          <a:blipFill>
            <a:blip r:embed="rId3"/>
            <a:stretch>
              <a:fillRect l="0" t="0" r="0" b="0"/>
            </a:stretch>
          </a:blipFill>
        </p:spPr>
      </p:sp>
      <p:sp>
        <p:nvSpPr>
          <p:cNvPr name="TextBox 4" id="4"/>
          <p:cNvSpPr txBox="true"/>
          <p:nvPr/>
        </p:nvSpPr>
        <p:spPr>
          <a:xfrm rot="0">
            <a:off x="727214" y="365125"/>
            <a:ext cx="17560786" cy="663575"/>
          </a:xfrm>
          <a:prstGeom prst="rect">
            <a:avLst/>
          </a:prstGeom>
        </p:spPr>
        <p:txBody>
          <a:bodyPr anchor="t" rtlCol="false" tIns="0" lIns="0" bIns="0" rIns="0">
            <a:spAutoFit/>
          </a:bodyPr>
          <a:lstStyle/>
          <a:p>
            <a:pPr algn="ctr">
              <a:lnSpc>
                <a:spcPts val="5280"/>
              </a:lnSpc>
              <a:spcBef>
                <a:spcPct val="0"/>
              </a:spcBef>
            </a:pPr>
            <a:r>
              <a:rPr lang="en-US" b="true" sz="4400">
                <a:solidFill>
                  <a:srgbClr val="FFFFFF"/>
                </a:solidFill>
                <a:latin typeface="Now Bold"/>
                <a:ea typeface="Now Bold"/>
                <a:cs typeface="Now Bold"/>
                <a:sym typeface="Now Bold"/>
              </a:rPr>
              <a:t> Q2: List all distinct vaccines used globally.</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4A64B8"/>
        </a:solidFill>
      </p:bgPr>
    </p:bg>
    <p:spTree>
      <p:nvGrpSpPr>
        <p:cNvPr id="1" name=""/>
        <p:cNvGrpSpPr/>
        <p:nvPr/>
      </p:nvGrpSpPr>
      <p:grpSpPr>
        <a:xfrm>
          <a:off x="0" y="0"/>
          <a:ext cx="0" cy="0"/>
          <a:chOff x="0" y="0"/>
          <a:chExt cx="0" cy="0"/>
        </a:xfrm>
      </p:grpSpPr>
      <p:sp>
        <p:nvSpPr>
          <p:cNvPr name="Freeform 2" id="2"/>
          <p:cNvSpPr/>
          <p:nvPr/>
        </p:nvSpPr>
        <p:spPr>
          <a:xfrm flipH="false" flipV="false" rot="0">
            <a:off x="451859" y="2757407"/>
            <a:ext cx="11921461" cy="2403367"/>
          </a:xfrm>
          <a:custGeom>
            <a:avLst/>
            <a:gdLst/>
            <a:ahLst/>
            <a:cxnLst/>
            <a:rect r="r" b="b" t="t" l="l"/>
            <a:pathLst>
              <a:path h="2403367" w="11921461">
                <a:moveTo>
                  <a:pt x="0" y="0"/>
                </a:moveTo>
                <a:lnTo>
                  <a:pt x="11921461" y="0"/>
                </a:lnTo>
                <a:lnTo>
                  <a:pt x="11921461" y="2403367"/>
                </a:lnTo>
                <a:lnTo>
                  <a:pt x="0" y="2403367"/>
                </a:lnTo>
                <a:lnTo>
                  <a:pt x="0" y="0"/>
                </a:lnTo>
                <a:close/>
              </a:path>
            </a:pathLst>
          </a:custGeom>
          <a:blipFill>
            <a:blip r:embed="rId2"/>
            <a:stretch>
              <a:fillRect l="0" t="0" r="0" b="0"/>
            </a:stretch>
          </a:blipFill>
        </p:spPr>
      </p:sp>
      <p:sp>
        <p:nvSpPr>
          <p:cNvPr name="Freeform 3" id="3"/>
          <p:cNvSpPr/>
          <p:nvPr/>
        </p:nvSpPr>
        <p:spPr>
          <a:xfrm flipH="false" flipV="false" rot="0">
            <a:off x="12597647" y="2757407"/>
            <a:ext cx="5390675" cy="7228099"/>
          </a:xfrm>
          <a:custGeom>
            <a:avLst/>
            <a:gdLst/>
            <a:ahLst/>
            <a:cxnLst/>
            <a:rect r="r" b="b" t="t" l="l"/>
            <a:pathLst>
              <a:path h="7228099" w="5390675">
                <a:moveTo>
                  <a:pt x="0" y="0"/>
                </a:moveTo>
                <a:lnTo>
                  <a:pt x="5390676" y="0"/>
                </a:lnTo>
                <a:lnTo>
                  <a:pt x="5390676" y="7228099"/>
                </a:lnTo>
                <a:lnTo>
                  <a:pt x="0" y="7228099"/>
                </a:lnTo>
                <a:lnTo>
                  <a:pt x="0" y="0"/>
                </a:lnTo>
                <a:close/>
              </a:path>
            </a:pathLst>
          </a:custGeom>
          <a:blipFill>
            <a:blip r:embed="rId3"/>
            <a:stretch>
              <a:fillRect l="0" t="0" r="0" b="0"/>
            </a:stretch>
          </a:blipFill>
        </p:spPr>
      </p:sp>
      <p:sp>
        <p:nvSpPr>
          <p:cNvPr name="TextBox 4" id="4"/>
          <p:cNvSpPr txBox="true"/>
          <p:nvPr/>
        </p:nvSpPr>
        <p:spPr>
          <a:xfrm rot="0">
            <a:off x="727214" y="365125"/>
            <a:ext cx="17560786" cy="663575"/>
          </a:xfrm>
          <a:prstGeom prst="rect">
            <a:avLst/>
          </a:prstGeom>
        </p:spPr>
        <p:txBody>
          <a:bodyPr anchor="t" rtlCol="false" tIns="0" lIns="0" bIns="0" rIns="0">
            <a:spAutoFit/>
          </a:bodyPr>
          <a:lstStyle/>
          <a:p>
            <a:pPr algn="ctr">
              <a:lnSpc>
                <a:spcPts val="5280"/>
              </a:lnSpc>
              <a:spcBef>
                <a:spcPct val="0"/>
              </a:spcBef>
            </a:pPr>
            <a:r>
              <a:rPr lang="en-US" b="true" sz="4400">
                <a:solidFill>
                  <a:srgbClr val="FFFFFF"/>
                </a:solidFill>
                <a:latin typeface="Now Bold"/>
                <a:ea typeface="Now Bold"/>
                <a:cs typeface="Now Bold"/>
                <a:sym typeface="Now Bold"/>
              </a:rPr>
              <a:t> Q3: What is the average daily vaccination per country?</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4A64B8"/>
        </a:solidFill>
      </p:bgPr>
    </p:bg>
    <p:spTree>
      <p:nvGrpSpPr>
        <p:cNvPr id="1" name=""/>
        <p:cNvGrpSpPr/>
        <p:nvPr/>
      </p:nvGrpSpPr>
      <p:grpSpPr>
        <a:xfrm>
          <a:off x="0" y="0"/>
          <a:ext cx="0" cy="0"/>
          <a:chOff x="0" y="0"/>
          <a:chExt cx="0" cy="0"/>
        </a:xfrm>
      </p:grpSpPr>
      <p:sp>
        <p:nvSpPr>
          <p:cNvPr name="Freeform 2" id="2"/>
          <p:cNvSpPr/>
          <p:nvPr/>
        </p:nvSpPr>
        <p:spPr>
          <a:xfrm flipH="false" flipV="false" rot="0">
            <a:off x="727214" y="2084690"/>
            <a:ext cx="12371417" cy="2358188"/>
          </a:xfrm>
          <a:custGeom>
            <a:avLst/>
            <a:gdLst/>
            <a:ahLst/>
            <a:cxnLst/>
            <a:rect r="r" b="b" t="t" l="l"/>
            <a:pathLst>
              <a:path h="2358188" w="12371417">
                <a:moveTo>
                  <a:pt x="0" y="0"/>
                </a:moveTo>
                <a:lnTo>
                  <a:pt x="12371417" y="0"/>
                </a:lnTo>
                <a:lnTo>
                  <a:pt x="12371417" y="2358188"/>
                </a:lnTo>
                <a:lnTo>
                  <a:pt x="0" y="2358188"/>
                </a:lnTo>
                <a:lnTo>
                  <a:pt x="0" y="0"/>
                </a:lnTo>
                <a:close/>
              </a:path>
            </a:pathLst>
          </a:custGeom>
          <a:blipFill>
            <a:blip r:embed="rId2"/>
            <a:stretch>
              <a:fillRect l="0" t="0" r="0" b="0"/>
            </a:stretch>
          </a:blipFill>
        </p:spPr>
      </p:sp>
      <p:sp>
        <p:nvSpPr>
          <p:cNvPr name="Freeform 3" id="3"/>
          <p:cNvSpPr/>
          <p:nvPr/>
        </p:nvSpPr>
        <p:spPr>
          <a:xfrm flipH="false" flipV="false" rot="0">
            <a:off x="13362826" y="1995096"/>
            <a:ext cx="3680115" cy="8291904"/>
          </a:xfrm>
          <a:custGeom>
            <a:avLst/>
            <a:gdLst/>
            <a:ahLst/>
            <a:cxnLst/>
            <a:rect r="r" b="b" t="t" l="l"/>
            <a:pathLst>
              <a:path h="8291904" w="3680115">
                <a:moveTo>
                  <a:pt x="0" y="0"/>
                </a:moveTo>
                <a:lnTo>
                  <a:pt x="3680115" y="0"/>
                </a:lnTo>
                <a:lnTo>
                  <a:pt x="3680115" y="8291904"/>
                </a:lnTo>
                <a:lnTo>
                  <a:pt x="0" y="8291904"/>
                </a:lnTo>
                <a:lnTo>
                  <a:pt x="0" y="0"/>
                </a:lnTo>
                <a:close/>
              </a:path>
            </a:pathLst>
          </a:custGeom>
          <a:blipFill>
            <a:blip r:embed="rId3"/>
            <a:stretch>
              <a:fillRect l="0" t="0" r="0" b="0"/>
            </a:stretch>
          </a:blipFill>
        </p:spPr>
      </p:sp>
      <p:sp>
        <p:nvSpPr>
          <p:cNvPr name="TextBox 4" id="4"/>
          <p:cNvSpPr txBox="true"/>
          <p:nvPr/>
        </p:nvSpPr>
        <p:spPr>
          <a:xfrm rot="0">
            <a:off x="727214" y="365125"/>
            <a:ext cx="17560786" cy="1336675"/>
          </a:xfrm>
          <a:prstGeom prst="rect">
            <a:avLst/>
          </a:prstGeom>
        </p:spPr>
        <p:txBody>
          <a:bodyPr anchor="t" rtlCol="false" tIns="0" lIns="0" bIns="0" rIns="0">
            <a:spAutoFit/>
          </a:bodyPr>
          <a:lstStyle/>
          <a:p>
            <a:pPr algn="ctr">
              <a:lnSpc>
                <a:spcPts val="5280"/>
              </a:lnSpc>
              <a:spcBef>
                <a:spcPct val="0"/>
              </a:spcBef>
            </a:pPr>
            <a:r>
              <a:rPr lang="en-US" b="true" sz="4400">
                <a:solidFill>
                  <a:srgbClr val="FFFFFF"/>
                </a:solidFill>
                <a:latin typeface="Now Bold"/>
                <a:ea typeface="Now Bold"/>
                <a:cs typeface="Now Bold"/>
                <a:sym typeface="Now Bold"/>
              </a:rPr>
              <a:t> Q4:Which countries had zero or null vaccinations on any day?</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4A64B8"/>
        </a:solidFill>
      </p:bgPr>
    </p:bg>
    <p:spTree>
      <p:nvGrpSpPr>
        <p:cNvPr id="1" name=""/>
        <p:cNvGrpSpPr/>
        <p:nvPr/>
      </p:nvGrpSpPr>
      <p:grpSpPr>
        <a:xfrm>
          <a:off x="0" y="0"/>
          <a:ext cx="0" cy="0"/>
          <a:chOff x="0" y="0"/>
          <a:chExt cx="0" cy="0"/>
        </a:xfrm>
      </p:grpSpPr>
      <p:sp>
        <p:nvSpPr>
          <p:cNvPr name="Freeform 2" id="2"/>
          <p:cNvSpPr/>
          <p:nvPr/>
        </p:nvSpPr>
        <p:spPr>
          <a:xfrm flipH="false" flipV="false" rot="0">
            <a:off x="727214" y="2187693"/>
            <a:ext cx="11455184" cy="1792721"/>
          </a:xfrm>
          <a:custGeom>
            <a:avLst/>
            <a:gdLst/>
            <a:ahLst/>
            <a:cxnLst/>
            <a:rect r="r" b="b" t="t" l="l"/>
            <a:pathLst>
              <a:path h="1792721" w="11455184">
                <a:moveTo>
                  <a:pt x="0" y="0"/>
                </a:moveTo>
                <a:lnTo>
                  <a:pt x="11455183" y="0"/>
                </a:lnTo>
                <a:lnTo>
                  <a:pt x="11455183" y="1792721"/>
                </a:lnTo>
                <a:lnTo>
                  <a:pt x="0" y="1792721"/>
                </a:lnTo>
                <a:lnTo>
                  <a:pt x="0" y="0"/>
                </a:lnTo>
                <a:close/>
              </a:path>
            </a:pathLst>
          </a:custGeom>
          <a:blipFill>
            <a:blip r:embed="rId2"/>
            <a:stretch>
              <a:fillRect l="0" t="0" r="0" b="0"/>
            </a:stretch>
          </a:blipFill>
        </p:spPr>
      </p:sp>
      <p:sp>
        <p:nvSpPr>
          <p:cNvPr name="Freeform 3" id="3"/>
          <p:cNvSpPr/>
          <p:nvPr/>
        </p:nvSpPr>
        <p:spPr>
          <a:xfrm flipH="false" flipV="false" rot="0">
            <a:off x="12182397" y="2187693"/>
            <a:ext cx="5519041" cy="7579859"/>
          </a:xfrm>
          <a:custGeom>
            <a:avLst/>
            <a:gdLst/>
            <a:ahLst/>
            <a:cxnLst/>
            <a:rect r="r" b="b" t="t" l="l"/>
            <a:pathLst>
              <a:path h="7579859" w="5519041">
                <a:moveTo>
                  <a:pt x="0" y="0"/>
                </a:moveTo>
                <a:lnTo>
                  <a:pt x="5519041" y="0"/>
                </a:lnTo>
                <a:lnTo>
                  <a:pt x="5519041" y="7579859"/>
                </a:lnTo>
                <a:lnTo>
                  <a:pt x="0" y="7579859"/>
                </a:lnTo>
                <a:lnTo>
                  <a:pt x="0" y="0"/>
                </a:lnTo>
                <a:close/>
              </a:path>
            </a:pathLst>
          </a:custGeom>
          <a:blipFill>
            <a:blip r:embed="rId3"/>
            <a:stretch>
              <a:fillRect l="0" t="0" r="0" b="0"/>
            </a:stretch>
          </a:blipFill>
        </p:spPr>
      </p:sp>
      <p:sp>
        <p:nvSpPr>
          <p:cNvPr name="TextBox 4" id="4"/>
          <p:cNvSpPr txBox="true"/>
          <p:nvPr/>
        </p:nvSpPr>
        <p:spPr>
          <a:xfrm rot="0">
            <a:off x="727214" y="365125"/>
            <a:ext cx="17560786" cy="1336675"/>
          </a:xfrm>
          <a:prstGeom prst="rect">
            <a:avLst/>
          </a:prstGeom>
        </p:spPr>
        <p:txBody>
          <a:bodyPr anchor="t" rtlCol="false" tIns="0" lIns="0" bIns="0" rIns="0">
            <a:spAutoFit/>
          </a:bodyPr>
          <a:lstStyle/>
          <a:p>
            <a:pPr algn="ctr">
              <a:lnSpc>
                <a:spcPts val="5280"/>
              </a:lnSpc>
              <a:spcBef>
                <a:spcPct val="0"/>
              </a:spcBef>
            </a:pPr>
            <a:r>
              <a:rPr lang="en-US" b="true" sz="4400">
                <a:solidFill>
                  <a:srgbClr val="FFFFFF"/>
                </a:solidFill>
                <a:latin typeface="Now Bold"/>
                <a:ea typeface="Now Bold"/>
                <a:cs typeface="Now Bold"/>
                <a:sym typeface="Now Bold"/>
              </a:rPr>
              <a:t> Q5:Which country has the latest vaccination record in the dataset?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4A64B8"/>
        </a:solidFill>
      </p:bgPr>
    </p:bg>
    <p:spTree>
      <p:nvGrpSpPr>
        <p:cNvPr id="1" name=""/>
        <p:cNvGrpSpPr/>
        <p:nvPr/>
      </p:nvGrpSpPr>
      <p:grpSpPr>
        <a:xfrm>
          <a:off x="0" y="0"/>
          <a:ext cx="0" cy="0"/>
          <a:chOff x="0" y="0"/>
          <a:chExt cx="0" cy="0"/>
        </a:xfrm>
      </p:grpSpPr>
      <p:grpSp>
        <p:nvGrpSpPr>
          <p:cNvPr name="Group 2" id="2"/>
          <p:cNvGrpSpPr/>
          <p:nvPr/>
        </p:nvGrpSpPr>
        <p:grpSpPr>
          <a:xfrm rot="0">
            <a:off x="1028700" y="3721968"/>
            <a:ext cx="8865396" cy="5819414"/>
            <a:chOff x="0" y="0"/>
            <a:chExt cx="11820528" cy="7759219"/>
          </a:xfrm>
        </p:grpSpPr>
        <p:grpSp>
          <p:nvGrpSpPr>
            <p:cNvPr name="Group 3" id="3"/>
            <p:cNvGrpSpPr/>
            <p:nvPr/>
          </p:nvGrpSpPr>
          <p:grpSpPr>
            <a:xfrm rot="0">
              <a:off x="0" y="0"/>
              <a:ext cx="11820528" cy="7759219"/>
              <a:chOff x="0" y="0"/>
              <a:chExt cx="2998912" cy="1968543"/>
            </a:xfrm>
          </p:grpSpPr>
          <p:sp>
            <p:nvSpPr>
              <p:cNvPr name="Freeform 4" id="4"/>
              <p:cNvSpPr/>
              <p:nvPr/>
            </p:nvSpPr>
            <p:spPr>
              <a:xfrm flipH="false" flipV="false" rot="0">
                <a:off x="0" y="0"/>
                <a:ext cx="2998912" cy="1968543"/>
              </a:xfrm>
              <a:custGeom>
                <a:avLst/>
                <a:gdLst/>
                <a:ahLst/>
                <a:cxnLst/>
                <a:rect r="r" b="b" t="t" l="l"/>
                <a:pathLst>
                  <a:path h="1968543" w="2998912">
                    <a:moveTo>
                      <a:pt x="2874452" y="1968543"/>
                    </a:moveTo>
                    <a:lnTo>
                      <a:pt x="124460" y="1968543"/>
                    </a:lnTo>
                    <a:cubicBezTo>
                      <a:pt x="55880" y="1968543"/>
                      <a:pt x="0" y="1912663"/>
                      <a:pt x="0" y="1844083"/>
                    </a:cubicBezTo>
                    <a:lnTo>
                      <a:pt x="0" y="124460"/>
                    </a:lnTo>
                    <a:cubicBezTo>
                      <a:pt x="0" y="55880"/>
                      <a:pt x="55880" y="0"/>
                      <a:pt x="124460" y="0"/>
                    </a:cubicBezTo>
                    <a:lnTo>
                      <a:pt x="2874452" y="0"/>
                    </a:lnTo>
                    <a:cubicBezTo>
                      <a:pt x="2943032" y="0"/>
                      <a:pt x="2998912" y="55880"/>
                      <a:pt x="2998912" y="124460"/>
                    </a:cubicBezTo>
                    <a:lnTo>
                      <a:pt x="2998912" y="1844083"/>
                    </a:lnTo>
                    <a:cubicBezTo>
                      <a:pt x="2998912" y="1912663"/>
                      <a:pt x="2943032" y="1968543"/>
                      <a:pt x="2874452" y="1968543"/>
                    </a:cubicBezTo>
                    <a:close/>
                  </a:path>
                </a:pathLst>
              </a:custGeom>
              <a:solidFill>
                <a:srgbClr val="09427D"/>
              </a:solidFill>
            </p:spPr>
          </p:sp>
        </p:grpSp>
        <p:sp>
          <p:nvSpPr>
            <p:cNvPr name="TextBox 5" id="5"/>
            <p:cNvSpPr txBox="true"/>
            <p:nvPr/>
          </p:nvSpPr>
          <p:spPr>
            <a:xfrm rot="0">
              <a:off x="763964" y="1114078"/>
              <a:ext cx="10241711" cy="5445338"/>
            </a:xfrm>
            <a:prstGeom prst="rect">
              <a:avLst/>
            </a:prstGeom>
          </p:spPr>
          <p:txBody>
            <a:bodyPr anchor="t" rtlCol="false" tIns="0" lIns="0" bIns="0" rIns="0">
              <a:spAutoFit/>
            </a:bodyPr>
            <a:lstStyle/>
            <a:p>
              <a:pPr algn="l" marL="626104" indent="-313052" lvl="1">
                <a:lnSpc>
                  <a:spcPts val="4059"/>
                </a:lnSpc>
                <a:buFont typeface="Arial"/>
                <a:buChar char="•"/>
              </a:pPr>
              <a:r>
                <a:rPr lang="en-US" sz="2899">
                  <a:solidFill>
                    <a:srgbClr val="F5F5EF"/>
                  </a:solidFill>
                  <a:latin typeface="Now"/>
                  <a:ea typeface="Now"/>
                  <a:cs typeface="Now"/>
                  <a:sym typeface="Now"/>
                </a:rPr>
                <a:t>Which country had the most consistent rollout (lowest std deviation)?</a:t>
              </a:r>
            </a:p>
            <a:p>
              <a:pPr algn="l" marL="626104" indent="-313052" lvl="1">
                <a:lnSpc>
                  <a:spcPts val="4059"/>
                </a:lnSpc>
                <a:buFont typeface="Arial"/>
                <a:buChar char="•"/>
              </a:pPr>
              <a:r>
                <a:rPr lang="en-US" sz="2899">
                  <a:solidFill>
                    <a:srgbClr val="F5F5EF"/>
                  </a:solidFill>
                  <a:latin typeface="Now"/>
                  <a:ea typeface="Now"/>
                  <a:cs typeface="Now"/>
                  <a:sym typeface="Now"/>
                </a:rPr>
                <a:t>Which country used the highest number of vaccine manufacturers?</a:t>
              </a:r>
            </a:p>
            <a:p>
              <a:pPr algn="l" marL="626104" indent="-313052" lvl="1">
                <a:lnSpc>
                  <a:spcPts val="4059"/>
                </a:lnSpc>
                <a:buFont typeface="Arial"/>
                <a:buChar char="•"/>
              </a:pPr>
              <a:r>
                <a:rPr lang="en-US" sz="2899">
                  <a:solidFill>
                    <a:srgbClr val="F5F5EF"/>
                  </a:solidFill>
                  <a:latin typeface="Now"/>
                  <a:ea typeface="Now"/>
                  <a:cs typeface="Now"/>
                  <a:sym typeface="Now"/>
                </a:rPr>
                <a:t>Which are the top 3 most-used vaccines worldwide?</a:t>
              </a:r>
            </a:p>
            <a:p>
              <a:pPr algn="l" marL="626104" indent="-313052" lvl="1">
                <a:lnSpc>
                  <a:spcPts val="4059"/>
                </a:lnSpc>
                <a:buFont typeface="Arial"/>
                <a:buChar char="•"/>
              </a:pPr>
              <a:r>
                <a:rPr lang="en-US" sz="2899">
                  <a:solidFill>
                    <a:srgbClr val="F5F5EF"/>
                  </a:solidFill>
                  <a:latin typeface="Now"/>
                  <a:ea typeface="Now"/>
                  <a:cs typeface="Now"/>
                  <a:sym typeface="Now"/>
                </a:rPr>
                <a:t>Which country used the highest number of different vaccine manufacturers?</a:t>
              </a:r>
            </a:p>
          </p:txBody>
        </p:sp>
      </p:grpSp>
      <p:grpSp>
        <p:nvGrpSpPr>
          <p:cNvPr name="Group 6" id="6"/>
          <p:cNvGrpSpPr/>
          <p:nvPr/>
        </p:nvGrpSpPr>
        <p:grpSpPr>
          <a:xfrm rot="0">
            <a:off x="10061553" y="4354508"/>
            <a:ext cx="7479715" cy="4554335"/>
            <a:chOff x="0" y="0"/>
            <a:chExt cx="2752153" cy="1675762"/>
          </a:xfrm>
        </p:grpSpPr>
        <p:sp>
          <p:nvSpPr>
            <p:cNvPr name="Freeform 7" id="7"/>
            <p:cNvSpPr/>
            <p:nvPr/>
          </p:nvSpPr>
          <p:spPr>
            <a:xfrm flipH="false" flipV="false" rot="0">
              <a:off x="0" y="0"/>
              <a:ext cx="2752153" cy="1675762"/>
            </a:xfrm>
            <a:custGeom>
              <a:avLst/>
              <a:gdLst/>
              <a:ahLst/>
              <a:cxnLst/>
              <a:rect r="r" b="b" t="t" l="l"/>
              <a:pathLst>
                <a:path h="1675762" w="2752153">
                  <a:moveTo>
                    <a:pt x="2627693" y="1675762"/>
                  </a:moveTo>
                  <a:lnTo>
                    <a:pt x="124460" y="1675762"/>
                  </a:lnTo>
                  <a:cubicBezTo>
                    <a:pt x="55880" y="1675762"/>
                    <a:pt x="0" y="1619882"/>
                    <a:pt x="0" y="1551302"/>
                  </a:cubicBezTo>
                  <a:lnTo>
                    <a:pt x="0" y="124460"/>
                  </a:lnTo>
                  <a:cubicBezTo>
                    <a:pt x="0" y="55880"/>
                    <a:pt x="55880" y="0"/>
                    <a:pt x="124460" y="0"/>
                  </a:cubicBezTo>
                  <a:lnTo>
                    <a:pt x="2627693" y="0"/>
                  </a:lnTo>
                  <a:cubicBezTo>
                    <a:pt x="2696273" y="0"/>
                    <a:pt x="2752153" y="55880"/>
                    <a:pt x="2752153" y="124460"/>
                  </a:cubicBezTo>
                  <a:lnTo>
                    <a:pt x="2752153" y="1551303"/>
                  </a:lnTo>
                  <a:cubicBezTo>
                    <a:pt x="2752153" y="1619882"/>
                    <a:pt x="2696273" y="1675762"/>
                    <a:pt x="2627693" y="1675762"/>
                  </a:cubicBezTo>
                  <a:close/>
                </a:path>
              </a:pathLst>
            </a:custGeom>
            <a:solidFill>
              <a:srgbClr val="162942"/>
            </a:solidFill>
          </p:spPr>
        </p:sp>
      </p:grpSp>
      <p:grpSp>
        <p:nvGrpSpPr>
          <p:cNvPr name="Group 8" id="8"/>
          <p:cNvGrpSpPr/>
          <p:nvPr/>
        </p:nvGrpSpPr>
        <p:grpSpPr>
          <a:xfrm rot="0">
            <a:off x="10624157" y="5731589"/>
            <a:ext cx="6354509" cy="3177254"/>
            <a:chOff x="0" y="0"/>
            <a:chExt cx="8472678" cy="4236339"/>
          </a:xfrm>
        </p:grpSpPr>
        <p:sp>
          <p:nvSpPr>
            <p:cNvPr name="Freeform 9" id="9"/>
            <p:cNvSpPr/>
            <p:nvPr/>
          </p:nvSpPr>
          <p:spPr>
            <a:xfrm flipH="false" flipV="false" rot="-10800000">
              <a:off x="0" y="0"/>
              <a:ext cx="8472678" cy="4236339"/>
            </a:xfrm>
            <a:custGeom>
              <a:avLst/>
              <a:gdLst/>
              <a:ahLst/>
              <a:cxnLst/>
              <a:rect r="r" b="b" t="t" l="l"/>
              <a:pathLst>
                <a:path h="4236339" w="8472678">
                  <a:moveTo>
                    <a:pt x="0" y="0"/>
                  </a:moveTo>
                  <a:lnTo>
                    <a:pt x="8472678" y="0"/>
                  </a:lnTo>
                  <a:lnTo>
                    <a:pt x="8472678" y="4236339"/>
                  </a:lnTo>
                  <a:lnTo>
                    <a:pt x="0" y="4236339"/>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10800000">
              <a:off x="884291" y="884291"/>
              <a:ext cx="6704097" cy="3352049"/>
            </a:xfrm>
            <a:custGeom>
              <a:avLst/>
              <a:gdLst/>
              <a:ahLst/>
              <a:cxnLst/>
              <a:rect r="r" b="b" t="t" l="l"/>
              <a:pathLst>
                <a:path h="3352049" w="6704097">
                  <a:moveTo>
                    <a:pt x="0" y="0"/>
                  </a:moveTo>
                  <a:lnTo>
                    <a:pt x="6704097" y="0"/>
                  </a:lnTo>
                  <a:lnTo>
                    <a:pt x="6704097" y="3352048"/>
                  </a:lnTo>
                  <a:lnTo>
                    <a:pt x="0" y="3352048"/>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p:spPr>
        </p:sp>
      </p:grpSp>
      <p:sp>
        <p:nvSpPr>
          <p:cNvPr name="Freeform 11" id="11"/>
          <p:cNvSpPr/>
          <p:nvPr/>
        </p:nvSpPr>
        <p:spPr>
          <a:xfrm flipH="false" flipV="false" rot="0">
            <a:off x="11356270" y="3231859"/>
            <a:ext cx="4711597" cy="5670834"/>
          </a:xfrm>
          <a:custGeom>
            <a:avLst/>
            <a:gdLst/>
            <a:ahLst/>
            <a:cxnLst/>
            <a:rect r="r" b="b" t="t" l="l"/>
            <a:pathLst>
              <a:path h="5670834" w="4711597">
                <a:moveTo>
                  <a:pt x="0" y="0"/>
                </a:moveTo>
                <a:lnTo>
                  <a:pt x="4711597" y="0"/>
                </a:lnTo>
                <a:lnTo>
                  <a:pt x="4711597" y="5670834"/>
                </a:lnTo>
                <a:lnTo>
                  <a:pt x="0" y="5670834"/>
                </a:lnTo>
                <a:lnTo>
                  <a:pt x="0" y="0"/>
                </a:lnTo>
                <a:close/>
              </a:path>
            </a:pathLst>
          </a:custGeom>
          <a:blipFill>
            <a:blip r:embed="rId4">
              <a:extLst>
                <a:ext uri="{96DAC541-7B7A-43D3-8B79-37D633B846F1}">
                  <asvg:svgBlip xmlns:asvg="http://schemas.microsoft.com/office/drawing/2016/SVG/main" r:embed="rId5"/>
                </a:ext>
              </a:extLst>
            </a:blip>
            <a:stretch>
              <a:fillRect l="0" t="0" r="0" b="-3371"/>
            </a:stretch>
          </a:blipFill>
        </p:spPr>
      </p:sp>
      <p:sp>
        <p:nvSpPr>
          <p:cNvPr name="TextBox 12" id="12"/>
          <p:cNvSpPr txBox="true"/>
          <p:nvPr/>
        </p:nvSpPr>
        <p:spPr>
          <a:xfrm rot="0">
            <a:off x="1028700" y="1704242"/>
            <a:ext cx="11788872" cy="1131057"/>
          </a:xfrm>
          <a:prstGeom prst="rect">
            <a:avLst/>
          </a:prstGeom>
        </p:spPr>
        <p:txBody>
          <a:bodyPr anchor="t" rtlCol="false" tIns="0" lIns="0" bIns="0" rIns="0">
            <a:spAutoFit/>
          </a:bodyPr>
          <a:lstStyle/>
          <a:p>
            <a:pPr algn="l">
              <a:lnSpc>
                <a:spcPts val="9129"/>
              </a:lnSpc>
              <a:spcBef>
                <a:spcPct val="0"/>
              </a:spcBef>
            </a:pPr>
            <a:r>
              <a:rPr lang="en-US" b="true" sz="6520">
                <a:solidFill>
                  <a:srgbClr val="F5F5EF"/>
                </a:solidFill>
                <a:latin typeface="Now Bold"/>
                <a:ea typeface="Now Bold"/>
                <a:cs typeface="Now Bold"/>
                <a:sym typeface="Now Bold"/>
              </a:rPr>
              <a:t>INTERMEDIATE QUESTIONS</a:t>
            </a:r>
          </a:p>
        </p:txBody>
      </p:sp>
      <p:grpSp>
        <p:nvGrpSpPr>
          <p:cNvPr name="Group 13" id="13"/>
          <p:cNvGrpSpPr/>
          <p:nvPr/>
        </p:nvGrpSpPr>
        <p:grpSpPr>
          <a:xfrm rot="0">
            <a:off x="11627039" y="1028700"/>
            <a:ext cx="5632261" cy="538413"/>
            <a:chOff x="0" y="0"/>
            <a:chExt cx="7509681" cy="717885"/>
          </a:xfrm>
        </p:grpSpPr>
        <p:sp>
          <p:nvSpPr>
            <p:cNvPr name="Freeform 14" id="14"/>
            <p:cNvSpPr/>
            <p:nvPr/>
          </p:nvSpPr>
          <p:spPr>
            <a:xfrm flipH="false" flipV="false" rot="0">
              <a:off x="0" y="0"/>
              <a:ext cx="887266" cy="613020"/>
            </a:xfrm>
            <a:custGeom>
              <a:avLst/>
              <a:gdLst/>
              <a:ahLst/>
              <a:cxnLst/>
              <a:rect r="r" b="b" t="t" l="l"/>
              <a:pathLst>
                <a:path h="613020" w="887266">
                  <a:moveTo>
                    <a:pt x="0" y="0"/>
                  </a:moveTo>
                  <a:lnTo>
                    <a:pt x="887266" y="0"/>
                  </a:lnTo>
                  <a:lnTo>
                    <a:pt x="887266" y="613020"/>
                  </a:lnTo>
                  <a:lnTo>
                    <a:pt x="0" y="61302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5" id="15"/>
            <p:cNvSpPr txBox="true"/>
            <p:nvPr/>
          </p:nvSpPr>
          <p:spPr>
            <a:xfrm rot="0">
              <a:off x="1181013" y="247138"/>
              <a:ext cx="6328668" cy="470747"/>
            </a:xfrm>
            <a:prstGeom prst="rect">
              <a:avLst/>
            </a:prstGeom>
          </p:spPr>
          <p:txBody>
            <a:bodyPr anchor="t" rtlCol="false" tIns="0" lIns="0" bIns="0" rIns="0">
              <a:spAutoFit/>
            </a:bodyPr>
            <a:lstStyle/>
            <a:p>
              <a:pPr algn="l">
                <a:lnSpc>
                  <a:spcPts val="2939"/>
                </a:lnSpc>
                <a:spcBef>
                  <a:spcPct val="0"/>
                </a:spcBef>
              </a:pPr>
              <a:r>
                <a:rPr lang="en-US" b="true" sz="2099" spc="209">
                  <a:solidFill>
                    <a:srgbClr val="000000"/>
                  </a:solidFill>
                  <a:latin typeface="Now Medium"/>
                  <a:ea typeface="Now Medium"/>
                  <a:cs typeface="Now Medium"/>
                  <a:sym typeface="Now Medium"/>
                </a:rPr>
                <a:t>AKANKSHA SHARMA</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DAGqxeLGmaM</dc:identifier>
  <dcterms:modified xsi:type="dcterms:W3CDTF">2011-08-01T06:04:30Z</dcterms:modified>
  <cp:revision>1</cp:revision>
  <dc:title>jhj</dc:title>
</cp:coreProperties>
</file>