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9" r:id="rId1"/>
  </p:sldMasterIdLst>
  <p:sldIdLst>
    <p:sldId id="256" r:id="rId2"/>
    <p:sldId id="261" r:id="rId3"/>
    <p:sldId id="262" r:id="rId4"/>
    <p:sldId id="263" r:id="rId5"/>
    <p:sldId id="257" r:id="rId6"/>
    <p:sldId id="258" r:id="rId7"/>
    <p:sldId id="259" r:id="rId8"/>
    <p:sldId id="265" r:id="rId9"/>
    <p:sldId id="266" r:id="rId10"/>
    <p:sldId id="260" r:id="rId11"/>
    <p:sldId id="264"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71"/>
  </p:normalViewPr>
  <p:slideViewPr>
    <p:cSldViewPr snapToGrid="0" snapToObjects="1">
      <p:cViewPr varScale="1">
        <p:scale>
          <a:sx n="92" d="100"/>
          <a:sy n="92" d="100"/>
        </p:scale>
        <p:origin x="6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7/6/18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73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788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39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05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7/6/18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949894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3802530"/>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807951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52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991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B61BEF0D-F0BB-DE4B-95CE-6DB70DBA9567}" type="datetimeFigureOut">
              <a:rPr lang="en-US" smtClean="0"/>
              <a:pPr/>
              <a:t>7/6/18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060616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7/6/18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532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7/6/18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8064576"/>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fuapt6B_Ww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lay.google.com/store/apps/details?id=connecticutDMVconnecticut.DMVtestQUIZct.CTtestDMVroadSIGNsignsROADsignSIGNS" TargetMode="External"/><Relationship Id="rId2" Type="http://schemas.openxmlformats.org/officeDocument/2006/relationships/hyperlink" Target="https://play.google.com/store/apps/details?id=com.spotterlook.driverstartct" TargetMode="External"/><Relationship Id="rId1" Type="http://schemas.openxmlformats.org/officeDocument/2006/relationships/slideLayout" Target="../slideLayouts/slideLayout2.xml"/><Relationship Id="rId6" Type="http://schemas.openxmlformats.org/officeDocument/2006/relationships/hyperlink" Target="https://play.google.com/store/apps/details?id=com.itkakaam.ctdriversdmvtest" TargetMode="External"/><Relationship Id="rId5" Type="http://schemas.openxmlformats.org/officeDocument/2006/relationships/hyperlink" Target="https://play.google.com/store/apps/details?id=com.rjconlinemarketing.applications.app56fc19c8dc29c" TargetMode="External"/><Relationship Id="rId4" Type="http://schemas.openxmlformats.org/officeDocument/2006/relationships/hyperlink" Target="https://play.google.com/store/apps/details?id=ga.spartaner.www.drivingtest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4255-FDA2-1143-9C42-B1B5CEB6B889}"/>
              </a:ext>
            </a:extLst>
          </p:cNvPr>
          <p:cNvSpPr>
            <a:spLocks noGrp="1"/>
          </p:cNvSpPr>
          <p:nvPr>
            <p:ph type="ctrTitle"/>
          </p:nvPr>
        </p:nvSpPr>
        <p:spPr>
          <a:xfrm>
            <a:off x="1830371" y="2035833"/>
            <a:ext cx="8915399" cy="2262781"/>
          </a:xfrm>
        </p:spPr>
        <p:txBody>
          <a:bodyPr>
            <a:normAutofit fontScale="90000"/>
          </a:bodyPr>
          <a:lstStyle/>
          <a:p>
            <a:r>
              <a:rPr lang="en-US" sz="9600" dirty="0">
                <a:solidFill>
                  <a:schemeClr val="accent1">
                    <a:lumMod val="50000"/>
                  </a:schemeClr>
                </a:solidFill>
                <a:latin typeface="Copperplate Gothic Bold" panose="020E0705020206020404" pitchFamily="34" charset="77"/>
              </a:rPr>
              <a:t>CT DMV Study</a:t>
            </a:r>
          </a:p>
        </p:txBody>
      </p:sp>
      <p:pic>
        <p:nvPicPr>
          <p:cNvPr id="4" name="Picture 3">
            <a:extLst>
              <a:ext uri="{FF2B5EF4-FFF2-40B4-BE49-F238E27FC236}">
                <a16:creationId xmlns:a16="http://schemas.microsoft.com/office/drawing/2014/main" id="{1B2E9908-AEA4-A747-B1B1-B066B39682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9778" y="693420"/>
            <a:ext cx="3116580" cy="6164580"/>
          </a:xfrm>
          <a:prstGeom prst="rect">
            <a:avLst/>
          </a:prstGeom>
          <a:noFill/>
          <a:ln>
            <a:noFill/>
          </a:ln>
        </p:spPr>
      </p:pic>
      <p:sp>
        <p:nvSpPr>
          <p:cNvPr id="8" name="Subtitle 2">
            <a:extLst>
              <a:ext uri="{FF2B5EF4-FFF2-40B4-BE49-F238E27FC236}">
                <a16:creationId xmlns:a16="http://schemas.microsoft.com/office/drawing/2014/main" id="{6F4DE56D-40E5-824C-9B52-EA8209895D78}"/>
              </a:ext>
            </a:extLst>
          </p:cNvPr>
          <p:cNvSpPr>
            <a:spLocks noGrp="1"/>
          </p:cNvSpPr>
          <p:nvPr>
            <p:ph type="subTitle" idx="1"/>
          </p:nvPr>
        </p:nvSpPr>
        <p:spPr>
          <a:xfrm>
            <a:off x="8019738" y="3311836"/>
            <a:ext cx="4547016" cy="3546164"/>
          </a:xfrm>
        </p:spPr>
        <p:txBody>
          <a:bodyPr>
            <a:normAutofit fontScale="25000" lnSpcReduction="20000"/>
          </a:bodyPr>
          <a:lstStyle/>
          <a:p>
            <a:endParaRPr lang="en-US" sz="3600" b="1" dirty="0"/>
          </a:p>
          <a:p>
            <a:r>
              <a:rPr lang="en-US" sz="6400" b="1" dirty="0">
                <a:latin typeface="Cooper Black" panose="0208090404030B020404" pitchFamily="18" charset="77"/>
              </a:rPr>
              <a:t>Developed By</a:t>
            </a:r>
            <a:r>
              <a:rPr lang="en-US" sz="6400" b="1" dirty="0"/>
              <a:t>: </a:t>
            </a:r>
          </a:p>
          <a:p>
            <a:r>
              <a:rPr lang="en-US" sz="6400" b="1" dirty="0"/>
              <a:t> </a:t>
            </a:r>
          </a:p>
          <a:p>
            <a:pPr>
              <a:lnSpc>
                <a:spcPct val="120000"/>
              </a:lnSpc>
              <a:spcBef>
                <a:spcPts val="100"/>
              </a:spcBef>
            </a:pPr>
            <a:r>
              <a:rPr lang="en-US" sz="6400" dirty="0"/>
              <a:t>	</a:t>
            </a:r>
            <a:r>
              <a:rPr lang="en-US" sz="6400" b="1" dirty="0"/>
              <a:t> SADIDA SIDDIQUI,</a:t>
            </a:r>
          </a:p>
          <a:p>
            <a:pPr>
              <a:lnSpc>
                <a:spcPct val="120000"/>
              </a:lnSpc>
              <a:spcBef>
                <a:spcPts val="100"/>
              </a:spcBef>
            </a:pPr>
            <a:r>
              <a:rPr lang="en-US" sz="6400" b="1" dirty="0"/>
              <a:t>	TEJASVINI SHELAR,</a:t>
            </a:r>
          </a:p>
          <a:p>
            <a:pPr>
              <a:lnSpc>
                <a:spcPct val="120000"/>
              </a:lnSpc>
              <a:spcBef>
                <a:spcPts val="100"/>
              </a:spcBef>
            </a:pPr>
            <a:r>
              <a:rPr lang="en-US" sz="6400" b="1" dirty="0"/>
              <a:t>	COMPUTER SCIENCE</a:t>
            </a:r>
          </a:p>
          <a:p>
            <a:pPr>
              <a:lnSpc>
                <a:spcPct val="120000"/>
              </a:lnSpc>
              <a:spcBef>
                <a:spcPts val="100"/>
              </a:spcBef>
            </a:pPr>
            <a:r>
              <a:rPr lang="en-US" sz="6400" b="1" dirty="0"/>
              <a:t>      PACE  UNIVERSITY    </a:t>
            </a:r>
          </a:p>
          <a:p>
            <a:pPr>
              <a:lnSpc>
                <a:spcPct val="120000"/>
              </a:lnSpc>
              <a:spcBef>
                <a:spcPts val="100"/>
              </a:spcBef>
            </a:pPr>
            <a:r>
              <a:rPr lang="en-US" sz="6400" b="1" dirty="0"/>
              <a:t>		</a:t>
            </a:r>
            <a:endParaRPr lang="en-US" sz="6400" dirty="0"/>
          </a:p>
          <a:p>
            <a:pPr algn="just">
              <a:lnSpc>
                <a:spcPct val="120000"/>
              </a:lnSpc>
              <a:spcBef>
                <a:spcPts val="100"/>
              </a:spcBef>
            </a:pPr>
            <a:r>
              <a:rPr lang="en-US" sz="6400" b="1" dirty="0">
                <a:latin typeface="Cooper Black" panose="0208090404030B020404" pitchFamily="18" charset="77"/>
              </a:rPr>
              <a:t>Guided By</a:t>
            </a:r>
            <a:r>
              <a:rPr lang="en-US" sz="6400" b="1" dirty="0"/>
              <a:t>:       </a:t>
            </a:r>
          </a:p>
          <a:p>
            <a:pPr algn="just">
              <a:lnSpc>
                <a:spcPct val="120000"/>
              </a:lnSpc>
              <a:spcBef>
                <a:spcPts val="100"/>
              </a:spcBef>
            </a:pPr>
            <a:r>
              <a:rPr lang="en-US" sz="6400" dirty="0"/>
              <a:t>                          </a:t>
            </a:r>
          </a:p>
          <a:p>
            <a:pPr algn="just">
              <a:lnSpc>
                <a:spcPct val="120000"/>
              </a:lnSpc>
              <a:spcBef>
                <a:spcPts val="100"/>
              </a:spcBef>
            </a:pPr>
            <a:r>
              <a:rPr lang="en-US" sz="6400" b="1" dirty="0" err="1"/>
              <a:t>Prof.</a:t>
            </a:r>
            <a:r>
              <a:rPr lang="en-US" sz="6400" b="1" cap="all" dirty="0" err="1"/>
              <a:t>CHRISTELLE</a:t>
            </a:r>
            <a:r>
              <a:rPr lang="en-US" sz="6400" b="1" cap="all" dirty="0"/>
              <a:t> SCHARFF</a:t>
            </a:r>
          </a:p>
          <a:p>
            <a:pPr algn="just">
              <a:lnSpc>
                <a:spcPct val="120000"/>
              </a:lnSpc>
              <a:spcBef>
                <a:spcPts val="100"/>
              </a:spcBef>
            </a:pPr>
            <a:r>
              <a:rPr lang="en-US" sz="6400" b="1" cap="all" dirty="0"/>
              <a:t>CS </a:t>
            </a:r>
            <a:r>
              <a:rPr lang="en-US" sz="6400" b="1" cap="all" dirty="0" err="1"/>
              <a:t>Dept</a:t>
            </a:r>
            <a:r>
              <a:rPr lang="en-US" sz="6400" b="1" cap="all" dirty="0"/>
              <a:t> </a:t>
            </a:r>
            <a:r>
              <a:rPr lang="en-US" sz="6400" b="1" dirty="0"/>
              <a:t>Chairperson</a:t>
            </a:r>
          </a:p>
          <a:p>
            <a:pPr algn="just">
              <a:lnSpc>
                <a:spcPct val="120000"/>
              </a:lnSpc>
              <a:spcBef>
                <a:spcPts val="100"/>
              </a:spcBef>
            </a:pPr>
            <a:r>
              <a:rPr lang="en-US" sz="6400" b="1" cap="all" dirty="0"/>
              <a:t>	Pace University</a:t>
            </a:r>
          </a:p>
          <a:p>
            <a:pPr>
              <a:lnSpc>
                <a:spcPct val="120000"/>
              </a:lnSpc>
              <a:spcBef>
                <a:spcPts val="100"/>
              </a:spcBef>
            </a:pPr>
            <a:endParaRPr lang="en-US" sz="3600" b="1" dirty="0"/>
          </a:p>
          <a:p>
            <a:pPr>
              <a:lnSpc>
                <a:spcPct val="120000"/>
              </a:lnSpc>
              <a:spcBef>
                <a:spcPts val="100"/>
              </a:spcBef>
            </a:pPr>
            <a:r>
              <a:rPr lang="en-US" sz="3600" b="1" dirty="0"/>
              <a:t>									</a:t>
            </a:r>
            <a:r>
              <a:rPr lang="en-US" sz="2000" b="1" dirty="0"/>
              <a:t>		</a:t>
            </a:r>
          </a:p>
          <a:p>
            <a:endParaRPr lang="en-US" sz="2000" b="1" dirty="0"/>
          </a:p>
          <a:p>
            <a:r>
              <a:rPr lang="en-US" sz="2000" b="1" dirty="0"/>
              <a:t>										        </a:t>
            </a:r>
          </a:p>
          <a:p>
            <a:r>
              <a:rPr lang="en-US" sz="2000" b="1" dirty="0"/>
              <a:t>				</a:t>
            </a:r>
          </a:p>
          <a:p>
            <a:r>
              <a:rPr lang="en-US" dirty="0"/>
              <a:t>                           </a:t>
            </a:r>
          </a:p>
        </p:txBody>
      </p:sp>
    </p:spTree>
    <p:extLst>
      <p:ext uri="{BB962C8B-B14F-4D97-AF65-F5344CB8AC3E}">
        <p14:creationId xmlns:p14="http://schemas.microsoft.com/office/powerpoint/2010/main" val="383674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3EDD-C41D-B945-92AC-E25D159A4AB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Technology</a:t>
            </a:r>
            <a:endParaRPr lang="en-US" dirty="0"/>
          </a:p>
        </p:txBody>
      </p:sp>
      <p:sp>
        <p:nvSpPr>
          <p:cNvPr id="3" name="Content Placeholder 2">
            <a:extLst>
              <a:ext uri="{FF2B5EF4-FFF2-40B4-BE49-F238E27FC236}">
                <a16:creationId xmlns:a16="http://schemas.microsoft.com/office/drawing/2014/main" id="{F0D563F0-5C8E-1549-9BF2-DF2B190BC709}"/>
              </a:ext>
            </a:extLst>
          </p:cNvPr>
          <p:cNvSpPr>
            <a:spLocks noGrp="1"/>
          </p:cNvSpPr>
          <p:nvPr>
            <p:ph idx="1"/>
          </p:nvPr>
        </p:nvSpPr>
        <p:spPr/>
        <p:txBody>
          <a:bodyPr>
            <a:normAutofit fontScale="92500" lnSpcReduction="20000"/>
          </a:bodyPr>
          <a:lstStyle/>
          <a:p>
            <a:r>
              <a:rPr lang="en-US" sz="2600" b="1" dirty="0">
                <a:solidFill>
                  <a:schemeClr val="tx1"/>
                </a:solidFill>
                <a:latin typeface="Arial" panose="020B0604020202020204" pitchFamily="34" charset="0"/>
                <a:cs typeface="Arial" panose="020B0604020202020204" pitchFamily="34" charset="0"/>
              </a:rPr>
              <a:t>COMPATIBILITY VERSION</a:t>
            </a:r>
          </a:p>
          <a:p>
            <a:pPr lvl="5">
              <a:buFont typeface="Wingdings" pitchFamily="2" charset="2"/>
              <a:buChar char="v"/>
            </a:pPr>
            <a:r>
              <a:rPr lang="en-US" sz="2600" b="1" dirty="0">
                <a:solidFill>
                  <a:schemeClr val="tx1"/>
                </a:solidFill>
                <a:latin typeface="Arial" panose="020B0604020202020204" pitchFamily="34" charset="0"/>
                <a:cs typeface="Arial" panose="020B0604020202020204" pitchFamily="34" charset="0"/>
              </a:rPr>
              <a:t>MIN SDK:19 ( KITKAT4.4)</a:t>
            </a:r>
          </a:p>
          <a:p>
            <a:pPr lvl="5">
              <a:buFont typeface="Wingdings" pitchFamily="2" charset="2"/>
              <a:buChar char="v"/>
            </a:pPr>
            <a:r>
              <a:rPr lang="en-US" sz="2600" b="1" dirty="0">
                <a:solidFill>
                  <a:schemeClr val="tx1"/>
                </a:solidFill>
                <a:latin typeface="Arial" panose="020B0604020202020204" pitchFamily="34" charset="0"/>
                <a:cs typeface="Arial" panose="020B0604020202020204" pitchFamily="34" charset="0"/>
              </a:rPr>
              <a:t>TARGET SDK:27 (Oreo 8.1)</a:t>
            </a:r>
          </a:p>
          <a:p>
            <a:pPr lvl="5">
              <a:buFont typeface="Wingdings" pitchFamily="2" charset="2"/>
              <a:buChar char="v"/>
            </a:pPr>
            <a:endParaRPr lang="en-US" sz="2600" b="1" dirty="0">
              <a:solidFill>
                <a:schemeClr val="tx1"/>
              </a:solidFill>
              <a:latin typeface="Arial" panose="020B0604020202020204" pitchFamily="34" charset="0"/>
              <a:cs typeface="Arial" panose="020B0604020202020204" pitchFamily="34" charset="0"/>
            </a:endParaRPr>
          </a:p>
          <a:p>
            <a:r>
              <a:rPr lang="en-US" sz="2600" b="1" dirty="0">
                <a:solidFill>
                  <a:schemeClr val="tx1"/>
                </a:solidFill>
                <a:latin typeface="Arial" panose="020B0604020202020204" pitchFamily="34" charset="0"/>
                <a:cs typeface="Arial" panose="020B0604020202020204" pitchFamily="34" charset="0"/>
              </a:rPr>
              <a:t>TOOLS</a:t>
            </a:r>
          </a:p>
          <a:p>
            <a:pPr lvl="5">
              <a:buFont typeface="Wingdings" pitchFamily="2" charset="2"/>
              <a:buChar char="v"/>
            </a:pPr>
            <a:r>
              <a:rPr lang="en-US" sz="2600" b="1" dirty="0">
                <a:solidFill>
                  <a:schemeClr val="tx1"/>
                </a:solidFill>
                <a:latin typeface="Arial" panose="020B0604020202020204" pitchFamily="34" charset="0"/>
                <a:cs typeface="Arial" panose="020B0604020202020204" pitchFamily="34" charset="0"/>
              </a:rPr>
              <a:t>IDE: Android Studio</a:t>
            </a:r>
          </a:p>
          <a:p>
            <a:pPr lvl="5">
              <a:buFont typeface="Wingdings" pitchFamily="2" charset="2"/>
              <a:buChar char="v"/>
            </a:pPr>
            <a:r>
              <a:rPr lang="en-US" sz="2600" b="1" dirty="0" err="1">
                <a:solidFill>
                  <a:schemeClr val="tx1"/>
                </a:solidFill>
                <a:latin typeface="Arial" panose="020B0604020202020204" pitchFamily="34" charset="0"/>
                <a:cs typeface="Arial" panose="020B0604020202020204" pitchFamily="34" charset="0"/>
              </a:rPr>
              <a:t>Database:Firebase</a:t>
            </a:r>
            <a:endParaRPr lang="en-US" sz="2600" b="1" dirty="0">
              <a:solidFill>
                <a:schemeClr val="tx1"/>
              </a:solidFill>
              <a:latin typeface="Arial" panose="020B0604020202020204" pitchFamily="34" charset="0"/>
              <a:cs typeface="Arial" panose="020B0604020202020204" pitchFamily="34" charset="0"/>
            </a:endParaRPr>
          </a:p>
          <a:p>
            <a:pPr lvl="5">
              <a:buFont typeface="Wingdings" pitchFamily="2" charset="2"/>
              <a:buChar char="v"/>
            </a:pPr>
            <a:r>
              <a:rPr lang="en-US" sz="2600" b="1" dirty="0">
                <a:solidFill>
                  <a:schemeClr val="tx1"/>
                </a:solidFill>
                <a:latin typeface="Arial" panose="020B0604020202020204" pitchFamily="34" charset="0"/>
                <a:cs typeface="Arial" panose="020B0604020202020204" pitchFamily="34" charset="0"/>
              </a:rPr>
              <a:t>LANGAUGE</a:t>
            </a:r>
          </a:p>
          <a:p>
            <a:endParaRPr lang="en-US" dirty="0"/>
          </a:p>
        </p:txBody>
      </p:sp>
    </p:spTree>
    <p:extLst>
      <p:ext uri="{BB962C8B-B14F-4D97-AF65-F5344CB8AC3E}">
        <p14:creationId xmlns:p14="http://schemas.microsoft.com/office/powerpoint/2010/main" val="238242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E6D4-3728-F244-ABB6-D6ACD16F32A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Current status OF App</a:t>
            </a:r>
            <a:endParaRPr lang="en-US" dirty="0"/>
          </a:p>
        </p:txBody>
      </p:sp>
      <p:sp>
        <p:nvSpPr>
          <p:cNvPr id="7" name="Content Placeholder 6">
            <a:extLst>
              <a:ext uri="{FF2B5EF4-FFF2-40B4-BE49-F238E27FC236}">
                <a16:creationId xmlns:a16="http://schemas.microsoft.com/office/drawing/2014/main" id="{5B7A90AF-0A72-BC43-8208-03FF94F7A31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Test 1 uses data from firebase using internet.</a:t>
            </a:r>
          </a:p>
          <a:p>
            <a:r>
              <a:rPr lang="en-US" dirty="0">
                <a:latin typeface="Arial" panose="020B0604020202020204" pitchFamily="34" charset="0"/>
                <a:cs typeface="Arial" panose="020B0604020202020204" pitchFamily="34" charset="0"/>
              </a:rPr>
              <a:t>Test 11 uses data from </a:t>
            </a:r>
            <a:r>
              <a:rPr lang="en-US" dirty="0" err="1">
                <a:latin typeface="Arial" panose="020B0604020202020204" pitchFamily="34" charset="0"/>
                <a:cs typeface="Arial" panose="020B0604020202020204" pitchFamily="34" charset="0"/>
              </a:rPr>
              <a:t>json</a:t>
            </a:r>
            <a:r>
              <a:rPr lang="en-US" dirty="0">
                <a:latin typeface="Arial" panose="020B0604020202020204" pitchFamily="34" charset="0"/>
                <a:cs typeface="Arial" panose="020B0604020202020204" pitchFamily="34" charset="0"/>
              </a:rPr>
              <a:t> files.</a:t>
            </a:r>
          </a:p>
          <a:p>
            <a:r>
              <a:rPr lang="en-US" dirty="0">
                <a:latin typeface="Arial" panose="020B0604020202020204" pitchFamily="34" charset="0"/>
                <a:cs typeface="Arial" panose="020B0604020202020204" pitchFamily="34" charset="0"/>
              </a:rPr>
              <a:t>DMV manual is programmed to be  viewed inside of this app</a:t>
            </a:r>
          </a:p>
          <a:p>
            <a:r>
              <a:rPr lang="en-US" dirty="0">
                <a:latin typeface="Arial" panose="020B0604020202020204" pitchFamily="34" charset="0"/>
                <a:cs typeface="Arial" panose="020B0604020202020204" pitchFamily="34" charset="0"/>
              </a:rPr>
              <a:t>The development of language module is still is in  process</a:t>
            </a:r>
            <a:r>
              <a:rPr lang="en-US" dirty="0"/>
              <a:t>.</a:t>
            </a:r>
          </a:p>
        </p:txBody>
      </p:sp>
    </p:spTree>
    <p:extLst>
      <p:ext uri="{BB962C8B-B14F-4D97-AF65-F5344CB8AC3E}">
        <p14:creationId xmlns:p14="http://schemas.microsoft.com/office/powerpoint/2010/main" val="260482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766E-02D1-A142-82BF-9099B23F557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VIDEO: APP PRESENTATION</a:t>
            </a:r>
          </a:p>
        </p:txBody>
      </p:sp>
      <p:sp>
        <p:nvSpPr>
          <p:cNvPr id="3" name="Content Placeholder 2">
            <a:extLst>
              <a:ext uri="{FF2B5EF4-FFF2-40B4-BE49-F238E27FC236}">
                <a16:creationId xmlns:a16="http://schemas.microsoft.com/office/drawing/2014/main" id="{8ABDFEE9-9A06-D94E-A9C2-D54B2847DEE8}"/>
              </a:ext>
            </a:extLst>
          </p:cNvPr>
          <p:cNvSpPr>
            <a:spLocks noGrp="1"/>
          </p:cNvSpPr>
          <p:nvPr>
            <p:ph idx="1"/>
          </p:nvPr>
        </p:nvSpPr>
        <p:spPr/>
        <p:txBody>
          <a:bodyPr/>
          <a:lstStyle/>
          <a:p>
            <a:r>
              <a:rPr lang="en-US" dirty="0"/>
              <a:t>LINK</a:t>
            </a:r>
          </a:p>
          <a:p>
            <a:r>
              <a:rPr lang="en-US" dirty="0">
                <a:hlinkClick r:id="rId2"/>
              </a:rPr>
              <a:t>https://www.youtube.com/watch?v=fuapt6B_Wws</a:t>
            </a:r>
            <a:endParaRPr lang="en-US" dirty="0"/>
          </a:p>
          <a:p>
            <a:endParaRPr lang="en-US" dirty="0"/>
          </a:p>
        </p:txBody>
      </p:sp>
    </p:spTree>
    <p:extLst>
      <p:ext uri="{BB962C8B-B14F-4D97-AF65-F5344CB8AC3E}">
        <p14:creationId xmlns:p14="http://schemas.microsoft.com/office/powerpoint/2010/main" val="332246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926E-F119-2347-B123-9054DD4F7720}"/>
              </a:ext>
            </a:extLst>
          </p:cNvPr>
          <p:cNvSpPr>
            <a:spLocks noGrp="1"/>
          </p:cNvSpPr>
          <p:nvPr>
            <p:ph type="title"/>
          </p:nvPr>
        </p:nvSpPr>
        <p:spPr>
          <a:xfrm>
            <a:off x="1371599" y="2256155"/>
            <a:ext cx="10178322" cy="1492132"/>
          </a:xfrm>
        </p:spPr>
        <p:txBody>
          <a:bodyPr>
            <a:normAutofit fontScale="90000"/>
          </a:bodyPr>
          <a:lstStyle/>
          <a:p>
            <a:r>
              <a:rPr lang="en-US" sz="7300" dirty="0"/>
              <a:t>            </a:t>
            </a:r>
            <a:r>
              <a:rPr lang="en-US" sz="7300" dirty="0" err="1"/>
              <a:t>ThANK</a:t>
            </a:r>
            <a:r>
              <a:rPr lang="en-US" sz="7300" dirty="0"/>
              <a:t>   YOU</a:t>
            </a:r>
            <a:br>
              <a:rPr lang="en-US" dirty="0"/>
            </a:br>
            <a:br>
              <a:rPr lang="en-US" dirty="0"/>
            </a:br>
            <a:br>
              <a:rPr lang="en-US" dirty="0"/>
            </a:br>
            <a:r>
              <a:rPr lang="en-US" dirty="0"/>
              <a:t>		</a:t>
            </a:r>
            <a:r>
              <a:rPr lang="en-US" dirty="0">
                <a:latin typeface="Bradley Hand" pitchFamily="2" charset="77"/>
              </a:rPr>
              <a:t>Happy Driving!</a:t>
            </a:r>
            <a:endParaRPr lang="en-US" dirty="0"/>
          </a:p>
        </p:txBody>
      </p:sp>
    </p:spTree>
    <p:extLst>
      <p:ext uri="{BB962C8B-B14F-4D97-AF65-F5344CB8AC3E}">
        <p14:creationId xmlns:p14="http://schemas.microsoft.com/office/powerpoint/2010/main" val="290889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766B-67A3-2E42-9760-42C8514C5BA3}"/>
              </a:ext>
            </a:extLst>
          </p:cNvPr>
          <p:cNvSpPr>
            <a:spLocks noGrp="1"/>
          </p:cNvSpPr>
          <p:nvPr>
            <p:ph type="title"/>
          </p:nvPr>
        </p:nvSpPr>
        <p:spPr>
          <a:xfrm>
            <a:off x="1251678" y="382385"/>
            <a:ext cx="10178322" cy="861799"/>
          </a:xfrm>
        </p:spPr>
        <p:txBody>
          <a:bodyPr/>
          <a:lstStyle/>
          <a:p>
            <a:r>
              <a:rPr lang="en-US" b="1" dirty="0">
                <a:latin typeface="Arial" panose="020B0604020202020204" pitchFamily="34" charset="0"/>
                <a:cs typeface="Arial" panose="020B0604020202020204" pitchFamily="34" charset="0"/>
              </a:rPr>
              <a:t>PURPOSE:</a:t>
            </a:r>
            <a:endParaRPr lang="en-US" dirty="0"/>
          </a:p>
        </p:txBody>
      </p:sp>
      <p:sp>
        <p:nvSpPr>
          <p:cNvPr id="3" name="Content Placeholder 2">
            <a:extLst>
              <a:ext uri="{FF2B5EF4-FFF2-40B4-BE49-F238E27FC236}">
                <a16:creationId xmlns:a16="http://schemas.microsoft.com/office/drawing/2014/main" id="{2049130F-23D9-8244-9811-DCB9AAAF2DDD}"/>
              </a:ext>
            </a:extLst>
          </p:cNvPr>
          <p:cNvSpPr>
            <a:spLocks noGrp="1"/>
          </p:cNvSpPr>
          <p:nvPr>
            <p:ph idx="1"/>
          </p:nvPr>
        </p:nvSpPr>
        <p:spPr>
          <a:xfrm>
            <a:off x="1251677" y="2286001"/>
            <a:ext cx="10335719" cy="3949907"/>
          </a:xfrm>
        </p:spPr>
        <p:txBody>
          <a:bodyPr>
            <a:normAutofit/>
          </a:bodyPr>
          <a:lstStyle/>
          <a:p>
            <a:r>
              <a:rPr lang="en-US" sz="1900" b="1" dirty="0">
                <a:latin typeface="Arial" panose="020B0604020202020204" pitchFamily="34" charset="0"/>
                <a:cs typeface="Arial" panose="020B0604020202020204" pitchFamily="34" charset="0"/>
              </a:rPr>
              <a:t>It is a mandatory requirement for every person above 18 years to first pass Connecticut DMV learners permit test before the </a:t>
            </a:r>
            <a:r>
              <a:rPr lang="en-US" sz="1900" b="1" dirty="0" err="1">
                <a:latin typeface="Arial" panose="020B0604020202020204" pitchFamily="34" charset="0"/>
                <a:cs typeface="Arial" panose="020B0604020202020204" pitchFamily="34" charset="0"/>
              </a:rPr>
              <a:t>dmv</a:t>
            </a:r>
            <a:r>
              <a:rPr lang="en-US" sz="1900" b="1" dirty="0">
                <a:latin typeface="Arial" panose="020B0604020202020204" pitchFamily="34" charset="0"/>
                <a:cs typeface="Arial" panose="020B0604020202020204" pitchFamily="34" charset="0"/>
              </a:rPr>
              <a:t> can issue him/her permanent license to independently drive on road. For this test, CT DMV has provided 60-page driving rules manual which includes rules, procedures, traffic regulations and related study details.</a:t>
            </a:r>
          </a:p>
          <a:p>
            <a:pPr marL="0" indent="0">
              <a:buNone/>
            </a:pPr>
            <a:endParaRPr lang="en-US" sz="1900" b="1" dirty="0">
              <a:latin typeface="Arial" panose="020B0604020202020204" pitchFamily="34" charset="0"/>
              <a:cs typeface="Arial" panose="020B0604020202020204" pitchFamily="34" charset="0"/>
            </a:endParaRPr>
          </a:p>
          <a:p>
            <a:r>
              <a:rPr lang="en-US" sz="1900" b="1" dirty="0">
                <a:latin typeface="Arial" panose="020B0604020202020204" pitchFamily="34" charset="0"/>
                <a:cs typeface="Arial" panose="020B0604020202020204" pitchFamily="34" charset="0"/>
              </a:rPr>
              <a:t>It is difficult for an individual to read the entire 60-page manual and remember all the rules and regulations . Recapitulating  the same 60-page manual to the user through MCQs and a mobile application will make user’s life easy and will help the user to prepare for the test in minimal amount of time. Also, it will give a real life exam experience to the user which will increase his chances of passing the examination.</a:t>
            </a:r>
          </a:p>
          <a:p>
            <a:endParaRPr lang="en-US" dirty="0"/>
          </a:p>
        </p:txBody>
      </p:sp>
    </p:spTree>
    <p:extLst>
      <p:ext uri="{BB962C8B-B14F-4D97-AF65-F5344CB8AC3E}">
        <p14:creationId xmlns:p14="http://schemas.microsoft.com/office/powerpoint/2010/main" val="383794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EA62-D020-C74E-8946-CCCE999143C3}"/>
              </a:ext>
            </a:extLst>
          </p:cNvPr>
          <p:cNvSpPr>
            <a:spLocks noGrp="1"/>
          </p:cNvSpPr>
          <p:nvPr>
            <p:ph type="title"/>
          </p:nvPr>
        </p:nvSpPr>
        <p:spPr>
          <a:xfrm>
            <a:off x="944380" y="382385"/>
            <a:ext cx="10485620" cy="1492132"/>
          </a:xfrm>
        </p:spPr>
        <p:txBody>
          <a:bodyPr/>
          <a:lstStyle/>
          <a:p>
            <a:r>
              <a:rPr lang="en-US" b="1" dirty="0">
                <a:latin typeface="Arial" panose="020B0604020202020204" pitchFamily="34" charset="0"/>
                <a:cs typeface="Arial" panose="020B0604020202020204" pitchFamily="34" charset="0"/>
              </a:rPr>
              <a:t>Research &amp; </a:t>
            </a:r>
            <a:r>
              <a:rPr lang="en-US" b="1" dirty="0" err="1">
                <a:latin typeface="Arial" panose="020B0604020202020204" pitchFamily="34" charset="0"/>
                <a:cs typeface="Arial" panose="020B0604020202020204" pitchFamily="34" charset="0"/>
              </a:rPr>
              <a:t>DEVElopment</a:t>
            </a:r>
            <a:r>
              <a:rPr lang="en-US" b="1" dirty="0">
                <a:latin typeface="Arial" panose="020B0604020202020204" pitchFamily="34" charset="0"/>
                <a:cs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DA377B1B-152B-4C47-B24F-537A89320CF9}"/>
              </a:ext>
            </a:extLst>
          </p:cNvPr>
          <p:cNvSpPr>
            <a:spLocks noGrp="1"/>
          </p:cNvSpPr>
          <p:nvPr>
            <p:ph idx="1"/>
          </p:nvPr>
        </p:nvSpPr>
        <p:spPr>
          <a:xfrm>
            <a:off x="1146747" y="1731365"/>
            <a:ext cx="10178322" cy="4939258"/>
          </a:xfrm>
        </p:spPr>
        <p:txBody>
          <a:bodyPr>
            <a:normAutofit/>
          </a:bodyPr>
          <a:lstStyle/>
          <a:p>
            <a:r>
              <a:rPr lang="en-US" sz="1900" b="1" dirty="0">
                <a:latin typeface="Arial" panose="020B0604020202020204" pitchFamily="34" charset="0"/>
                <a:cs typeface="Arial" panose="020B0604020202020204" pitchFamily="34" charset="0"/>
              </a:rPr>
              <a:t>After gathering reviews from several people, I observed that most of the CT DMV applications are not in sync with the recent DMV official manual. The questions and quiz in these present applications are not exactly covering all the points from the CT DMV Manual. Our App will majorly focus on creating the quiz questions and solutions directly from the official manual which will make it more realistic and dynamic for the users to give them a real test experience. MCQ preparation is the easiest preparation technique instead of reading the entire DMV manual, so we will try to create maximum number of MCQ questions which will cover the maximum important points from the manual so that just referring the application will be enough and studying will be fun.</a:t>
            </a:r>
          </a:p>
          <a:p>
            <a:pPr marL="0" indent="0">
              <a:buNone/>
            </a:pPr>
            <a:endParaRPr lang="en-US" dirty="0"/>
          </a:p>
          <a:p>
            <a:endParaRPr lang="en-US" dirty="0"/>
          </a:p>
        </p:txBody>
      </p:sp>
    </p:spTree>
    <p:extLst>
      <p:ext uri="{BB962C8B-B14F-4D97-AF65-F5344CB8AC3E}">
        <p14:creationId xmlns:p14="http://schemas.microsoft.com/office/powerpoint/2010/main" val="295436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7399-A4EB-9842-9441-7CB6F47CE70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existing applications:</a:t>
            </a:r>
            <a:endParaRPr lang="en-US" dirty="0"/>
          </a:p>
        </p:txBody>
      </p:sp>
      <p:sp>
        <p:nvSpPr>
          <p:cNvPr id="3" name="Content Placeholder 2">
            <a:extLst>
              <a:ext uri="{FF2B5EF4-FFF2-40B4-BE49-F238E27FC236}">
                <a16:creationId xmlns:a16="http://schemas.microsoft.com/office/drawing/2014/main" id="{F26684A4-B1BA-F04C-B1EF-6C803CAD8DCE}"/>
              </a:ext>
            </a:extLst>
          </p:cNvPr>
          <p:cNvSpPr>
            <a:spLocks noGrp="1"/>
          </p:cNvSpPr>
          <p:nvPr>
            <p:ph idx="1"/>
          </p:nvPr>
        </p:nvSpPr>
        <p:spPr>
          <a:xfrm>
            <a:off x="1056806" y="1416572"/>
            <a:ext cx="10178322" cy="3593591"/>
          </a:xfrm>
        </p:spPr>
        <p:txBody>
          <a:bodyPr>
            <a:normAutofit fontScale="25000" lnSpcReduction="20000"/>
          </a:bodyPr>
          <a:lstStyle/>
          <a:p>
            <a:pPr marL="0" lvl="0" indent="0">
              <a:buNone/>
            </a:pPr>
            <a:r>
              <a:rPr lang="en-US" sz="7600" b="1" dirty="0">
                <a:latin typeface="Arial" panose="020B0604020202020204" pitchFamily="34" charset="0"/>
                <a:cs typeface="Arial" panose="020B0604020202020204" pitchFamily="34" charset="0"/>
              </a:rPr>
              <a:t>1.	Permit Test Connecticut CT DMV</a:t>
            </a:r>
          </a:p>
          <a:p>
            <a:pPr marL="0" indent="0">
              <a:buNone/>
            </a:pPr>
            <a:r>
              <a:rPr lang="en-US" sz="7600" b="1" dirty="0">
                <a:solidFill>
                  <a:srgbClr val="0070C0"/>
                </a:solidFill>
                <a:latin typeface="Arial" panose="020B0604020202020204" pitchFamily="34" charset="0"/>
                <a:cs typeface="Arial" panose="020B0604020202020204" pitchFamily="34" charset="0"/>
              </a:rPr>
              <a:t>          </a:t>
            </a:r>
            <a:r>
              <a:rPr lang="en-US" sz="7600" b="1" u="sng" dirty="0">
                <a:solidFill>
                  <a:srgbClr val="0070C0"/>
                </a:solidFill>
                <a:latin typeface="Arial" panose="020B0604020202020204" pitchFamily="34" charset="0"/>
                <a:cs typeface="Arial" panose="020B0604020202020204" pitchFamily="34" charset="0"/>
                <a:hlinkClick r:id="rId2"/>
              </a:rPr>
              <a:t>https://play.google.com/store/apps/details?id=com.spotterlook.driverstartct</a:t>
            </a:r>
            <a:endParaRPr lang="en-US" sz="7600" b="1" u="sng" dirty="0">
              <a:solidFill>
                <a:srgbClr val="0070C0"/>
              </a:solidFill>
              <a:latin typeface="Arial" panose="020B0604020202020204" pitchFamily="34" charset="0"/>
              <a:cs typeface="Arial" panose="020B0604020202020204" pitchFamily="34" charset="0"/>
            </a:endParaRPr>
          </a:p>
          <a:p>
            <a:pPr marL="0" indent="0">
              <a:buNone/>
            </a:pPr>
            <a:endParaRPr lang="en-US" sz="7600" b="1" u="sng" dirty="0">
              <a:solidFill>
                <a:srgbClr val="0070C0"/>
              </a:solidFill>
              <a:latin typeface="Arial" panose="020B0604020202020204" pitchFamily="34" charset="0"/>
              <a:cs typeface="Arial" panose="020B0604020202020204" pitchFamily="34" charset="0"/>
            </a:endParaRPr>
          </a:p>
          <a:p>
            <a:pPr marL="0" lvl="0" indent="0">
              <a:buNone/>
            </a:pPr>
            <a:r>
              <a:rPr lang="en-US" sz="7600" b="1" dirty="0">
                <a:latin typeface="Arial" panose="020B0604020202020204" pitchFamily="34" charset="0"/>
                <a:cs typeface="Arial" panose="020B0604020202020204" pitchFamily="34" charset="0"/>
              </a:rPr>
              <a:t>2. 	Connecticut DMV Practice Test</a:t>
            </a:r>
          </a:p>
          <a:p>
            <a:pPr marL="0" indent="0">
              <a:buNone/>
            </a:pPr>
            <a:r>
              <a:rPr lang="en-US" sz="7600" b="1" u="sng" dirty="0">
                <a:solidFill>
                  <a:srgbClr val="0070C0"/>
                </a:solidFill>
                <a:latin typeface="Arial" panose="020B0604020202020204" pitchFamily="34" charset="0"/>
                <a:cs typeface="Arial" panose="020B0604020202020204" pitchFamily="34" charset="0"/>
                <a:hlinkClick r:id="rId3"/>
              </a:rPr>
              <a:t>https://play.google.com/store/apps/details?id=connecticutDMVconnecticut.DMVtestQUIZct.CTtestDMVroadSIGNsignsROADsignSIGNS</a:t>
            </a:r>
            <a:endParaRPr lang="en-US" sz="7600" b="1" u="sng" dirty="0">
              <a:solidFill>
                <a:srgbClr val="0070C0"/>
              </a:solidFill>
              <a:latin typeface="Arial" panose="020B0604020202020204" pitchFamily="34" charset="0"/>
              <a:cs typeface="Arial" panose="020B0604020202020204" pitchFamily="34" charset="0"/>
            </a:endParaRPr>
          </a:p>
          <a:p>
            <a:pPr marL="0" indent="0">
              <a:buNone/>
            </a:pPr>
            <a:endParaRPr lang="en-US" sz="7600" b="1" u="sng" dirty="0">
              <a:solidFill>
                <a:srgbClr val="0070C0"/>
              </a:solidFill>
              <a:latin typeface="Arial" panose="020B0604020202020204" pitchFamily="34" charset="0"/>
              <a:cs typeface="Arial" panose="020B0604020202020204" pitchFamily="34" charset="0"/>
            </a:endParaRPr>
          </a:p>
          <a:p>
            <a:pPr marL="0" lvl="0" indent="0">
              <a:buNone/>
            </a:pPr>
            <a:r>
              <a:rPr lang="en-US" sz="7600" b="1" dirty="0">
                <a:latin typeface="Arial" panose="020B0604020202020204" pitchFamily="34" charset="0"/>
                <a:cs typeface="Arial" panose="020B0604020202020204" pitchFamily="34" charset="0"/>
              </a:rPr>
              <a:t>3.	Connecticut DMV Permit Practice Test</a:t>
            </a:r>
          </a:p>
          <a:p>
            <a:pPr marL="0" indent="0">
              <a:buNone/>
            </a:pPr>
            <a:r>
              <a:rPr lang="en-US" sz="7600" b="1" dirty="0">
                <a:solidFill>
                  <a:srgbClr val="0070C0"/>
                </a:solidFill>
                <a:latin typeface="Arial" panose="020B0604020202020204" pitchFamily="34" charset="0"/>
                <a:cs typeface="Arial" panose="020B0604020202020204" pitchFamily="34" charset="0"/>
                <a:hlinkClick r:id="rId4"/>
              </a:rPr>
              <a:t>https://play.google.com/store/apps/details?id=ga.spartaner.www.drivingtestct</a:t>
            </a:r>
            <a:endParaRPr lang="en-US" sz="7600" b="1" dirty="0">
              <a:solidFill>
                <a:srgbClr val="0070C0"/>
              </a:solidFill>
              <a:latin typeface="Arial" panose="020B0604020202020204" pitchFamily="34" charset="0"/>
              <a:cs typeface="Arial" panose="020B0604020202020204" pitchFamily="34" charset="0"/>
            </a:endParaRPr>
          </a:p>
          <a:p>
            <a:pPr marL="457200" indent="-457200">
              <a:buAutoNum type="arabicPeriod" startAt="4"/>
            </a:pPr>
            <a:r>
              <a:rPr lang="en-US" sz="7600" b="1" dirty="0">
                <a:latin typeface="Arial" panose="020B0604020202020204" pitchFamily="34" charset="0"/>
                <a:cs typeface="Arial" panose="020B0604020202020204" pitchFamily="34" charset="0"/>
              </a:rPr>
              <a:t>Connecticut Driving Test</a:t>
            </a:r>
          </a:p>
          <a:p>
            <a:pPr marL="0" indent="0">
              <a:buNone/>
            </a:pPr>
            <a:r>
              <a:rPr lang="en-US" sz="7600" b="1" dirty="0">
                <a:solidFill>
                  <a:srgbClr val="0070C0"/>
                </a:solidFill>
                <a:latin typeface="Arial" panose="020B0604020202020204" pitchFamily="34" charset="0"/>
                <a:cs typeface="Arial" panose="020B0604020202020204" pitchFamily="34" charset="0"/>
                <a:hlinkClick r:id="rId5"/>
              </a:rPr>
              <a:t>https://play.google.com/store/apps/details?id=com.rjconlinemarketing.applications.app56fc19c8dc29c</a:t>
            </a:r>
            <a:endParaRPr lang="en-US" sz="7600" b="1" dirty="0">
              <a:solidFill>
                <a:srgbClr val="0070C0"/>
              </a:solidFill>
              <a:latin typeface="Arial" panose="020B0604020202020204" pitchFamily="34" charset="0"/>
              <a:cs typeface="Arial" panose="020B0604020202020204" pitchFamily="34" charset="0"/>
            </a:endParaRPr>
          </a:p>
          <a:p>
            <a:pPr marL="0" indent="0">
              <a:buNone/>
            </a:pPr>
            <a:r>
              <a:rPr lang="en-US" sz="7600" b="1" dirty="0">
                <a:latin typeface="Arial" panose="020B0604020202020204" pitchFamily="34" charset="0"/>
                <a:cs typeface="Arial" panose="020B0604020202020204" pitchFamily="34" charset="0"/>
              </a:rPr>
              <a:t>5.	DMV Driving Test</a:t>
            </a:r>
          </a:p>
          <a:p>
            <a:pPr marL="0" indent="0">
              <a:buNone/>
            </a:pPr>
            <a:r>
              <a:rPr lang="en-US" sz="7600" b="1" u="sng" dirty="0">
                <a:latin typeface="Arial" panose="020B0604020202020204" pitchFamily="34" charset="0"/>
                <a:cs typeface="Arial" panose="020B0604020202020204" pitchFamily="34" charset="0"/>
                <a:hlinkClick r:id="rId6"/>
              </a:rPr>
              <a:t>https://play.google.com/store/apps/details?id=com.itkakaam.ctdriversdmvtest</a:t>
            </a:r>
            <a:endParaRPr lang="en-US" sz="7600" b="1" dirty="0">
              <a:latin typeface="Arial" panose="020B0604020202020204" pitchFamily="34" charset="0"/>
              <a:cs typeface="Arial" panose="020B0604020202020204" pitchFamily="34" charset="0"/>
            </a:endParaRPr>
          </a:p>
          <a:p>
            <a:pPr marL="0" indent="0">
              <a:buNone/>
            </a:pPr>
            <a:endParaRPr lang="en-US" sz="7600" dirty="0"/>
          </a:p>
          <a:p>
            <a:pPr marL="0" indent="0">
              <a:buNone/>
            </a:pPr>
            <a:endParaRPr lang="en-US" dirty="0"/>
          </a:p>
        </p:txBody>
      </p:sp>
    </p:spTree>
    <p:extLst>
      <p:ext uri="{BB962C8B-B14F-4D97-AF65-F5344CB8AC3E}">
        <p14:creationId xmlns:p14="http://schemas.microsoft.com/office/powerpoint/2010/main" val="429380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6D68-A234-5D48-AAC3-3B1E759F9E1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CA5A1F0E-ED56-3346-8A67-46EA6A0DFD89}"/>
              </a:ext>
            </a:extLst>
          </p:cNvPr>
          <p:cNvSpPr>
            <a:spLocks noGrp="1"/>
          </p:cNvSpPr>
          <p:nvPr>
            <p:ph idx="1"/>
          </p:nvPr>
        </p:nvSpPr>
        <p:spPr>
          <a:xfrm>
            <a:off x="2668248" y="1648919"/>
            <a:ext cx="8836363" cy="4262304"/>
          </a:xfrm>
        </p:spPr>
        <p:txBody>
          <a:bodyPr>
            <a:normAutofit fontScale="92500" lnSpcReduction="10000"/>
          </a:bodyPr>
          <a:lstStyle/>
          <a:p>
            <a:r>
              <a:rPr lang="en-US" sz="2000" b="1" dirty="0">
                <a:latin typeface="Arial" panose="020B0604020202020204" pitchFamily="34" charset="0"/>
                <a:cs typeface="Arial" panose="020B0604020202020204" pitchFamily="34" charset="0"/>
              </a:rPr>
              <a:t>CT DMV Study is an android application that prepares you for driving and takes you through the experience of taking electronic examination at DMV office.</a:t>
            </a:r>
          </a:p>
          <a:p>
            <a:pPr marL="0" indent="0">
              <a:buNone/>
            </a:pP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It provides a set of tests that takes you through questions that enhances your knowledge about </a:t>
            </a:r>
            <a:r>
              <a:rPr lang="en-US" sz="2000" b="1" dirty="0" err="1">
                <a:latin typeface="Arial" panose="020B0604020202020204" pitchFamily="34" charset="0"/>
                <a:cs typeface="Arial" panose="020B0604020202020204" pitchFamily="34" charset="0"/>
              </a:rPr>
              <a:t>dmv</a:t>
            </a:r>
            <a:r>
              <a:rPr lang="en-US" sz="2000" b="1" dirty="0">
                <a:latin typeface="Arial" panose="020B0604020202020204" pitchFamily="34" charset="0"/>
                <a:cs typeface="Arial" panose="020B0604020202020204" pitchFamily="34" charset="0"/>
              </a:rPr>
              <a:t> road, traffic and safety regulations and violations related to sign boards, signals, speed limits, hazard conditions, drunk driving, work and construction zones etc.</a:t>
            </a:r>
          </a:p>
          <a:p>
            <a:pPr marL="0" indent="0">
              <a:buNone/>
            </a:pP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It also provides you an official </a:t>
            </a:r>
            <a:r>
              <a:rPr lang="en-US" sz="2000" b="1" dirty="0" err="1">
                <a:latin typeface="Arial" panose="020B0604020202020204" pitchFamily="34" charset="0"/>
                <a:cs typeface="Arial" panose="020B0604020202020204" pitchFamily="34" charset="0"/>
              </a:rPr>
              <a:t>dmv</a:t>
            </a:r>
            <a:r>
              <a:rPr lang="en-US" sz="2000" b="1" dirty="0">
                <a:latin typeface="Arial" panose="020B0604020202020204" pitchFamily="34" charset="0"/>
                <a:cs typeface="Arial" panose="020B0604020202020204" pitchFamily="34" charset="0"/>
              </a:rPr>
              <a:t> manual and booklet that contains in depth information regarding driving techniques and safety ways to promote safe and defensive driving.</a:t>
            </a:r>
          </a:p>
        </p:txBody>
      </p:sp>
    </p:spTree>
    <p:extLst>
      <p:ext uri="{BB962C8B-B14F-4D97-AF65-F5344CB8AC3E}">
        <p14:creationId xmlns:p14="http://schemas.microsoft.com/office/powerpoint/2010/main" val="409020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A683-85FB-964E-8DE4-A10291F55BEA}"/>
              </a:ext>
            </a:extLst>
          </p:cNvPr>
          <p:cNvSpPr>
            <a:spLocks noGrp="1"/>
          </p:cNvSpPr>
          <p:nvPr>
            <p:ph type="title"/>
          </p:nvPr>
        </p:nvSpPr>
        <p:spPr>
          <a:xfrm>
            <a:off x="2855626" y="0"/>
            <a:ext cx="10178322" cy="1492132"/>
          </a:xfrm>
        </p:spPr>
        <p:txBody>
          <a:bodyPr/>
          <a:lstStyle/>
          <a:p>
            <a:r>
              <a:rPr lang="en-US" b="1" dirty="0" err="1">
                <a:latin typeface="Arial" panose="020B0604020202020204" pitchFamily="34" charset="0"/>
                <a:cs typeface="Arial" panose="020B0604020202020204" pitchFamily="34" charset="0"/>
              </a:rPr>
              <a:t>AdVANTAGES</a:t>
            </a:r>
            <a:r>
              <a:rPr lang="en-US" b="1"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3ED768C-B919-8942-A1EB-FDFCEC7A5906}"/>
              </a:ext>
            </a:extLst>
          </p:cNvPr>
          <p:cNvSpPr>
            <a:spLocks noGrp="1"/>
          </p:cNvSpPr>
          <p:nvPr>
            <p:ph idx="1"/>
          </p:nvPr>
        </p:nvSpPr>
        <p:spPr>
          <a:xfrm>
            <a:off x="4706910" y="1424067"/>
            <a:ext cx="6723089" cy="4455526"/>
          </a:xfrm>
        </p:spPr>
        <p:txBody>
          <a:bodyPr>
            <a:normAutofit fontScale="92500" lnSpcReduction="10000"/>
          </a:bodyPr>
          <a:lstStyle/>
          <a:p>
            <a:r>
              <a:rPr lang="en-US" sz="2800" b="1" dirty="0">
                <a:solidFill>
                  <a:schemeClr val="tx1"/>
                </a:solidFill>
                <a:latin typeface="Arial" panose="020B0604020202020204" pitchFamily="34" charset="0"/>
                <a:cs typeface="Arial" panose="020B0604020202020204" pitchFamily="34" charset="0"/>
              </a:rPr>
              <a:t>User Friendly Look And Feel</a:t>
            </a:r>
          </a:p>
          <a:p>
            <a:endParaRPr lang="en-US" sz="2800" dirty="0">
              <a:solidFill>
                <a:schemeClr val="tx1"/>
              </a:solidFill>
            </a:endParaRPr>
          </a:p>
          <a:p>
            <a:r>
              <a:rPr lang="en-US" sz="2800" b="1" dirty="0">
                <a:solidFill>
                  <a:schemeClr val="tx1"/>
                </a:solidFill>
                <a:latin typeface="Arial" panose="020B0604020202020204" pitchFamily="34" charset="0"/>
                <a:cs typeface="Arial" panose="020B0604020202020204" pitchFamily="34" charset="0"/>
              </a:rPr>
              <a:t>Easy Experience of Electronic Examination Conduct</a:t>
            </a:r>
            <a:r>
              <a:rPr lang="en-US" sz="2800" dirty="0">
                <a:solidFill>
                  <a:schemeClr val="tx1"/>
                </a:solidFill>
              </a:rPr>
              <a:t>.</a:t>
            </a:r>
          </a:p>
          <a:p>
            <a:endParaRPr lang="en-US" sz="2800" dirty="0">
              <a:solidFill>
                <a:schemeClr val="tx1"/>
              </a:solidFill>
            </a:endParaRPr>
          </a:p>
          <a:p>
            <a:r>
              <a:rPr lang="en-US" sz="2800" b="1" dirty="0">
                <a:solidFill>
                  <a:schemeClr val="tx1"/>
                </a:solidFill>
                <a:latin typeface="Arial" panose="020B0604020202020204" pitchFamily="34" charset="0"/>
                <a:cs typeface="Arial" panose="020B0604020202020204" pitchFamily="34" charset="0"/>
              </a:rPr>
              <a:t>Fast And Light Application</a:t>
            </a:r>
          </a:p>
          <a:p>
            <a:endParaRPr lang="en-US" sz="2800" b="1" dirty="0">
              <a:solidFill>
                <a:schemeClr val="tx1"/>
              </a:solidFill>
              <a:latin typeface="Arial" panose="020B0604020202020204" pitchFamily="34" charset="0"/>
              <a:cs typeface="Arial" panose="020B0604020202020204" pitchFamily="34" charset="0"/>
            </a:endParaRPr>
          </a:p>
          <a:p>
            <a:r>
              <a:rPr lang="en-US" sz="2800" b="1" dirty="0">
                <a:solidFill>
                  <a:schemeClr val="tx1"/>
                </a:solidFill>
                <a:latin typeface="Arial" panose="020B0604020202020204" pitchFamily="34" charset="0"/>
                <a:cs typeface="Arial" panose="020B0604020202020204" pitchFamily="34" charset="0"/>
              </a:rPr>
              <a:t>A Quiz Experience that provides Self Evaluation</a:t>
            </a:r>
          </a:p>
          <a:p>
            <a:endParaRPr lang="en-US" sz="2800" dirty="0">
              <a:solidFill>
                <a:schemeClr val="tx1"/>
              </a:solidFill>
            </a:endParaRPr>
          </a:p>
          <a:p>
            <a:endParaRPr lang="en-US" dirty="0"/>
          </a:p>
        </p:txBody>
      </p:sp>
      <p:pic>
        <p:nvPicPr>
          <p:cNvPr id="5" name="Picture 4">
            <a:extLst>
              <a:ext uri="{FF2B5EF4-FFF2-40B4-BE49-F238E27FC236}">
                <a16:creationId xmlns:a16="http://schemas.microsoft.com/office/drawing/2014/main" id="{BC6F0FD8-A811-B94E-A6E1-E001BC3D3C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8910" y="723900"/>
            <a:ext cx="3025140" cy="6134100"/>
          </a:xfrm>
          <a:prstGeom prst="rect">
            <a:avLst/>
          </a:prstGeom>
          <a:noFill/>
          <a:ln>
            <a:noFill/>
          </a:ln>
        </p:spPr>
      </p:pic>
    </p:spTree>
    <p:extLst>
      <p:ext uri="{BB962C8B-B14F-4D97-AF65-F5344CB8AC3E}">
        <p14:creationId xmlns:p14="http://schemas.microsoft.com/office/powerpoint/2010/main" val="26425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227E-A54B-944F-89C0-D54F1B2B408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 			   VISUAL Features:</a:t>
            </a:r>
            <a:endParaRPr lang="en-US" dirty="0"/>
          </a:p>
        </p:txBody>
      </p:sp>
      <p:sp>
        <p:nvSpPr>
          <p:cNvPr id="3" name="Content Placeholder 2">
            <a:extLst>
              <a:ext uri="{FF2B5EF4-FFF2-40B4-BE49-F238E27FC236}">
                <a16:creationId xmlns:a16="http://schemas.microsoft.com/office/drawing/2014/main" id="{39CCCCD4-C12E-2A43-85E7-54CF60287463}"/>
              </a:ext>
            </a:extLst>
          </p:cNvPr>
          <p:cNvSpPr>
            <a:spLocks noGrp="1"/>
          </p:cNvSpPr>
          <p:nvPr>
            <p:ph idx="1"/>
          </p:nvPr>
        </p:nvSpPr>
        <p:spPr>
          <a:xfrm>
            <a:off x="4468483" y="1492371"/>
            <a:ext cx="7133904" cy="5223222"/>
          </a:xfrm>
        </p:spPr>
        <p:txBody>
          <a:bodyPr>
            <a:normAutofit/>
          </a:bodyPr>
          <a:lstStyle/>
          <a:p>
            <a:pPr marL="0" indent="0">
              <a:buNone/>
            </a:pPr>
            <a:endParaRPr lang="en-US" b="1" dirty="0">
              <a:solidFill>
                <a:schemeClr val="tx1"/>
              </a:solidFill>
              <a:latin typeface="Arial" panose="020B0604020202020204" pitchFamily="34" charset="0"/>
              <a:cs typeface="Arial" panose="020B0604020202020204" pitchFamily="34" charset="0"/>
            </a:endParaRPr>
          </a:p>
          <a:p>
            <a:r>
              <a:rPr lang="en-US" sz="2600" b="1" dirty="0">
                <a:solidFill>
                  <a:schemeClr val="tx1"/>
                </a:solidFill>
                <a:latin typeface="Arial" panose="020B0604020202020204" pitchFamily="34" charset="0"/>
                <a:cs typeface="Arial" panose="020B0604020202020204" pitchFamily="34" charset="0"/>
              </a:rPr>
              <a:t>A Navigation Drawer that contains</a:t>
            </a:r>
          </a:p>
          <a:p>
            <a:pPr lvl="5">
              <a:buFont typeface="Wingdings" pitchFamily="2" charset="2"/>
              <a:buChar char="v"/>
            </a:pPr>
            <a:r>
              <a:rPr lang="en-US" sz="2600" b="1" dirty="0">
                <a:solidFill>
                  <a:schemeClr val="tx1"/>
                </a:solidFill>
                <a:latin typeface="Arial" panose="020B0604020202020204" pitchFamily="34" charset="0"/>
                <a:cs typeface="Arial" panose="020B0604020202020204" pitchFamily="34" charset="0"/>
              </a:rPr>
              <a:t>TEST SETS</a:t>
            </a:r>
          </a:p>
          <a:p>
            <a:pPr lvl="5">
              <a:buFont typeface="Wingdings" pitchFamily="2" charset="2"/>
              <a:buChar char="v"/>
            </a:pPr>
            <a:r>
              <a:rPr lang="en-US" sz="2600" b="1" dirty="0">
                <a:solidFill>
                  <a:schemeClr val="tx1"/>
                </a:solidFill>
                <a:latin typeface="Arial" panose="020B0604020202020204" pitchFamily="34" charset="0"/>
                <a:cs typeface="Arial" panose="020B0604020202020204" pitchFamily="34" charset="0"/>
              </a:rPr>
              <a:t>DMV MANUAL VIEW</a:t>
            </a:r>
          </a:p>
          <a:p>
            <a:pPr lvl="5">
              <a:buFont typeface="Wingdings" pitchFamily="2" charset="2"/>
              <a:buChar char="v"/>
            </a:pPr>
            <a:r>
              <a:rPr lang="en-US" sz="2600" b="1" dirty="0">
                <a:solidFill>
                  <a:schemeClr val="tx1"/>
                </a:solidFill>
                <a:latin typeface="Arial" panose="020B0604020202020204" pitchFamily="34" charset="0"/>
                <a:cs typeface="Arial" panose="020B0604020202020204" pitchFamily="34" charset="0"/>
              </a:rPr>
              <a:t>LANGAUGE CHANGE SETTINGS</a:t>
            </a:r>
          </a:p>
          <a:p>
            <a:endParaRPr lang="en-US" sz="2600" b="1" dirty="0">
              <a:solidFill>
                <a:schemeClr val="tx1"/>
              </a:solidFill>
              <a:latin typeface="Arial" panose="020B0604020202020204" pitchFamily="34" charset="0"/>
              <a:cs typeface="Arial" panose="020B0604020202020204" pitchFamily="34" charset="0"/>
            </a:endParaRPr>
          </a:p>
          <a:p>
            <a:r>
              <a:rPr lang="en-US" sz="2600" b="1" dirty="0">
                <a:solidFill>
                  <a:schemeClr val="tx1"/>
                </a:solidFill>
                <a:latin typeface="Arial" panose="020B0604020202020204" pitchFamily="34" charset="0"/>
                <a:cs typeface="Arial" panose="020B0604020202020204" pitchFamily="34" charset="0"/>
              </a:rPr>
              <a:t>An Option Menu that provides</a:t>
            </a:r>
          </a:p>
          <a:p>
            <a:pPr lvl="5">
              <a:buFont typeface="Wingdings" pitchFamily="2" charset="2"/>
              <a:buChar char="v"/>
            </a:pPr>
            <a:r>
              <a:rPr lang="en-US" sz="2600" b="1" dirty="0">
                <a:solidFill>
                  <a:schemeClr val="tx1"/>
                </a:solidFill>
                <a:latin typeface="Arial" panose="020B0604020202020204" pitchFamily="34" charset="0"/>
                <a:cs typeface="Arial" panose="020B0604020202020204" pitchFamily="34" charset="0"/>
              </a:rPr>
              <a:t>SETTINGS</a:t>
            </a:r>
          </a:p>
          <a:p>
            <a:pPr lvl="5">
              <a:buFont typeface="Wingdings" pitchFamily="2" charset="2"/>
              <a:buChar char="v"/>
            </a:pPr>
            <a:r>
              <a:rPr lang="en-US" sz="2600" b="1" dirty="0">
                <a:solidFill>
                  <a:schemeClr val="tx1"/>
                </a:solidFill>
                <a:latin typeface="Arial" panose="020B0604020202020204" pitchFamily="34" charset="0"/>
                <a:cs typeface="Arial" panose="020B0604020202020204" pitchFamily="34" charset="0"/>
              </a:rPr>
              <a:t>HELP</a:t>
            </a:r>
          </a:p>
          <a:p>
            <a:pPr marL="2286000" lvl="5" indent="0">
              <a:buNone/>
            </a:pPr>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32A5C51-7962-DB48-87B4-C6FE36A2BB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9676" y="746760"/>
            <a:ext cx="3048000" cy="6111240"/>
          </a:xfrm>
          <a:prstGeom prst="rect">
            <a:avLst/>
          </a:prstGeom>
          <a:noFill/>
          <a:ln>
            <a:noFill/>
          </a:ln>
        </p:spPr>
      </p:pic>
    </p:spTree>
    <p:extLst>
      <p:ext uri="{BB962C8B-B14F-4D97-AF65-F5344CB8AC3E}">
        <p14:creationId xmlns:p14="http://schemas.microsoft.com/office/powerpoint/2010/main" val="104838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FDF3-0A4F-7948-AE58-B9B531FBD391}"/>
              </a:ext>
            </a:extLst>
          </p:cNvPr>
          <p:cNvSpPr>
            <a:spLocks noGrp="1"/>
          </p:cNvSpPr>
          <p:nvPr>
            <p:ph type="title"/>
          </p:nvPr>
        </p:nvSpPr>
        <p:spPr/>
        <p:txBody>
          <a:bodyPr/>
          <a:lstStyle/>
          <a:p>
            <a:r>
              <a:rPr lang="en-US" dirty="0"/>
              <a:t>DESIGN</a:t>
            </a:r>
          </a:p>
        </p:txBody>
      </p:sp>
      <p:pic>
        <p:nvPicPr>
          <p:cNvPr id="4" name="Content Placeholder 4">
            <a:extLst>
              <a:ext uri="{FF2B5EF4-FFF2-40B4-BE49-F238E27FC236}">
                <a16:creationId xmlns:a16="http://schemas.microsoft.com/office/drawing/2014/main" id="{642E567D-0755-E54C-A329-DB6D74A79A47}"/>
              </a:ext>
            </a:extLst>
          </p:cNvPr>
          <p:cNvPicPr>
            <a:picLocks noGrp="1" noChangeAspect="1"/>
          </p:cNvPicPr>
          <p:nvPr>
            <p:ph idx="1"/>
          </p:nvPr>
        </p:nvPicPr>
        <p:blipFill>
          <a:blip r:embed="rId2"/>
          <a:stretch>
            <a:fillRect/>
          </a:stretch>
        </p:blipFill>
        <p:spPr>
          <a:xfrm>
            <a:off x="3709359" y="586596"/>
            <a:ext cx="7901796" cy="6271404"/>
          </a:xfrm>
        </p:spPr>
      </p:pic>
    </p:spTree>
    <p:extLst>
      <p:ext uri="{BB962C8B-B14F-4D97-AF65-F5344CB8AC3E}">
        <p14:creationId xmlns:p14="http://schemas.microsoft.com/office/powerpoint/2010/main" val="304886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1160-A510-F94F-B4DC-DF6C5CE5FCA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Users</a:t>
            </a:r>
            <a:endParaRPr lang="en-US" dirty="0"/>
          </a:p>
        </p:txBody>
      </p:sp>
      <p:sp>
        <p:nvSpPr>
          <p:cNvPr id="3" name="Content Placeholder 2">
            <a:extLst>
              <a:ext uri="{FF2B5EF4-FFF2-40B4-BE49-F238E27FC236}">
                <a16:creationId xmlns:a16="http://schemas.microsoft.com/office/drawing/2014/main" id="{F98ED4CF-F8EC-A140-93E7-D4E79F768C00}"/>
              </a:ext>
            </a:extLst>
          </p:cNvPr>
          <p:cNvSpPr>
            <a:spLocks noGrp="1"/>
          </p:cNvSpPr>
          <p:nvPr>
            <p:ph idx="1"/>
          </p:nvPr>
        </p:nvSpPr>
        <p:spPr/>
        <p:txBody>
          <a:bodyPr/>
          <a:lstStyle/>
          <a:p>
            <a:r>
              <a:rPr lang="en-US" sz="1900" b="1" dirty="0">
                <a:latin typeface="Arial" panose="020B0604020202020204" pitchFamily="34" charset="0"/>
                <a:cs typeface="Arial" panose="020B0604020202020204" pitchFamily="34" charset="0"/>
              </a:rPr>
              <a:t>This application will be used by Connecticut local residence who don’t have a driving license or person who has just become eligible for applying for the driving license.</a:t>
            </a:r>
          </a:p>
          <a:p>
            <a:endParaRPr lang="en-US" sz="1900" b="1" dirty="0">
              <a:latin typeface="Arial" panose="020B0604020202020204" pitchFamily="34" charset="0"/>
              <a:cs typeface="Arial" panose="020B0604020202020204" pitchFamily="34" charset="0"/>
            </a:endParaRPr>
          </a:p>
          <a:p>
            <a:r>
              <a:rPr lang="en-US" sz="1900" b="1" dirty="0">
                <a:latin typeface="Arial" panose="020B0604020202020204" pitchFamily="34" charset="0"/>
                <a:cs typeface="Arial" panose="020B0604020202020204" pitchFamily="34" charset="0"/>
              </a:rPr>
              <a:t>The other users of this app will be international students or eligible non-immigrants like H1B, H4, L1, L2 visa holders who come to USA, Connecticut for education and temporary job perspective. Finally, this is a driving education app so anyone who wants to go through the rules and regulations of driving can utilize this application.</a:t>
            </a:r>
          </a:p>
          <a:p>
            <a:pPr marL="0" indent="0">
              <a:buNone/>
            </a:pPr>
            <a:endParaRPr lang="en-US" dirty="0"/>
          </a:p>
          <a:p>
            <a:endParaRPr lang="en-US" dirty="0"/>
          </a:p>
        </p:txBody>
      </p:sp>
    </p:spTree>
    <p:extLst>
      <p:ext uri="{BB962C8B-B14F-4D97-AF65-F5344CB8AC3E}">
        <p14:creationId xmlns:p14="http://schemas.microsoft.com/office/powerpoint/2010/main" val="65555447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{96C12AAD-BDE6-9342-89F8-69BBEC9593A9}tf10001071</Template>
  <TotalTime>243</TotalTime>
  <Words>626</Words>
  <Application>Microsoft Macintosh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Bradley Hand</vt:lpstr>
      <vt:lpstr>Cooper Black</vt:lpstr>
      <vt:lpstr>Copperplate Gothic Bold</vt:lpstr>
      <vt:lpstr>Gill Sans MT</vt:lpstr>
      <vt:lpstr>Impact</vt:lpstr>
      <vt:lpstr>Wingdings</vt:lpstr>
      <vt:lpstr>Badge</vt:lpstr>
      <vt:lpstr>CT DMV Study</vt:lpstr>
      <vt:lpstr>PURPOSE:</vt:lpstr>
      <vt:lpstr>Research &amp; DEVElopment:</vt:lpstr>
      <vt:lpstr>existing applications:</vt:lpstr>
      <vt:lpstr>Introduction:</vt:lpstr>
      <vt:lpstr>AdVANTAGES:</vt:lpstr>
      <vt:lpstr>       VISUAL Features:</vt:lpstr>
      <vt:lpstr>DESIGN</vt:lpstr>
      <vt:lpstr>Users</vt:lpstr>
      <vt:lpstr>Technology</vt:lpstr>
      <vt:lpstr>Current status OF App</vt:lpstr>
      <vt:lpstr>VIDEO: APP PRESENTATION</vt:lpstr>
      <vt:lpstr>            ThANK   YOU     Happy Driving!</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DMV Study</dc:title>
  <dc:creator>Microsoft Office User</dc:creator>
  <cp:lastModifiedBy>Microsoft Office User</cp:lastModifiedBy>
  <cp:revision>21</cp:revision>
  <dcterms:created xsi:type="dcterms:W3CDTF">2018-07-06T14:47:07Z</dcterms:created>
  <dcterms:modified xsi:type="dcterms:W3CDTF">2018-07-06T19:58:35Z</dcterms:modified>
</cp:coreProperties>
</file>