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nva Sans Bold" panose="020B0604020202020204" charset="0"/>
      <p:regular r:id="rId11"/>
    </p:embeddedFont>
    <p:embeddedFont>
      <p:font typeface="Poppins Bold" panose="020B0604020202020204" charset="0"/>
      <p:regular r:id="rId12"/>
    </p:embeddedFont>
    <p:embeddedFont>
      <p:font typeface="Poppins Bold Italics"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0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22.05.2025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 condition that damages the protective coating (myelin) of nerves.</a:t>
            </a:r>
          </a:p>
          <a:p>
            <a:endParaRPr lang="en-US"/>
          </a:p>
          <a:p>
            <a:r>
              <a:rPr lang="en-US"/>
              <a:t>-leading to symptoms like blurred vision, mobility issues, and cognitive challenges.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 condition that damages the protective coating (myelin) of nerves.</a:t>
            </a:r>
          </a:p>
          <a:p>
            <a:endParaRPr lang="en-US"/>
          </a:p>
          <a:p>
            <a:r>
              <a:rPr lang="en-US"/>
              <a:t>-leading to symptoms like blurred vision, mobility issues, and cognitive challenges.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 condition that damages the protective coating (myelin) of nerves.</a:t>
            </a:r>
          </a:p>
          <a:p>
            <a:endParaRPr lang="en-US"/>
          </a:p>
          <a:p>
            <a:r>
              <a:rPr lang="en-US"/>
              <a:t>-leading to symptoms like blurred vision, mobility issues, and cognitive challenges.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 condition that damages the protective coating (myelin) of nerves.</a:t>
            </a:r>
          </a:p>
          <a:p>
            <a:endParaRPr lang="en-US"/>
          </a:p>
          <a:p>
            <a:r>
              <a:rPr lang="en-US"/>
              <a:t>-leading to symptoms like blurred vision, mobility issues, and cognitive challenges.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hyperlink" Target="https://c-path.org/multiple-sclerosis-outcome-assessments-consortium-msoac-placebo-database-faq/" TargetMode="External"/><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0D1FF">
                    <a:alpha val="82000"/>
                  </a:srgbClr>
                </a:gs>
                <a:gs pos="50000">
                  <a:srgbClr val="001496">
                    <a:alpha val="82000"/>
                  </a:srgbClr>
                </a:gs>
                <a:gs pos="100000">
                  <a:srgbClr val="000F70">
                    <a:alpha val="82000"/>
                  </a:srgbClr>
                </a:gs>
              </a:gsLst>
              <a:path path="circle">
                <a:fillToRect l="50000" t="50000" r="50000" b="50000"/>
              </a:path>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5261107" y="1779590"/>
            <a:ext cx="7098522" cy="7098522"/>
          </a:xfrm>
          <a:custGeom>
            <a:avLst/>
            <a:gdLst/>
            <a:ahLst/>
            <a:cxnLst/>
            <a:rect l="l" t="t" r="r" b="b"/>
            <a:pathLst>
              <a:path w="7098522" h="7098522">
                <a:moveTo>
                  <a:pt x="0" y="0"/>
                </a:moveTo>
                <a:lnTo>
                  <a:pt x="7098521" y="0"/>
                </a:lnTo>
                <a:lnTo>
                  <a:pt x="7098521" y="7098522"/>
                </a:lnTo>
                <a:lnTo>
                  <a:pt x="0" y="7098522"/>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359118" y="3529524"/>
            <a:ext cx="17928882" cy="2133650"/>
          </a:xfrm>
          <a:prstGeom prst="rect">
            <a:avLst/>
          </a:prstGeom>
        </p:spPr>
        <p:txBody>
          <a:bodyPr lIns="0" tIns="0" rIns="0" bIns="0" rtlCol="0" anchor="t">
            <a:spAutoFit/>
          </a:bodyPr>
          <a:lstStyle/>
          <a:p>
            <a:pPr algn="ctr">
              <a:lnSpc>
                <a:spcPts val="8399"/>
              </a:lnSpc>
            </a:pPr>
            <a:r>
              <a:rPr lang="en-US" sz="5999" b="1">
                <a:solidFill>
                  <a:srgbClr val="FFFFFF"/>
                </a:solidFill>
                <a:latin typeface="Poppins Bold"/>
                <a:ea typeface="Poppins Bold"/>
                <a:cs typeface="Poppins Bold"/>
                <a:sym typeface="Poppins Bold"/>
              </a:rPr>
              <a:t>Early Fall Detection in Musltiple Sclerosis Patients Using Deep Neural Networks</a:t>
            </a:r>
          </a:p>
        </p:txBody>
      </p:sp>
      <p:sp>
        <p:nvSpPr>
          <p:cNvPr id="8" name="TextBox 8"/>
          <p:cNvSpPr txBox="1"/>
          <p:nvPr/>
        </p:nvSpPr>
        <p:spPr>
          <a:xfrm>
            <a:off x="2278626" y="1014946"/>
            <a:ext cx="13730749" cy="1319738"/>
          </a:xfrm>
          <a:prstGeom prst="rect">
            <a:avLst/>
          </a:prstGeom>
        </p:spPr>
        <p:txBody>
          <a:bodyPr lIns="0" tIns="0" rIns="0" bIns="0" rtlCol="0" anchor="t">
            <a:spAutoFit/>
          </a:bodyPr>
          <a:lstStyle/>
          <a:p>
            <a:pPr algn="ctr">
              <a:lnSpc>
                <a:spcPts val="10209"/>
              </a:lnSpc>
            </a:pPr>
            <a:r>
              <a:rPr lang="en-US" sz="7292" b="1">
                <a:solidFill>
                  <a:srgbClr val="FFFFFF"/>
                </a:solidFill>
                <a:latin typeface="Poppins Bold"/>
                <a:ea typeface="Poppins Bold"/>
                <a:cs typeface="Poppins Bold"/>
                <a:sym typeface="Poppins Bold"/>
              </a:rPr>
              <a:t>Master Thesis</a:t>
            </a:r>
          </a:p>
        </p:txBody>
      </p:sp>
      <p:sp>
        <p:nvSpPr>
          <p:cNvPr id="9" name="TextBox 9"/>
          <p:cNvSpPr txBox="1"/>
          <p:nvPr/>
        </p:nvSpPr>
        <p:spPr>
          <a:xfrm>
            <a:off x="14670914" y="8512103"/>
            <a:ext cx="2486031" cy="989965"/>
          </a:xfrm>
          <a:prstGeom prst="rect">
            <a:avLst/>
          </a:prstGeom>
        </p:spPr>
        <p:txBody>
          <a:bodyPr lIns="0" tIns="0" rIns="0" bIns="0" rtlCol="0" anchor="t">
            <a:spAutoFit/>
          </a:bodyPr>
          <a:lstStyle/>
          <a:p>
            <a:pPr algn="ctr">
              <a:lnSpc>
                <a:spcPts val="2659"/>
              </a:lnSpc>
              <a:spcBef>
                <a:spcPct val="0"/>
              </a:spcBef>
            </a:pPr>
            <a:r>
              <a:rPr lang="en-US" sz="1899" b="1">
                <a:solidFill>
                  <a:srgbClr val="FFFFFF"/>
                </a:solidFill>
                <a:latin typeface="Canva Sans Bold"/>
                <a:ea typeface="Canva Sans Bold"/>
                <a:cs typeface="Canva Sans Bold"/>
                <a:sym typeface="Canva Sans Bold"/>
              </a:rPr>
              <a:t>By </a:t>
            </a:r>
          </a:p>
          <a:p>
            <a:pPr algn="ctr">
              <a:lnSpc>
                <a:spcPts val="2659"/>
              </a:lnSpc>
              <a:spcBef>
                <a:spcPct val="0"/>
              </a:spcBef>
            </a:pPr>
            <a:r>
              <a:rPr lang="en-US" sz="1899" b="1">
                <a:solidFill>
                  <a:srgbClr val="FFFFFF"/>
                </a:solidFill>
                <a:latin typeface="Canva Sans Bold"/>
                <a:ea typeface="Canva Sans Bold"/>
                <a:cs typeface="Canva Sans Bold"/>
                <a:sym typeface="Canva Sans Bold"/>
              </a:rPr>
              <a:t>Tejas Waidande </a:t>
            </a:r>
          </a:p>
          <a:p>
            <a:pPr algn="ctr">
              <a:lnSpc>
                <a:spcPts val="2659"/>
              </a:lnSpc>
              <a:spcBef>
                <a:spcPct val="0"/>
              </a:spcBef>
            </a:pPr>
            <a:r>
              <a:rPr lang="en-US" sz="1899" b="1">
                <a:solidFill>
                  <a:srgbClr val="FFFFFF"/>
                </a:solidFill>
                <a:latin typeface="Canva Sans Bold"/>
                <a:ea typeface="Canva Sans Bold"/>
                <a:cs typeface="Canva Sans Bold"/>
                <a:sym typeface="Canva Sans Bold"/>
              </a:rPr>
              <a:t>(11037651)</a:t>
            </a:r>
          </a:p>
        </p:txBody>
      </p:sp>
      <p:sp>
        <p:nvSpPr>
          <p:cNvPr id="10" name="TextBox 10"/>
          <p:cNvSpPr txBox="1"/>
          <p:nvPr/>
        </p:nvSpPr>
        <p:spPr>
          <a:xfrm>
            <a:off x="2278626" y="2691769"/>
            <a:ext cx="13730749" cy="566395"/>
          </a:xfrm>
          <a:prstGeom prst="rect">
            <a:avLst/>
          </a:prstGeom>
        </p:spPr>
        <p:txBody>
          <a:bodyPr lIns="0" tIns="0" rIns="0" bIns="0" rtlCol="0" anchor="t">
            <a:spAutoFit/>
          </a:bodyPr>
          <a:lstStyle/>
          <a:p>
            <a:pPr algn="ctr">
              <a:lnSpc>
                <a:spcPts val="4480"/>
              </a:lnSpc>
            </a:pPr>
            <a:r>
              <a:rPr lang="en-US" sz="3200" b="1">
                <a:solidFill>
                  <a:srgbClr val="FFFFFF"/>
                </a:solidFill>
                <a:latin typeface="Poppins Bold"/>
                <a:ea typeface="Poppins Bold"/>
                <a:cs typeface="Poppins Bold"/>
                <a:sym typeface="Poppins Bold"/>
              </a:rPr>
              <a:t>Status Update -1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65286" y="720090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6">
              <a:alphaModFix amt="58000"/>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7260825" y="2764155"/>
            <a:ext cx="10496960" cy="5968365"/>
          </a:xfrm>
          <a:prstGeom prst="rect">
            <a:avLst/>
          </a:prstGeom>
        </p:spPr>
        <p:txBody>
          <a:bodyPr lIns="0" tIns="0" rIns="0" bIns="0" rtlCol="0" anchor="t">
            <a:spAutoFit/>
          </a:bodyPr>
          <a:lstStyle/>
          <a:p>
            <a:pPr algn="l">
              <a:lnSpc>
                <a:spcPts val="4680"/>
              </a:lnSpc>
            </a:pPr>
            <a:r>
              <a:rPr lang="en-US" sz="4500" b="1">
                <a:solidFill>
                  <a:srgbClr val="FFFFFF"/>
                </a:solidFill>
                <a:latin typeface="Poppins Bold"/>
                <a:ea typeface="Poppins Bold"/>
                <a:cs typeface="Poppins Bold"/>
                <a:sym typeface="Poppins Bold"/>
              </a:rPr>
              <a:t>A condition that affects nerves in your central nervous system.</a:t>
            </a:r>
          </a:p>
          <a:p>
            <a:pPr algn="l">
              <a:lnSpc>
                <a:spcPts val="4680"/>
              </a:lnSpc>
            </a:pPr>
            <a:endParaRPr lang="en-US" sz="4500" b="1">
              <a:solidFill>
                <a:srgbClr val="FFFFFF"/>
              </a:solidFill>
              <a:latin typeface="Poppins Bold"/>
              <a:ea typeface="Poppins Bold"/>
              <a:cs typeface="Poppins Bold"/>
              <a:sym typeface="Poppins Bold"/>
            </a:endParaRPr>
          </a:p>
          <a:p>
            <a:pPr algn="l">
              <a:lnSpc>
                <a:spcPts val="4680"/>
              </a:lnSpc>
            </a:pPr>
            <a:r>
              <a:rPr lang="en-US" sz="4500" b="1">
                <a:solidFill>
                  <a:srgbClr val="FFFFFF"/>
                </a:solidFill>
                <a:latin typeface="Poppins Bold"/>
                <a:ea typeface="Poppins Bold"/>
                <a:cs typeface="Poppins Bold"/>
                <a:sym typeface="Poppins Bold"/>
              </a:rPr>
              <a:t>That's the brain and spinal cord. In MS, the coating (myelin) that protects your nerves is damaged. </a:t>
            </a:r>
          </a:p>
          <a:p>
            <a:pPr algn="l">
              <a:lnSpc>
                <a:spcPts val="4680"/>
              </a:lnSpc>
            </a:pPr>
            <a:endParaRPr lang="en-US" sz="4500" b="1">
              <a:solidFill>
                <a:srgbClr val="FFFFFF"/>
              </a:solidFill>
              <a:latin typeface="Poppins Bold"/>
              <a:ea typeface="Poppins Bold"/>
              <a:cs typeface="Poppins Bold"/>
              <a:sym typeface="Poppins Bold"/>
            </a:endParaRPr>
          </a:p>
          <a:p>
            <a:pPr algn="l">
              <a:lnSpc>
                <a:spcPts val="4680"/>
              </a:lnSpc>
            </a:pPr>
            <a:r>
              <a:rPr lang="en-US" sz="4500" b="1">
                <a:solidFill>
                  <a:srgbClr val="FFFFFF"/>
                </a:solidFill>
                <a:latin typeface="Poppins Bold"/>
                <a:ea typeface="Poppins Bold"/>
                <a:cs typeface="Poppins Bold"/>
                <a:sym typeface="Poppins Bold"/>
              </a:rPr>
              <a:t>This causes a range of symptoms like blurred vision and problems with how we move, think and feel.</a:t>
            </a:r>
          </a:p>
        </p:txBody>
      </p:sp>
      <p:sp>
        <p:nvSpPr>
          <p:cNvPr id="9" name="Freeform 9"/>
          <p:cNvSpPr/>
          <p:nvPr/>
        </p:nvSpPr>
        <p:spPr>
          <a:xfrm>
            <a:off x="597543" y="2238639"/>
            <a:ext cx="5522549" cy="5809722"/>
          </a:xfrm>
          <a:custGeom>
            <a:avLst/>
            <a:gdLst/>
            <a:ahLst/>
            <a:cxnLst/>
            <a:rect l="l" t="t" r="r" b="b"/>
            <a:pathLst>
              <a:path w="5522549" h="5809722">
                <a:moveTo>
                  <a:pt x="0" y="0"/>
                </a:moveTo>
                <a:lnTo>
                  <a:pt x="5522549" y="0"/>
                </a:lnTo>
                <a:lnTo>
                  <a:pt x="5522549" y="5809722"/>
                </a:lnTo>
                <a:lnTo>
                  <a:pt x="0" y="5809722"/>
                </a:lnTo>
                <a:lnTo>
                  <a:pt x="0" y="0"/>
                </a:lnTo>
                <a:close/>
              </a:path>
            </a:pathLst>
          </a:custGeom>
          <a:blipFill>
            <a:blip r:embed="rId8"/>
            <a:stretch>
              <a:fillRect/>
            </a:stretch>
          </a:blipFill>
        </p:spPr>
      </p:sp>
      <p:sp>
        <p:nvSpPr>
          <p:cNvPr id="10" name="TextBox 10"/>
          <p:cNvSpPr txBox="1"/>
          <p:nvPr/>
        </p:nvSpPr>
        <p:spPr>
          <a:xfrm>
            <a:off x="317338" y="805865"/>
            <a:ext cx="10372366" cy="831316"/>
          </a:xfrm>
          <a:prstGeom prst="rect">
            <a:avLst/>
          </a:prstGeom>
        </p:spPr>
        <p:txBody>
          <a:bodyPr lIns="0" tIns="0" rIns="0" bIns="0" rtlCol="0" anchor="t">
            <a:spAutoFit/>
          </a:bodyPr>
          <a:lstStyle/>
          <a:p>
            <a:pPr algn="l">
              <a:lnSpc>
                <a:spcPts val="5985"/>
              </a:lnSpc>
            </a:pPr>
            <a:r>
              <a:rPr lang="en-US" sz="5754" b="1">
                <a:solidFill>
                  <a:srgbClr val="FFFFFF"/>
                </a:solidFill>
                <a:latin typeface="Poppins Bold"/>
                <a:ea typeface="Poppins Bold"/>
                <a:cs typeface="Poppins Bold"/>
                <a:sym typeface="Poppins Bold"/>
              </a:rPr>
              <a:t>What is Multiple Sclerosis?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23884"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65286" y="720090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6">
              <a:alphaModFix amt="58000"/>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255041" y="2170258"/>
            <a:ext cx="17296345" cy="7269146"/>
          </a:xfrm>
          <a:prstGeom prst="rect">
            <a:avLst/>
          </a:prstGeom>
        </p:spPr>
        <p:txBody>
          <a:bodyPr lIns="0" tIns="0" rIns="0" bIns="0" rtlCol="0" anchor="t">
            <a:spAutoFit/>
          </a:bodyPr>
          <a:lstStyle/>
          <a:p>
            <a:pPr marL="912640" lvl="1" indent="-456320" algn="l">
              <a:lnSpc>
                <a:spcPts val="8285"/>
              </a:lnSpc>
              <a:buFont typeface="Arial"/>
              <a:buChar char="•"/>
            </a:pPr>
            <a:r>
              <a:rPr lang="en-US" sz="4227" b="1" dirty="0">
                <a:solidFill>
                  <a:srgbClr val="FFFFFF"/>
                </a:solidFill>
                <a:latin typeface="Poppins Bold"/>
                <a:ea typeface="Poppins Bold"/>
                <a:cs typeface="Poppins Bold"/>
                <a:sym typeface="Poppins Bold"/>
              </a:rPr>
              <a:t>~50% of </a:t>
            </a:r>
            <a:r>
              <a:rPr lang="en-US" sz="4227" b="1" dirty="0" err="1">
                <a:solidFill>
                  <a:srgbClr val="FFFFFF"/>
                </a:solidFill>
                <a:latin typeface="Poppins Bold"/>
                <a:ea typeface="Poppins Bold"/>
                <a:cs typeface="Poppins Bold"/>
                <a:sym typeface="Poppins Bold"/>
              </a:rPr>
              <a:t>pwMS</a:t>
            </a:r>
            <a:r>
              <a:rPr lang="en-US" sz="4227" b="1" dirty="0">
                <a:solidFill>
                  <a:srgbClr val="FFFFFF"/>
                </a:solidFill>
                <a:latin typeface="Poppins Bold"/>
                <a:ea typeface="Poppins Bold"/>
                <a:cs typeface="Poppins Bold"/>
                <a:sym typeface="Poppins Bold"/>
              </a:rPr>
              <a:t> experience at least one fall per year</a:t>
            </a:r>
          </a:p>
          <a:p>
            <a:pPr marL="912640" lvl="1" indent="-456320" algn="l">
              <a:lnSpc>
                <a:spcPts val="8285"/>
              </a:lnSpc>
              <a:buFont typeface="Arial"/>
              <a:buChar char="•"/>
            </a:pPr>
            <a:r>
              <a:rPr lang="en-US" sz="4227" b="1" dirty="0">
                <a:solidFill>
                  <a:srgbClr val="FFFFFF"/>
                </a:solidFill>
                <a:latin typeface="Poppins Bold"/>
                <a:ea typeface="Poppins Bold"/>
                <a:cs typeface="Poppins Bold"/>
                <a:sym typeface="Poppins Bold"/>
              </a:rPr>
              <a:t>Traditional models lack accuracy in complex, high-dimensional datasets</a:t>
            </a:r>
          </a:p>
          <a:p>
            <a:pPr marL="912640" lvl="1" indent="-456320" algn="l">
              <a:lnSpc>
                <a:spcPts val="8285"/>
              </a:lnSpc>
              <a:buFont typeface="Arial"/>
              <a:buChar char="•"/>
            </a:pPr>
            <a:r>
              <a:rPr lang="en-US" sz="4227" b="1" dirty="0">
                <a:solidFill>
                  <a:srgbClr val="FFFFFF"/>
                </a:solidFill>
                <a:latin typeface="Poppins Bold"/>
                <a:ea typeface="Poppins Bold"/>
                <a:cs typeface="Poppins Bold"/>
                <a:sym typeface="Poppins Bold"/>
              </a:rPr>
              <a:t>Early identification = timely interventions &amp; better outcomes</a:t>
            </a:r>
          </a:p>
          <a:p>
            <a:pPr marL="912640" lvl="1" indent="-456320" algn="l">
              <a:lnSpc>
                <a:spcPts val="8285"/>
              </a:lnSpc>
              <a:buFont typeface="Arial"/>
              <a:buChar char="•"/>
            </a:pPr>
            <a:r>
              <a:rPr lang="en-US" sz="4227" b="1" dirty="0">
                <a:solidFill>
                  <a:srgbClr val="FFFFFF"/>
                </a:solidFill>
                <a:latin typeface="Poppins Bold"/>
                <a:ea typeface="Poppins Bold"/>
                <a:cs typeface="Poppins Bold"/>
                <a:sym typeface="Poppins Bold"/>
              </a:rPr>
              <a:t>Supported by regulatory-quality data (</a:t>
            </a:r>
            <a:r>
              <a:rPr lang="en-US" sz="4227" b="1" u="sng" dirty="0">
                <a:solidFill>
                  <a:schemeClr val="accent1"/>
                </a:solidFill>
                <a:latin typeface="Poppins Bold"/>
                <a:ea typeface="Poppins Bold"/>
                <a:cs typeface="Poppins Bold"/>
                <a:sym typeface="Poppins Bold"/>
                <a:hlinkClick r:id="rId8" tooltip="https://c-path.org/multiple-sclerosis-outcome-assessments-consortium-msoac-placebo-database-faq/">
                  <a:extLst>
                    <a:ext uri="{A12FA001-AC4F-418D-AE19-62706E023703}">
                      <ahyp:hlinkClr xmlns:ahyp="http://schemas.microsoft.com/office/drawing/2018/hyperlinkcolor" val="tx"/>
                    </a:ext>
                  </a:extLst>
                </a:hlinkClick>
              </a:rPr>
              <a:t>MSOAC Placebo</a:t>
            </a:r>
            <a:r>
              <a:rPr lang="en-US" sz="4227" b="1" dirty="0">
                <a:solidFill>
                  <a:srgbClr val="FFFFFF"/>
                </a:solidFill>
                <a:latin typeface="Poppins Bold"/>
                <a:ea typeface="Poppins Bold"/>
                <a:cs typeface="Poppins Bold"/>
                <a:sym typeface="Poppins Bold"/>
              </a:rPr>
              <a:t>)</a:t>
            </a:r>
          </a:p>
          <a:p>
            <a:pPr algn="l">
              <a:lnSpc>
                <a:spcPts val="8285"/>
              </a:lnSpc>
            </a:pPr>
            <a:endParaRPr lang="en-US" sz="4227" b="1" dirty="0">
              <a:solidFill>
                <a:srgbClr val="FFFFFF"/>
              </a:solidFill>
              <a:latin typeface="Poppins Bold"/>
              <a:ea typeface="Poppins Bold"/>
              <a:cs typeface="Poppins Bold"/>
              <a:sym typeface="Poppins Bold"/>
            </a:endParaRPr>
          </a:p>
        </p:txBody>
      </p:sp>
      <p:sp>
        <p:nvSpPr>
          <p:cNvPr id="9" name="TextBox 9"/>
          <p:cNvSpPr txBox="1"/>
          <p:nvPr/>
        </p:nvSpPr>
        <p:spPr>
          <a:xfrm>
            <a:off x="317338" y="805865"/>
            <a:ext cx="10372366" cy="831292"/>
          </a:xfrm>
          <a:prstGeom prst="rect">
            <a:avLst/>
          </a:prstGeom>
        </p:spPr>
        <p:txBody>
          <a:bodyPr lIns="0" tIns="0" rIns="0" bIns="0" rtlCol="0" anchor="t">
            <a:spAutoFit/>
          </a:bodyPr>
          <a:lstStyle/>
          <a:p>
            <a:pPr algn="l">
              <a:lnSpc>
                <a:spcPts val="5985"/>
              </a:lnSpc>
            </a:pPr>
            <a:r>
              <a:rPr lang="en-US" sz="5754" b="1">
                <a:solidFill>
                  <a:srgbClr val="FFFFFF"/>
                </a:solidFill>
                <a:latin typeface="Poppins Bold"/>
                <a:ea typeface="Poppins Bold"/>
                <a:cs typeface="Poppins Bold"/>
                <a:sym typeface="Poppins Bold"/>
              </a:rPr>
              <a:t>Motivation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65286" y="720090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6">
              <a:alphaModFix amt="58000"/>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91661" y="2406849"/>
            <a:ext cx="17904679" cy="6537379"/>
          </a:xfrm>
          <a:prstGeom prst="rect">
            <a:avLst/>
          </a:prstGeom>
        </p:spPr>
        <p:txBody>
          <a:bodyPr lIns="0" tIns="0" rIns="0" bIns="0" rtlCol="0" anchor="t">
            <a:spAutoFit/>
          </a:bodyPr>
          <a:lstStyle/>
          <a:p>
            <a:pPr algn="l">
              <a:lnSpc>
                <a:spcPts val="7474"/>
              </a:lnSpc>
            </a:pPr>
            <a:r>
              <a:rPr lang="en-US" sz="3813" b="1" i="1">
                <a:solidFill>
                  <a:srgbClr val="FFFFFF"/>
                </a:solidFill>
                <a:latin typeface="Poppins Bold Italics"/>
                <a:ea typeface="Poppins Bold Italics"/>
                <a:cs typeface="Poppins Bold Italics"/>
                <a:sym typeface="Poppins Bold Italics"/>
              </a:rPr>
              <a:t>This research will show the performance of deep neural network models to classify fallers and non-fallers among pwMS using the MSOAC Placebo Database and many other datasets that consist of clinical, demographic, and functional data. The aim is to show that deep neural networks outperform conventional models in predicting fall risk, supporting future clinical decision-making in terms of early prediction.</a:t>
            </a:r>
          </a:p>
        </p:txBody>
      </p:sp>
      <p:sp>
        <p:nvSpPr>
          <p:cNvPr id="9" name="TextBox 9"/>
          <p:cNvSpPr txBox="1"/>
          <p:nvPr/>
        </p:nvSpPr>
        <p:spPr>
          <a:xfrm>
            <a:off x="317338" y="805865"/>
            <a:ext cx="10372366" cy="831292"/>
          </a:xfrm>
          <a:prstGeom prst="rect">
            <a:avLst/>
          </a:prstGeom>
        </p:spPr>
        <p:txBody>
          <a:bodyPr lIns="0" tIns="0" rIns="0" bIns="0" rtlCol="0" anchor="t">
            <a:spAutoFit/>
          </a:bodyPr>
          <a:lstStyle/>
          <a:p>
            <a:pPr algn="l">
              <a:lnSpc>
                <a:spcPts val="5985"/>
              </a:lnSpc>
            </a:pPr>
            <a:r>
              <a:rPr lang="en-US" sz="5754" b="1">
                <a:solidFill>
                  <a:srgbClr val="FFFFFF"/>
                </a:solidFill>
                <a:latin typeface="Poppins Bold"/>
                <a:ea typeface="Poppins Bold"/>
                <a:cs typeface="Poppins Bold"/>
                <a:sym typeface="Poppins Bold"/>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65286" y="720090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6">
              <a:alphaModFix amt="58000"/>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91661" y="2128822"/>
            <a:ext cx="17904679" cy="6537379"/>
          </a:xfrm>
          <a:prstGeom prst="rect">
            <a:avLst/>
          </a:prstGeom>
        </p:spPr>
        <p:txBody>
          <a:bodyPr lIns="0" tIns="0" rIns="0" bIns="0" rtlCol="0" anchor="t">
            <a:spAutoFit/>
          </a:bodyPr>
          <a:lstStyle/>
          <a:p>
            <a:pPr marL="823319" lvl="1" indent="-411659" algn="l">
              <a:lnSpc>
                <a:spcPts val="7474"/>
              </a:lnSpc>
              <a:buFont typeface="Arial"/>
              <a:buChar char="•"/>
            </a:pPr>
            <a:r>
              <a:rPr lang="en-US" sz="3813" b="1" i="1">
                <a:solidFill>
                  <a:srgbClr val="FFFFFF"/>
                </a:solidFill>
                <a:latin typeface="Poppins Bold Italics"/>
                <a:ea typeface="Poppins Bold Italics"/>
                <a:cs typeface="Poppins Bold Italics"/>
                <a:sym typeface="Poppins Bold Italics"/>
              </a:rPr>
              <a:t>To build a faller vs. non-faller classifier for pwMS using DNN</a:t>
            </a:r>
          </a:p>
          <a:p>
            <a:pPr marL="823319" lvl="1" indent="-411659" algn="l">
              <a:lnSpc>
                <a:spcPts val="7474"/>
              </a:lnSpc>
              <a:buFont typeface="Arial"/>
              <a:buChar char="•"/>
            </a:pPr>
            <a:r>
              <a:rPr lang="en-US" sz="3813" b="1" i="1">
                <a:solidFill>
                  <a:srgbClr val="FFFFFF"/>
                </a:solidFill>
                <a:latin typeface="Poppins Bold Italics"/>
                <a:ea typeface="Poppins Bold Italics"/>
                <a:cs typeface="Poppins Bold Italics"/>
                <a:sym typeface="Poppins Bold Italics"/>
              </a:rPr>
              <a:t>To evaluate model performance on multiple parameters of MSOAC Placebo data and their impact on the model.</a:t>
            </a:r>
          </a:p>
          <a:p>
            <a:pPr marL="823319" lvl="1" indent="-411659" algn="l">
              <a:lnSpc>
                <a:spcPts val="7474"/>
              </a:lnSpc>
              <a:buFont typeface="Arial"/>
              <a:buChar char="•"/>
            </a:pPr>
            <a:r>
              <a:rPr lang="en-US" sz="3813" b="1" i="1">
                <a:solidFill>
                  <a:srgbClr val="FFFFFF"/>
                </a:solidFill>
                <a:latin typeface="Poppins Bold Italics"/>
                <a:ea typeface="Poppins Bold Italics"/>
                <a:cs typeface="Poppins Bold Italics"/>
                <a:sym typeface="Poppins Bold Italics"/>
              </a:rPr>
              <a:t>To test the deep learning model until achieveing failure point.</a:t>
            </a:r>
          </a:p>
          <a:p>
            <a:pPr marL="823319" lvl="1" indent="-411659" algn="l">
              <a:lnSpc>
                <a:spcPts val="7474"/>
              </a:lnSpc>
              <a:buFont typeface="Arial"/>
              <a:buChar char="•"/>
            </a:pPr>
            <a:r>
              <a:rPr lang="en-US" sz="3813" b="1" i="1">
                <a:solidFill>
                  <a:srgbClr val="FFFFFF"/>
                </a:solidFill>
                <a:latin typeface="Poppins Bold Italics"/>
                <a:ea typeface="Poppins Bold Italics"/>
                <a:cs typeface="Poppins Bold Italics"/>
                <a:sym typeface="Poppins Bold Italics"/>
              </a:rPr>
              <a:t>To create a reproducible, patient level fall-risk prediction framework.</a:t>
            </a:r>
          </a:p>
          <a:p>
            <a:pPr algn="l">
              <a:lnSpc>
                <a:spcPts val="7474"/>
              </a:lnSpc>
            </a:pPr>
            <a:endParaRPr lang="en-US" sz="3813" b="1" i="1">
              <a:solidFill>
                <a:srgbClr val="FFFFFF"/>
              </a:solidFill>
              <a:latin typeface="Poppins Bold Italics"/>
              <a:ea typeface="Poppins Bold Italics"/>
              <a:cs typeface="Poppins Bold Italics"/>
              <a:sym typeface="Poppins Bold Italics"/>
            </a:endParaRPr>
          </a:p>
        </p:txBody>
      </p:sp>
      <p:sp>
        <p:nvSpPr>
          <p:cNvPr id="9" name="TextBox 9"/>
          <p:cNvSpPr txBox="1"/>
          <p:nvPr/>
        </p:nvSpPr>
        <p:spPr>
          <a:xfrm>
            <a:off x="317338" y="805865"/>
            <a:ext cx="10372366" cy="831292"/>
          </a:xfrm>
          <a:prstGeom prst="rect">
            <a:avLst/>
          </a:prstGeom>
        </p:spPr>
        <p:txBody>
          <a:bodyPr lIns="0" tIns="0" rIns="0" bIns="0" rtlCol="0" anchor="t">
            <a:spAutoFit/>
          </a:bodyPr>
          <a:lstStyle/>
          <a:p>
            <a:pPr algn="l">
              <a:lnSpc>
                <a:spcPts val="5985"/>
              </a:lnSpc>
            </a:pPr>
            <a:r>
              <a:rPr lang="en-US" sz="5754" b="1">
                <a:solidFill>
                  <a:srgbClr val="FFFFFF"/>
                </a:solidFill>
                <a:latin typeface="Poppins Bold"/>
                <a:ea typeface="Poppins Bold"/>
                <a:cs typeface="Poppins Bold"/>
                <a:sym typeface="Poppins Bold"/>
              </a:rPr>
              <a:t>Research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65286" y="720090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6">
              <a:alphaModFix amt="58000"/>
              <a:extLst>
                <a:ext uri="{96DAC541-7B7A-43D3-8B79-37D633B846F1}">
                  <asvg:svgBlip xmlns:asvg="http://schemas.microsoft.com/office/drawing/2016/SVG/main" r:embed="rId7"/>
                </a:ext>
              </a:extLst>
            </a:blip>
            <a:stretch>
              <a:fillRect/>
            </a:stretch>
          </a:blipFill>
        </p:spPr>
      </p:sp>
      <p:sp>
        <p:nvSpPr>
          <p:cNvPr id="8" name="Freeform 8"/>
          <p:cNvSpPr/>
          <p:nvPr/>
        </p:nvSpPr>
        <p:spPr>
          <a:xfrm>
            <a:off x="317338" y="2215263"/>
            <a:ext cx="9590707" cy="5967685"/>
          </a:xfrm>
          <a:custGeom>
            <a:avLst/>
            <a:gdLst/>
            <a:ahLst/>
            <a:cxnLst/>
            <a:rect l="l" t="t" r="r" b="b"/>
            <a:pathLst>
              <a:path w="9590707" h="5967685">
                <a:moveTo>
                  <a:pt x="0" y="0"/>
                </a:moveTo>
                <a:lnTo>
                  <a:pt x="9590708" y="0"/>
                </a:lnTo>
                <a:lnTo>
                  <a:pt x="9590708" y="5967685"/>
                </a:lnTo>
                <a:lnTo>
                  <a:pt x="0" y="5967685"/>
                </a:lnTo>
                <a:lnTo>
                  <a:pt x="0" y="0"/>
                </a:lnTo>
                <a:close/>
              </a:path>
            </a:pathLst>
          </a:custGeom>
          <a:blipFill>
            <a:blip r:embed="rId8"/>
            <a:stretch>
              <a:fillRect l="-669" t="-548" r="-669"/>
            </a:stretch>
          </a:blipFill>
        </p:spPr>
      </p:sp>
      <p:sp>
        <p:nvSpPr>
          <p:cNvPr id="9" name="TextBox 9"/>
          <p:cNvSpPr txBox="1"/>
          <p:nvPr/>
        </p:nvSpPr>
        <p:spPr>
          <a:xfrm>
            <a:off x="9908046" y="1842815"/>
            <a:ext cx="7879506" cy="6023686"/>
          </a:xfrm>
          <a:prstGeom prst="rect">
            <a:avLst/>
          </a:prstGeom>
        </p:spPr>
        <p:txBody>
          <a:bodyPr lIns="0" tIns="0" rIns="0" bIns="0" rtlCol="0" anchor="t">
            <a:spAutoFit/>
          </a:bodyPr>
          <a:lstStyle/>
          <a:p>
            <a:pPr marL="661648" lvl="1" indent="-330824" algn="l">
              <a:lnSpc>
                <a:spcPts val="6006"/>
              </a:lnSpc>
              <a:buFont typeface="Arial"/>
              <a:buChar char="•"/>
            </a:pPr>
            <a:r>
              <a:rPr lang="en-US" sz="3064" b="1" i="1">
                <a:solidFill>
                  <a:srgbClr val="FFFFFF"/>
                </a:solidFill>
                <a:latin typeface="Poppins Bold Italics"/>
                <a:ea typeface="Poppins Bold Italics"/>
                <a:cs typeface="Poppins Bold Italics"/>
                <a:sym typeface="Poppins Bold Italics"/>
              </a:rPr>
              <a:t>Dataset: MSOAC Placebo Database (16 clinical trials)</a:t>
            </a:r>
          </a:p>
          <a:p>
            <a:pPr marL="661648" lvl="1" indent="-330824" algn="l">
              <a:lnSpc>
                <a:spcPts val="6006"/>
              </a:lnSpc>
              <a:buFont typeface="Arial"/>
              <a:buChar char="•"/>
            </a:pPr>
            <a:r>
              <a:rPr lang="en-US" sz="3064" b="1" i="1">
                <a:solidFill>
                  <a:srgbClr val="FFFFFF"/>
                </a:solidFill>
                <a:latin typeface="Poppins Bold Italics"/>
                <a:ea typeface="Poppins Bold Italics"/>
                <a:cs typeface="Poppins Bold Italics"/>
                <a:sym typeface="Poppins Bold Italics"/>
              </a:rPr>
              <a:t>Preprocessing: MongoDB ingestion, column mapping, data cleaning</a:t>
            </a:r>
          </a:p>
          <a:p>
            <a:pPr marL="661648" lvl="1" indent="-330824" algn="l">
              <a:lnSpc>
                <a:spcPts val="6006"/>
              </a:lnSpc>
              <a:buFont typeface="Arial"/>
              <a:buChar char="•"/>
            </a:pPr>
            <a:r>
              <a:rPr lang="en-US" sz="3064" b="1" i="1">
                <a:solidFill>
                  <a:srgbClr val="FFFFFF"/>
                </a:solidFill>
                <a:latin typeface="Poppins Bold Italics"/>
                <a:ea typeface="Poppins Bold Italics"/>
                <a:cs typeface="Poppins Bold Italics"/>
                <a:sym typeface="Poppins Bold Italics"/>
              </a:rPr>
              <a:t> Modeling: Deep Neural Networks</a:t>
            </a:r>
          </a:p>
          <a:p>
            <a:pPr marL="661648" lvl="1" indent="-330824" algn="l">
              <a:lnSpc>
                <a:spcPts val="6006"/>
              </a:lnSpc>
              <a:buFont typeface="Arial"/>
              <a:buChar char="•"/>
            </a:pPr>
            <a:r>
              <a:rPr lang="en-US" sz="3064" b="1" i="1">
                <a:solidFill>
                  <a:srgbClr val="FFFFFF"/>
                </a:solidFill>
                <a:latin typeface="Poppins Bold Italics"/>
                <a:ea typeface="Poppins Bold Italics"/>
                <a:cs typeface="Poppins Bold Italics"/>
                <a:sym typeface="Poppins Bold Italics"/>
              </a:rPr>
              <a:t>Evaluation: Accuracy, F1-score, ROC-AUC</a:t>
            </a:r>
          </a:p>
          <a:p>
            <a:pPr algn="l">
              <a:lnSpc>
                <a:spcPts val="6006"/>
              </a:lnSpc>
            </a:pPr>
            <a:endParaRPr lang="en-US" sz="3064" b="1" i="1">
              <a:solidFill>
                <a:srgbClr val="FFFFFF"/>
              </a:solidFill>
              <a:latin typeface="Poppins Bold Italics"/>
              <a:ea typeface="Poppins Bold Italics"/>
              <a:cs typeface="Poppins Bold Italics"/>
              <a:sym typeface="Poppins Bold Italics"/>
            </a:endParaRPr>
          </a:p>
        </p:txBody>
      </p:sp>
      <p:sp>
        <p:nvSpPr>
          <p:cNvPr id="10" name="TextBox 10"/>
          <p:cNvSpPr txBox="1"/>
          <p:nvPr/>
        </p:nvSpPr>
        <p:spPr>
          <a:xfrm>
            <a:off x="317338" y="805865"/>
            <a:ext cx="10372366" cy="831292"/>
          </a:xfrm>
          <a:prstGeom prst="rect">
            <a:avLst/>
          </a:prstGeom>
        </p:spPr>
        <p:txBody>
          <a:bodyPr lIns="0" tIns="0" rIns="0" bIns="0" rtlCol="0" anchor="t">
            <a:spAutoFit/>
          </a:bodyPr>
          <a:lstStyle/>
          <a:p>
            <a:pPr algn="l">
              <a:lnSpc>
                <a:spcPts val="5985"/>
              </a:lnSpc>
            </a:pPr>
            <a:r>
              <a:rPr lang="en-US" sz="5754" b="1">
                <a:solidFill>
                  <a:srgbClr val="FFFFFF"/>
                </a:solidFill>
                <a:latin typeface="Poppins Bold"/>
                <a:ea typeface="Poppins Bold"/>
                <a:cs typeface="Poppins Bold"/>
                <a:sym typeface="Poppins Bold"/>
              </a:rPr>
              <a:t> Research Methodology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65286" y="720090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6">
              <a:alphaModFix amt="58000"/>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11211" y="2231023"/>
            <a:ext cx="16823724" cy="6275694"/>
          </a:xfrm>
          <a:prstGeom prst="rect">
            <a:avLst/>
          </a:prstGeom>
        </p:spPr>
        <p:txBody>
          <a:bodyPr lIns="0" tIns="0" rIns="0" bIns="0" rtlCol="0" anchor="t">
            <a:spAutoFit/>
          </a:bodyPr>
          <a:lstStyle/>
          <a:p>
            <a:pPr marL="791185" lvl="1" indent="-395592" algn="l">
              <a:lnSpc>
                <a:spcPts val="7182"/>
              </a:lnSpc>
              <a:buFont typeface="Arial"/>
              <a:buChar char="•"/>
            </a:pPr>
            <a:r>
              <a:rPr lang="en-US" sz="3664" b="1" i="1">
                <a:solidFill>
                  <a:srgbClr val="FFFFFF"/>
                </a:solidFill>
                <a:latin typeface="Poppins Bold Italics"/>
                <a:ea typeface="Poppins Bold Italics"/>
                <a:cs typeface="Poppins Bold Italics"/>
                <a:sym typeface="Poppins Bold Italics"/>
              </a:rPr>
              <a:t>MSOAC Placebo data successfully loaded into MongoDB</a:t>
            </a:r>
          </a:p>
          <a:p>
            <a:pPr marL="791185" lvl="1" indent="-395592" algn="l">
              <a:lnSpc>
                <a:spcPts val="7182"/>
              </a:lnSpc>
              <a:buFont typeface="Arial"/>
              <a:buChar char="•"/>
            </a:pPr>
            <a:r>
              <a:rPr lang="en-US" sz="3664" b="1" i="1">
                <a:solidFill>
                  <a:srgbClr val="FFFFFF"/>
                </a:solidFill>
                <a:latin typeface="Poppins Bold Italics"/>
                <a:ea typeface="Poppins Bold Italics"/>
                <a:cs typeface="Poppins Bold Italics"/>
                <a:sym typeface="Poppins Bold Italics"/>
              </a:rPr>
              <a:t>Pipeline creation initiated and got a data profiling result for all (21 files analyzed)</a:t>
            </a:r>
          </a:p>
          <a:p>
            <a:pPr marL="791185" lvl="1" indent="-395592" algn="l">
              <a:lnSpc>
                <a:spcPts val="7182"/>
              </a:lnSpc>
              <a:buFont typeface="Arial"/>
              <a:buChar char="•"/>
            </a:pPr>
            <a:r>
              <a:rPr lang="en-US" sz="3664" b="1" i="1">
                <a:solidFill>
                  <a:srgbClr val="FFFFFF"/>
                </a:solidFill>
                <a:latin typeface="Poppins Bold Italics"/>
                <a:ea typeface="Poppins Bold Italics"/>
                <a:cs typeface="Poppins Bold Italics"/>
                <a:sym typeface="Poppins Bold Italics"/>
              </a:rPr>
              <a:t>identification of performance metrics is ongoig, EDSS,MFIS &amp;NSI have to discovered.</a:t>
            </a:r>
          </a:p>
          <a:p>
            <a:pPr marL="791185" lvl="1" indent="-395592" algn="l">
              <a:lnSpc>
                <a:spcPts val="7182"/>
              </a:lnSpc>
              <a:buFont typeface="Arial"/>
              <a:buChar char="•"/>
            </a:pPr>
            <a:r>
              <a:rPr lang="en-US" sz="3664" b="1" i="1">
                <a:solidFill>
                  <a:srgbClr val="FFFFFF"/>
                </a:solidFill>
                <a:latin typeface="Poppins Bold Italics"/>
                <a:ea typeface="Poppins Bold Italics"/>
                <a:cs typeface="Poppins Bold Italics"/>
                <a:sym typeface="Poppins Bold Italics"/>
              </a:rPr>
              <a:t>Final problem statement + first research paper documented</a:t>
            </a:r>
          </a:p>
          <a:p>
            <a:pPr algn="l">
              <a:lnSpc>
                <a:spcPts val="7182"/>
              </a:lnSpc>
            </a:pPr>
            <a:endParaRPr lang="en-US" sz="3664" b="1" i="1">
              <a:solidFill>
                <a:srgbClr val="FFFFFF"/>
              </a:solidFill>
              <a:latin typeface="Poppins Bold Italics"/>
              <a:ea typeface="Poppins Bold Italics"/>
              <a:cs typeface="Poppins Bold Italics"/>
              <a:sym typeface="Poppins Bold Italics"/>
            </a:endParaRPr>
          </a:p>
        </p:txBody>
      </p:sp>
      <p:sp>
        <p:nvSpPr>
          <p:cNvPr id="9" name="TextBox 9"/>
          <p:cNvSpPr txBox="1"/>
          <p:nvPr/>
        </p:nvSpPr>
        <p:spPr>
          <a:xfrm>
            <a:off x="317338" y="805865"/>
            <a:ext cx="10372366" cy="831292"/>
          </a:xfrm>
          <a:prstGeom prst="rect">
            <a:avLst/>
          </a:prstGeom>
        </p:spPr>
        <p:txBody>
          <a:bodyPr lIns="0" tIns="0" rIns="0" bIns="0" rtlCol="0" anchor="t">
            <a:spAutoFit/>
          </a:bodyPr>
          <a:lstStyle/>
          <a:p>
            <a:pPr algn="l">
              <a:lnSpc>
                <a:spcPts val="5985"/>
              </a:lnSpc>
            </a:pPr>
            <a:r>
              <a:rPr lang="en-US" sz="5754" b="1">
                <a:solidFill>
                  <a:srgbClr val="FFFFFF"/>
                </a:solidFill>
                <a:latin typeface="Poppins Bold"/>
                <a:ea typeface="Poppins Bold"/>
                <a:cs typeface="Poppins Bold"/>
                <a:sym typeface="Poppins Bold"/>
              </a:rPr>
              <a:t>Current Status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gradFill rotWithShape="1">
              <a:gsLst>
                <a:gs pos="0">
                  <a:srgbClr val="070D32">
                    <a:alpha val="86000"/>
                  </a:srgbClr>
                </a:gs>
                <a:gs pos="100000">
                  <a:srgbClr val="001496">
                    <a:alpha val="86000"/>
                  </a:srgbClr>
                </a:gs>
              </a:gsLst>
              <a:path path="circle">
                <a:fillToRect r="100000" b="100000"/>
              </a:path>
              <a:tileRect l="-100000" t="-100000"/>
            </a:gradFill>
          </p:spPr>
        </p:sp>
        <p:sp>
          <p:nvSpPr>
            <p:cNvPr id="5" name="TextBox 5"/>
            <p:cNvSpPr txBox="1"/>
            <p:nvPr/>
          </p:nvSpPr>
          <p:spPr>
            <a:xfrm>
              <a:off x="0" y="-38100"/>
              <a:ext cx="4816593" cy="2747433"/>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029515" y="-1031595"/>
            <a:ext cx="12370599" cy="1799360"/>
          </a:xfrm>
          <a:custGeom>
            <a:avLst/>
            <a:gdLst/>
            <a:ahLst/>
            <a:cxnLst/>
            <a:rect l="l" t="t" r="r" b="b"/>
            <a:pathLst>
              <a:path w="12370599" h="1799360">
                <a:moveTo>
                  <a:pt x="0" y="0"/>
                </a:moveTo>
                <a:lnTo>
                  <a:pt x="12370599" y="0"/>
                </a:lnTo>
                <a:lnTo>
                  <a:pt x="12370599" y="1799360"/>
                </a:lnTo>
                <a:lnTo>
                  <a:pt x="0" y="17993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65286" y="7200900"/>
            <a:ext cx="6172200" cy="6172200"/>
          </a:xfrm>
          <a:custGeom>
            <a:avLst/>
            <a:gdLst/>
            <a:ahLst/>
            <a:cxnLst/>
            <a:rect l="l" t="t" r="r" b="b"/>
            <a:pathLst>
              <a:path w="6172200" h="6172200">
                <a:moveTo>
                  <a:pt x="0" y="0"/>
                </a:moveTo>
                <a:lnTo>
                  <a:pt x="6172200" y="0"/>
                </a:lnTo>
                <a:lnTo>
                  <a:pt x="6172200" y="6172200"/>
                </a:lnTo>
                <a:lnTo>
                  <a:pt x="0" y="6172200"/>
                </a:lnTo>
                <a:lnTo>
                  <a:pt x="0" y="0"/>
                </a:lnTo>
                <a:close/>
              </a:path>
            </a:pathLst>
          </a:custGeom>
          <a:blipFill>
            <a:blip r:embed="rId6">
              <a:alphaModFix amt="58000"/>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17338" y="2592201"/>
            <a:ext cx="16823724" cy="7408645"/>
          </a:xfrm>
          <a:prstGeom prst="rect">
            <a:avLst/>
          </a:prstGeom>
        </p:spPr>
        <p:txBody>
          <a:bodyPr lIns="0" tIns="0" rIns="0" bIns="0" rtlCol="0" anchor="t">
            <a:spAutoFit/>
          </a:bodyPr>
          <a:lstStyle/>
          <a:p>
            <a:pPr marL="812774" lvl="1" indent="-406387" algn="l">
              <a:lnSpc>
                <a:spcPts val="7378"/>
              </a:lnSpc>
              <a:buFont typeface="Arial"/>
              <a:buChar char="•"/>
            </a:pPr>
            <a:r>
              <a:rPr lang="en-US" sz="3764" b="1" i="1">
                <a:solidFill>
                  <a:srgbClr val="FFFFFF"/>
                </a:solidFill>
                <a:latin typeface="Poppins Bold Italics"/>
                <a:ea typeface="Poppins Bold Italics"/>
                <a:cs typeface="Poppins Bold Italics"/>
                <a:sym typeface="Poppins Bold Italics"/>
              </a:rPr>
              <a:t>Lack of clear column documentation → delays in feature selection</a:t>
            </a:r>
          </a:p>
          <a:p>
            <a:pPr marL="812774" lvl="1" indent="-406387" algn="l">
              <a:lnSpc>
                <a:spcPts val="7378"/>
              </a:lnSpc>
              <a:buFont typeface="Arial"/>
              <a:buChar char="•"/>
            </a:pPr>
            <a:r>
              <a:rPr lang="en-US" sz="3764" b="1" i="1">
                <a:solidFill>
                  <a:srgbClr val="FFFFFF"/>
                </a:solidFill>
                <a:latin typeface="Poppins Bold Italics"/>
                <a:ea typeface="Poppins Bold Italics"/>
                <a:cs typeface="Poppins Bold Italics"/>
                <a:sym typeface="Poppins Bold Italics"/>
              </a:rPr>
              <a:t>Dataset is not explicitly labeled for fallers → need to engineer outcome labels</a:t>
            </a:r>
          </a:p>
          <a:p>
            <a:pPr marL="812774" lvl="1" indent="-406387" algn="l">
              <a:lnSpc>
                <a:spcPts val="7378"/>
              </a:lnSpc>
              <a:buFont typeface="Arial"/>
              <a:buChar char="•"/>
            </a:pPr>
            <a:r>
              <a:rPr lang="en-US" sz="3764" b="1" i="1">
                <a:solidFill>
                  <a:srgbClr val="FFFFFF"/>
                </a:solidFill>
                <a:latin typeface="Poppins Bold Italics"/>
                <a:ea typeface="Poppins Bold Italics"/>
                <a:cs typeface="Poppins Bold Italics"/>
                <a:sym typeface="Poppins Bold Italics"/>
              </a:rPr>
              <a:t>Not many researches availble which can define column identification.</a:t>
            </a:r>
          </a:p>
          <a:p>
            <a:pPr marL="812774" lvl="1" indent="-406387" algn="l">
              <a:lnSpc>
                <a:spcPts val="7378"/>
              </a:lnSpc>
              <a:buFont typeface="Arial"/>
              <a:buChar char="•"/>
            </a:pPr>
            <a:r>
              <a:rPr lang="en-US" sz="3764" b="1" i="1">
                <a:solidFill>
                  <a:srgbClr val="FFFFFF"/>
                </a:solidFill>
                <a:latin typeface="Poppins Bold Italics"/>
                <a:ea typeface="Poppins Bold Italics"/>
                <a:cs typeface="Poppins Bold Italics"/>
                <a:sym typeface="Poppins Bold Italics"/>
              </a:rPr>
              <a:t>Difficulty in merging files with heterogeneous schema</a:t>
            </a:r>
          </a:p>
          <a:p>
            <a:pPr algn="l">
              <a:lnSpc>
                <a:spcPts val="7378"/>
              </a:lnSpc>
            </a:pPr>
            <a:endParaRPr lang="en-US" sz="3764" b="1" i="1">
              <a:solidFill>
                <a:srgbClr val="FFFFFF"/>
              </a:solidFill>
              <a:latin typeface="Poppins Bold Italics"/>
              <a:ea typeface="Poppins Bold Italics"/>
              <a:cs typeface="Poppins Bold Italics"/>
              <a:sym typeface="Poppins Bold Italics"/>
            </a:endParaRPr>
          </a:p>
        </p:txBody>
      </p:sp>
      <p:sp>
        <p:nvSpPr>
          <p:cNvPr id="9" name="TextBox 9"/>
          <p:cNvSpPr txBox="1"/>
          <p:nvPr/>
        </p:nvSpPr>
        <p:spPr>
          <a:xfrm>
            <a:off x="317338" y="805865"/>
            <a:ext cx="10372366" cy="831292"/>
          </a:xfrm>
          <a:prstGeom prst="rect">
            <a:avLst/>
          </a:prstGeom>
        </p:spPr>
        <p:txBody>
          <a:bodyPr lIns="0" tIns="0" rIns="0" bIns="0" rtlCol="0" anchor="t">
            <a:spAutoFit/>
          </a:bodyPr>
          <a:lstStyle/>
          <a:p>
            <a:pPr algn="l">
              <a:lnSpc>
                <a:spcPts val="5985"/>
              </a:lnSpc>
            </a:pPr>
            <a:r>
              <a:rPr lang="en-US" sz="5754" b="1">
                <a:solidFill>
                  <a:srgbClr val="FFFFFF"/>
                </a:solidFill>
                <a:latin typeface="Poppins Bold"/>
                <a:ea typeface="Poppins Bold"/>
                <a:cs typeface="Poppins Bold"/>
                <a:sym typeface="Poppins Bold"/>
              </a:rPr>
              <a:t>Current Impediments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501</Words>
  <Application>Microsoft Office PowerPoint</Application>
  <PresentationFormat>Custom</PresentationFormat>
  <Paragraphs>65</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Poppins Bold</vt:lpstr>
      <vt:lpstr>Calibri</vt:lpstr>
      <vt:lpstr>Canva Sans Bold</vt:lpstr>
      <vt:lpstr>Poppins Bold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Thesis Status Update </dc:title>
  <cp:lastModifiedBy>Tejas waidande</cp:lastModifiedBy>
  <cp:revision>5</cp:revision>
  <dcterms:created xsi:type="dcterms:W3CDTF">2006-08-16T00:00:00Z</dcterms:created>
  <dcterms:modified xsi:type="dcterms:W3CDTF">2025-05-22T09:04:36Z</dcterms:modified>
  <dc:identifier>DAGdqWXXMc8</dc:identifier>
</cp:coreProperties>
</file>