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aleway SemiBold"/>
      <p:regular r:id="rId48"/>
      <p:bold r:id="rId49"/>
      <p:italic r:id="rId50"/>
      <p:boldItalic r:id="rId51"/>
    </p:embeddedFont>
    <p:embeddedFont>
      <p:font typeface="Lato"/>
      <p:regular r:id="rId52"/>
      <p:bold r:id="rId53"/>
      <p:italic r:id="rId54"/>
      <p:boldItalic r:id="rId55"/>
    </p:embeddedFont>
    <p:embeddedFont>
      <p:font typeface="Raleway Light"/>
      <p:regular r:id="rId56"/>
      <p:bold r:id="rId57"/>
      <p:italic r:id="rId58"/>
      <p:boldItalic r:id="rId59"/>
    </p:embeddedFont>
    <p:embeddedFont>
      <p:font typeface="Spectral"/>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3857EB-9524-4F6C-93AB-4E3F2C51D24B}">
  <a:tblStyle styleId="{C23857EB-9524-4F6C-93AB-4E3F2C51D2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SemiBold-regular.fntdata"/><Relationship Id="rId47" Type="http://schemas.openxmlformats.org/officeDocument/2006/relationships/font" Target="fonts/Raleway-boldItalic.fntdata"/><Relationship Id="rId49" Type="http://schemas.openxmlformats.org/officeDocument/2006/relationships/font" Target="fonts/Raleway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pectral-italic.fntdata"/><Relationship Id="rId61" Type="http://schemas.openxmlformats.org/officeDocument/2006/relationships/font" Target="fonts/Spectral-bold.fntdata"/><Relationship Id="rId20" Type="http://schemas.openxmlformats.org/officeDocument/2006/relationships/slide" Target="slides/slide14.xml"/><Relationship Id="rId63" Type="http://schemas.openxmlformats.org/officeDocument/2006/relationships/font" Target="fonts/Spectral-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pectral-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SemiBold-boldItalic.fntdata"/><Relationship Id="rId50" Type="http://schemas.openxmlformats.org/officeDocument/2006/relationships/font" Target="fonts/RalewaySemiBold-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57" Type="http://schemas.openxmlformats.org/officeDocument/2006/relationships/font" Target="fonts/RalewayLight-bold.fntdata"/><Relationship Id="rId12" Type="http://schemas.openxmlformats.org/officeDocument/2006/relationships/slide" Target="slides/slide6.xml"/><Relationship Id="rId56" Type="http://schemas.openxmlformats.org/officeDocument/2006/relationships/font" Target="fonts/RalewayLight-regular.fntdata"/><Relationship Id="rId15" Type="http://schemas.openxmlformats.org/officeDocument/2006/relationships/slide" Target="slides/slide9.xml"/><Relationship Id="rId59" Type="http://schemas.openxmlformats.org/officeDocument/2006/relationships/font" Target="fonts/RalewayLight-boldItalic.fntdata"/><Relationship Id="rId14" Type="http://schemas.openxmlformats.org/officeDocument/2006/relationships/slide" Target="slides/slide8.xml"/><Relationship Id="rId58" Type="http://schemas.openxmlformats.org/officeDocument/2006/relationships/font" Target="fonts/Raleway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32a81688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32a8168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2a81688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2a81688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32a81688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32a81688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32a816881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32a816881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2a81688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32a81688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2a81688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32a81688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32a81688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32a81688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32a816881_3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32a816881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32a816881_3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32a816881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32a816881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32a816881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32a816881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32a816881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32a816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32a816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3777b32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3777b32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363148e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363148e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32a816881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32a816881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3777b32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3777b32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3777b323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3777b323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3777b32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3777b32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363148e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363148e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23777b323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23777b323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3777b323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3777b323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3777b3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3777b3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32a81688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32a81688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3777b32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3777b32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3777b32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3777b32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3777b32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23777b32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363148e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363148e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23777b323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23777b323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2363148e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2363148e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363148eb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2363148eb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363148eb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2363148eb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32a81688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32a81688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32a81688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32a81688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2a81688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2a81688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32a81688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32a81688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2a8168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2a8168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2a81688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32a81688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928925" y="13400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Spectral"/>
              <a:ea typeface="Spectral"/>
              <a:cs typeface="Spectral"/>
              <a:sym typeface="Spectral"/>
            </a:endParaRPr>
          </a:p>
          <a:p>
            <a:pPr indent="0" lvl="0" marL="0" rtl="0" algn="ctr">
              <a:spcBef>
                <a:spcPts val="0"/>
              </a:spcBef>
              <a:spcAft>
                <a:spcPts val="0"/>
              </a:spcAft>
              <a:buNone/>
            </a:pPr>
            <a:r>
              <a:rPr lang="en">
                <a:latin typeface="Spectral"/>
                <a:ea typeface="Spectral"/>
                <a:cs typeface="Spectral"/>
                <a:sym typeface="Spectral"/>
              </a:rPr>
              <a:t>Graph Clustering Algorithms</a:t>
            </a:r>
            <a:endParaRPr>
              <a:latin typeface="Spectral"/>
              <a:ea typeface="Spectral"/>
              <a:cs typeface="Spectral"/>
              <a:sym typeface="Spectral"/>
            </a:endParaRPr>
          </a:p>
        </p:txBody>
      </p:sp>
      <p:sp>
        <p:nvSpPr>
          <p:cNvPr id="87" name="Google Shape;87;p13"/>
          <p:cNvSpPr txBox="1"/>
          <p:nvPr>
            <p:ph idx="1" type="body"/>
          </p:nvPr>
        </p:nvSpPr>
        <p:spPr>
          <a:xfrm>
            <a:off x="4368450" y="3214850"/>
            <a:ext cx="4284300" cy="8286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440"/>
              <a:buNone/>
            </a:pPr>
            <a:r>
              <a:rPr b="1" lang="en" sz="1620">
                <a:solidFill>
                  <a:srgbClr val="202124"/>
                </a:solidFill>
              </a:rPr>
              <a:t>Presented By:</a:t>
            </a:r>
            <a:endParaRPr b="1" sz="1620">
              <a:solidFill>
                <a:srgbClr val="202124"/>
              </a:solidFill>
            </a:endParaRPr>
          </a:p>
          <a:p>
            <a:pPr indent="0" lvl="0" marL="0" marR="0" rtl="0" algn="r">
              <a:lnSpc>
                <a:spcPct val="80000"/>
              </a:lnSpc>
              <a:spcBef>
                <a:spcPts val="1200"/>
              </a:spcBef>
              <a:spcAft>
                <a:spcPts val="0"/>
              </a:spcAft>
              <a:buSzPts val="440"/>
              <a:buNone/>
            </a:pPr>
            <a:r>
              <a:rPr lang="en" sz="1420">
                <a:solidFill>
                  <a:srgbClr val="202124"/>
                </a:solidFill>
                <a:latin typeface="Raleway"/>
                <a:ea typeface="Raleway"/>
                <a:cs typeface="Raleway"/>
                <a:sym typeface="Raleway"/>
              </a:rPr>
              <a:t>Kishore Kumar Kalathur Chenchu (M21CS058)</a:t>
            </a:r>
            <a:endParaRPr sz="1420">
              <a:solidFill>
                <a:srgbClr val="202124"/>
              </a:solidFill>
              <a:latin typeface="Raleway"/>
              <a:ea typeface="Raleway"/>
              <a:cs typeface="Raleway"/>
              <a:sym typeface="Raleway"/>
            </a:endParaRPr>
          </a:p>
          <a:p>
            <a:pPr indent="0" lvl="0" marL="0" marR="0" rtl="0" algn="r">
              <a:lnSpc>
                <a:spcPct val="80000"/>
              </a:lnSpc>
              <a:spcBef>
                <a:spcPts val="0"/>
              </a:spcBef>
              <a:spcAft>
                <a:spcPts val="0"/>
              </a:spcAft>
              <a:buSzPts val="440"/>
              <a:buNone/>
            </a:pPr>
            <a:r>
              <a:rPr lang="en" sz="1420">
                <a:solidFill>
                  <a:srgbClr val="202124"/>
                </a:solidFill>
                <a:latin typeface="Raleway"/>
                <a:ea typeface="Raleway"/>
                <a:cs typeface="Raleway"/>
                <a:sym typeface="Raleway"/>
              </a:rPr>
              <a:t>Prabhala Sandhya Gayatri (M21CS060)</a:t>
            </a:r>
            <a:endParaRPr sz="1420">
              <a:solidFill>
                <a:srgbClr val="202124"/>
              </a:solidFill>
              <a:latin typeface="Raleway"/>
              <a:ea typeface="Raleway"/>
              <a:cs typeface="Raleway"/>
              <a:sym typeface="Raleway"/>
            </a:endParaRPr>
          </a:p>
          <a:p>
            <a:pPr indent="0" lvl="0" marL="0" marR="0" rtl="0" algn="r">
              <a:lnSpc>
                <a:spcPct val="80000"/>
              </a:lnSpc>
              <a:spcBef>
                <a:spcPts val="0"/>
              </a:spcBef>
              <a:spcAft>
                <a:spcPts val="0"/>
              </a:spcAft>
              <a:buSzPts val="440"/>
              <a:buNone/>
            </a:pPr>
            <a:r>
              <a:rPr lang="en" sz="1420">
                <a:solidFill>
                  <a:srgbClr val="202124"/>
                </a:solidFill>
                <a:latin typeface="Raleway"/>
                <a:ea typeface="Raleway"/>
                <a:cs typeface="Raleway"/>
                <a:sym typeface="Raleway"/>
              </a:rPr>
              <a:t>Tejaswee A (M21CS064)</a:t>
            </a:r>
            <a:endParaRPr sz="1420">
              <a:solidFill>
                <a:srgbClr val="202124"/>
              </a:solidFill>
              <a:latin typeface="Raleway"/>
              <a:ea typeface="Raleway"/>
              <a:cs typeface="Raleway"/>
              <a:sym typeface="Raleway"/>
            </a:endParaRPr>
          </a:p>
        </p:txBody>
      </p:sp>
      <p:sp>
        <p:nvSpPr>
          <p:cNvPr id="88" name="Google Shape;88;p13"/>
          <p:cNvSpPr txBox="1"/>
          <p:nvPr/>
        </p:nvSpPr>
        <p:spPr>
          <a:xfrm>
            <a:off x="928925" y="3396950"/>
            <a:ext cx="285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02124"/>
                </a:solidFill>
                <a:latin typeface="Lato"/>
                <a:ea typeface="Lato"/>
                <a:cs typeface="Lato"/>
                <a:sym typeface="Lato"/>
              </a:rPr>
              <a:t>Instructor:</a:t>
            </a:r>
            <a:endParaRPr b="1" sz="2000">
              <a:solidFill>
                <a:srgbClr val="202124"/>
              </a:solidFill>
              <a:latin typeface="Spectral"/>
              <a:ea typeface="Spectral"/>
              <a:cs typeface="Spectral"/>
              <a:sym typeface="Spectral"/>
            </a:endParaRPr>
          </a:p>
          <a:p>
            <a:pPr indent="0" lvl="0" marL="0" rtl="0" algn="l">
              <a:spcBef>
                <a:spcPts val="0"/>
              </a:spcBef>
              <a:spcAft>
                <a:spcPts val="0"/>
              </a:spcAft>
              <a:buNone/>
            </a:pPr>
            <a:r>
              <a:rPr lang="en">
                <a:solidFill>
                  <a:srgbClr val="202124"/>
                </a:solidFill>
                <a:latin typeface="Raleway"/>
                <a:ea typeface="Raleway"/>
                <a:cs typeface="Raleway"/>
                <a:sym typeface="Raleway"/>
              </a:rPr>
              <a:t>Dr. Anand Mishra</a:t>
            </a:r>
            <a:endParaRPr>
              <a:solidFill>
                <a:srgbClr val="202124"/>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669725" y="573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-Center Clustering</a:t>
            </a:r>
            <a:endParaRPr/>
          </a:p>
        </p:txBody>
      </p:sp>
      <p:sp>
        <p:nvSpPr>
          <p:cNvPr id="197" name="Google Shape;197;p22"/>
          <p:cNvSpPr txBox="1"/>
          <p:nvPr>
            <p:ph idx="1" type="body"/>
          </p:nvPr>
        </p:nvSpPr>
        <p:spPr>
          <a:xfrm>
            <a:off x="669725" y="1390475"/>
            <a:ext cx="7998600" cy="31149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rgbClr val="202124"/>
              </a:buClr>
              <a:buSzPts val="1400"/>
              <a:buFont typeface="Raleway"/>
              <a:buChar char="●"/>
            </a:pPr>
            <a:r>
              <a:rPr i="1" lang="en" sz="1400">
                <a:solidFill>
                  <a:srgbClr val="202124"/>
                </a:solidFill>
                <a:latin typeface="Raleway"/>
                <a:ea typeface="Raleway"/>
                <a:cs typeface="Raleway"/>
                <a:sym typeface="Raleway"/>
              </a:rPr>
              <a:t>k</a:t>
            </a:r>
            <a:r>
              <a:rPr lang="en" sz="1400">
                <a:solidFill>
                  <a:srgbClr val="202124"/>
                </a:solidFill>
                <a:latin typeface="Raleway"/>
                <a:ea typeface="Raleway"/>
                <a:cs typeface="Raleway"/>
                <a:sym typeface="Raleway"/>
              </a:rPr>
              <a:t>-Center Clustering, for each cluster, considers the farthest sample data from the centroid.</a:t>
            </a:r>
            <a:endParaRPr sz="1400">
              <a:solidFill>
                <a:srgbClr val="202124"/>
              </a:solidFill>
              <a:latin typeface="Raleway"/>
              <a:ea typeface="Raleway"/>
              <a:cs typeface="Raleway"/>
              <a:sym typeface="Raleway"/>
            </a:endParaRPr>
          </a:p>
          <a:p>
            <a:pPr indent="0" lvl="0" marL="457200" rtl="0" algn="l">
              <a:lnSpc>
                <a:spcPct val="130000"/>
              </a:lnSpc>
              <a:spcBef>
                <a:spcPts val="0"/>
              </a:spcBef>
              <a:spcAft>
                <a:spcPts val="0"/>
              </a:spcAft>
              <a:buNone/>
            </a:pPr>
            <a:r>
              <a:t/>
            </a:r>
            <a:endParaRPr sz="1400">
              <a:solidFill>
                <a:srgbClr val="202124"/>
              </a:solidFill>
              <a:latin typeface="Raleway"/>
              <a:ea typeface="Raleway"/>
              <a:cs typeface="Raleway"/>
              <a:sym typeface="Raleway"/>
            </a:endParaRPr>
          </a:p>
          <a:p>
            <a:pPr indent="-317500" lvl="0" marL="457200" rtl="0" algn="l">
              <a:lnSpc>
                <a:spcPct val="130000"/>
              </a:lnSpc>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On the clusters level, it takes into consideration of the worst cluster whose data point has the maximum distance from the centroid in comparison to other clusters.</a:t>
            </a:r>
            <a:endParaRPr sz="1400">
              <a:solidFill>
                <a:srgbClr val="202124"/>
              </a:solidFill>
              <a:latin typeface="Raleway"/>
              <a:ea typeface="Raleway"/>
              <a:cs typeface="Raleway"/>
              <a:sym typeface="Raleway"/>
            </a:endParaRPr>
          </a:p>
          <a:p>
            <a:pPr indent="0" lvl="0" marL="457200" rtl="0" algn="l">
              <a:lnSpc>
                <a:spcPct val="130000"/>
              </a:lnSpc>
              <a:spcBef>
                <a:spcPts val="0"/>
              </a:spcBef>
              <a:spcAft>
                <a:spcPts val="0"/>
              </a:spcAft>
              <a:buNone/>
            </a:pPr>
            <a:r>
              <a:t/>
            </a:r>
            <a:endParaRPr sz="1400">
              <a:solidFill>
                <a:srgbClr val="202124"/>
              </a:solidFill>
              <a:latin typeface="Raleway"/>
              <a:ea typeface="Raleway"/>
              <a:cs typeface="Raleway"/>
              <a:sym typeface="Raleway"/>
            </a:endParaRPr>
          </a:p>
          <a:p>
            <a:pPr indent="-317500" lvl="0" marL="457200" rtl="0" algn="l">
              <a:lnSpc>
                <a:spcPct val="130000"/>
              </a:lnSpc>
              <a:spcBef>
                <a:spcPts val="0"/>
              </a:spcBef>
              <a:spcAft>
                <a:spcPts val="0"/>
              </a:spcAft>
              <a:buClr>
                <a:srgbClr val="202124"/>
              </a:buClr>
              <a:buSzPts val="1400"/>
              <a:buFont typeface="Raleway"/>
              <a:buChar char="●"/>
            </a:pPr>
            <a:r>
              <a:rPr i="1" lang="en" sz="1400">
                <a:solidFill>
                  <a:srgbClr val="202124"/>
                </a:solidFill>
                <a:latin typeface="Raleway"/>
                <a:ea typeface="Raleway"/>
                <a:cs typeface="Raleway"/>
                <a:sym typeface="Raleway"/>
              </a:rPr>
              <a:t>k</a:t>
            </a:r>
            <a:r>
              <a:rPr lang="en" sz="1400">
                <a:solidFill>
                  <a:srgbClr val="202124"/>
                </a:solidFill>
                <a:latin typeface="Raleway"/>
                <a:ea typeface="Raleway"/>
                <a:cs typeface="Raleway"/>
                <a:sym typeface="Raleway"/>
              </a:rPr>
              <a:t>-Center clustering is NP-Hard problem and solving them in polynomial time is highly </a:t>
            </a:r>
            <a:r>
              <a:rPr lang="en" sz="1400">
                <a:solidFill>
                  <a:srgbClr val="202124"/>
                </a:solidFill>
                <a:latin typeface="Raleway"/>
                <a:ea typeface="Raleway"/>
                <a:cs typeface="Raleway"/>
                <a:sym typeface="Raleway"/>
              </a:rPr>
              <a:t>unlikely</a:t>
            </a:r>
            <a:r>
              <a:rPr lang="en" sz="1400">
                <a:solidFill>
                  <a:srgbClr val="202124"/>
                </a:solidFill>
                <a:latin typeface="Raleway"/>
                <a:ea typeface="Raleway"/>
                <a:cs typeface="Raleway"/>
                <a:sym typeface="Raleway"/>
              </a:rPr>
              <a:t> to achieve.</a:t>
            </a:r>
            <a:endParaRPr sz="1400">
              <a:solidFill>
                <a:srgbClr val="202124"/>
              </a:solidFill>
              <a:latin typeface="Raleway"/>
              <a:ea typeface="Raleway"/>
              <a:cs typeface="Raleway"/>
              <a:sym typeface="Raleway"/>
            </a:endParaRPr>
          </a:p>
          <a:p>
            <a:pPr indent="0" lvl="0" marL="457200" rtl="0" algn="l">
              <a:lnSpc>
                <a:spcPct val="130000"/>
              </a:lnSpc>
              <a:spcBef>
                <a:spcPts val="0"/>
              </a:spcBef>
              <a:spcAft>
                <a:spcPts val="0"/>
              </a:spcAft>
              <a:buNone/>
            </a:pPr>
            <a:r>
              <a:t/>
            </a:r>
            <a:endParaRPr sz="1400">
              <a:solidFill>
                <a:srgbClr val="202124"/>
              </a:solidFill>
              <a:latin typeface="Raleway"/>
              <a:ea typeface="Raleway"/>
              <a:cs typeface="Raleway"/>
              <a:sym typeface="Raleway"/>
            </a:endParaRPr>
          </a:p>
          <a:p>
            <a:pPr indent="-317500" lvl="0" marL="457200" rtl="0" algn="l">
              <a:lnSpc>
                <a:spcPct val="130000"/>
              </a:lnSpc>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Therefore, approximation algorithms such Greedy algorithms, Local search are preferred.</a:t>
            </a:r>
            <a:endParaRPr sz="1400">
              <a:solidFill>
                <a:srgbClr val="202124"/>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71550" y="55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t>
            </a:r>
            <a:r>
              <a:rPr i="1" lang="en"/>
              <a:t>k</a:t>
            </a:r>
            <a:r>
              <a:rPr lang="en"/>
              <a:t> center Algorithm</a:t>
            </a:r>
            <a:endParaRPr/>
          </a:p>
        </p:txBody>
      </p:sp>
      <p:pic>
        <p:nvPicPr>
          <p:cNvPr id="203" name="Google Shape;203;p23"/>
          <p:cNvPicPr preferRelativeResize="0"/>
          <p:nvPr/>
        </p:nvPicPr>
        <p:blipFill>
          <a:blip r:embed="rId3">
            <a:alphaModFix/>
          </a:blip>
          <a:stretch>
            <a:fillRect/>
          </a:stretch>
        </p:blipFill>
        <p:spPr>
          <a:xfrm>
            <a:off x="1679213" y="1508750"/>
            <a:ext cx="5974531"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 type="body"/>
          </p:nvPr>
        </p:nvSpPr>
        <p:spPr>
          <a:xfrm>
            <a:off x="1296000" y="1388875"/>
            <a:ext cx="7454100" cy="914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302">
                <a:solidFill>
                  <a:srgbClr val="202124"/>
                </a:solidFill>
                <a:latin typeface="Raleway SemiBold"/>
                <a:ea typeface="Raleway SemiBold"/>
                <a:cs typeface="Raleway SemiBold"/>
                <a:sym typeface="Raleway SemiBold"/>
              </a:rPr>
              <a:t>Let us consider a hostel block where the rooms are distance (in meters) apart as shown in the graph below. The </a:t>
            </a:r>
            <a:r>
              <a:rPr lang="en" sz="1302">
                <a:solidFill>
                  <a:srgbClr val="202124"/>
                </a:solidFill>
                <a:latin typeface="Raleway SemiBold"/>
                <a:ea typeface="Raleway SemiBold"/>
                <a:cs typeface="Raleway SemiBold"/>
                <a:sym typeface="Raleway SemiBold"/>
              </a:rPr>
              <a:t>authorities</a:t>
            </a:r>
            <a:r>
              <a:rPr lang="en" sz="1302">
                <a:solidFill>
                  <a:srgbClr val="202124"/>
                </a:solidFill>
                <a:latin typeface="Raleway SemiBold"/>
                <a:ea typeface="Raleway SemiBold"/>
                <a:cs typeface="Raleway SemiBold"/>
                <a:sym typeface="Raleway SemiBold"/>
              </a:rPr>
              <a:t> decide to </a:t>
            </a:r>
            <a:r>
              <a:rPr lang="en" sz="1302">
                <a:solidFill>
                  <a:srgbClr val="202124"/>
                </a:solidFill>
                <a:latin typeface="Raleway SemiBold"/>
                <a:ea typeface="Raleway SemiBold"/>
                <a:cs typeface="Raleway SemiBold"/>
                <a:sym typeface="Raleway SemiBold"/>
              </a:rPr>
              <a:t>establish</a:t>
            </a:r>
            <a:r>
              <a:rPr lang="en" sz="1302">
                <a:solidFill>
                  <a:srgbClr val="202124"/>
                </a:solidFill>
                <a:latin typeface="Raleway SemiBold"/>
                <a:ea typeface="Raleway SemiBold"/>
                <a:cs typeface="Raleway SemiBold"/>
                <a:sym typeface="Raleway SemiBold"/>
              </a:rPr>
              <a:t> Wi-Fi connection with routers placed at specific distances so that every occupant is equally </a:t>
            </a:r>
            <a:r>
              <a:rPr lang="en" sz="1302">
                <a:solidFill>
                  <a:srgbClr val="202124"/>
                </a:solidFill>
                <a:latin typeface="Raleway SemiBold"/>
                <a:ea typeface="Raleway SemiBold"/>
                <a:cs typeface="Raleway SemiBold"/>
                <a:sym typeface="Raleway SemiBold"/>
              </a:rPr>
              <a:t>benefited. Our aim is to find minimum numbers of routers to be installed.</a:t>
            </a:r>
            <a:r>
              <a:rPr lang="en" sz="1302">
                <a:solidFill>
                  <a:srgbClr val="202124"/>
                </a:solidFill>
                <a:latin typeface="Raleway SemiBold"/>
                <a:ea typeface="Raleway SemiBold"/>
                <a:cs typeface="Raleway SemiBold"/>
                <a:sym typeface="Raleway SemiBold"/>
              </a:rPr>
              <a:t> </a:t>
            </a:r>
            <a:endParaRPr sz="1302">
              <a:solidFill>
                <a:srgbClr val="202124"/>
              </a:solidFill>
              <a:latin typeface="Raleway SemiBold"/>
              <a:ea typeface="Raleway SemiBold"/>
              <a:cs typeface="Raleway SemiBold"/>
              <a:sym typeface="Raleway SemiBold"/>
            </a:endParaRPr>
          </a:p>
        </p:txBody>
      </p:sp>
      <p:grpSp>
        <p:nvGrpSpPr>
          <p:cNvPr id="209" name="Google Shape;209;p24"/>
          <p:cNvGrpSpPr/>
          <p:nvPr/>
        </p:nvGrpSpPr>
        <p:grpSpPr>
          <a:xfrm>
            <a:off x="1541375" y="2431000"/>
            <a:ext cx="3174375" cy="2595088"/>
            <a:chOff x="644675" y="2571750"/>
            <a:chExt cx="3174375" cy="2595088"/>
          </a:xfrm>
        </p:grpSpPr>
        <p:grpSp>
          <p:nvGrpSpPr>
            <p:cNvPr id="210" name="Google Shape;210;p24"/>
            <p:cNvGrpSpPr/>
            <p:nvPr/>
          </p:nvGrpSpPr>
          <p:grpSpPr>
            <a:xfrm>
              <a:off x="1044750" y="3013750"/>
              <a:ext cx="2320500" cy="1768200"/>
              <a:chOff x="1275825" y="3033850"/>
              <a:chExt cx="2320500" cy="1768200"/>
            </a:xfrm>
          </p:grpSpPr>
          <p:sp>
            <p:nvSpPr>
              <p:cNvPr id="211" name="Google Shape;211;p24"/>
              <p:cNvSpPr/>
              <p:nvPr/>
            </p:nvSpPr>
            <p:spPr>
              <a:xfrm>
                <a:off x="1275825" y="3033850"/>
                <a:ext cx="2310600" cy="1768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4"/>
              <p:cNvCxnSpPr/>
              <p:nvPr/>
            </p:nvCxnSpPr>
            <p:spPr>
              <a:xfrm>
                <a:off x="1275825" y="3043900"/>
                <a:ext cx="2320500" cy="1758000"/>
              </a:xfrm>
              <a:prstGeom prst="straightConnector1">
                <a:avLst/>
              </a:prstGeom>
              <a:noFill/>
              <a:ln cap="flat" cmpd="sng" w="28575">
                <a:solidFill>
                  <a:schemeClr val="dk1"/>
                </a:solidFill>
                <a:prstDash val="solid"/>
                <a:round/>
                <a:headEnd len="med" w="med" type="none"/>
                <a:tailEnd len="med" w="med" type="none"/>
              </a:ln>
            </p:spPr>
          </p:cxnSp>
          <p:cxnSp>
            <p:nvCxnSpPr>
              <p:cNvPr id="213" name="Google Shape;213;p24"/>
              <p:cNvCxnSpPr/>
              <p:nvPr/>
            </p:nvCxnSpPr>
            <p:spPr>
              <a:xfrm flipH="1">
                <a:off x="1285850" y="3043900"/>
                <a:ext cx="2290500" cy="1758000"/>
              </a:xfrm>
              <a:prstGeom prst="straightConnector1">
                <a:avLst/>
              </a:prstGeom>
              <a:noFill/>
              <a:ln cap="flat" cmpd="sng" w="28575">
                <a:solidFill>
                  <a:schemeClr val="dk1"/>
                </a:solidFill>
                <a:prstDash val="solid"/>
                <a:round/>
                <a:headEnd len="med" w="med" type="none"/>
                <a:tailEnd len="med" w="med" type="none"/>
              </a:ln>
            </p:spPr>
          </p:cxnSp>
        </p:grpSp>
        <p:sp>
          <p:nvSpPr>
            <p:cNvPr id="214" name="Google Shape;214;p24"/>
            <p:cNvSpPr/>
            <p:nvPr/>
          </p:nvSpPr>
          <p:spPr>
            <a:xfrm>
              <a:off x="793600" y="2772650"/>
              <a:ext cx="512400" cy="52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15" name="Google Shape;215;p24"/>
            <p:cNvSpPr/>
            <p:nvPr/>
          </p:nvSpPr>
          <p:spPr>
            <a:xfrm>
              <a:off x="838875" y="4515725"/>
              <a:ext cx="512400" cy="52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6" name="Google Shape;216;p24"/>
            <p:cNvSpPr/>
            <p:nvPr/>
          </p:nvSpPr>
          <p:spPr>
            <a:xfrm>
              <a:off x="3087525" y="2772650"/>
              <a:ext cx="512400" cy="52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17" name="Google Shape;217;p24"/>
            <p:cNvSpPr/>
            <p:nvPr/>
          </p:nvSpPr>
          <p:spPr>
            <a:xfrm>
              <a:off x="3087525" y="4515725"/>
              <a:ext cx="512400" cy="52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18" name="Google Shape;218;p24"/>
            <p:cNvSpPr txBox="1"/>
            <p:nvPr/>
          </p:nvSpPr>
          <p:spPr>
            <a:xfrm>
              <a:off x="644675" y="3705238"/>
              <a:ext cx="28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4</a:t>
              </a:r>
              <a:endParaRPr sz="1300"/>
            </a:p>
          </p:txBody>
        </p:sp>
        <p:sp>
          <p:nvSpPr>
            <p:cNvPr id="219" name="Google Shape;219;p24"/>
            <p:cNvSpPr txBox="1"/>
            <p:nvPr/>
          </p:nvSpPr>
          <p:spPr>
            <a:xfrm>
              <a:off x="3529550" y="3712875"/>
              <a:ext cx="28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8</a:t>
              </a:r>
              <a:endParaRPr sz="1300"/>
            </a:p>
          </p:txBody>
        </p:sp>
        <p:sp>
          <p:nvSpPr>
            <p:cNvPr id="220" name="Google Shape;220;p24"/>
            <p:cNvSpPr txBox="1"/>
            <p:nvPr/>
          </p:nvSpPr>
          <p:spPr>
            <a:xfrm>
              <a:off x="2074650" y="4781938"/>
              <a:ext cx="28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6</a:t>
              </a:r>
              <a:endParaRPr sz="1300"/>
            </a:p>
          </p:txBody>
        </p:sp>
        <p:sp>
          <p:nvSpPr>
            <p:cNvPr id="221" name="Google Shape;221;p24"/>
            <p:cNvSpPr txBox="1"/>
            <p:nvPr/>
          </p:nvSpPr>
          <p:spPr>
            <a:xfrm>
              <a:off x="2052030" y="2571750"/>
              <a:ext cx="39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10</a:t>
              </a:r>
              <a:endParaRPr sz="1300"/>
            </a:p>
          </p:txBody>
        </p:sp>
        <p:sp>
          <p:nvSpPr>
            <p:cNvPr id="222" name="Google Shape;222;p24"/>
            <p:cNvSpPr txBox="1"/>
            <p:nvPr/>
          </p:nvSpPr>
          <p:spPr>
            <a:xfrm>
              <a:off x="2310825" y="3239938"/>
              <a:ext cx="28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3</a:t>
              </a:r>
              <a:endParaRPr sz="1300"/>
            </a:p>
          </p:txBody>
        </p:sp>
        <p:sp>
          <p:nvSpPr>
            <p:cNvPr id="223" name="Google Shape;223;p24"/>
            <p:cNvSpPr txBox="1"/>
            <p:nvPr/>
          </p:nvSpPr>
          <p:spPr>
            <a:xfrm>
              <a:off x="2310825" y="4130813"/>
              <a:ext cx="28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5</a:t>
              </a:r>
              <a:endParaRPr sz="1300"/>
            </a:p>
          </p:txBody>
        </p:sp>
      </p:grpSp>
      <p:sp>
        <p:nvSpPr>
          <p:cNvPr id="224" name="Google Shape;224;p24"/>
          <p:cNvSpPr txBox="1"/>
          <p:nvPr>
            <p:ph type="title"/>
          </p:nvPr>
        </p:nvSpPr>
        <p:spPr>
          <a:xfrm>
            <a:off x="5109900" y="3310200"/>
            <a:ext cx="4034100" cy="63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5226"/>
              <a:buNone/>
            </a:pPr>
            <a:r>
              <a:rPr b="0" lang="en" sz="1366"/>
              <a:t>Given</a:t>
            </a:r>
            <a:r>
              <a:rPr b="0" i="1" lang="en" sz="1366"/>
              <a:t> k = 2, </a:t>
            </a:r>
            <a:r>
              <a:rPr b="0" lang="en" sz="1366"/>
              <a:t>the most optimal solution is to place the routers near rooms </a:t>
            </a:r>
            <a:r>
              <a:rPr b="0" i="1" lang="en" sz="1366"/>
              <a:t>C</a:t>
            </a:r>
            <a:r>
              <a:rPr b="0" lang="en" sz="1366"/>
              <a:t> and </a:t>
            </a:r>
            <a:r>
              <a:rPr b="0" i="1" lang="en" sz="1366"/>
              <a:t>D </a:t>
            </a:r>
            <a:r>
              <a:rPr b="0" lang="en" sz="1366"/>
              <a:t>where the maximum distance becomes 6.</a:t>
            </a:r>
            <a:endParaRPr b="0" sz="1366"/>
          </a:p>
        </p:txBody>
      </p:sp>
      <p:sp>
        <p:nvSpPr>
          <p:cNvPr id="225" name="Google Shape;225;p24"/>
          <p:cNvSpPr txBox="1"/>
          <p:nvPr>
            <p:ph type="title"/>
          </p:nvPr>
        </p:nvSpPr>
        <p:spPr>
          <a:xfrm rot="-5400481">
            <a:off x="-630469" y="241928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226" name="Google Shape;226;p24"/>
          <p:cNvCxnSpPr/>
          <p:nvPr/>
        </p:nvCxnSpPr>
        <p:spPr>
          <a:xfrm>
            <a:off x="709025" y="2019225"/>
            <a:ext cx="0" cy="2250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729450" y="554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 Median Clustering</a:t>
            </a:r>
            <a:endParaRPr/>
          </a:p>
        </p:txBody>
      </p:sp>
      <p:sp>
        <p:nvSpPr>
          <p:cNvPr id="232" name="Google Shape;232;p25"/>
          <p:cNvSpPr txBox="1"/>
          <p:nvPr>
            <p:ph idx="1" type="body"/>
          </p:nvPr>
        </p:nvSpPr>
        <p:spPr>
          <a:xfrm>
            <a:off x="612100" y="1494925"/>
            <a:ext cx="8311800" cy="2783400"/>
          </a:xfrm>
          <a:prstGeom prst="rect">
            <a:avLst/>
          </a:prstGeom>
        </p:spPr>
        <p:txBody>
          <a:bodyPr anchorCtr="0" anchor="t" bIns="91425" lIns="91425" spcFirstLastPara="1" rIns="91425" wrap="square" tIns="91425">
            <a:noAutofit/>
          </a:bodyPr>
          <a:lstStyle/>
          <a:p>
            <a:pPr indent="-311308" lvl="0" marL="457200" rtl="0" algn="l">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Generally Medians are less sensitive to the outliers when compared  to the Means.</a:t>
            </a:r>
            <a:endParaRPr sz="1302">
              <a:solidFill>
                <a:schemeClr val="dk2"/>
              </a:solidFill>
              <a:latin typeface="Raleway"/>
              <a:ea typeface="Raleway"/>
              <a:cs typeface="Raleway"/>
              <a:sym typeface="Raleway"/>
            </a:endParaRPr>
          </a:p>
          <a:p>
            <a:pPr indent="0" lvl="0" marL="457200" rtl="0" algn="l">
              <a:lnSpc>
                <a:spcPct val="130000"/>
              </a:lnSpc>
              <a:spcBef>
                <a:spcPts val="0"/>
              </a:spcBef>
              <a:spcAft>
                <a:spcPts val="0"/>
              </a:spcAft>
              <a:buSzPts val="1018"/>
              <a:buNone/>
            </a:pPr>
            <a:r>
              <a:t/>
            </a:r>
            <a:endParaRPr sz="1302">
              <a:solidFill>
                <a:schemeClr val="dk2"/>
              </a:solidFill>
              <a:latin typeface="Raleway"/>
              <a:ea typeface="Raleway"/>
              <a:cs typeface="Raleway"/>
              <a:sym typeface="Raleway"/>
            </a:endParaRPr>
          </a:p>
          <a:p>
            <a:pPr indent="-311308" lvl="0" marL="457200" rtl="0" algn="l">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K-medians </a:t>
            </a:r>
            <a:r>
              <a:rPr lang="en" sz="1302">
                <a:solidFill>
                  <a:schemeClr val="dk2"/>
                </a:solidFill>
                <a:latin typeface="Raleway"/>
                <a:ea typeface="Raleway"/>
                <a:cs typeface="Raleway"/>
                <a:sym typeface="Raleway"/>
              </a:rPr>
              <a:t>approach</a:t>
            </a:r>
            <a:r>
              <a:rPr lang="en" sz="1302">
                <a:solidFill>
                  <a:schemeClr val="dk2"/>
                </a:solidFill>
                <a:latin typeface="Raleway"/>
                <a:ea typeface="Raleway"/>
                <a:cs typeface="Raleway"/>
                <a:sym typeface="Raleway"/>
              </a:rPr>
              <a:t> aims at minimizing the 1-norm </a:t>
            </a:r>
            <a:r>
              <a:rPr lang="en" sz="1302">
                <a:solidFill>
                  <a:schemeClr val="dk2"/>
                </a:solidFill>
                <a:latin typeface="Raleway"/>
                <a:ea typeface="Raleway"/>
                <a:cs typeface="Raleway"/>
                <a:sym typeface="Raleway"/>
              </a:rPr>
              <a:t>distances </a:t>
            </a:r>
            <a:r>
              <a:rPr lang="en" sz="1302">
                <a:solidFill>
                  <a:schemeClr val="dk2"/>
                </a:solidFill>
                <a:latin typeface="Raleway"/>
                <a:ea typeface="Raleway"/>
                <a:cs typeface="Raleway"/>
                <a:sym typeface="Raleway"/>
              </a:rPr>
              <a:t>(Manhattan-distance) of every data point and its closest center to the cluster.</a:t>
            </a:r>
            <a:endParaRPr sz="1302">
              <a:solidFill>
                <a:schemeClr val="dk2"/>
              </a:solidFill>
              <a:latin typeface="Raleway"/>
              <a:ea typeface="Raleway"/>
              <a:cs typeface="Raleway"/>
              <a:sym typeface="Raleway"/>
            </a:endParaRPr>
          </a:p>
          <a:p>
            <a:pPr indent="0" lvl="0" marL="457200" rtl="0" algn="l">
              <a:lnSpc>
                <a:spcPct val="130000"/>
              </a:lnSpc>
              <a:spcBef>
                <a:spcPts val="0"/>
              </a:spcBef>
              <a:spcAft>
                <a:spcPts val="0"/>
              </a:spcAft>
              <a:buSzPts val="1018"/>
              <a:buNone/>
            </a:pPr>
            <a:r>
              <a:t/>
            </a:r>
            <a:endParaRPr sz="1302">
              <a:solidFill>
                <a:schemeClr val="dk2"/>
              </a:solidFill>
              <a:latin typeface="Raleway"/>
              <a:ea typeface="Raleway"/>
              <a:cs typeface="Raleway"/>
              <a:sym typeface="Raleway"/>
            </a:endParaRPr>
          </a:p>
          <a:p>
            <a:pPr indent="-311308" lvl="0" marL="457200" rtl="0" algn="l">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Using median as the </a:t>
            </a:r>
            <a:r>
              <a:rPr lang="en" sz="1302">
                <a:solidFill>
                  <a:schemeClr val="dk2"/>
                </a:solidFill>
                <a:latin typeface="Raleway"/>
                <a:ea typeface="Raleway"/>
                <a:cs typeface="Raleway"/>
                <a:sym typeface="Raleway"/>
              </a:rPr>
              <a:t>statistic</a:t>
            </a:r>
            <a:r>
              <a:rPr lang="en" sz="1302">
                <a:solidFill>
                  <a:schemeClr val="dk2"/>
                </a:solidFill>
                <a:latin typeface="Raleway"/>
                <a:ea typeface="Raleway"/>
                <a:cs typeface="Raleway"/>
                <a:sym typeface="Raleway"/>
              </a:rPr>
              <a:t> to determine the clusters’ centers, it minimizes the distance between the data points to the center to form appropriate clusters.</a:t>
            </a:r>
            <a:endParaRPr sz="1302">
              <a:solidFill>
                <a:schemeClr val="dk2"/>
              </a:solidFill>
              <a:latin typeface="Raleway"/>
              <a:ea typeface="Raleway"/>
              <a:cs typeface="Raleway"/>
              <a:sym typeface="Raleway"/>
            </a:endParaRPr>
          </a:p>
          <a:p>
            <a:pPr indent="0" lvl="0" marL="457200" rtl="0" algn="l">
              <a:lnSpc>
                <a:spcPct val="130000"/>
              </a:lnSpc>
              <a:spcBef>
                <a:spcPts val="0"/>
              </a:spcBef>
              <a:spcAft>
                <a:spcPts val="0"/>
              </a:spcAft>
              <a:buSzPts val="1018"/>
              <a:buNone/>
            </a:pPr>
            <a:r>
              <a:t/>
            </a:r>
            <a:endParaRPr sz="1302">
              <a:solidFill>
                <a:schemeClr val="dk2"/>
              </a:solidFill>
              <a:latin typeface="Raleway"/>
              <a:ea typeface="Raleway"/>
              <a:cs typeface="Raleway"/>
              <a:sym typeface="Raleway"/>
            </a:endParaRPr>
          </a:p>
          <a:p>
            <a:pPr indent="-311308" lvl="0" marL="457200" rtl="0" algn="l">
              <a:lnSpc>
                <a:spcPct val="130000"/>
              </a:lnSpc>
              <a:spcBef>
                <a:spcPts val="0"/>
              </a:spcBef>
              <a:spcAft>
                <a:spcPts val="0"/>
              </a:spcAft>
              <a:buClr>
                <a:schemeClr val="dk2"/>
              </a:buClr>
              <a:buSzPts val="1303"/>
              <a:buFont typeface="Raleway"/>
              <a:buChar char="●"/>
            </a:pPr>
            <a:r>
              <a:rPr lang="en" sz="1302">
                <a:solidFill>
                  <a:schemeClr val="dk2"/>
                </a:solidFill>
                <a:latin typeface="Raleway"/>
                <a:ea typeface="Raleway"/>
                <a:cs typeface="Raleway"/>
                <a:sym typeface="Raleway"/>
              </a:rPr>
              <a:t>Mean is highly vulnerable to outliers, even a single outlier can change the value of mean making it distant from other data points whereas median is highly resistant to outliers. This may require more than 50% of the data points to be differed in order to change the value of median.</a:t>
            </a:r>
            <a:endParaRPr sz="1302">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727650" y="61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-Median Clustering</a:t>
            </a:r>
            <a:endParaRPr/>
          </a:p>
        </p:txBody>
      </p:sp>
      <p:pic>
        <p:nvPicPr>
          <p:cNvPr id="238" name="Google Shape;238;p26"/>
          <p:cNvPicPr preferRelativeResize="0"/>
          <p:nvPr/>
        </p:nvPicPr>
        <p:blipFill>
          <a:blip r:embed="rId3">
            <a:alphaModFix/>
          </a:blip>
          <a:stretch>
            <a:fillRect/>
          </a:stretch>
        </p:blipFill>
        <p:spPr>
          <a:xfrm>
            <a:off x="1448525" y="1513200"/>
            <a:ext cx="6617659" cy="2984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p:nvPr/>
        </p:nvSpPr>
        <p:spPr>
          <a:xfrm>
            <a:off x="1777625" y="272146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507275" y="2244950"/>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1240375" y="29595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3199025" y="1853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1777625" y="34065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2285800" y="272146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199025" y="22449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2750725" y="29892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2750725" y="33767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2238300" y="3846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txBox="1"/>
          <p:nvPr/>
        </p:nvSpPr>
        <p:spPr>
          <a:xfrm>
            <a:off x="1141000" y="1879975"/>
            <a:ext cx="5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254" name="Google Shape;254;p27"/>
          <p:cNvSpPr txBox="1"/>
          <p:nvPr/>
        </p:nvSpPr>
        <p:spPr>
          <a:xfrm>
            <a:off x="797875" y="27214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a:t>
            </a:r>
            <a:endParaRPr/>
          </a:p>
        </p:txBody>
      </p:sp>
      <p:sp>
        <p:nvSpPr>
          <p:cNvPr id="255" name="Google Shape;255;p27"/>
          <p:cNvSpPr txBox="1"/>
          <p:nvPr/>
        </p:nvSpPr>
        <p:spPr>
          <a:xfrm>
            <a:off x="2904463" y="29142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(5,4)</a:t>
            </a:r>
            <a:endParaRPr/>
          </a:p>
        </p:txBody>
      </p:sp>
      <p:sp>
        <p:nvSpPr>
          <p:cNvPr id="256" name="Google Shape;256;p27"/>
          <p:cNvSpPr txBox="1"/>
          <p:nvPr/>
        </p:nvSpPr>
        <p:spPr>
          <a:xfrm>
            <a:off x="1630575" y="24045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(3,5)</a:t>
            </a:r>
            <a:endParaRPr/>
          </a:p>
        </p:txBody>
      </p:sp>
      <p:sp>
        <p:nvSpPr>
          <p:cNvPr id="257" name="Google Shape;257;p27"/>
          <p:cNvSpPr txBox="1"/>
          <p:nvPr/>
        </p:nvSpPr>
        <p:spPr>
          <a:xfrm>
            <a:off x="2154100" y="24013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(4,5)</a:t>
            </a:r>
            <a:endParaRPr/>
          </a:p>
        </p:txBody>
      </p:sp>
      <p:sp>
        <p:nvSpPr>
          <p:cNvPr id="258" name="Google Shape;258;p27"/>
          <p:cNvSpPr txBox="1"/>
          <p:nvPr/>
        </p:nvSpPr>
        <p:spPr>
          <a:xfrm>
            <a:off x="1326125" y="33553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(3,3)</a:t>
            </a:r>
            <a:endParaRPr/>
          </a:p>
        </p:txBody>
      </p:sp>
      <p:sp>
        <p:nvSpPr>
          <p:cNvPr id="259" name="Google Shape;259;p27"/>
          <p:cNvSpPr txBox="1"/>
          <p:nvPr/>
        </p:nvSpPr>
        <p:spPr>
          <a:xfrm>
            <a:off x="2529475" y="3497813"/>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(5,3)</a:t>
            </a:r>
            <a:endParaRPr/>
          </a:p>
        </p:txBody>
      </p:sp>
      <p:sp>
        <p:nvSpPr>
          <p:cNvPr id="260" name="Google Shape;260;p27"/>
          <p:cNvSpPr txBox="1"/>
          <p:nvPr/>
        </p:nvSpPr>
        <p:spPr>
          <a:xfrm>
            <a:off x="2154100" y="39467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(4,2)</a:t>
            </a:r>
            <a:endParaRPr/>
          </a:p>
        </p:txBody>
      </p:sp>
      <p:sp>
        <p:nvSpPr>
          <p:cNvPr id="261" name="Google Shape;261;p27"/>
          <p:cNvSpPr txBox="1"/>
          <p:nvPr/>
        </p:nvSpPr>
        <p:spPr>
          <a:xfrm>
            <a:off x="3333725" y="214473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(6,6)</a:t>
            </a:r>
            <a:endParaRPr/>
          </a:p>
        </p:txBody>
      </p:sp>
      <p:sp>
        <p:nvSpPr>
          <p:cNvPr id="262" name="Google Shape;262;p27"/>
          <p:cNvSpPr txBox="1"/>
          <p:nvPr/>
        </p:nvSpPr>
        <p:spPr>
          <a:xfrm>
            <a:off x="3333725" y="17536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(6,7)</a:t>
            </a:r>
            <a:endParaRPr/>
          </a:p>
        </p:txBody>
      </p:sp>
      <p:sp>
        <p:nvSpPr>
          <p:cNvPr id="263" name="Google Shape;263;p27"/>
          <p:cNvSpPr txBox="1"/>
          <p:nvPr/>
        </p:nvSpPr>
        <p:spPr>
          <a:xfrm>
            <a:off x="220175" y="1566350"/>
            <a:ext cx="4113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pSp>
        <p:nvGrpSpPr>
          <p:cNvPr id="264" name="Google Shape;264;p27"/>
          <p:cNvGrpSpPr/>
          <p:nvPr/>
        </p:nvGrpSpPr>
        <p:grpSpPr>
          <a:xfrm>
            <a:off x="5439375" y="1885950"/>
            <a:ext cx="3179350" cy="2593300"/>
            <a:chOff x="5439375" y="1885950"/>
            <a:chExt cx="3179350" cy="2593300"/>
          </a:xfrm>
        </p:grpSpPr>
        <p:sp>
          <p:nvSpPr>
            <p:cNvPr id="265" name="Google Shape;265;p27"/>
            <p:cNvSpPr/>
            <p:nvPr/>
          </p:nvSpPr>
          <p:spPr>
            <a:xfrm>
              <a:off x="6419125" y="2853764"/>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6148775" y="2377250"/>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881875" y="3091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7840525" y="1986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6419125" y="3538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6927300" y="285376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7840525" y="2377239"/>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7392225" y="31215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7392225" y="35090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6879800" y="3979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txBox="1"/>
            <p:nvPr/>
          </p:nvSpPr>
          <p:spPr>
            <a:xfrm>
              <a:off x="5782500" y="2012275"/>
              <a:ext cx="5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276" name="Google Shape;276;p27"/>
            <p:cNvSpPr txBox="1"/>
            <p:nvPr/>
          </p:nvSpPr>
          <p:spPr>
            <a:xfrm>
              <a:off x="5439375" y="28537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a:t>
              </a:r>
              <a:endParaRPr/>
            </a:p>
          </p:txBody>
        </p:sp>
        <p:sp>
          <p:nvSpPr>
            <p:cNvPr id="277" name="Google Shape;277;p27"/>
            <p:cNvSpPr txBox="1"/>
            <p:nvPr/>
          </p:nvSpPr>
          <p:spPr>
            <a:xfrm>
              <a:off x="7545963" y="30465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(5,4)</a:t>
              </a:r>
              <a:endParaRPr/>
            </a:p>
          </p:txBody>
        </p:sp>
        <p:sp>
          <p:nvSpPr>
            <p:cNvPr id="278" name="Google Shape;278;p27"/>
            <p:cNvSpPr txBox="1"/>
            <p:nvPr/>
          </p:nvSpPr>
          <p:spPr>
            <a:xfrm>
              <a:off x="6272075" y="25368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(3,5)</a:t>
              </a:r>
              <a:endParaRPr/>
            </a:p>
          </p:txBody>
        </p:sp>
        <p:sp>
          <p:nvSpPr>
            <p:cNvPr id="279" name="Google Shape;279;p27"/>
            <p:cNvSpPr txBox="1"/>
            <p:nvPr/>
          </p:nvSpPr>
          <p:spPr>
            <a:xfrm>
              <a:off x="6795600" y="25336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(4,5)</a:t>
              </a:r>
              <a:endParaRPr/>
            </a:p>
          </p:txBody>
        </p:sp>
        <p:sp>
          <p:nvSpPr>
            <p:cNvPr id="280" name="Google Shape;280;p27"/>
            <p:cNvSpPr txBox="1"/>
            <p:nvPr/>
          </p:nvSpPr>
          <p:spPr>
            <a:xfrm>
              <a:off x="5967625" y="34876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(3,3)</a:t>
              </a:r>
              <a:endParaRPr/>
            </a:p>
          </p:txBody>
        </p:sp>
        <p:sp>
          <p:nvSpPr>
            <p:cNvPr id="281" name="Google Shape;281;p27"/>
            <p:cNvSpPr txBox="1"/>
            <p:nvPr/>
          </p:nvSpPr>
          <p:spPr>
            <a:xfrm>
              <a:off x="7170975" y="3630113"/>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(5,3)</a:t>
              </a:r>
              <a:endParaRPr/>
            </a:p>
          </p:txBody>
        </p:sp>
        <p:sp>
          <p:nvSpPr>
            <p:cNvPr id="282" name="Google Shape;282;p27"/>
            <p:cNvSpPr txBox="1"/>
            <p:nvPr/>
          </p:nvSpPr>
          <p:spPr>
            <a:xfrm>
              <a:off x="6795600" y="40790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(4,2)</a:t>
              </a:r>
              <a:endParaRPr/>
            </a:p>
          </p:txBody>
        </p:sp>
        <p:sp>
          <p:nvSpPr>
            <p:cNvPr id="283" name="Google Shape;283;p27"/>
            <p:cNvSpPr txBox="1"/>
            <p:nvPr/>
          </p:nvSpPr>
          <p:spPr>
            <a:xfrm>
              <a:off x="7975225" y="227703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(6,6)</a:t>
              </a:r>
              <a:endParaRPr/>
            </a:p>
          </p:txBody>
        </p:sp>
        <p:sp>
          <p:nvSpPr>
            <p:cNvPr id="284" name="Google Shape;284;p27"/>
            <p:cNvSpPr txBox="1"/>
            <p:nvPr/>
          </p:nvSpPr>
          <p:spPr>
            <a:xfrm>
              <a:off x="7975225" y="18859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(6,7)</a:t>
              </a:r>
              <a:endParaRPr/>
            </a:p>
          </p:txBody>
        </p:sp>
      </p:grpSp>
      <p:sp>
        <p:nvSpPr>
          <p:cNvPr id="285" name="Google Shape;285;p27"/>
          <p:cNvSpPr/>
          <p:nvPr/>
        </p:nvSpPr>
        <p:spPr>
          <a:xfrm>
            <a:off x="3989725" y="2915225"/>
            <a:ext cx="13386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nvSpPr>
        <p:spPr>
          <a:xfrm>
            <a:off x="2104950" y="4594325"/>
            <a:ext cx="450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Randomly choosing c</a:t>
            </a:r>
            <a:r>
              <a:rPr baseline="-25000" lang="en">
                <a:latin typeface="Lato"/>
                <a:ea typeface="Lato"/>
                <a:cs typeface="Lato"/>
                <a:sym typeface="Lato"/>
              </a:rPr>
              <a:t>1</a:t>
            </a:r>
            <a:r>
              <a:rPr lang="en">
                <a:latin typeface="Lato"/>
                <a:ea typeface="Lato"/>
                <a:cs typeface="Lato"/>
                <a:sym typeface="Lato"/>
              </a:rPr>
              <a:t> as (3,5) and c</a:t>
            </a:r>
            <a:r>
              <a:rPr baseline="-25000" lang="en">
                <a:latin typeface="Lato"/>
                <a:ea typeface="Lato"/>
                <a:cs typeface="Lato"/>
                <a:sym typeface="Lato"/>
              </a:rPr>
              <a:t>2</a:t>
            </a:r>
            <a:r>
              <a:rPr lang="en">
                <a:latin typeface="Lato"/>
                <a:ea typeface="Lato"/>
                <a:cs typeface="Lato"/>
                <a:sym typeface="Lato"/>
              </a:rPr>
              <a:t> as (6,6)</a:t>
            </a:r>
            <a:endParaRPr>
              <a:latin typeface="Lato"/>
              <a:ea typeface="Lato"/>
              <a:cs typeface="Lato"/>
              <a:sym typeface="Lato"/>
            </a:endParaRPr>
          </a:p>
        </p:txBody>
      </p:sp>
      <p:sp>
        <p:nvSpPr>
          <p:cNvPr id="287" name="Google Shape;287;p27"/>
          <p:cNvSpPr txBox="1"/>
          <p:nvPr>
            <p:ph type="title"/>
          </p:nvPr>
        </p:nvSpPr>
        <p:spPr>
          <a:xfrm rot="-5400481">
            <a:off x="-630469" y="241928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288" name="Google Shape;288;p27"/>
          <p:cNvCxnSpPr/>
          <p:nvPr/>
        </p:nvCxnSpPr>
        <p:spPr>
          <a:xfrm>
            <a:off x="709025" y="2019225"/>
            <a:ext cx="0" cy="2250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p:nvPr/>
        </p:nvSpPr>
        <p:spPr>
          <a:xfrm>
            <a:off x="4229675" y="2425250"/>
            <a:ext cx="1667700" cy="642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4" name="Google Shape;294;p28"/>
          <p:cNvGraphicFramePr/>
          <p:nvPr/>
        </p:nvGraphicFramePr>
        <p:xfrm>
          <a:off x="6161250" y="760780"/>
          <a:ext cx="3000000" cy="3000000"/>
        </p:xfrm>
        <a:graphic>
          <a:graphicData uri="http://schemas.openxmlformats.org/drawingml/2006/table">
            <a:tbl>
              <a:tblPr>
                <a:noFill/>
                <a:tableStyleId>{C23857EB-9524-4F6C-93AB-4E3F2C51D24B}</a:tableStyleId>
              </a:tblPr>
              <a:tblGrid>
                <a:gridCol w="694950"/>
                <a:gridCol w="1041775"/>
                <a:gridCol w="1016800"/>
              </a:tblGrid>
              <a:tr h="516225">
                <a:tc>
                  <a:txBody>
                    <a:bodyPr/>
                    <a:lstStyle/>
                    <a:p>
                      <a:pPr indent="0" lvl="0" marL="0" rtl="0" algn="l">
                        <a:spcBef>
                          <a:spcPts val="0"/>
                        </a:spcBef>
                        <a:spcAft>
                          <a:spcPts val="0"/>
                        </a:spcAft>
                        <a:buNone/>
                      </a:pPr>
                      <a:r>
                        <a:rPr b="1" lang="en" sz="1100"/>
                        <a:t>Points</a:t>
                      </a:r>
                      <a:endParaRPr b="1" sz="1100"/>
                    </a:p>
                  </a:txBody>
                  <a:tcPr marT="91425" marB="91425" marR="91425" marL="91425"/>
                </a:tc>
                <a:tc>
                  <a:txBody>
                    <a:bodyPr/>
                    <a:lstStyle/>
                    <a:p>
                      <a:pPr indent="0" lvl="0" marL="0" rtl="0" algn="l">
                        <a:spcBef>
                          <a:spcPts val="0"/>
                        </a:spcBef>
                        <a:spcAft>
                          <a:spcPts val="0"/>
                        </a:spcAft>
                        <a:buNone/>
                      </a:pPr>
                      <a:r>
                        <a:rPr b="1" lang="en" sz="1100"/>
                        <a:t>Dissimilarity from c1</a:t>
                      </a:r>
                      <a:endParaRPr b="1" sz="1100"/>
                    </a:p>
                  </a:txBody>
                  <a:tcPr marT="91425" marB="91425" marR="91425" marL="91425"/>
                </a:tc>
                <a:tc>
                  <a:txBody>
                    <a:bodyPr/>
                    <a:lstStyle/>
                    <a:p>
                      <a:pPr indent="0" lvl="0" marL="0" rtl="0" algn="l">
                        <a:spcBef>
                          <a:spcPts val="0"/>
                        </a:spcBef>
                        <a:spcAft>
                          <a:spcPts val="0"/>
                        </a:spcAft>
                        <a:buNone/>
                      </a:pPr>
                      <a:r>
                        <a:rPr b="1" lang="en" sz="1100"/>
                        <a:t>Dissimilarity from c2</a:t>
                      </a:r>
                      <a:endParaRPr b="1" sz="1100"/>
                    </a:p>
                  </a:txBody>
                  <a:tcPr marT="91425" marB="91425" marR="91425" marL="91425"/>
                </a:tc>
              </a:tr>
              <a:tr h="357850">
                <a:tc>
                  <a:txBody>
                    <a:bodyPr/>
                    <a:lstStyle/>
                    <a:p>
                      <a:pPr indent="0" lvl="0" marL="0" rtl="0" algn="l">
                        <a:spcBef>
                          <a:spcPts val="0"/>
                        </a:spcBef>
                        <a:spcAft>
                          <a:spcPts val="0"/>
                        </a:spcAft>
                        <a:buNone/>
                      </a:pPr>
                      <a:r>
                        <a:rPr lang="en" sz="1100"/>
                        <a:t>(1,4)</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r>
              <a:tr h="357850">
                <a:tc>
                  <a:txBody>
                    <a:bodyPr/>
                    <a:lstStyle/>
                    <a:p>
                      <a:pPr indent="0" lvl="0" marL="0" rtl="0" algn="l">
                        <a:spcBef>
                          <a:spcPts val="0"/>
                        </a:spcBef>
                        <a:spcAft>
                          <a:spcPts val="0"/>
                        </a:spcAft>
                        <a:buNone/>
                      </a:pPr>
                      <a:r>
                        <a:rPr lang="en" sz="1100"/>
                        <a:t>(2,6)</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57850">
                <a:tc>
                  <a:txBody>
                    <a:bodyPr/>
                    <a:lstStyle/>
                    <a:p>
                      <a:pPr indent="0" lvl="0" marL="0" rtl="0" algn="l">
                        <a:spcBef>
                          <a:spcPts val="0"/>
                        </a:spcBef>
                        <a:spcAft>
                          <a:spcPts val="0"/>
                        </a:spcAft>
                        <a:buNone/>
                      </a:pPr>
                      <a:r>
                        <a:rPr lang="en" sz="1100"/>
                        <a:t>(3,3)</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r>
              <a:tr h="357850">
                <a:tc>
                  <a:txBody>
                    <a:bodyPr/>
                    <a:lstStyle/>
                    <a:p>
                      <a:pPr indent="0" lvl="0" marL="0" rtl="0" algn="l">
                        <a:spcBef>
                          <a:spcPts val="0"/>
                        </a:spcBef>
                        <a:spcAft>
                          <a:spcPts val="0"/>
                        </a:spcAft>
                        <a:buNone/>
                      </a:pPr>
                      <a:r>
                        <a:rPr lang="en" sz="1100"/>
                        <a:t>(3,5)</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r>
              <a:tr h="357850">
                <a:tc>
                  <a:txBody>
                    <a:bodyPr/>
                    <a:lstStyle/>
                    <a:p>
                      <a:pPr indent="0" lvl="0" marL="0" rtl="0" algn="l">
                        <a:spcBef>
                          <a:spcPts val="0"/>
                        </a:spcBef>
                        <a:spcAft>
                          <a:spcPts val="0"/>
                        </a:spcAft>
                        <a:buNone/>
                      </a:pPr>
                      <a:r>
                        <a:rPr lang="en" sz="1100"/>
                        <a:t>(4,2)</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r>
              <a:tr h="357850">
                <a:tc>
                  <a:txBody>
                    <a:bodyPr/>
                    <a:lstStyle/>
                    <a:p>
                      <a:pPr indent="0" lvl="0" marL="0" rtl="0" algn="l">
                        <a:spcBef>
                          <a:spcPts val="0"/>
                        </a:spcBef>
                        <a:spcAft>
                          <a:spcPts val="0"/>
                        </a:spcAft>
                        <a:buNone/>
                      </a:pPr>
                      <a:r>
                        <a:rPr lang="en" sz="1100"/>
                        <a:t>(4,5)</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57850">
                <a:tc>
                  <a:txBody>
                    <a:bodyPr/>
                    <a:lstStyle/>
                    <a:p>
                      <a:pPr indent="0" lvl="0" marL="0" rtl="0" algn="l">
                        <a:spcBef>
                          <a:spcPts val="0"/>
                        </a:spcBef>
                        <a:spcAft>
                          <a:spcPts val="0"/>
                        </a:spcAft>
                        <a:buNone/>
                      </a:pPr>
                      <a:r>
                        <a:rPr lang="en" sz="1100"/>
                        <a:t>(5,3)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57850">
                <a:tc>
                  <a:txBody>
                    <a:bodyPr/>
                    <a:lstStyle/>
                    <a:p>
                      <a:pPr indent="0" lvl="0" marL="0" rtl="0" algn="l">
                        <a:spcBef>
                          <a:spcPts val="0"/>
                        </a:spcBef>
                        <a:spcAft>
                          <a:spcPts val="0"/>
                        </a:spcAft>
                        <a:buNone/>
                      </a:pPr>
                      <a:r>
                        <a:rPr lang="en" sz="1100"/>
                        <a:t>(5,4)</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57850">
                <a:tc>
                  <a:txBody>
                    <a:bodyPr/>
                    <a:lstStyle/>
                    <a:p>
                      <a:pPr indent="0" lvl="0" marL="0" rtl="0" algn="l">
                        <a:spcBef>
                          <a:spcPts val="0"/>
                        </a:spcBef>
                        <a:spcAft>
                          <a:spcPts val="0"/>
                        </a:spcAft>
                        <a:buNone/>
                      </a:pPr>
                      <a:r>
                        <a:rPr lang="en" sz="1100"/>
                        <a:t>(6,6)</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r>
              <a:tr h="357850">
                <a:tc>
                  <a:txBody>
                    <a:bodyPr/>
                    <a:lstStyle/>
                    <a:p>
                      <a:pPr indent="0" lvl="0" marL="0" rtl="0" algn="l">
                        <a:spcBef>
                          <a:spcPts val="0"/>
                        </a:spcBef>
                        <a:spcAft>
                          <a:spcPts val="0"/>
                        </a:spcAft>
                        <a:buNone/>
                      </a:pPr>
                      <a:r>
                        <a:rPr lang="en" sz="1100"/>
                        <a:t>(6,7)</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bl>
          </a:graphicData>
        </a:graphic>
      </p:graphicFrame>
      <p:grpSp>
        <p:nvGrpSpPr>
          <p:cNvPr id="295" name="Google Shape;295;p28"/>
          <p:cNvGrpSpPr/>
          <p:nvPr/>
        </p:nvGrpSpPr>
        <p:grpSpPr>
          <a:xfrm>
            <a:off x="322150" y="1593311"/>
            <a:ext cx="3560075" cy="3201600"/>
            <a:chOff x="322150" y="1593311"/>
            <a:chExt cx="3560075" cy="3201600"/>
          </a:xfrm>
        </p:grpSpPr>
        <p:sp>
          <p:nvSpPr>
            <p:cNvPr id="296" name="Google Shape;296;p28"/>
            <p:cNvSpPr/>
            <p:nvPr/>
          </p:nvSpPr>
          <p:spPr>
            <a:xfrm rot="-218763">
              <a:off x="418485" y="1650331"/>
              <a:ext cx="1891729" cy="3087559"/>
            </a:xfrm>
            <a:prstGeom prst="ellipse">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2330625" y="1624600"/>
              <a:ext cx="1551600" cy="2713500"/>
            </a:xfrm>
            <a:prstGeom prst="ellipse">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8"/>
            <p:cNvGrpSpPr/>
            <p:nvPr/>
          </p:nvGrpSpPr>
          <p:grpSpPr>
            <a:xfrm>
              <a:off x="484650" y="1736363"/>
              <a:ext cx="3179350" cy="2603375"/>
              <a:chOff x="5439375" y="1885950"/>
              <a:chExt cx="3179350" cy="2603375"/>
            </a:xfrm>
          </p:grpSpPr>
          <p:sp>
            <p:nvSpPr>
              <p:cNvPr id="299" name="Google Shape;299;p28"/>
              <p:cNvSpPr/>
              <p:nvPr/>
            </p:nvSpPr>
            <p:spPr>
              <a:xfrm>
                <a:off x="6419125" y="2853764"/>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6148775" y="2377250"/>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5881875" y="3091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7840525" y="1986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6419125" y="3538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6927300" y="285376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7840525" y="2377239"/>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392225" y="31215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7392225" y="35090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6879800" y="3979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txBox="1"/>
              <p:nvPr/>
            </p:nvSpPr>
            <p:spPr>
              <a:xfrm>
                <a:off x="5782500" y="2012275"/>
                <a:ext cx="5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310" name="Google Shape;310;p28"/>
              <p:cNvSpPr txBox="1"/>
              <p:nvPr/>
            </p:nvSpPr>
            <p:spPr>
              <a:xfrm>
                <a:off x="5439375" y="28537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a:t>
                </a:r>
                <a:endParaRPr/>
              </a:p>
            </p:txBody>
          </p:sp>
          <p:sp>
            <p:nvSpPr>
              <p:cNvPr id="311" name="Google Shape;311;p28"/>
              <p:cNvSpPr txBox="1"/>
              <p:nvPr/>
            </p:nvSpPr>
            <p:spPr>
              <a:xfrm>
                <a:off x="7545963" y="30465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(5,4)</a:t>
                </a:r>
                <a:endParaRPr/>
              </a:p>
            </p:txBody>
          </p:sp>
          <p:sp>
            <p:nvSpPr>
              <p:cNvPr id="312" name="Google Shape;312;p28"/>
              <p:cNvSpPr txBox="1"/>
              <p:nvPr/>
            </p:nvSpPr>
            <p:spPr>
              <a:xfrm>
                <a:off x="6272075" y="25368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(3,5)</a:t>
                </a:r>
                <a:endParaRPr/>
              </a:p>
            </p:txBody>
          </p:sp>
          <p:sp>
            <p:nvSpPr>
              <p:cNvPr id="313" name="Google Shape;313;p28"/>
              <p:cNvSpPr txBox="1"/>
              <p:nvPr/>
            </p:nvSpPr>
            <p:spPr>
              <a:xfrm>
                <a:off x="6707300" y="25368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(4,5)</a:t>
                </a:r>
                <a:endParaRPr/>
              </a:p>
            </p:txBody>
          </p:sp>
          <p:sp>
            <p:nvSpPr>
              <p:cNvPr id="314" name="Google Shape;314;p28"/>
              <p:cNvSpPr txBox="1"/>
              <p:nvPr/>
            </p:nvSpPr>
            <p:spPr>
              <a:xfrm>
                <a:off x="5967625" y="34876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(3,3)</a:t>
                </a:r>
                <a:endParaRPr/>
              </a:p>
            </p:txBody>
          </p:sp>
          <p:sp>
            <p:nvSpPr>
              <p:cNvPr id="315" name="Google Shape;315;p28"/>
              <p:cNvSpPr txBox="1"/>
              <p:nvPr/>
            </p:nvSpPr>
            <p:spPr>
              <a:xfrm>
                <a:off x="7392225" y="364928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(5,3)</a:t>
                </a:r>
                <a:endParaRPr/>
              </a:p>
            </p:txBody>
          </p:sp>
          <p:sp>
            <p:nvSpPr>
              <p:cNvPr id="316" name="Google Shape;316;p28"/>
              <p:cNvSpPr txBox="1"/>
              <p:nvPr/>
            </p:nvSpPr>
            <p:spPr>
              <a:xfrm>
                <a:off x="6611125" y="40891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(4,2)</a:t>
                </a:r>
                <a:endParaRPr/>
              </a:p>
            </p:txBody>
          </p:sp>
          <p:sp>
            <p:nvSpPr>
              <p:cNvPr id="317" name="Google Shape;317;p28"/>
              <p:cNvSpPr txBox="1"/>
              <p:nvPr/>
            </p:nvSpPr>
            <p:spPr>
              <a:xfrm>
                <a:off x="7975225" y="227703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(6,6)</a:t>
                </a:r>
                <a:endParaRPr/>
              </a:p>
            </p:txBody>
          </p:sp>
          <p:sp>
            <p:nvSpPr>
              <p:cNvPr id="318" name="Google Shape;318;p28"/>
              <p:cNvSpPr txBox="1"/>
              <p:nvPr/>
            </p:nvSpPr>
            <p:spPr>
              <a:xfrm>
                <a:off x="7975225" y="18859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(6,7)</a:t>
                </a:r>
                <a:endParaRPr/>
              </a:p>
            </p:txBody>
          </p:sp>
        </p:grpSp>
      </p:grpSp>
      <p:sp>
        <p:nvSpPr>
          <p:cNvPr id="319" name="Google Shape;319;p28"/>
          <p:cNvSpPr txBox="1"/>
          <p:nvPr/>
        </p:nvSpPr>
        <p:spPr>
          <a:xfrm>
            <a:off x="4362650" y="254660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Total </a:t>
            </a:r>
            <a:r>
              <a:rPr b="1" lang="en">
                <a:latin typeface="Lato"/>
                <a:ea typeface="Lato"/>
                <a:cs typeface="Lato"/>
                <a:sym typeface="Lato"/>
              </a:rPr>
              <a:t>Cost = 20</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aphicFrame>
        <p:nvGraphicFramePr>
          <p:cNvPr id="324" name="Google Shape;324;p29"/>
          <p:cNvGraphicFramePr/>
          <p:nvPr/>
        </p:nvGraphicFramePr>
        <p:xfrm>
          <a:off x="6296950" y="651675"/>
          <a:ext cx="3000000" cy="3000000"/>
        </p:xfrm>
        <a:graphic>
          <a:graphicData uri="http://schemas.openxmlformats.org/drawingml/2006/table">
            <a:tbl>
              <a:tblPr>
                <a:noFill/>
                <a:tableStyleId>{C23857EB-9524-4F6C-93AB-4E3F2C51D24B}</a:tableStyleId>
              </a:tblPr>
              <a:tblGrid>
                <a:gridCol w="670425"/>
                <a:gridCol w="1003850"/>
                <a:gridCol w="982025"/>
              </a:tblGrid>
              <a:tr h="439700">
                <a:tc>
                  <a:txBody>
                    <a:bodyPr/>
                    <a:lstStyle/>
                    <a:p>
                      <a:pPr indent="0" lvl="0" marL="0" rtl="0" algn="l">
                        <a:spcBef>
                          <a:spcPts val="0"/>
                        </a:spcBef>
                        <a:spcAft>
                          <a:spcPts val="0"/>
                        </a:spcAft>
                        <a:buNone/>
                      </a:pPr>
                      <a:r>
                        <a:rPr b="1" lang="en" sz="1000"/>
                        <a:t>Points</a:t>
                      </a:r>
                      <a:endParaRPr b="1" sz="1000"/>
                    </a:p>
                  </a:txBody>
                  <a:tcPr marT="91425" marB="91425" marR="91425" marL="91425"/>
                </a:tc>
                <a:tc>
                  <a:txBody>
                    <a:bodyPr/>
                    <a:lstStyle/>
                    <a:p>
                      <a:pPr indent="0" lvl="0" marL="0" rtl="0" algn="l">
                        <a:spcBef>
                          <a:spcPts val="0"/>
                        </a:spcBef>
                        <a:spcAft>
                          <a:spcPts val="0"/>
                        </a:spcAft>
                        <a:buNone/>
                      </a:pPr>
                      <a:r>
                        <a:rPr b="1" lang="en" sz="1000"/>
                        <a:t>Dissimilarity from c1</a:t>
                      </a:r>
                      <a:endParaRPr b="1" sz="1000"/>
                    </a:p>
                  </a:txBody>
                  <a:tcPr marT="91425" marB="91425" marR="91425" marL="91425"/>
                </a:tc>
                <a:tc>
                  <a:txBody>
                    <a:bodyPr/>
                    <a:lstStyle/>
                    <a:p>
                      <a:pPr indent="0" lvl="0" marL="0" rtl="0" algn="l">
                        <a:spcBef>
                          <a:spcPts val="0"/>
                        </a:spcBef>
                        <a:spcAft>
                          <a:spcPts val="0"/>
                        </a:spcAft>
                        <a:buNone/>
                      </a:pPr>
                      <a:r>
                        <a:rPr b="1" lang="en" sz="1000"/>
                        <a:t>Dissimilarity from c2</a:t>
                      </a:r>
                      <a:endParaRPr b="1" sz="1000"/>
                    </a:p>
                  </a:txBody>
                  <a:tcPr marT="91425" marB="91425" marR="91425" marL="91425"/>
                </a:tc>
              </a:tr>
              <a:tr h="330475">
                <a:tc>
                  <a:txBody>
                    <a:bodyPr/>
                    <a:lstStyle/>
                    <a:p>
                      <a:pPr indent="0" lvl="0" marL="0" rtl="0" algn="l">
                        <a:spcBef>
                          <a:spcPts val="0"/>
                        </a:spcBef>
                        <a:spcAft>
                          <a:spcPts val="0"/>
                        </a:spcAft>
                        <a:buNone/>
                      </a:pPr>
                      <a:r>
                        <a:rPr lang="en" sz="1000"/>
                        <a:t>(1,4)</a:t>
                      </a:r>
                      <a:endParaRPr sz="1000"/>
                    </a:p>
                  </a:txBody>
                  <a:tcPr marT="91425" marB="91425" marR="91425" marL="91425"/>
                </a:tc>
                <a:tc>
                  <a:txBody>
                    <a:bodyPr/>
                    <a:lstStyle/>
                    <a:p>
                      <a:pPr indent="0" lvl="0" marL="0" rtl="0" algn="l">
                        <a:spcBef>
                          <a:spcPts val="0"/>
                        </a:spcBef>
                        <a:spcAft>
                          <a:spcPts val="0"/>
                        </a:spcAft>
                        <a:buNone/>
                      </a:pPr>
                      <a:r>
                        <a:rPr lang="en" sz="1000"/>
                        <a:t>3</a:t>
                      </a:r>
                      <a:endParaRPr/>
                    </a:p>
                  </a:txBody>
                  <a:tcPr marT="91425" marB="91425" marR="91425" marL="91425"/>
                </a:tc>
                <a:tc>
                  <a:txBody>
                    <a:bodyPr/>
                    <a:lstStyle/>
                    <a:p>
                      <a:pPr indent="0" lvl="0" marL="0" rtl="0" algn="l">
                        <a:spcBef>
                          <a:spcPts val="0"/>
                        </a:spcBef>
                        <a:spcAft>
                          <a:spcPts val="0"/>
                        </a:spcAft>
                        <a:buNone/>
                      </a:pPr>
                      <a:r>
                        <a:rPr lang="en" sz="1000"/>
                        <a:t>4</a:t>
                      </a:r>
                      <a:endParaRPr/>
                    </a:p>
                  </a:txBody>
                  <a:tcPr marT="91425" marB="91425" marR="91425" marL="91425"/>
                </a:tc>
              </a:tr>
              <a:tr h="330475">
                <a:tc>
                  <a:txBody>
                    <a:bodyPr/>
                    <a:lstStyle/>
                    <a:p>
                      <a:pPr indent="0" lvl="0" marL="0" rtl="0" algn="l">
                        <a:spcBef>
                          <a:spcPts val="0"/>
                        </a:spcBef>
                        <a:spcAft>
                          <a:spcPts val="0"/>
                        </a:spcAft>
                        <a:buNone/>
                      </a:pPr>
                      <a:r>
                        <a:rPr lang="en" sz="1000"/>
                        <a:t>(2,6)</a:t>
                      </a:r>
                      <a:endParaRPr sz="1000"/>
                    </a:p>
                  </a:txBody>
                  <a:tcPr marT="91425" marB="91425" marR="91425" marL="91425"/>
                </a:tc>
                <a:tc>
                  <a:txBody>
                    <a:bodyPr/>
                    <a:lstStyle/>
                    <a:p>
                      <a:pPr indent="0" lvl="0" marL="0" rtl="0" algn="l">
                        <a:spcBef>
                          <a:spcPts val="0"/>
                        </a:spcBef>
                        <a:spcAft>
                          <a:spcPts val="0"/>
                        </a:spcAft>
                        <a:buNone/>
                      </a:pPr>
                      <a:r>
                        <a:rPr lang="en" sz="1000"/>
                        <a:t>4</a:t>
                      </a:r>
                      <a:endParaRPr/>
                    </a:p>
                  </a:txBody>
                  <a:tcPr marT="91425" marB="91425" marR="91425" marL="91425"/>
                </a:tc>
                <a:tc>
                  <a:txBody>
                    <a:bodyPr/>
                    <a:lstStyle/>
                    <a:p>
                      <a:pPr indent="0" lvl="0" marL="0" rtl="0" algn="l">
                        <a:spcBef>
                          <a:spcPts val="0"/>
                        </a:spcBef>
                        <a:spcAft>
                          <a:spcPts val="0"/>
                        </a:spcAft>
                        <a:buNone/>
                      </a:pPr>
                      <a:r>
                        <a:rPr lang="en" sz="1000"/>
                        <a:t>5</a:t>
                      </a:r>
                      <a:endParaRPr/>
                    </a:p>
                  </a:txBody>
                  <a:tcPr marT="91425" marB="91425" marR="91425" marL="91425"/>
                </a:tc>
              </a:tr>
              <a:tr h="330475">
                <a:tc>
                  <a:txBody>
                    <a:bodyPr/>
                    <a:lstStyle/>
                    <a:p>
                      <a:pPr indent="0" lvl="0" marL="0" rtl="0" algn="l">
                        <a:spcBef>
                          <a:spcPts val="0"/>
                        </a:spcBef>
                        <a:spcAft>
                          <a:spcPts val="0"/>
                        </a:spcAft>
                        <a:buNone/>
                      </a:pPr>
                      <a:r>
                        <a:rPr lang="en" sz="1000"/>
                        <a:t>(3,3)</a:t>
                      </a:r>
                      <a:endParaRPr sz="1000"/>
                    </a:p>
                  </a:txBody>
                  <a:tcPr marT="91425" marB="91425" marR="91425" marL="91425"/>
                </a:tc>
                <a:tc>
                  <a:txBody>
                    <a:bodyPr/>
                    <a:lstStyle/>
                    <a:p>
                      <a:pPr indent="0" lvl="0" marL="0" rtl="0" algn="l">
                        <a:spcBef>
                          <a:spcPts val="0"/>
                        </a:spcBef>
                        <a:spcAft>
                          <a:spcPts val="0"/>
                        </a:spcAft>
                        <a:buNone/>
                      </a:pPr>
                      <a:r>
                        <a:rPr lang="en" sz="1000"/>
                        <a:t>-</a:t>
                      </a:r>
                      <a:endParaRPr/>
                    </a:p>
                  </a:txBody>
                  <a:tcPr marT="91425" marB="91425" marR="91425" marL="91425"/>
                </a:tc>
                <a:tc>
                  <a:txBody>
                    <a:bodyPr/>
                    <a:lstStyle/>
                    <a:p>
                      <a:pPr indent="0" lvl="0" marL="0" rtl="0" algn="l">
                        <a:spcBef>
                          <a:spcPts val="0"/>
                        </a:spcBef>
                        <a:spcAft>
                          <a:spcPts val="0"/>
                        </a:spcAft>
                        <a:buNone/>
                      </a:pPr>
                      <a:r>
                        <a:rPr lang="en" sz="1000"/>
                        <a:t>-</a:t>
                      </a:r>
                      <a:endParaRPr/>
                    </a:p>
                  </a:txBody>
                  <a:tcPr marT="91425" marB="91425" marR="91425" marL="91425"/>
                </a:tc>
              </a:tr>
              <a:tr h="330475">
                <a:tc>
                  <a:txBody>
                    <a:bodyPr/>
                    <a:lstStyle/>
                    <a:p>
                      <a:pPr indent="0" lvl="0" marL="0" rtl="0" algn="l">
                        <a:spcBef>
                          <a:spcPts val="0"/>
                        </a:spcBef>
                        <a:spcAft>
                          <a:spcPts val="0"/>
                        </a:spcAft>
                        <a:buNone/>
                      </a:pPr>
                      <a:r>
                        <a:rPr lang="en" sz="1000"/>
                        <a:t>(3,5)</a:t>
                      </a:r>
                      <a:endParaRPr sz="1000"/>
                    </a:p>
                  </a:txBody>
                  <a:tcPr marT="91425" marB="91425" marR="91425" marL="91425"/>
                </a:tc>
                <a:tc>
                  <a:txBody>
                    <a:bodyPr/>
                    <a:lstStyle/>
                    <a:p>
                      <a:pPr indent="0" lvl="0" marL="0" rtl="0" algn="l">
                        <a:spcBef>
                          <a:spcPts val="0"/>
                        </a:spcBef>
                        <a:spcAft>
                          <a:spcPts val="0"/>
                        </a:spcAft>
                        <a:buNone/>
                      </a:pPr>
                      <a:r>
                        <a:rPr lang="en" sz="1000"/>
                        <a:t>2</a:t>
                      </a:r>
                      <a:endParaRPr/>
                    </a:p>
                  </a:txBody>
                  <a:tcPr marT="91425" marB="91425" marR="91425" marL="91425"/>
                </a:tc>
                <a:tc>
                  <a:txBody>
                    <a:bodyPr/>
                    <a:lstStyle/>
                    <a:p>
                      <a:pPr indent="0" lvl="0" marL="0" rtl="0" algn="l">
                        <a:spcBef>
                          <a:spcPts val="0"/>
                        </a:spcBef>
                        <a:spcAft>
                          <a:spcPts val="0"/>
                        </a:spcAft>
                        <a:buNone/>
                      </a:pPr>
                      <a:r>
                        <a:rPr lang="en" sz="1000"/>
                        <a:t>3</a:t>
                      </a:r>
                      <a:endParaRPr/>
                    </a:p>
                  </a:txBody>
                  <a:tcPr marT="91425" marB="91425" marR="91425" marL="91425"/>
                </a:tc>
              </a:tr>
              <a:tr h="330475">
                <a:tc>
                  <a:txBody>
                    <a:bodyPr/>
                    <a:lstStyle/>
                    <a:p>
                      <a:pPr indent="0" lvl="0" marL="0" rtl="0" algn="l">
                        <a:spcBef>
                          <a:spcPts val="0"/>
                        </a:spcBef>
                        <a:spcAft>
                          <a:spcPts val="0"/>
                        </a:spcAft>
                        <a:buNone/>
                      </a:pPr>
                      <a:r>
                        <a:rPr lang="en" sz="1000"/>
                        <a:t>(4,2)</a:t>
                      </a:r>
                      <a:endParaRPr sz="1000"/>
                    </a:p>
                  </a:txBody>
                  <a:tcPr marT="91425" marB="91425" marR="91425" marL="91425"/>
                </a:tc>
                <a:tc>
                  <a:txBody>
                    <a:bodyPr/>
                    <a:lstStyle/>
                    <a:p>
                      <a:pPr indent="0" lvl="0" marL="0" rtl="0" algn="l">
                        <a:spcBef>
                          <a:spcPts val="0"/>
                        </a:spcBef>
                        <a:spcAft>
                          <a:spcPts val="0"/>
                        </a:spcAft>
                        <a:buNone/>
                      </a:pPr>
                      <a:r>
                        <a:rPr lang="en" sz="1000"/>
                        <a:t>2</a:t>
                      </a:r>
                      <a:endParaRPr/>
                    </a:p>
                  </a:txBody>
                  <a:tcPr marT="91425" marB="91425" marR="91425" marL="91425"/>
                </a:tc>
                <a:tc>
                  <a:txBody>
                    <a:bodyPr/>
                    <a:lstStyle/>
                    <a:p>
                      <a:pPr indent="0" lvl="0" marL="0" rtl="0" algn="l">
                        <a:spcBef>
                          <a:spcPts val="0"/>
                        </a:spcBef>
                        <a:spcAft>
                          <a:spcPts val="0"/>
                        </a:spcAft>
                        <a:buNone/>
                      </a:pPr>
                      <a:r>
                        <a:rPr lang="en" sz="1000"/>
                        <a:t>3</a:t>
                      </a:r>
                      <a:endParaRPr/>
                    </a:p>
                  </a:txBody>
                  <a:tcPr marT="91425" marB="91425" marR="91425" marL="91425"/>
                </a:tc>
              </a:tr>
              <a:tr h="330475">
                <a:tc>
                  <a:txBody>
                    <a:bodyPr/>
                    <a:lstStyle/>
                    <a:p>
                      <a:pPr indent="0" lvl="0" marL="0" rtl="0" algn="l">
                        <a:spcBef>
                          <a:spcPts val="0"/>
                        </a:spcBef>
                        <a:spcAft>
                          <a:spcPts val="0"/>
                        </a:spcAft>
                        <a:buNone/>
                      </a:pPr>
                      <a:r>
                        <a:rPr lang="en" sz="1000"/>
                        <a:t>(4,5)</a:t>
                      </a:r>
                      <a:endParaRPr sz="1000"/>
                    </a:p>
                  </a:txBody>
                  <a:tcPr marT="91425" marB="91425" marR="91425" marL="91425"/>
                </a:tc>
                <a:tc>
                  <a:txBody>
                    <a:bodyPr/>
                    <a:lstStyle/>
                    <a:p>
                      <a:pPr indent="0" lvl="0" marL="0" rtl="0" algn="l">
                        <a:spcBef>
                          <a:spcPts val="0"/>
                        </a:spcBef>
                        <a:spcAft>
                          <a:spcPts val="0"/>
                        </a:spcAft>
                        <a:buNone/>
                      </a:pPr>
                      <a:r>
                        <a:rPr lang="en" sz="1000"/>
                        <a:t>3</a:t>
                      </a:r>
                      <a:endParaRPr/>
                    </a:p>
                  </a:txBody>
                  <a:tcPr marT="91425" marB="91425" marR="91425" marL="91425"/>
                </a:tc>
                <a:tc>
                  <a:txBody>
                    <a:bodyPr/>
                    <a:lstStyle/>
                    <a:p>
                      <a:pPr indent="0" lvl="0" marL="0" rtl="0" algn="l">
                        <a:spcBef>
                          <a:spcPts val="0"/>
                        </a:spcBef>
                        <a:spcAft>
                          <a:spcPts val="0"/>
                        </a:spcAft>
                        <a:buNone/>
                      </a:pPr>
                      <a:r>
                        <a:rPr lang="en" sz="1000"/>
                        <a:t>2</a:t>
                      </a:r>
                      <a:endParaRPr/>
                    </a:p>
                  </a:txBody>
                  <a:tcPr marT="91425" marB="91425" marR="91425" marL="91425"/>
                </a:tc>
              </a:tr>
              <a:tr h="330475">
                <a:tc>
                  <a:txBody>
                    <a:bodyPr/>
                    <a:lstStyle/>
                    <a:p>
                      <a:pPr indent="0" lvl="0" marL="0" rtl="0" algn="l">
                        <a:spcBef>
                          <a:spcPts val="0"/>
                        </a:spcBef>
                        <a:spcAft>
                          <a:spcPts val="0"/>
                        </a:spcAft>
                        <a:buNone/>
                      </a:pPr>
                      <a:r>
                        <a:rPr lang="en" sz="1000"/>
                        <a:t>(5,3)</a:t>
                      </a:r>
                      <a:endParaRPr sz="1000"/>
                    </a:p>
                  </a:txBody>
                  <a:tcPr marT="91425" marB="91425" marR="91425" marL="91425"/>
                </a:tc>
                <a:tc>
                  <a:txBody>
                    <a:bodyPr/>
                    <a:lstStyle/>
                    <a:p>
                      <a:pPr indent="0" lvl="0" marL="0" rtl="0" algn="l">
                        <a:spcBef>
                          <a:spcPts val="0"/>
                        </a:spcBef>
                        <a:spcAft>
                          <a:spcPts val="0"/>
                        </a:spcAft>
                        <a:buNone/>
                      </a:pPr>
                      <a:r>
                        <a:rPr lang="en" sz="1000"/>
                        <a:t>2</a:t>
                      </a:r>
                      <a:endParaRPr/>
                    </a:p>
                  </a:txBody>
                  <a:tcPr marT="91425" marB="91425" marR="91425" marL="91425"/>
                </a:tc>
                <a:tc>
                  <a:txBody>
                    <a:bodyPr/>
                    <a:lstStyle/>
                    <a:p>
                      <a:pPr indent="0" lvl="0" marL="0" rtl="0" algn="l">
                        <a:spcBef>
                          <a:spcPts val="0"/>
                        </a:spcBef>
                        <a:spcAft>
                          <a:spcPts val="0"/>
                        </a:spcAft>
                        <a:buNone/>
                      </a:pPr>
                      <a:r>
                        <a:rPr lang="en" sz="1000"/>
                        <a:t>1</a:t>
                      </a:r>
                      <a:endParaRPr/>
                    </a:p>
                  </a:txBody>
                  <a:tcPr marT="91425" marB="91425" marR="91425" marL="91425"/>
                </a:tc>
              </a:tr>
              <a:tr h="330475">
                <a:tc>
                  <a:txBody>
                    <a:bodyPr/>
                    <a:lstStyle/>
                    <a:p>
                      <a:pPr indent="0" lvl="0" marL="0" rtl="0" algn="l">
                        <a:spcBef>
                          <a:spcPts val="0"/>
                        </a:spcBef>
                        <a:spcAft>
                          <a:spcPts val="0"/>
                        </a:spcAft>
                        <a:buNone/>
                      </a:pPr>
                      <a:r>
                        <a:rPr lang="en" sz="1000"/>
                        <a:t>(5,4)</a:t>
                      </a:r>
                      <a:endParaRPr sz="1000"/>
                    </a:p>
                  </a:txBody>
                  <a:tcPr marT="91425" marB="91425" marR="91425" marL="91425"/>
                </a:tc>
                <a:tc>
                  <a:txBody>
                    <a:bodyPr/>
                    <a:lstStyle/>
                    <a:p>
                      <a:pPr indent="0" lvl="0" marL="0" rtl="0" algn="l">
                        <a:spcBef>
                          <a:spcPts val="0"/>
                        </a:spcBef>
                        <a:spcAft>
                          <a:spcPts val="0"/>
                        </a:spcAft>
                        <a:buNone/>
                      </a:pPr>
                      <a:r>
                        <a:rPr lang="en" sz="1000"/>
                        <a:t>-</a:t>
                      </a:r>
                      <a:endParaRPr/>
                    </a:p>
                  </a:txBody>
                  <a:tcPr marT="91425" marB="91425" marR="91425" marL="91425"/>
                </a:tc>
                <a:tc>
                  <a:txBody>
                    <a:bodyPr/>
                    <a:lstStyle/>
                    <a:p>
                      <a:pPr indent="0" lvl="0" marL="0" rtl="0" algn="l">
                        <a:spcBef>
                          <a:spcPts val="0"/>
                        </a:spcBef>
                        <a:spcAft>
                          <a:spcPts val="0"/>
                        </a:spcAft>
                        <a:buNone/>
                      </a:pPr>
                      <a:r>
                        <a:rPr lang="en" sz="1000"/>
                        <a:t>-</a:t>
                      </a:r>
                      <a:endParaRPr/>
                    </a:p>
                  </a:txBody>
                  <a:tcPr marT="91425" marB="91425" marR="91425" marL="91425"/>
                </a:tc>
              </a:tr>
              <a:tr h="282775">
                <a:tc>
                  <a:txBody>
                    <a:bodyPr/>
                    <a:lstStyle/>
                    <a:p>
                      <a:pPr indent="0" lvl="0" marL="0" rtl="0" algn="l">
                        <a:spcBef>
                          <a:spcPts val="0"/>
                        </a:spcBef>
                        <a:spcAft>
                          <a:spcPts val="0"/>
                        </a:spcAft>
                        <a:buNone/>
                      </a:pPr>
                      <a:r>
                        <a:rPr lang="en" sz="1000"/>
                        <a:t>(6,6)</a:t>
                      </a:r>
                      <a:endParaRPr sz="1000"/>
                    </a:p>
                  </a:txBody>
                  <a:tcPr marT="91425" marB="91425" marR="91425" marL="91425"/>
                </a:tc>
                <a:tc>
                  <a:txBody>
                    <a:bodyPr/>
                    <a:lstStyle/>
                    <a:p>
                      <a:pPr indent="0" lvl="0" marL="0" rtl="0" algn="l">
                        <a:spcBef>
                          <a:spcPts val="0"/>
                        </a:spcBef>
                        <a:spcAft>
                          <a:spcPts val="0"/>
                        </a:spcAft>
                        <a:buNone/>
                      </a:pPr>
                      <a:r>
                        <a:rPr lang="en" sz="1000"/>
                        <a:t>6</a:t>
                      </a:r>
                      <a:endParaRPr/>
                    </a:p>
                  </a:txBody>
                  <a:tcPr marT="91425" marB="91425" marR="91425" marL="91425"/>
                </a:tc>
                <a:tc>
                  <a:txBody>
                    <a:bodyPr/>
                    <a:lstStyle/>
                    <a:p>
                      <a:pPr indent="0" lvl="0" marL="0" rtl="0" algn="l">
                        <a:spcBef>
                          <a:spcPts val="0"/>
                        </a:spcBef>
                        <a:spcAft>
                          <a:spcPts val="0"/>
                        </a:spcAft>
                        <a:buNone/>
                      </a:pPr>
                      <a:r>
                        <a:rPr lang="en" sz="1000"/>
                        <a:t>3</a:t>
                      </a:r>
                      <a:endParaRPr/>
                    </a:p>
                  </a:txBody>
                  <a:tcPr marT="91425" marB="91425" marR="91425" marL="91425"/>
                </a:tc>
              </a:tr>
              <a:tr h="330475">
                <a:tc>
                  <a:txBody>
                    <a:bodyPr/>
                    <a:lstStyle/>
                    <a:p>
                      <a:pPr indent="0" lvl="0" marL="0" rtl="0" algn="l">
                        <a:spcBef>
                          <a:spcPts val="0"/>
                        </a:spcBef>
                        <a:spcAft>
                          <a:spcPts val="0"/>
                        </a:spcAft>
                        <a:buNone/>
                      </a:pPr>
                      <a:r>
                        <a:rPr lang="en" sz="1000"/>
                        <a:t>(6,7)</a:t>
                      </a:r>
                      <a:endParaRPr sz="1000"/>
                    </a:p>
                  </a:txBody>
                  <a:tcPr marT="91425" marB="91425" marR="91425" marL="91425"/>
                </a:tc>
                <a:tc>
                  <a:txBody>
                    <a:bodyPr/>
                    <a:lstStyle/>
                    <a:p>
                      <a:pPr indent="0" lvl="0" marL="0" rtl="0" algn="l">
                        <a:spcBef>
                          <a:spcPts val="0"/>
                        </a:spcBef>
                        <a:spcAft>
                          <a:spcPts val="0"/>
                        </a:spcAft>
                        <a:buNone/>
                      </a:pPr>
                      <a:r>
                        <a:rPr lang="en" sz="1000"/>
                        <a:t>7</a:t>
                      </a:r>
                      <a:endParaRPr/>
                    </a:p>
                  </a:txBody>
                  <a:tcPr marT="91425" marB="91425" marR="91425" marL="91425"/>
                </a:tc>
                <a:tc>
                  <a:txBody>
                    <a:bodyPr/>
                    <a:lstStyle/>
                    <a:p>
                      <a:pPr indent="0" lvl="0" marL="0" rtl="0" algn="l">
                        <a:spcBef>
                          <a:spcPts val="0"/>
                        </a:spcBef>
                        <a:spcAft>
                          <a:spcPts val="0"/>
                        </a:spcAft>
                        <a:buNone/>
                      </a:pPr>
                      <a:r>
                        <a:rPr lang="en" sz="1000"/>
                        <a:t>4</a:t>
                      </a:r>
                      <a:endParaRPr/>
                    </a:p>
                  </a:txBody>
                  <a:tcPr marT="91425" marB="91425" marR="91425" marL="91425"/>
                </a:tc>
              </a:tr>
            </a:tbl>
          </a:graphicData>
        </a:graphic>
      </p:graphicFrame>
      <p:sp>
        <p:nvSpPr>
          <p:cNvPr id="325" name="Google Shape;325;p29"/>
          <p:cNvSpPr/>
          <p:nvPr/>
        </p:nvSpPr>
        <p:spPr>
          <a:xfrm>
            <a:off x="4273700" y="2560500"/>
            <a:ext cx="1667700" cy="642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txBox="1"/>
          <p:nvPr/>
        </p:nvSpPr>
        <p:spPr>
          <a:xfrm>
            <a:off x="4406675" y="268185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Total Cost = 21</a:t>
            </a:r>
            <a:endParaRPr b="1">
              <a:latin typeface="Lato"/>
              <a:ea typeface="Lato"/>
              <a:cs typeface="Lato"/>
              <a:sym typeface="Lato"/>
            </a:endParaRPr>
          </a:p>
        </p:txBody>
      </p:sp>
      <p:sp>
        <p:nvSpPr>
          <p:cNvPr id="327" name="Google Shape;327;p29"/>
          <p:cNvSpPr txBox="1"/>
          <p:nvPr/>
        </p:nvSpPr>
        <p:spPr>
          <a:xfrm>
            <a:off x="2952050" y="912950"/>
            <a:ext cx="3786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Swap Cost  = New cost - Prev Cost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 21 - 20</a:t>
            </a:r>
            <a:endParaRPr>
              <a:latin typeface="Lato"/>
              <a:ea typeface="Lato"/>
              <a:cs typeface="Lato"/>
              <a:sym typeface="Lato"/>
            </a:endParaRPr>
          </a:p>
          <a:p>
            <a:pPr indent="457200" lvl="0" marL="457200" rtl="0" algn="l">
              <a:spcBef>
                <a:spcPts val="0"/>
              </a:spcBef>
              <a:spcAft>
                <a:spcPts val="0"/>
              </a:spcAft>
              <a:buNone/>
            </a:pPr>
            <a:r>
              <a:rPr lang="en">
                <a:latin typeface="Lato"/>
                <a:ea typeface="Lato"/>
                <a:cs typeface="Lato"/>
                <a:sym typeface="Lato"/>
              </a:rPr>
              <a:t>             </a:t>
            </a:r>
            <a:r>
              <a:rPr lang="en">
                <a:latin typeface="Lato"/>
                <a:ea typeface="Lato"/>
                <a:cs typeface="Lato"/>
                <a:sym typeface="Lato"/>
              </a:rPr>
              <a:t>=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8" name="Google Shape;328;p29"/>
          <p:cNvSpPr/>
          <p:nvPr/>
        </p:nvSpPr>
        <p:spPr>
          <a:xfrm rot="-218763">
            <a:off x="454410" y="1485956"/>
            <a:ext cx="1891729" cy="3087559"/>
          </a:xfrm>
          <a:prstGeom prst="ellipse">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2366550" y="1460225"/>
            <a:ext cx="1551600" cy="2713500"/>
          </a:xfrm>
          <a:prstGeom prst="ellipse">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9"/>
          <p:cNvGrpSpPr/>
          <p:nvPr/>
        </p:nvGrpSpPr>
        <p:grpSpPr>
          <a:xfrm>
            <a:off x="520575" y="1571988"/>
            <a:ext cx="3179350" cy="2603375"/>
            <a:chOff x="5439375" y="1885950"/>
            <a:chExt cx="3179350" cy="2603375"/>
          </a:xfrm>
        </p:grpSpPr>
        <p:sp>
          <p:nvSpPr>
            <p:cNvPr id="331" name="Google Shape;331;p29"/>
            <p:cNvSpPr/>
            <p:nvPr/>
          </p:nvSpPr>
          <p:spPr>
            <a:xfrm>
              <a:off x="6419125" y="2853764"/>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148775" y="2377250"/>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5881875" y="3091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7840525" y="1986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419125" y="35388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6927300" y="285376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7840525" y="2377239"/>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7392225" y="31215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7392225" y="35090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6879800" y="3979139"/>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txBox="1"/>
            <p:nvPr/>
          </p:nvSpPr>
          <p:spPr>
            <a:xfrm>
              <a:off x="5782500" y="2012275"/>
              <a:ext cx="5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(2,6)</a:t>
              </a:r>
              <a:endParaRPr>
                <a:latin typeface="Lato"/>
                <a:ea typeface="Lato"/>
                <a:cs typeface="Lato"/>
                <a:sym typeface="Lato"/>
              </a:endParaRPr>
            </a:p>
          </p:txBody>
        </p:sp>
        <p:sp>
          <p:nvSpPr>
            <p:cNvPr id="342" name="Google Shape;342;p29"/>
            <p:cNvSpPr txBox="1"/>
            <p:nvPr/>
          </p:nvSpPr>
          <p:spPr>
            <a:xfrm>
              <a:off x="5439375" y="28537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a:t>
              </a:r>
              <a:endParaRPr/>
            </a:p>
          </p:txBody>
        </p:sp>
        <p:sp>
          <p:nvSpPr>
            <p:cNvPr id="343" name="Google Shape;343;p29"/>
            <p:cNvSpPr txBox="1"/>
            <p:nvPr/>
          </p:nvSpPr>
          <p:spPr>
            <a:xfrm>
              <a:off x="7545963" y="30465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(5,4)</a:t>
              </a:r>
              <a:endParaRPr/>
            </a:p>
          </p:txBody>
        </p:sp>
        <p:sp>
          <p:nvSpPr>
            <p:cNvPr id="344" name="Google Shape;344;p29"/>
            <p:cNvSpPr txBox="1"/>
            <p:nvPr/>
          </p:nvSpPr>
          <p:spPr>
            <a:xfrm>
              <a:off x="6272075" y="25368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(3,5)</a:t>
              </a:r>
              <a:endParaRPr/>
            </a:p>
          </p:txBody>
        </p:sp>
        <p:sp>
          <p:nvSpPr>
            <p:cNvPr id="345" name="Google Shape;345;p29"/>
            <p:cNvSpPr txBox="1"/>
            <p:nvPr/>
          </p:nvSpPr>
          <p:spPr>
            <a:xfrm>
              <a:off x="6707300" y="253680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(4,5)</a:t>
              </a:r>
              <a:endParaRPr/>
            </a:p>
          </p:txBody>
        </p:sp>
        <p:sp>
          <p:nvSpPr>
            <p:cNvPr id="346" name="Google Shape;346;p29"/>
            <p:cNvSpPr txBox="1"/>
            <p:nvPr/>
          </p:nvSpPr>
          <p:spPr>
            <a:xfrm>
              <a:off x="5967625" y="34876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(3,3)</a:t>
              </a:r>
              <a:endParaRPr/>
            </a:p>
          </p:txBody>
        </p:sp>
        <p:sp>
          <p:nvSpPr>
            <p:cNvPr id="347" name="Google Shape;347;p29"/>
            <p:cNvSpPr txBox="1"/>
            <p:nvPr/>
          </p:nvSpPr>
          <p:spPr>
            <a:xfrm>
              <a:off x="7392225" y="364928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(5,3)</a:t>
              </a:r>
              <a:endParaRPr/>
            </a:p>
          </p:txBody>
        </p:sp>
        <p:sp>
          <p:nvSpPr>
            <p:cNvPr id="348" name="Google Shape;348;p29"/>
            <p:cNvSpPr txBox="1"/>
            <p:nvPr/>
          </p:nvSpPr>
          <p:spPr>
            <a:xfrm>
              <a:off x="6611125" y="4089125"/>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(4,2)</a:t>
              </a:r>
              <a:endParaRPr/>
            </a:p>
          </p:txBody>
        </p:sp>
        <p:sp>
          <p:nvSpPr>
            <p:cNvPr id="349" name="Google Shape;349;p29"/>
            <p:cNvSpPr txBox="1"/>
            <p:nvPr/>
          </p:nvSpPr>
          <p:spPr>
            <a:xfrm>
              <a:off x="7975225" y="2277038"/>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(6,6)</a:t>
              </a:r>
              <a:endParaRPr/>
            </a:p>
          </p:txBody>
        </p:sp>
        <p:sp>
          <p:nvSpPr>
            <p:cNvPr id="350" name="Google Shape;350;p29"/>
            <p:cNvSpPr txBox="1"/>
            <p:nvPr/>
          </p:nvSpPr>
          <p:spPr>
            <a:xfrm>
              <a:off x="7975225" y="1885950"/>
              <a:ext cx="6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(6,7)</a:t>
              </a:r>
              <a:endParaRPr/>
            </a:p>
          </p:txBody>
        </p:sp>
      </p:grpSp>
      <p:sp>
        <p:nvSpPr>
          <p:cNvPr id="351" name="Google Shape;351;p29"/>
          <p:cNvSpPr txBox="1"/>
          <p:nvPr>
            <p:ph idx="1" type="body"/>
          </p:nvPr>
        </p:nvSpPr>
        <p:spPr>
          <a:xfrm>
            <a:off x="119700" y="4534950"/>
            <a:ext cx="8904600" cy="573300"/>
          </a:xfrm>
          <a:prstGeom prst="rect">
            <a:avLst/>
          </a:prstGeom>
        </p:spPr>
        <p:txBody>
          <a:bodyPr anchorCtr="0" anchor="t" bIns="91425" lIns="91425" spcFirstLastPara="1" rIns="91425" wrap="square" tIns="91425">
            <a:noAutofit/>
          </a:bodyPr>
          <a:lstStyle/>
          <a:p>
            <a:pPr indent="-304958" lvl="0" marL="457200" rtl="0" algn="l">
              <a:lnSpc>
                <a:spcPct val="130000"/>
              </a:lnSpc>
              <a:spcBef>
                <a:spcPts val="0"/>
              </a:spcBef>
              <a:spcAft>
                <a:spcPts val="0"/>
              </a:spcAft>
              <a:buClr>
                <a:srgbClr val="202124"/>
              </a:buClr>
              <a:buSzPts val="1203"/>
              <a:buFont typeface="Raleway"/>
              <a:buChar char="●"/>
            </a:pPr>
            <a:r>
              <a:rPr lang="en" sz="1202">
                <a:solidFill>
                  <a:srgbClr val="202124"/>
                </a:solidFill>
                <a:latin typeface="Raleway"/>
                <a:ea typeface="Raleway"/>
                <a:cs typeface="Raleway"/>
                <a:sym typeface="Raleway"/>
              </a:rPr>
              <a:t>New calculated cost is more than what we had with the medians as (3,5) and (6,6) hence, we terminate the process and the clusters obtained are shown in the graph otherwise the process would continue with the new means.. </a:t>
            </a:r>
            <a:endParaRPr sz="1202">
              <a:solidFill>
                <a:srgbClr val="202124"/>
              </a:solidFill>
              <a:latin typeface="Raleway"/>
              <a:ea typeface="Raleway"/>
              <a:cs typeface="Raleway"/>
              <a:sym typeface="Raleway"/>
            </a:endParaRPr>
          </a:p>
        </p:txBody>
      </p:sp>
      <p:sp>
        <p:nvSpPr>
          <p:cNvPr id="352" name="Google Shape;352;p29"/>
          <p:cNvSpPr txBox="1"/>
          <p:nvPr/>
        </p:nvSpPr>
        <p:spPr>
          <a:xfrm>
            <a:off x="3839750" y="3279700"/>
            <a:ext cx="253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aleway"/>
                <a:ea typeface="Raleway"/>
                <a:cs typeface="Raleway"/>
                <a:sym typeface="Raleway"/>
              </a:rPr>
              <a:t>Randomly choosing c</a:t>
            </a:r>
            <a:r>
              <a:rPr baseline="-25000" lang="en" sz="1300">
                <a:latin typeface="Raleway"/>
                <a:ea typeface="Raleway"/>
                <a:cs typeface="Raleway"/>
                <a:sym typeface="Raleway"/>
              </a:rPr>
              <a:t>1</a:t>
            </a:r>
            <a:r>
              <a:rPr lang="en" sz="1300">
                <a:latin typeface="Raleway"/>
                <a:ea typeface="Raleway"/>
                <a:cs typeface="Raleway"/>
                <a:sym typeface="Raleway"/>
              </a:rPr>
              <a:t> as (3,3) and c</a:t>
            </a:r>
            <a:r>
              <a:rPr baseline="-25000" lang="en" sz="1300">
                <a:latin typeface="Raleway"/>
                <a:ea typeface="Raleway"/>
                <a:cs typeface="Raleway"/>
                <a:sym typeface="Raleway"/>
              </a:rPr>
              <a:t>2</a:t>
            </a:r>
            <a:r>
              <a:rPr lang="en" sz="1300">
                <a:latin typeface="Raleway"/>
                <a:ea typeface="Raleway"/>
                <a:cs typeface="Raleway"/>
                <a:sym typeface="Raleway"/>
              </a:rPr>
              <a:t> as (5,4)</a:t>
            </a:r>
            <a:endParaRPr sz="13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ph type="title"/>
          </p:nvPr>
        </p:nvSpPr>
        <p:spPr>
          <a:xfrm>
            <a:off x="2455350" y="2353375"/>
            <a:ext cx="470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BOTTOM-UP</a:t>
            </a:r>
            <a:r>
              <a:rPr lang="en" sz="2740"/>
              <a:t> APPROACH</a:t>
            </a:r>
            <a:endParaRPr sz="27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727650" y="585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Agglomeration</a:t>
            </a:r>
            <a:endParaRPr/>
          </a:p>
        </p:txBody>
      </p:sp>
      <p:sp>
        <p:nvSpPr>
          <p:cNvPr id="363" name="Google Shape;363;p31"/>
          <p:cNvSpPr txBox="1"/>
          <p:nvPr>
            <p:ph idx="1" type="body"/>
          </p:nvPr>
        </p:nvSpPr>
        <p:spPr>
          <a:xfrm>
            <a:off x="727650" y="1796125"/>
            <a:ext cx="8311800" cy="242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There is no requirement to specify the number of clusters required in advance.</a:t>
            </a:r>
            <a:endParaRPr>
              <a:solidFill>
                <a:srgbClr val="000000"/>
              </a:solidFill>
              <a:highlight>
                <a:srgbClr val="FFFFFF"/>
              </a:highlight>
              <a:latin typeface="Raleway Light"/>
              <a:ea typeface="Raleway Light"/>
              <a:cs typeface="Raleway Light"/>
              <a:sym typeface="Raleway Light"/>
            </a:endParaRPr>
          </a:p>
          <a:p>
            <a:pPr indent="0" lvl="0" marL="9144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Algorithms under bottom-up approach consider each data point as a singleton cluster and iteratively agglomerates to form a single cluster </a:t>
            </a:r>
            <a:r>
              <a:rPr lang="en">
                <a:solidFill>
                  <a:srgbClr val="000000"/>
                </a:solidFill>
                <a:highlight>
                  <a:srgbClr val="FFFFFF"/>
                </a:highlight>
                <a:latin typeface="Raleway Light"/>
                <a:ea typeface="Raleway Light"/>
                <a:cs typeface="Raleway Light"/>
                <a:sym typeface="Raleway Light"/>
              </a:rPr>
              <a:t>containing</a:t>
            </a:r>
            <a:r>
              <a:rPr lang="en">
                <a:solidFill>
                  <a:srgbClr val="000000"/>
                </a:solidFill>
                <a:highlight>
                  <a:srgbClr val="FFFFFF"/>
                </a:highlight>
                <a:latin typeface="Raleway Light"/>
                <a:ea typeface="Raleway Light"/>
                <a:cs typeface="Raleway Light"/>
                <a:sym typeface="Raleway Light"/>
              </a:rPr>
              <a:t> all the sample points.</a:t>
            </a:r>
            <a:endParaRPr>
              <a:solidFill>
                <a:srgbClr val="000000"/>
              </a:solidFill>
              <a:highlight>
                <a:srgbClr val="FFFFFF"/>
              </a:highlight>
              <a:latin typeface="Raleway Light"/>
              <a:ea typeface="Raleway Light"/>
              <a:cs typeface="Raleway Light"/>
              <a:sym typeface="Raleway Light"/>
            </a:endParaRPr>
          </a:p>
          <a:p>
            <a:pPr indent="0" lvl="0" marL="9144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Similar pair of clusters are grouped together as they go up in hierarchy.</a:t>
            </a:r>
            <a:endParaRPr>
              <a:solidFill>
                <a:srgbClr val="000000"/>
              </a:solidFill>
              <a:highlight>
                <a:srgbClr val="FFFFFF"/>
              </a:highlight>
              <a:latin typeface="Raleway Light"/>
              <a:ea typeface="Raleway Light"/>
              <a:cs typeface="Raleway Light"/>
              <a:sym typeface="Raleway Light"/>
            </a:endParaRPr>
          </a:p>
          <a:p>
            <a:pPr indent="0" lvl="0" marL="9144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Based on the distance measurement generated, we use linkage function to group the clusters.</a:t>
            </a:r>
            <a:endParaRPr>
              <a:solidFill>
                <a:srgbClr val="000000"/>
              </a:solidFill>
              <a:highlight>
                <a:srgbClr val="FFFFFF"/>
              </a:highlight>
              <a:latin typeface="Raleway Light"/>
              <a:ea typeface="Raleway Light"/>
              <a:cs typeface="Raleway Light"/>
              <a:sym typeface="Raleway Light"/>
            </a:endParaRPr>
          </a:p>
          <a:p>
            <a:pPr indent="0" lvl="0" marL="4572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46550" y="58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4" name="Google Shape;94;p14"/>
          <p:cNvSpPr txBox="1"/>
          <p:nvPr>
            <p:ph idx="1" type="body"/>
          </p:nvPr>
        </p:nvSpPr>
        <p:spPr>
          <a:xfrm>
            <a:off x="646550" y="1661825"/>
            <a:ext cx="7928100" cy="2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latin typeface="Raleway"/>
                <a:ea typeface="Raleway"/>
                <a:cs typeface="Raleway"/>
                <a:sym typeface="Raleway"/>
              </a:rPr>
              <a:t>There exist many universally accepted graph clustering algorithms with the best strategies</a:t>
            </a:r>
            <a:endParaRPr sz="1400">
              <a:solidFill>
                <a:srgbClr val="202124"/>
              </a:solidFill>
              <a:latin typeface="Raleway"/>
              <a:ea typeface="Raleway"/>
              <a:cs typeface="Raleway"/>
              <a:sym typeface="Raleway"/>
            </a:endParaRPr>
          </a:p>
          <a:p>
            <a:pPr indent="0" lvl="0" marL="0" rtl="0" algn="l">
              <a:spcBef>
                <a:spcPts val="1200"/>
              </a:spcBef>
              <a:spcAft>
                <a:spcPts val="0"/>
              </a:spcAft>
              <a:buNone/>
            </a:pPr>
            <a:r>
              <a:rPr lang="en" sz="1400">
                <a:solidFill>
                  <a:srgbClr val="202124"/>
                </a:solidFill>
                <a:latin typeface="Raleway"/>
                <a:ea typeface="Raleway"/>
                <a:cs typeface="Raleway"/>
                <a:sym typeface="Raleway"/>
              </a:rPr>
              <a:t>but usage of each algorithm depends on the use case. Given the constraints, optimizing these</a:t>
            </a:r>
            <a:endParaRPr sz="1400">
              <a:solidFill>
                <a:srgbClr val="202124"/>
              </a:solidFill>
              <a:latin typeface="Raleway"/>
              <a:ea typeface="Raleway"/>
              <a:cs typeface="Raleway"/>
              <a:sym typeface="Raleway"/>
            </a:endParaRPr>
          </a:p>
          <a:p>
            <a:pPr indent="0" lvl="0" marL="0" rtl="0" algn="l">
              <a:spcBef>
                <a:spcPts val="1200"/>
              </a:spcBef>
              <a:spcAft>
                <a:spcPts val="0"/>
              </a:spcAft>
              <a:buNone/>
            </a:pPr>
            <a:r>
              <a:rPr lang="en" sz="1400">
                <a:solidFill>
                  <a:srgbClr val="202124"/>
                </a:solidFill>
                <a:latin typeface="Raleway"/>
                <a:ea typeface="Raleway"/>
                <a:cs typeface="Raleway"/>
                <a:sym typeface="Raleway"/>
              </a:rPr>
              <a:t>graph clustering algorithms is an NP-hard problem. Therefore, among the available best</a:t>
            </a:r>
            <a:endParaRPr sz="1400">
              <a:solidFill>
                <a:srgbClr val="202124"/>
              </a:solidFill>
              <a:latin typeface="Raleway"/>
              <a:ea typeface="Raleway"/>
              <a:cs typeface="Raleway"/>
              <a:sym typeface="Raleway"/>
            </a:endParaRPr>
          </a:p>
          <a:p>
            <a:pPr indent="0" lvl="0" marL="0" rtl="0" algn="l">
              <a:spcBef>
                <a:spcPts val="1200"/>
              </a:spcBef>
              <a:spcAft>
                <a:spcPts val="0"/>
              </a:spcAft>
              <a:buNone/>
            </a:pPr>
            <a:r>
              <a:rPr lang="en" sz="1400">
                <a:solidFill>
                  <a:srgbClr val="202124"/>
                </a:solidFill>
                <a:latin typeface="Raleway"/>
                <a:ea typeface="Raleway"/>
                <a:cs typeface="Raleway"/>
                <a:sym typeface="Raleway"/>
              </a:rPr>
              <a:t>strategic graph clustering algorithms, our task is to explore a few of them that have a wider</a:t>
            </a:r>
            <a:endParaRPr sz="1400">
              <a:solidFill>
                <a:srgbClr val="202124"/>
              </a:solidFill>
              <a:latin typeface="Raleway"/>
              <a:ea typeface="Raleway"/>
              <a:cs typeface="Raleway"/>
              <a:sym typeface="Raleway"/>
            </a:endParaRPr>
          </a:p>
          <a:p>
            <a:pPr indent="0" lvl="0" marL="0" rtl="0" algn="l">
              <a:spcBef>
                <a:spcPts val="1200"/>
              </a:spcBef>
              <a:spcAft>
                <a:spcPts val="0"/>
              </a:spcAft>
              <a:buNone/>
            </a:pPr>
            <a:r>
              <a:rPr lang="en" sz="1400">
                <a:solidFill>
                  <a:srgbClr val="202124"/>
                </a:solidFill>
                <a:latin typeface="Raleway"/>
                <a:ea typeface="Raleway"/>
                <a:cs typeface="Raleway"/>
                <a:sym typeface="Raleway"/>
              </a:rPr>
              <a:t>range of applications.</a:t>
            </a:r>
            <a:endParaRPr sz="1400">
              <a:solidFill>
                <a:srgbClr val="202124"/>
              </a:solidFill>
              <a:latin typeface="Raleway"/>
              <a:ea typeface="Raleway"/>
              <a:cs typeface="Raleway"/>
              <a:sym typeface="Raleway"/>
            </a:endParaRPr>
          </a:p>
          <a:p>
            <a:pPr indent="0" lvl="0" marL="0" rtl="0" algn="l">
              <a:spcBef>
                <a:spcPts val="1200"/>
              </a:spcBef>
              <a:spcAft>
                <a:spcPts val="1200"/>
              </a:spcAft>
              <a:buNone/>
            </a:pPr>
            <a:r>
              <a:t/>
            </a:r>
            <a:endParaRPr sz="14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727650" y="585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a:t>
            </a:r>
            <a:r>
              <a:rPr lang="en"/>
              <a:t>Greedy Agglomeration</a:t>
            </a:r>
            <a:endParaRPr/>
          </a:p>
        </p:txBody>
      </p:sp>
      <p:sp>
        <p:nvSpPr>
          <p:cNvPr id="369" name="Google Shape;369;p32"/>
          <p:cNvSpPr txBox="1"/>
          <p:nvPr>
            <p:ph idx="1" type="body"/>
          </p:nvPr>
        </p:nvSpPr>
        <p:spPr>
          <a:xfrm>
            <a:off x="729450" y="1958300"/>
            <a:ext cx="8311800" cy="2572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No prior information about the number of clusters is requited.</a:t>
            </a:r>
            <a:endParaRPr>
              <a:solidFill>
                <a:srgbClr val="000000"/>
              </a:solidFill>
              <a:highlight>
                <a:srgbClr val="FFFFFF"/>
              </a:highlight>
              <a:latin typeface="Raleway Light"/>
              <a:ea typeface="Raleway Light"/>
              <a:cs typeface="Raleway Light"/>
              <a:sym typeface="Raleway Light"/>
            </a:endParaRPr>
          </a:p>
          <a:p>
            <a:pPr indent="0" lvl="0" marL="91440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With </a:t>
            </a:r>
            <a:r>
              <a:rPr i="1" lang="en">
                <a:solidFill>
                  <a:srgbClr val="000000"/>
                </a:solidFill>
                <a:highlight>
                  <a:srgbClr val="FFFFFF"/>
                </a:highlight>
                <a:latin typeface="Raleway Light"/>
                <a:ea typeface="Raleway Light"/>
                <a:cs typeface="Raleway Light"/>
                <a:sym typeface="Raleway Light"/>
              </a:rPr>
              <a:t>n </a:t>
            </a:r>
            <a:r>
              <a:rPr lang="en">
                <a:solidFill>
                  <a:srgbClr val="000000"/>
                </a:solidFill>
                <a:highlight>
                  <a:srgbClr val="FFFFFF"/>
                </a:highlight>
                <a:latin typeface="Raleway Light"/>
                <a:ea typeface="Raleway Light"/>
                <a:cs typeface="Raleway Light"/>
                <a:sym typeface="Raleway Light"/>
              </a:rPr>
              <a:t>number of data points, time complexity shoots up to having atleast </a:t>
            </a:r>
            <a:r>
              <a:rPr i="1" lang="en">
                <a:solidFill>
                  <a:srgbClr val="000000"/>
                </a:solidFill>
                <a:highlight>
                  <a:srgbClr val="FFFFFF"/>
                </a:highlight>
                <a:latin typeface="Raleway Light"/>
                <a:ea typeface="Raleway Light"/>
                <a:cs typeface="Raleway Light"/>
                <a:sym typeface="Raleway Light"/>
              </a:rPr>
              <a:t>O(n</a:t>
            </a:r>
            <a:r>
              <a:rPr baseline="30000" i="1" lang="en">
                <a:solidFill>
                  <a:srgbClr val="000000"/>
                </a:solidFill>
                <a:highlight>
                  <a:srgbClr val="FFFFFF"/>
                </a:highlight>
                <a:latin typeface="Raleway Light"/>
                <a:ea typeface="Raleway Light"/>
                <a:cs typeface="Raleway Light"/>
                <a:sym typeface="Raleway Light"/>
              </a:rPr>
              <a:t>2</a:t>
            </a:r>
            <a:r>
              <a:rPr i="1" lang="en">
                <a:solidFill>
                  <a:srgbClr val="000000"/>
                </a:solidFill>
                <a:highlight>
                  <a:srgbClr val="FFFFFF"/>
                </a:highlight>
                <a:latin typeface="Raleway Light"/>
                <a:ea typeface="Raleway Light"/>
                <a:cs typeface="Raleway Light"/>
                <a:sym typeface="Raleway Light"/>
              </a:rPr>
              <a:t>logn).</a:t>
            </a:r>
            <a:endParaRPr i="1">
              <a:solidFill>
                <a:srgbClr val="000000"/>
              </a:solidFill>
              <a:highlight>
                <a:srgbClr val="FFFFFF"/>
              </a:highlight>
              <a:latin typeface="Raleway Light"/>
              <a:ea typeface="Raleway Light"/>
              <a:cs typeface="Raleway Light"/>
              <a:sym typeface="Raleway Light"/>
            </a:endParaRPr>
          </a:p>
          <a:p>
            <a:pPr indent="0" lvl="0" marL="914400" rtl="0" algn="l">
              <a:lnSpc>
                <a:spcPct val="115000"/>
              </a:lnSpc>
              <a:spcBef>
                <a:spcPts val="0"/>
              </a:spcBef>
              <a:spcAft>
                <a:spcPts val="0"/>
              </a:spcAft>
              <a:buNone/>
            </a:pPr>
            <a:r>
              <a:t/>
            </a:r>
            <a:endParaRPr i="1">
              <a:solidFill>
                <a:srgbClr val="000000"/>
              </a:solidFill>
              <a:highlight>
                <a:srgbClr val="FFFFFF"/>
              </a:highlight>
              <a:latin typeface="Raleway Light"/>
              <a:ea typeface="Raleway Light"/>
              <a:cs typeface="Raleway Light"/>
              <a:sym typeface="Raleway Light"/>
            </a:endParaRPr>
          </a:p>
          <a:p>
            <a:pPr indent="-311150" lvl="0" marL="45720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Operations cannot be undone once performed.</a:t>
            </a:r>
            <a:endParaRPr>
              <a:solidFill>
                <a:srgbClr val="000000"/>
              </a:solidFill>
              <a:highlight>
                <a:srgbClr val="FFFFFF"/>
              </a:highlight>
              <a:latin typeface="Raleway Light"/>
              <a:ea typeface="Raleway Light"/>
              <a:cs typeface="Raleway Light"/>
              <a:sym typeface="Raleway Light"/>
            </a:endParaRPr>
          </a:p>
          <a:p>
            <a:pPr indent="0" lvl="0" marL="91440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Results in best output in some cases and easier to implement.</a:t>
            </a:r>
            <a:endParaRPr>
              <a:solidFill>
                <a:srgbClr val="000000"/>
              </a:solidFill>
              <a:highlight>
                <a:srgbClr val="FFFFFF"/>
              </a:highlight>
              <a:latin typeface="Raleway Light"/>
              <a:ea typeface="Raleway Light"/>
              <a:cs typeface="Raleway Light"/>
              <a:sym typeface="Raleway Light"/>
            </a:endParaRPr>
          </a:p>
          <a:p>
            <a:pPr indent="0" lvl="0" marL="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It is </a:t>
            </a:r>
            <a:r>
              <a:rPr lang="en">
                <a:solidFill>
                  <a:srgbClr val="000000"/>
                </a:solidFill>
                <a:highlight>
                  <a:srgbClr val="FFFFFF"/>
                </a:highlight>
                <a:latin typeface="Raleway Light"/>
                <a:ea typeface="Raleway Light"/>
                <a:cs typeface="Raleway Light"/>
                <a:sym typeface="Raleway Light"/>
              </a:rPr>
              <a:t>sensitive</a:t>
            </a:r>
            <a:r>
              <a:rPr lang="en">
                <a:solidFill>
                  <a:srgbClr val="000000"/>
                </a:solidFill>
                <a:highlight>
                  <a:srgbClr val="FFFFFF"/>
                </a:highlight>
                <a:latin typeface="Raleway Light"/>
                <a:ea typeface="Raleway Light"/>
                <a:cs typeface="Raleway Light"/>
                <a:sym typeface="Raleway Light"/>
              </a:rPr>
              <a:t> to outliers, noise and having different sized clusters becomes unmanageable at times.</a:t>
            </a:r>
            <a:endParaRPr>
              <a:solidFill>
                <a:srgbClr val="000000"/>
              </a:solidFill>
              <a:highlight>
                <a:srgbClr val="FFFFFF"/>
              </a:highlight>
              <a:latin typeface="Raleway Light"/>
              <a:ea typeface="Raleway Light"/>
              <a:cs typeface="Raleway Light"/>
              <a:sym typeface="Raleway Light"/>
            </a:endParaRPr>
          </a:p>
          <a:p>
            <a:pPr indent="0" lvl="0" marL="4572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727650" y="58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Agglomeration</a:t>
            </a:r>
            <a:endParaRPr/>
          </a:p>
        </p:txBody>
      </p:sp>
      <p:pic>
        <p:nvPicPr>
          <p:cNvPr id="375" name="Google Shape;375;p33"/>
          <p:cNvPicPr preferRelativeResize="0"/>
          <p:nvPr/>
        </p:nvPicPr>
        <p:blipFill>
          <a:blip r:embed="rId3">
            <a:alphaModFix/>
          </a:blip>
          <a:stretch>
            <a:fillRect/>
          </a:stretch>
        </p:blipFill>
        <p:spPr>
          <a:xfrm>
            <a:off x="1933725" y="1689175"/>
            <a:ext cx="5276556"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p:nvPr/>
        </p:nvSpPr>
        <p:spPr>
          <a:xfrm>
            <a:off x="2079475"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C</a:t>
            </a:r>
            <a:endParaRPr sz="1200"/>
          </a:p>
        </p:txBody>
      </p:sp>
      <p:sp>
        <p:nvSpPr>
          <p:cNvPr id="381" name="Google Shape;381;p34"/>
          <p:cNvSpPr/>
          <p:nvPr/>
        </p:nvSpPr>
        <p:spPr>
          <a:xfrm>
            <a:off x="2708986"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B</a:t>
            </a:r>
            <a:endParaRPr sz="1200"/>
          </a:p>
        </p:txBody>
      </p:sp>
      <p:sp>
        <p:nvSpPr>
          <p:cNvPr id="382" name="Google Shape;382;p34"/>
          <p:cNvSpPr/>
          <p:nvPr/>
        </p:nvSpPr>
        <p:spPr>
          <a:xfrm>
            <a:off x="3338497"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A</a:t>
            </a:r>
            <a:endParaRPr sz="1200"/>
          </a:p>
        </p:txBody>
      </p:sp>
      <p:sp>
        <p:nvSpPr>
          <p:cNvPr id="383" name="Google Shape;383;p34"/>
          <p:cNvSpPr/>
          <p:nvPr/>
        </p:nvSpPr>
        <p:spPr>
          <a:xfrm>
            <a:off x="3968008"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D</a:t>
            </a:r>
            <a:endParaRPr sz="1200"/>
          </a:p>
        </p:txBody>
      </p:sp>
      <p:sp>
        <p:nvSpPr>
          <p:cNvPr id="384" name="Google Shape;384;p34"/>
          <p:cNvSpPr/>
          <p:nvPr/>
        </p:nvSpPr>
        <p:spPr>
          <a:xfrm>
            <a:off x="4597518"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F</a:t>
            </a:r>
            <a:endParaRPr sz="1200"/>
          </a:p>
        </p:txBody>
      </p:sp>
      <p:sp>
        <p:nvSpPr>
          <p:cNvPr id="385" name="Google Shape;385;p34"/>
          <p:cNvSpPr/>
          <p:nvPr/>
        </p:nvSpPr>
        <p:spPr>
          <a:xfrm>
            <a:off x="5227029"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G</a:t>
            </a:r>
            <a:endParaRPr sz="1200"/>
          </a:p>
        </p:txBody>
      </p:sp>
      <p:sp>
        <p:nvSpPr>
          <p:cNvPr id="386" name="Google Shape;386;p34"/>
          <p:cNvSpPr/>
          <p:nvPr/>
        </p:nvSpPr>
        <p:spPr>
          <a:xfrm>
            <a:off x="5856540" y="4191355"/>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E</a:t>
            </a:r>
            <a:endParaRPr sz="1200"/>
          </a:p>
        </p:txBody>
      </p:sp>
      <p:cxnSp>
        <p:nvCxnSpPr>
          <p:cNvPr id="387" name="Google Shape;387;p34"/>
          <p:cNvCxnSpPr>
            <a:stCxn id="380" idx="0"/>
          </p:cNvCxnSpPr>
          <p:nvPr/>
        </p:nvCxnSpPr>
        <p:spPr>
          <a:xfrm flipH="1" rot="10800000">
            <a:off x="2320675" y="3474655"/>
            <a:ext cx="268500" cy="7167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34"/>
          <p:cNvCxnSpPr>
            <a:stCxn id="381" idx="0"/>
          </p:cNvCxnSpPr>
          <p:nvPr/>
        </p:nvCxnSpPr>
        <p:spPr>
          <a:xfrm rot="10800000">
            <a:off x="2598286" y="3465055"/>
            <a:ext cx="351900" cy="726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34"/>
          <p:cNvCxnSpPr/>
          <p:nvPr/>
        </p:nvCxnSpPr>
        <p:spPr>
          <a:xfrm flipH="1" rot="10800000">
            <a:off x="4838723" y="3541555"/>
            <a:ext cx="380400" cy="6498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34"/>
          <p:cNvCxnSpPr>
            <a:stCxn id="385" idx="0"/>
          </p:cNvCxnSpPr>
          <p:nvPr/>
        </p:nvCxnSpPr>
        <p:spPr>
          <a:xfrm rot="10800000">
            <a:off x="5219229" y="3560455"/>
            <a:ext cx="249000" cy="6309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4"/>
          <p:cNvCxnSpPr>
            <a:stCxn id="382" idx="0"/>
            <a:endCxn id="392" idx="2"/>
          </p:cNvCxnSpPr>
          <p:nvPr/>
        </p:nvCxnSpPr>
        <p:spPr>
          <a:xfrm flipH="1" rot="10800000">
            <a:off x="3579697" y="3474655"/>
            <a:ext cx="241200" cy="7167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34"/>
          <p:cNvCxnSpPr>
            <a:stCxn id="383" idx="0"/>
            <a:endCxn id="392" idx="2"/>
          </p:cNvCxnSpPr>
          <p:nvPr/>
        </p:nvCxnSpPr>
        <p:spPr>
          <a:xfrm rot="10800000">
            <a:off x="3821008" y="3474655"/>
            <a:ext cx="388200" cy="716700"/>
          </a:xfrm>
          <a:prstGeom prst="straightConnector1">
            <a:avLst/>
          </a:prstGeom>
          <a:noFill/>
          <a:ln cap="flat" cmpd="sng" w="9525">
            <a:solidFill>
              <a:schemeClr val="dk2"/>
            </a:solidFill>
            <a:prstDash val="solid"/>
            <a:round/>
            <a:headEnd len="med" w="med" type="none"/>
            <a:tailEnd len="med" w="med" type="none"/>
          </a:ln>
        </p:spPr>
      </p:cxnSp>
      <p:sp>
        <p:nvSpPr>
          <p:cNvPr id="394" name="Google Shape;394;p34"/>
          <p:cNvSpPr/>
          <p:nvPr/>
        </p:nvSpPr>
        <p:spPr>
          <a:xfrm>
            <a:off x="2366180" y="3235774"/>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BC</a:t>
            </a:r>
            <a:endParaRPr sz="1200"/>
          </a:p>
        </p:txBody>
      </p:sp>
      <p:sp>
        <p:nvSpPr>
          <p:cNvPr id="392" name="Google Shape;392;p34"/>
          <p:cNvSpPr/>
          <p:nvPr/>
        </p:nvSpPr>
        <p:spPr>
          <a:xfrm>
            <a:off x="3579702" y="3235774"/>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AD</a:t>
            </a:r>
            <a:endParaRPr sz="1200"/>
          </a:p>
        </p:txBody>
      </p:sp>
      <p:sp>
        <p:nvSpPr>
          <p:cNvPr id="395" name="Google Shape;395;p34"/>
          <p:cNvSpPr/>
          <p:nvPr/>
        </p:nvSpPr>
        <p:spPr>
          <a:xfrm>
            <a:off x="4985824" y="3302562"/>
            <a:ext cx="482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FG</a:t>
            </a:r>
            <a:endParaRPr sz="1200"/>
          </a:p>
        </p:txBody>
      </p:sp>
      <p:cxnSp>
        <p:nvCxnSpPr>
          <p:cNvPr id="396" name="Google Shape;396;p34"/>
          <p:cNvCxnSpPr>
            <a:stCxn id="395" idx="0"/>
          </p:cNvCxnSpPr>
          <p:nvPr/>
        </p:nvCxnSpPr>
        <p:spPr>
          <a:xfrm flipH="1" rot="10800000">
            <a:off x="5227024" y="2776962"/>
            <a:ext cx="474600" cy="5256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34"/>
          <p:cNvCxnSpPr>
            <a:stCxn id="386" idx="0"/>
          </p:cNvCxnSpPr>
          <p:nvPr/>
        </p:nvCxnSpPr>
        <p:spPr>
          <a:xfrm rot="10800000">
            <a:off x="5710740" y="2776855"/>
            <a:ext cx="387000" cy="1414500"/>
          </a:xfrm>
          <a:prstGeom prst="straightConnector1">
            <a:avLst/>
          </a:prstGeom>
          <a:noFill/>
          <a:ln cap="flat" cmpd="sng" w="9525">
            <a:solidFill>
              <a:schemeClr val="dk2"/>
            </a:solidFill>
            <a:prstDash val="solid"/>
            <a:round/>
            <a:headEnd len="med" w="med" type="none"/>
            <a:tailEnd len="med" w="med" type="none"/>
          </a:ln>
        </p:spPr>
      </p:cxnSp>
      <p:sp>
        <p:nvSpPr>
          <p:cNvPr id="398" name="Google Shape;398;p34"/>
          <p:cNvSpPr/>
          <p:nvPr/>
        </p:nvSpPr>
        <p:spPr>
          <a:xfrm>
            <a:off x="5413629" y="2537926"/>
            <a:ext cx="5916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EFG</a:t>
            </a:r>
            <a:endParaRPr sz="1200"/>
          </a:p>
        </p:txBody>
      </p:sp>
      <p:cxnSp>
        <p:nvCxnSpPr>
          <p:cNvPr id="399" name="Google Shape;399;p34"/>
          <p:cNvCxnSpPr>
            <a:stCxn id="394" idx="0"/>
          </p:cNvCxnSpPr>
          <p:nvPr/>
        </p:nvCxnSpPr>
        <p:spPr>
          <a:xfrm flipH="1" rot="10800000">
            <a:off x="2607380" y="2614474"/>
            <a:ext cx="564300" cy="6213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34"/>
          <p:cNvCxnSpPr>
            <a:stCxn id="392" idx="0"/>
          </p:cNvCxnSpPr>
          <p:nvPr/>
        </p:nvCxnSpPr>
        <p:spPr>
          <a:xfrm rot="10800000">
            <a:off x="3171702" y="2623774"/>
            <a:ext cx="649200" cy="61200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34"/>
          <p:cNvSpPr/>
          <p:nvPr/>
        </p:nvSpPr>
        <p:spPr>
          <a:xfrm>
            <a:off x="2799964" y="2384942"/>
            <a:ext cx="7434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200"/>
              <a:t>ABCD</a:t>
            </a:r>
            <a:endParaRPr sz="1200"/>
          </a:p>
        </p:txBody>
      </p:sp>
      <p:sp>
        <p:nvSpPr>
          <p:cNvPr id="402" name="Google Shape;402;p34"/>
          <p:cNvSpPr/>
          <p:nvPr/>
        </p:nvSpPr>
        <p:spPr>
          <a:xfrm>
            <a:off x="3925587" y="1481950"/>
            <a:ext cx="1011600" cy="2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r>
              <a:rPr lang="en" sz="1200"/>
              <a:t>ABCDEFG</a:t>
            </a:r>
            <a:endParaRPr sz="1200"/>
          </a:p>
        </p:txBody>
      </p:sp>
      <p:cxnSp>
        <p:nvCxnSpPr>
          <p:cNvPr id="403" name="Google Shape;403;p34"/>
          <p:cNvCxnSpPr>
            <a:stCxn id="401" idx="0"/>
            <a:endCxn id="402" idx="2"/>
          </p:cNvCxnSpPr>
          <p:nvPr/>
        </p:nvCxnSpPr>
        <p:spPr>
          <a:xfrm flipH="1" rot="10800000">
            <a:off x="3171664" y="1720742"/>
            <a:ext cx="1259700" cy="6642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34"/>
          <p:cNvCxnSpPr>
            <a:stCxn id="402" idx="2"/>
            <a:endCxn id="398" idx="0"/>
          </p:cNvCxnSpPr>
          <p:nvPr/>
        </p:nvCxnSpPr>
        <p:spPr>
          <a:xfrm>
            <a:off x="4431387" y="1720750"/>
            <a:ext cx="1278000" cy="8172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34"/>
          <p:cNvSpPr txBox="1"/>
          <p:nvPr>
            <p:ph type="title"/>
          </p:nvPr>
        </p:nvSpPr>
        <p:spPr>
          <a:xfrm rot="-5400481">
            <a:off x="-666144" y="240673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406" name="Google Shape;406;p34"/>
          <p:cNvCxnSpPr/>
          <p:nvPr/>
        </p:nvCxnSpPr>
        <p:spPr>
          <a:xfrm>
            <a:off x="673350" y="2006675"/>
            <a:ext cx="0" cy="2250300"/>
          </a:xfrm>
          <a:prstGeom prst="straightConnector1">
            <a:avLst/>
          </a:prstGeom>
          <a:noFill/>
          <a:ln cap="flat" cmpd="sng" w="28575">
            <a:solidFill>
              <a:schemeClr val="dk1"/>
            </a:solidFill>
            <a:prstDash val="solid"/>
            <a:round/>
            <a:headEnd len="med" w="med" type="none"/>
            <a:tailEnd len="med" w="med" type="none"/>
          </a:ln>
        </p:spPr>
      </p:cxnSp>
      <p:cxnSp>
        <p:nvCxnSpPr>
          <p:cNvPr id="407" name="Google Shape;407;p34"/>
          <p:cNvCxnSpPr/>
          <p:nvPr/>
        </p:nvCxnSpPr>
        <p:spPr>
          <a:xfrm flipH="1" rot="10800000">
            <a:off x="7496075" y="1590575"/>
            <a:ext cx="10200" cy="26691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34"/>
          <p:cNvSpPr txBox="1"/>
          <p:nvPr>
            <p:ph type="title"/>
          </p:nvPr>
        </p:nvSpPr>
        <p:spPr>
          <a:xfrm rot="-5400786">
            <a:off x="6644579" y="2550650"/>
            <a:ext cx="1312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340"/>
              <a:t>Bottom-Up </a:t>
            </a:r>
            <a:endParaRPr sz="1340"/>
          </a:p>
        </p:txBody>
      </p:sp>
      <p:sp>
        <p:nvSpPr>
          <p:cNvPr id="409" name="Google Shape;409;p34"/>
          <p:cNvSpPr txBox="1"/>
          <p:nvPr/>
        </p:nvSpPr>
        <p:spPr>
          <a:xfrm>
            <a:off x="1130950" y="4544450"/>
            <a:ext cx="7468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Raleway"/>
                <a:ea typeface="Raleway"/>
                <a:cs typeface="Raleway"/>
                <a:sym typeface="Raleway"/>
              </a:rPr>
              <a:t>Figure: </a:t>
            </a:r>
            <a:r>
              <a:rPr lang="en" sz="1300">
                <a:solidFill>
                  <a:schemeClr val="dk2"/>
                </a:solidFill>
                <a:latin typeface="Raleway"/>
                <a:ea typeface="Raleway"/>
                <a:cs typeface="Raleway"/>
                <a:sym typeface="Raleway"/>
              </a:rPr>
              <a:t>Bottom-Up </a:t>
            </a:r>
            <a:r>
              <a:rPr lang="en" sz="1300">
                <a:solidFill>
                  <a:schemeClr val="dk2"/>
                </a:solidFill>
                <a:latin typeface="Raleway"/>
                <a:ea typeface="Raleway"/>
                <a:cs typeface="Raleway"/>
                <a:sym typeface="Raleway"/>
              </a:rPr>
              <a:t>Greedy Agglomeration to group a pair of clusters and form a single entity</a:t>
            </a:r>
            <a:endParaRPr sz="1300">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701375" y="61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Clustering and Random Walks</a:t>
            </a:r>
            <a:endParaRPr/>
          </a:p>
        </p:txBody>
      </p:sp>
      <p:sp>
        <p:nvSpPr>
          <p:cNvPr id="415" name="Google Shape;415;p35"/>
          <p:cNvSpPr txBox="1"/>
          <p:nvPr>
            <p:ph idx="1" type="body"/>
          </p:nvPr>
        </p:nvSpPr>
        <p:spPr>
          <a:xfrm>
            <a:off x="727650" y="1441200"/>
            <a:ext cx="8041800" cy="33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a:t>Markov Clustering</a:t>
            </a:r>
            <a:r>
              <a:rPr b="1" i="1" lang="en" sz="1400"/>
              <a:t>:</a:t>
            </a:r>
            <a:endParaRPr sz="1400"/>
          </a:p>
          <a:p>
            <a:pPr indent="0" lvl="0" marL="0" rtl="0" algn="l">
              <a:spcBef>
                <a:spcPts val="1200"/>
              </a:spcBef>
              <a:spcAft>
                <a:spcPts val="0"/>
              </a:spcAft>
              <a:buNone/>
            </a:pPr>
            <a:r>
              <a:rPr lang="en" sz="1500">
                <a:solidFill>
                  <a:srgbClr val="000000"/>
                </a:solidFill>
                <a:highlight>
                  <a:srgbClr val="FFFFFF"/>
                </a:highlight>
                <a:latin typeface="Raleway Light"/>
                <a:ea typeface="Raleway Light"/>
                <a:cs typeface="Raleway Light"/>
                <a:sym typeface="Raleway Light"/>
              </a:rPr>
              <a:t>Markov Clustering Algorithm is based on Random Walks.</a:t>
            </a:r>
            <a:endParaRPr sz="1500">
              <a:solidFill>
                <a:srgbClr val="000000"/>
              </a:solidFill>
              <a:highlight>
                <a:srgbClr val="FFFFFF"/>
              </a:highlight>
              <a:latin typeface="Raleway Light"/>
              <a:ea typeface="Raleway Light"/>
              <a:cs typeface="Raleway Light"/>
              <a:sym typeface="Raleway Light"/>
            </a:endParaRPr>
          </a:p>
          <a:p>
            <a:pPr indent="0" lvl="0" marL="0" rtl="0" algn="l">
              <a:spcBef>
                <a:spcPts val="1200"/>
              </a:spcBef>
              <a:spcAft>
                <a:spcPts val="0"/>
              </a:spcAft>
              <a:buNone/>
            </a:pPr>
            <a:r>
              <a:rPr b="1" i="1" lang="en" sz="1400"/>
              <a:t>Random Walks</a:t>
            </a:r>
            <a:r>
              <a:rPr b="1" i="1" lang="en" sz="1400"/>
              <a:t>:</a:t>
            </a:r>
            <a:endParaRPr b="1" i="1" sz="1500">
              <a:solidFill>
                <a:srgbClr val="000000"/>
              </a:solidFill>
              <a:highlight>
                <a:srgbClr val="FFFFFF"/>
              </a:highlight>
              <a:latin typeface="Raleway"/>
              <a:ea typeface="Raleway"/>
              <a:cs typeface="Raleway"/>
              <a:sym typeface="Raleway"/>
            </a:endParaRPr>
          </a:p>
          <a:p>
            <a:pPr indent="0" lvl="0" marL="0" rtl="0" algn="l">
              <a:spcBef>
                <a:spcPts val="1200"/>
              </a:spcBef>
              <a:spcAft>
                <a:spcPts val="0"/>
              </a:spcAft>
              <a:buNone/>
            </a:pPr>
            <a:r>
              <a:rPr lang="en" sz="1500">
                <a:solidFill>
                  <a:srgbClr val="000000"/>
                </a:solidFill>
                <a:highlight>
                  <a:srgbClr val="FFFFFF"/>
                </a:highlight>
                <a:latin typeface="Raleway Light"/>
                <a:ea typeface="Raleway Light"/>
                <a:cs typeface="Raleway Light"/>
                <a:sym typeface="Raleway Light"/>
              </a:rPr>
              <a:t>Given a graph with clusters, we find more edges within a cluster, and less edges between clusters.  This implies that, if we start our random walk at a node, then we are more likely to stay within a cluster to which the node belongs, than travelling between clusters. To know the where the flow trends gather, we use these random walks on graphs, which results in finding the clusters. These random walks are calculated using Markov Chains.</a:t>
            </a:r>
            <a:endParaRPr sz="1500">
              <a:solidFill>
                <a:srgbClr val="000000"/>
              </a:solidFill>
              <a:highlight>
                <a:srgbClr val="FFFFFF"/>
              </a:highlight>
              <a:latin typeface="Raleway Light"/>
              <a:ea typeface="Raleway Light"/>
              <a:cs typeface="Raleway Light"/>
              <a:sym typeface="Raleway Light"/>
            </a:endParaRPr>
          </a:p>
          <a:p>
            <a:pPr indent="0" lvl="0" marL="0" rtl="0" algn="l">
              <a:spcBef>
                <a:spcPts val="1200"/>
              </a:spcBef>
              <a:spcAft>
                <a:spcPts val="1200"/>
              </a:spcAft>
              <a:buNone/>
            </a:pPr>
            <a:r>
              <a:t/>
            </a:r>
            <a:endParaRPr sz="1400">
              <a:solidFill>
                <a:srgbClr val="000000"/>
              </a:solidFill>
              <a:highlight>
                <a:srgbClr val="FFFFFF"/>
              </a:highlight>
              <a:latin typeface="Raleway Light"/>
              <a:ea typeface="Raleway Light"/>
              <a:cs typeface="Raleway Light"/>
              <a:sym typeface="Raleway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669725" y="56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Clustering and Random Walks</a:t>
            </a:r>
            <a:endParaRPr/>
          </a:p>
          <a:p>
            <a:pPr indent="0" lvl="0" marL="0" rtl="0" algn="l">
              <a:spcBef>
                <a:spcPts val="0"/>
              </a:spcBef>
              <a:spcAft>
                <a:spcPts val="0"/>
              </a:spcAft>
              <a:buNone/>
            </a:pPr>
            <a:r>
              <a:t/>
            </a:r>
            <a:endParaRPr/>
          </a:p>
        </p:txBody>
      </p:sp>
      <p:sp>
        <p:nvSpPr>
          <p:cNvPr id="421" name="Google Shape;421;p36"/>
          <p:cNvSpPr txBox="1"/>
          <p:nvPr>
            <p:ph idx="1" type="body"/>
          </p:nvPr>
        </p:nvSpPr>
        <p:spPr>
          <a:xfrm>
            <a:off x="669725" y="1320625"/>
            <a:ext cx="8215500" cy="3765000"/>
          </a:xfrm>
          <a:prstGeom prst="rect">
            <a:avLst/>
          </a:prstGeom>
        </p:spPr>
        <p:txBody>
          <a:bodyPr anchorCtr="0" anchor="t" bIns="91425" lIns="91425" spcFirstLastPara="1" rIns="91425" wrap="square" tIns="91425">
            <a:noAutofit/>
          </a:bodyPr>
          <a:lstStyle/>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In MCL, the following two processes are alternated repeatedly:</a:t>
            </a:r>
            <a:endParaRPr sz="1375">
              <a:solidFill>
                <a:srgbClr val="000000"/>
              </a:solidFill>
              <a:highlight>
                <a:srgbClr val="FFFFFF"/>
              </a:highlight>
              <a:latin typeface="Raleway Light"/>
              <a:ea typeface="Raleway Light"/>
              <a:cs typeface="Raleway Light"/>
              <a:sym typeface="Raleway Light"/>
            </a:endParaRPr>
          </a:p>
          <a:p>
            <a:pPr indent="-305117" lvl="1" marL="914400" rtl="0" algn="l">
              <a:lnSpc>
                <a:spcPct val="150000"/>
              </a:lnSpc>
              <a:spcBef>
                <a:spcPts val="0"/>
              </a:spcBef>
              <a:spcAft>
                <a:spcPts val="0"/>
              </a:spcAft>
              <a:buSzPts val="1205"/>
              <a:buAutoNum type="alphaLcPeriod"/>
            </a:pPr>
            <a:r>
              <a:rPr lang="en" sz="1375">
                <a:solidFill>
                  <a:srgbClr val="000000"/>
                </a:solidFill>
                <a:highlight>
                  <a:srgbClr val="FFFFFF"/>
                </a:highlight>
                <a:latin typeface="Raleway Light"/>
                <a:ea typeface="Raleway Light"/>
                <a:cs typeface="Raleway Light"/>
                <a:sym typeface="Raleway Light"/>
              </a:rPr>
              <a:t>Expansion (taking the Markov Chain transition matrix powers) </a:t>
            </a:r>
            <a:endParaRPr sz="1375">
              <a:solidFill>
                <a:srgbClr val="000000"/>
              </a:solidFill>
              <a:highlight>
                <a:srgbClr val="FFFFFF"/>
              </a:highlight>
              <a:latin typeface="Raleway Light"/>
              <a:ea typeface="Raleway Light"/>
              <a:cs typeface="Raleway Light"/>
              <a:sym typeface="Raleway Light"/>
            </a:endParaRPr>
          </a:p>
          <a:p>
            <a:pPr indent="-305117" lvl="1" marL="914400" rtl="0" algn="l">
              <a:lnSpc>
                <a:spcPct val="150000"/>
              </a:lnSpc>
              <a:spcBef>
                <a:spcPts val="0"/>
              </a:spcBef>
              <a:spcAft>
                <a:spcPts val="0"/>
              </a:spcAft>
              <a:buSzPts val="1205"/>
              <a:buAutoNum type="alphaLcPeriod"/>
            </a:pPr>
            <a:r>
              <a:rPr lang="en" sz="1375">
                <a:solidFill>
                  <a:srgbClr val="000000"/>
                </a:solidFill>
                <a:highlight>
                  <a:srgbClr val="FFFFFF"/>
                </a:highlight>
                <a:latin typeface="Raleway Light"/>
                <a:ea typeface="Raleway Light"/>
                <a:cs typeface="Raleway Light"/>
                <a:sym typeface="Raleway Light"/>
              </a:rPr>
              <a:t>Inflation  </a:t>
            </a:r>
            <a:endParaRPr sz="1375">
              <a:solidFill>
                <a:srgbClr val="000000"/>
              </a:solidFill>
              <a:highlight>
                <a:srgbClr val="FFFFFF"/>
              </a:highlight>
              <a:latin typeface="Raleway Light"/>
              <a:ea typeface="Raleway Light"/>
              <a:cs typeface="Raleway Light"/>
              <a:sym typeface="Raleway Light"/>
            </a:endParaRPr>
          </a:p>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The expansion operator is responsible for allowing flow to connect different regions of the graph.</a:t>
            </a:r>
            <a:endParaRPr sz="1375">
              <a:solidFill>
                <a:srgbClr val="000000"/>
              </a:solidFill>
              <a:highlight>
                <a:srgbClr val="FFFFFF"/>
              </a:highlight>
              <a:latin typeface="Raleway Light"/>
              <a:ea typeface="Raleway Light"/>
              <a:cs typeface="Raleway Light"/>
              <a:sym typeface="Raleway Light"/>
            </a:endParaRPr>
          </a:p>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Expansion is carried out by taking the Markov Chain powers.</a:t>
            </a:r>
            <a:endParaRPr sz="1375">
              <a:solidFill>
                <a:srgbClr val="000000"/>
              </a:solidFill>
              <a:highlight>
                <a:srgbClr val="FFFFFF"/>
              </a:highlight>
              <a:latin typeface="Raleway Light"/>
              <a:ea typeface="Raleway Light"/>
              <a:cs typeface="Raleway Light"/>
              <a:sym typeface="Raleway Light"/>
            </a:endParaRPr>
          </a:p>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The inflation operator is responsible for both strengthening and weakening of current, parameter r is used to control the same.</a:t>
            </a:r>
            <a:endParaRPr sz="1375">
              <a:solidFill>
                <a:srgbClr val="000000"/>
              </a:solidFill>
              <a:highlight>
                <a:srgbClr val="FFFFFF"/>
              </a:highlight>
              <a:latin typeface="Raleway Light"/>
              <a:ea typeface="Raleway Light"/>
              <a:cs typeface="Raleway Light"/>
              <a:sym typeface="Raleway Light"/>
            </a:endParaRPr>
          </a:p>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Inflation is re-normalizing a single column when expanded.</a:t>
            </a:r>
            <a:endParaRPr sz="1375">
              <a:solidFill>
                <a:srgbClr val="000000"/>
              </a:solidFill>
              <a:highlight>
                <a:srgbClr val="FFFFFF"/>
              </a:highlight>
              <a:latin typeface="Raleway Light"/>
              <a:ea typeface="Raleway Light"/>
              <a:cs typeface="Raleway Light"/>
              <a:sym typeface="Raleway Light"/>
            </a:endParaRPr>
          </a:p>
          <a:p>
            <a:pPr indent="-305117" lvl="0" marL="457200" rtl="0" algn="l">
              <a:lnSpc>
                <a:spcPct val="150000"/>
              </a:lnSpc>
              <a:spcBef>
                <a:spcPts val="0"/>
              </a:spcBef>
              <a:spcAft>
                <a:spcPts val="0"/>
              </a:spcAft>
              <a:buSzPts val="1205"/>
              <a:buChar char="●"/>
            </a:pPr>
            <a:r>
              <a:rPr lang="en" sz="1375">
                <a:solidFill>
                  <a:srgbClr val="000000"/>
                </a:solidFill>
                <a:highlight>
                  <a:srgbClr val="FFFFFF"/>
                </a:highlight>
                <a:latin typeface="Raleway Light"/>
                <a:ea typeface="Raleway Light"/>
                <a:cs typeface="Raleway Light"/>
                <a:sym typeface="Raleway Light"/>
              </a:rPr>
              <a:t>Edge weights connecting two </a:t>
            </a:r>
            <a:r>
              <a:rPr lang="en" sz="1375">
                <a:solidFill>
                  <a:srgbClr val="000000"/>
                </a:solidFill>
                <a:highlight>
                  <a:srgbClr val="FFFFFF"/>
                </a:highlight>
                <a:latin typeface="Raleway Light"/>
                <a:ea typeface="Raleway Light"/>
                <a:cs typeface="Raleway Light"/>
                <a:sym typeface="Raleway Light"/>
              </a:rPr>
              <a:t>vertices</a:t>
            </a:r>
            <a:r>
              <a:rPr lang="en" sz="1375">
                <a:solidFill>
                  <a:srgbClr val="000000"/>
                </a:solidFill>
                <a:highlight>
                  <a:srgbClr val="FFFFFF"/>
                </a:highlight>
                <a:latin typeface="Raleway Light"/>
                <a:ea typeface="Raleway Light"/>
                <a:cs typeface="Raleway Light"/>
                <a:sym typeface="Raleway Light"/>
              </a:rPr>
              <a:t> within clusters will be higher in the initial phase while having lower values connecting a pair of clusters.</a:t>
            </a:r>
            <a:endParaRPr sz="120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669725" y="56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Clustering Algorithm</a:t>
            </a:r>
            <a:endParaRPr/>
          </a:p>
        </p:txBody>
      </p:sp>
      <p:sp>
        <p:nvSpPr>
          <p:cNvPr id="427" name="Google Shape;427;p37"/>
          <p:cNvSpPr txBox="1"/>
          <p:nvPr>
            <p:ph idx="1" type="body"/>
          </p:nvPr>
        </p:nvSpPr>
        <p:spPr>
          <a:xfrm>
            <a:off x="727650" y="1521550"/>
            <a:ext cx="7926000" cy="3273600"/>
          </a:xfrm>
          <a:prstGeom prst="rect">
            <a:avLst/>
          </a:prstGeom>
        </p:spPr>
        <p:txBody>
          <a:bodyPr anchorCtr="0" anchor="t" bIns="91425" lIns="91425" spcFirstLastPara="1" rIns="91425" wrap="square" tIns="91425">
            <a:normAutofit/>
          </a:bodyPr>
          <a:lstStyle/>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Input parameters: Undirected graph, power e and inflation parameter r .</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Initialize a matrix with the </a:t>
            </a:r>
            <a:r>
              <a:rPr lang="en" sz="1375">
                <a:solidFill>
                  <a:srgbClr val="000000"/>
                </a:solidFill>
                <a:highlight>
                  <a:srgbClr val="FFFFFF"/>
                </a:highlight>
                <a:latin typeface="Raleway Light"/>
                <a:ea typeface="Raleway Light"/>
                <a:cs typeface="Raleway Light"/>
                <a:sym typeface="Raleway Light"/>
              </a:rPr>
              <a:t>corresponding</a:t>
            </a:r>
            <a:r>
              <a:rPr lang="en" sz="1375">
                <a:solidFill>
                  <a:srgbClr val="000000"/>
                </a:solidFill>
                <a:highlight>
                  <a:srgbClr val="FFFFFF"/>
                </a:highlight>
                <a:latin typeface="Raleway Light"/>
                <a:ea typeface="Raleway Light"/>
                <a:cs typeface="Raleway Light"/>
                <a:sym typeface="Raleway Light"/>
              </a:rPr>
              <a:t> edge weights and add self loops to </a:t>
            </a:r>
            <a:r>
              <a:rPr lang="en" sz="1375">
                <a:solidFill>
                  <a:srgbClr val="000000"/>
                </a:solidFill>
                <a:highlight>
                  <a:srgbClr val="FFFFFF"/>
                </a:highlight>
                <a:latin typeface="Raleway Light"/>
                <a:ea typeface="Raleway Light"/>
                <a:cs typeface="Raleway Light"/>
                <a:sym typeface="Raleway Light"/>
              </a:rPr>
              <a:t>each</a:t>
            </a:r>
            <a:r>
              <a:rPr lang="en" sz="1375">
                <a:solidFill>
                  <a:srgbClr val="000000"/>
                </a:solidFill>
                <a:highlight>
                  <a:srgbClr val="FFFFFF"/>
                </a:highlight>
                <a:latin typeface="Raleway Light"/>
                <a:ea typeface="Raleway Light"/>
                <a:cs typeface="Raleway Light"/>
                <a:sym typeface="Raleway Light"/>
              </a:rPr>
              <a:t> node.</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Normalize the matrix column-wise.</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Multiply the </a:t>
            </a:r>
            <a:r>
              <a:rPr lang="en" sz="1375">
                <a:solidFill>
                  <a:srgbClr val="000000"/>
                </a:solidFill>
                <a:highlight>
                  <a:srgbClr val="FFFFFF"/>
                </a:highlight>
                <a:latin typeface="Raleway Light"/>
                <a:ea typeface="Raleway Light"/>
                <a:cs typeface="Raleway Light"/>
                <a:sym typeface="Raleway Light"/>
              </a:rPr>
              <a:t>matrix</a:t>
            </a:r>
            <a:r>
              <a:rPr lang="en" sz="1375">
                <a:solidFill>
                  <a:srgbClr val="000000"/>
                </a:solidFill>
                <a:highlight>
                  <a:srgbClr val="FFFFFF"/>
                </a:highlight>
                <a:latin typeface="Raleway Light"/>
                <a:ea typeface="Raleway Light"/>
                <a:cs typeface="Raleway Light"/>
                <a:sym typeface="Raleway Light"/>
              </a:rPr>
              <a:t> by self for e times.</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Inflate the matrix by r parameter.</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Repeat above two steps (4 and 5) until we find two successive matrices the same (convergence is achieved).</a:t>
            </a:r>
            <a:endParaRPr sz="1375">
              <a:solidFill>
                <a:srgbClr val="000000"/>
              </a:solidFill>
              <a:highlight>
                <a:srgbClr val="FFFFFF"/>
              </a:highlight>
              <a:latin typeface="Raleway Light"/>
              <a:ea typeface="Raleway Light"/>
              <a:cs typeface="Raleway Light"/>
              <a:sym typeface="Raleway Light"/>
            </a:endParaRPr>
          </a:p>
          <a:p>
            <a:pPr indent="-311150" lvl="0" marL="457200" rtl="0" algn="l">
              <a:lnSpc>
                <a:spcPct val="175000"/>
              </a:lnSpc>
              <a:spcBef>
                <a:spcPts val="0"/>
              </a:spcBef>
              <a:spcAft>
                <a:spcPts val="0"/>
              </a:spcAft>
              <a:buSzPts val="1300"/>
              <a:buAutoNum type="arabicPeriod"/>
            </a:pPr>
            <a:r>
              <a:rPr lang="en" sz="1375">
                <a:solidFill>
                  <a:srgbClr val="000000"/>
                </a:solidFill>
                <a:highlight>
                  <a:srgbClr val="FFFFFF"/>
                </a:highlight>
                <a:latin typeface="Raleway Light"/>
                <a:ea typeface="Raleway Light"/>
                <a:cs typeface="Raleway Light"/>
                <a:sym typeface="Raleway Light"/>
              </a:rPr>
              <a:t>Find for clusters so formed.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727663" y="57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Clustering Algorithm - Pseudocode</a:t>
            </a:r>
            <a:endParaRPr/>
          </a:p>
        </p:txBody>
      </p:sp>
      <p:pic>
        <p:nvPicPr>
          <p:cNvPr id="433" name="Google Shape;433;p38"/>
          <p:cNvPicPr preferRelativeResize="0"/>
          <p:nvPr/>
        </p:nvPicPr>
        <p:blipFill>
          <a:blip r:embed="rId3">
            <a:alphaModFix/>
          </a:blip>
          <a:stretch>
            <a:fillRect/>
          </a:stretch>
        </p:blipFill>
        <p:spPr>
          <a:xfrm>
            <a:off x="1051813" y="1435675"/>
            <a:ext cx="7040426" cy="333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rot="-5400481">
            <a:off x="-630469" y="241928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439" name="Google Shape;439;p39"/>
          <p:cNvCxnSpPr/>
          <p:nvPr/>
        </p:nvCxnSpPr>
        <p:spPr>
          <a:xfrm>
            <a:off x="709025" y="2019225"/>
            <a:ext cx="0" cy="2250300"/>
          </a:xfrm>
          <a:prstGeom prst="straightConnector1">
            <a:avLst/>
          </a:prstGeom>
          <a:noFill/>
          <a:ln cap="flat" cmpd="sng" w="28575">
            <a:solidFill>
              <a:schemeClr val="dk1"/>
            </a:solidFill>
            <a:prstDash val="solid"/>
            <a:round/>
            <a:headEnd len="med" w="med" type="none"/>
            <a:tailEnd len="med" w="med" type="none"/>
          </a:ln>
        </p:spPr>
      </p:cxnSp>
      <p:sp>
        <p:nvSpPr>
          <p:cNvPr id="440" name="Google Shape;440;p39"/>
          <p:cNvSpPr/>
          <p:nvPr/>
        </p:nvSpPr>
        <p:spPr>
          <a:xfrm>
            <a:off x="4047513" y="984475"/>
            <a:ext cx="459000" cy="4437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1" name="Google Shape;441;p39"/>
          <p:cNvSpPr/>
          <p:nvPr/>
        </p:nvSpPr>
        <p:spPr>
          <a:xfrm>
            <a:off x="5299082" y="984475"/>
            <a:ext cx="459000" cy="4437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42" name="Google Shape;442;p39"/>
          <p:cNvSpPr/>
          <p:nvPr/>
        </p:nvSpPr>
        <p:spPr>
          <a:xfrm>
            <a:off x="4047513" y="1836725"/>
            <a:ext cx="459000" cy="4437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443" name="Google Shape;443;p39"/>
          <p:cNvSpPr/>
          <p:nvPr/>
        </p:nvSpPr>
        <p:spPr>
          <a:xfrm>
            <a:off x="5299082" y="1836725"/>
            <a:ext cx="459000" cy="4437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44" name="Google Shape;444;p39"/>
          <p:cNvCxnSpPr>
            <a:stCxn id="440" idx="5"/>
            <a:endCxn id="443" idx="1"/>
          </p:cNvCxnSpPr>
          <p:nvPr/>
        </p:nvCxnSpPr>
        <p:spPr>
          <a:xfrm>
            <a:off x="4439294" y="1363197"/>
            <a:ext cx="927000" cy="538500"/>
          </a:xfrm>
          <a:prstGeom prst="straightConnector1">
            <a:avLst/>
          </a:prstGeom>
          <a:noFill/>
          <a:ln cap="flat" cmpd="sng" w="19050">
            <a:solidFill>
              <a:schemeClr val="dk1"/>
            </a:solidFill>
            <a:prstDash val="solid"/>
            <a:round/>
            <a:headEnd len="med" w="med" type="none"/>
            <a:tailEnd len="med" w="med" type="none"/>
          </a:ln>
        </p:spPr>
      </p:cxnSp>
      <p:cxnSp>
        <p:nvCxnSpPr>
          <p:cNvPr id="445" name="Google Shape;445;p39"/>
          <p:cNvCxnSpPr>
            <a:stCxn id="440" idx="6"/>
            <a:endCxn id="441" idx="2"/>
          </p:cNvCxnSpPr>
          <p:nvPr/>
        </p:nvCxnSpPr>
        <p:spPr>
          <a:xfrm>
            <a:off x="4506513" y="1206325"/>
            <a:ext cx="792600" cy="0"/>
          </a:xfrm>
          <a:prstGeom prst="straightConnector1">
            <a:avLst/>
          </a:prstGeom>
          <a:noFill/>
          <a:ln cap="flat" cmpd="sng" w="19050">
            <a:solidFill>
              <a:schemeClr val="dk1"/>
            </a:solidFill>
            <a:prstDash val="solid"/>
            <a:round/>
            <a:headEnd len="med" w="med" type="none"/>
            <a:tailEnd len="med" w="med" type="none"/>
          </a:ln>
        </p:spPr>
      </p:cxnSp>
      <p:cxnSp>
        <p:nvCxnSpPr>
          <p:cNvPr id="446" name="Google Shape;446;p39"/>
          <p:cNvCxnSpPr>
            <a:stCxn id="441" idx="4"/>
            <a:endCxn id="443" idx="0"/>
          </p:cNvCxnSpPr>
          <p:nvPr/>
        </p:nvCxnSpPr>
        <p:spPr>
          <a:xfrm>
            <a:off x="5528582" y="1428175"/>
            <a:ext cx="0" cy="408600"/>
          </a:xfrm>
          <a:prstGeom prst="straightConnector1">
            <a:avLst/>
          </a:prstGeom>
          <a:noFill/>
          <a:ln cap="flat" cmpd="sng" w="19050">
            <a:solidFill>
              <a:schemeClr val="dk1"/>
            </a:solidFill>
            <a:prstDash val="solid"/>
            <a:round/>
            <a:headEnd len="med" w="med" type="none"/>
            <a:tailEnd len="med" w="med" type="none"/>
          </a:ln>
        </p:spPr>
      </p:cxnSp>
      <p:cxnSp>
        <p:nvCxnSpPr>
          <p:cNvPr id="447" name="Google Shape;447;p39"/>
          <p:cNvCxnSpPr>
            <a:stCxn id="440" idx="4"/>
            <a:endCxn id="442" idx="0"/>
          </p:cNvCxnSpPr>
          <p:nvPr/>
        </p:nvCxnSpPr>
        <p:spPr>
          <a:xfrm>
            <a:off x="4277013" y="1428175"/>
            <a:ext cx="0" cy="408600"/>
          </a:xfrm>
          <a:prstGeom prst="straightConnector1">
            <a:avLst/>
          </a:prstGeom>
          <a:noFill/>
          <a:ln cap="flat" cmpd="sng" w="19050">
            <a:solidFill>
              <a:schemeClr val="dk1"/>
            </a:solidFill>
            <a:prstDash val="solid"/>
            <a:round/>
            <a:headEnd len="med" w="med" type="none"/>
            <a:tailEnd len="med" w="med" type="none"/>
          </a:ln>
        </p:spPr>
      </p:cxnSp>
      <p:sp>
        <p:nvSpPr>
          <p:cNvPr id="448" name="Google Shape;448;p39"/>
          <p:cNvSpPr/>
          <p:nvPr/>
        </p:nvSpPr>
        <p:spPr>
          <a:xfrm>
            <a:off x="1089600" y="2591825"/>
            <a:ext cx="19890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txBox="1"/>
          <p:nvPr/>
        </p:nvSpPr>
        <p:spPr>
          <a:xfrm>
            <a:off x="1227400" y="2744225"/>
            <a:ext cx="171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0	1	1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0 	0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0	0	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1	0	0</a:t>
            </a:r>
            <a:endParaRPr>
              <a:latin typeface="Lato"/>
              <a:ea typeface="Lato"/>
              <a:cs typeface="Lato"/>
              <a:sym typeface="Lato"/>
            </a:endParaRPr>
          </a:p>
        </p:txBody>
      </p:sp>
      <p:sp>
        <p:nvSpPr>
          <p:cNvPr id="450" name="Google Shape;450;p39"/>
          <p:cNvSpPr/>
          <p:nvPr/>
        </p:nvSpPr>
        <p:spPr>
          <a:xfrm>
            <a:off x="4047513" y="2591825"/>
            <a:ext cx="19890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txBox="1"/>
          <p:nvPr/>
        </p:nvSpPr>
        <p:spPr>
          <a:xfrm>
            <a:off x="4186713" y="2764925"/>
            <a:ext cx="171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0	1	1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1	0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0	1	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1	0	1</a:t>
            </a:r>
            <a:endParaRPr>
              <a:latin typeface="Lato"/>
              <a:ea typeface="Lato"/>
              <a:cs typeface="Lato"/>
              <a:sym typeface="Lato"/>
            </a:endParaRPr>
          </a:p>
        </p:txBody>
      </p:sp>
      <p:sp>
        <p:nvSpPr>
          <p:cNvPr id="452" name="Google Shape;452;p39"/>
          <p:cNvSpPr/>
          <p:nvPr/>
        </p:nvSpPr>
        <p:spPr>
          <a:xfrm>
            <a:off x="6911575" y="2571125"/>
            <a:ext cx="20829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txBox="1"/>
          <p:nvPr/>
        </p:nvSpPr>
        <p:spPr>
          <a:xfrm>
            <a:off x="7057376" y="2744225"/>
            <a:ext cx="193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a:t>
            </a:r>
            <a:r>
              <a:rPr lang="en">
                <a:latin typeface="Lato"/>
                <a:ea typeface="Lato"/>
                <a:cs typeface="Lato"/>
                <a:sym typeface="Lato"/>
              </a:rPr>
              <a:t>	1/3	1/2	1/3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1/3	0	1/3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0	1/2	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1/3	0	1/3</a:t>
            </a:r>
            <a:endParaRPr>
              <a:latin typeface="Lato"/>
              <a:ea typeface="Lato"/>
              <a:cs typeface="Lato"/>
              <a:sym typeface="Lato"/>
            </a:endParaRPr>
          </a:p>
        </p:txBody>
      </p:sp>
      <p:cxnSp>
        <p:nvCxnSpPr>
          <p:cNvPr id="454" name="Google Shape;454;p39"/>
          <p:cNvCxnSpPr/>
          <p:nvPr/>
        </p:nvCxnSpPr>
        <p:spPr>
          <a:xfrm>
            <a:off x="3305100" y="3596425"/>
            <a:ext cx="582600" cy="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39"/>
          <p:cNvCxnSpPr/>
          <p:nvPr/>
        </p:nvCxnSpPr>
        <p:spPr>
          <a:xfrm>
            <a:off x="6182750" y="3596425"/>
            <a:ext cx="582600" cy="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39"/>
          <p:cNvSpPr txBox="1"/>
          <p:nvPr/>
        </p:nvSpPr>
        <p:spPr>
          <a:xfrm>
            <a:off x="2982310" y="3134725"/>
            <a:ext cx="1160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Adding edges </a:t>
            </a:r>
            <a:endParaRPr sz="1000"/>
          </a:p>
          <a:p>
            <a:pPr indent="0" lvl="0" marL="0" rtl="0" algn="ctr">
              <a:spcBef>
                <a:spcPts val="0"/>
              </a:spcBef>
              <a:spcAft>
                <a:spcPts val="0"/>
              </a:spcAft>
              <a:buNone/>
            </a:pPr>
            <a:r>
              <a:rPr lang="en" sz="1000"/>
              <a:t>of self loops</a:t>
            </a:r>
            <a:endParaRPr sz="1000"/>
          </a:p>
        </p:txBody>
      </p:sp>
      <p:sp>
        <p:nvSpPr>
          <p:cNvPr id="457" name="Google Shape;457;p39"/>
          <p:cNvSpPr txBox="1"/>
          <p:nvPr/>
        </p:nvSpPr>
        <p:spPr>
          <a:xfrm>
            <a:off x="5894010" y="3204025"/>
            <a:ext cx="1160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Normalizing</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0"/>
          <p:cNvSpPr/>
          <p:nvPr/>
        </p:nvSpPr>
        <p:spPr>
          <a:xfrm>
            <a:off x="472125" y="2008550"/>
            <a:ext cx="20829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txBox="1"/>
          <p:nvPr/>
        </p:nvSpPr>
        <p:spPr>
          <a:xfrm>
            <a:off x="617926" y="2181650"/>
            <a:ext cx="193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1/4	1/3	1/2	1/3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1/3	0	1/3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0	1/2	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1/4	1/3	0	1/3</a:t>
            </a:r>
            <a:endParaRPr>
              <a:latin typeface="Lato"/>
              <a:ea typeface="Lato"/>
              <a:cs typeface="Lato"/>
              <a:sym typeface="Lato"/>
            </a:endParaRPr>
          </a:p>
        </p:txBody>
      </p:sp>
      <p:sp>
        <p:nvSpPr>
          <p:cNvPr id="464" name="Google Shape;464;p40"/>
          <p:cNvSpPr txBox="1"/>
          <p:nvPr/>
        </p:nvSpPr>
        <p:spPr>
          <a:xfrm>
            <a:off x="2484725" y="1781450"/>
            <a:ext cx="3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65" name="Google Shape;465;p40"/>
          <p:cNvSpPr txBox="1"/>
          <p:nvPr/>
        </p:nvSpPr>
        <p:spPr>
          <a:xfrm>
            <a:off x="2985413" y="2776225"/>
            <a:ext cx="3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466" name="Google Shape;466;p40"/>
          <p:cNvSpPr/>
          <p:nvPr/>
        </p:nvSpPr>
        <p:spPr>
          <a:xfrm>
            <a:off x="3651625" y="1956625"/>
            <a:ext cx="20829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txBox="1"/>
          <p:nvPr/>
        </p:nvSpPr>
        <p:spPr>
          <a:xfrm>
            <a:off x="3797426" y="2129725"/>
            <a:ext cx="193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0.35	0.31	0.38	0.31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0.23	0.31	0.13	0.31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0.19	0.08	0.38	0.08</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0.23	0.31	0.13	0.31</a:t>
            </a:r>
            <a:endParaRPr>
              <a:latin typeface="Lato"/>
              <a:ea typeface="Lato"/>
              <a:cs typeface="Lato"/>
              <a:sym typeface="Lato"/>
            </a:endParaRPr>
          </a:p>
        </p:txBody>
      </p:sp>
      <p:sp>
        <p:nvSpPr>
          <p:cNvPr id="468" name="Google Shape;468;p40"/>
          <p:cNvSpPr/>
          <p:nvPr/>
        </p:nvSpPr>
        <p:spPr>
          <a:xfrm>
            <a:off x="6824550" y="2008550"/>
            <a:ext cx="2082900" cy="20394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txBox="1"/>
          <p:nvPr/>
        </p:nvSpPr>
        <p:spPr>
          <a:xfrm>
            <a:off x="6970350" y="2181650"/>
            <a:ext cx="2251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	0.33	0.50	0.33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0.33	-	0.33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0.50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0.33	-           0.33	</a:t>
            </a:r>
            <a:endParaRPr>
              <a:latin typeface="Lato"/>
              <a:ea typeface="Lato"/>
              <a:cs typeface="Lato"/>
              <a:sym typeface="Lato"/>
            </a:endParaRPr>
          </a:p>
        </p:txBody>
      </p:sp>
      <p:sp>
        <p:nvSpPr>
          <p:cNvPr id="470" name="Google Shape;470;p40"/>
          <p:cNvSpPr txBox="1"/>
          <p:nvPr/>
        </p:nvSpPr>
        <p:spPr>
          <a:xfrm>
            <a:off x="5734525" y="1781450"/>
            <a:ext cx="3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471" name="Google Shape;471;p40"/>
          <p:cNvSpPr txBox="1"/>
          <p:nvPr/>
        </p:nvSpPr>
        <p:spPr>
          <a:xfrm>
            <a:off x="5734525" y="2701475"/>
            <a:ext cx="12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      ……      = </a:t>
            </a:r>
            <a:endParaRPr>
              <a:latin typeface="Lato"/>
              <a:ea typeface="Lato"/>
              <a:cs typeface="Lato"/>
              <a:sym typeface="Lato"/>
            </a:endParaRPr>
          </a:p>
        </p:txBody>
      </p:sp>
      <p:sp>
        <p:nvSpPr>
          <p:cNvPr id="472" name="Google Shape;472;p40"/>
          <p:cNvSpPr txBox="1"/>
          <p:nvPr/>
        </p:nvSpPr>
        <p:spPr>
          <a:xfrm>
            <a:off x="2484725" y="2350750"/>
            <a:ext cx="1225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Power of 2</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Inflation of 2</a:t>
            </a:r>
            <a:endParaRPr sz="1200">
              <a:latin typeface="Lato"/>
              <a:ea typeface="Lato"/>
              <a:cs typeface="Lato"/>
              <a:sym typeface="Lato"/>
            </a:endParaRPr>
          </a:p>
        </p:txBody>
      </p:sp>
      <p:sp>
        <p:nvSpPr>
          <p:cNvPr id="473" name="Google Shape;473;p40"/>
          <p:cNvSpPr txBox="1"/>
          <p:nvPr/>
        </p:nvSpPr>
        <p:spPr>
          <a:xfrm>
            <a:off x="5671000" y="2263950"/>
            <a:ext cx="1225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Power of 2</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Inflation of 2</a:t>
            </a:r>
            <a:endParaRPr sz="1200">
              <a:latin typeface="Lato"/>
              <a:ea typeface="Lato"/>
              <a:cs typeface="Lato"/>
              <a:sym typeface="Lato"/>
            </a:endParaRPr>
          </a:p>
        </p:txBody>
      </p:sp>
      <p:sp>
        <p:nvSpPr>
          <p:cNvPr id="474" name="Google Shape;474;p40"/>
          <p:cNvSpPr txBox="1"/>
          <p:nvPr>
            <p:ph type="title"/>
          </p:nvPr>
        </p:nvSpPr>
        <p:spPr>
          <a:xfrm rot="-372">
            <a:off x="722823" y="600538"/>
            <a:ext cx="2775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txBox="1"/>
          <p:nvPr>
            <p:ph type="title"/>
          </p:nvPr>
        </p:nvSpPr>
        <p:spPr>
          <a:xfrm>
            <a:off x="1714125" y="2234650"/>
            <a:ext cx="5966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40"/>
              <a:t>LOCAL OPTIMIZATION APPROACH</a:t>
            </a:r>
            <a:endParaRPr sz="27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7650" y="1485650"/>
            <a:ext cx="7919400" cy="2897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202124"/>
                </a:solidFill>
                <a:latin typeface="Raleway"/>
                <a:ea typeface="Raleway"/>
                <a:cs typeface="Raleway"/>
                <a:sym typeface="Raleway"/>
              </a:rPr>
              <a:t>The quality measures of a clustered graph is identified as follows:</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1. Combination of less inter-cluster edges and more intra-cluster edges gives better and</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   higher quality</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2. Inseparable Cliques</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3. Connected Clusters</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4. Disjoint Cliques approaching maximum quality</a:t>
            </a:r>
            <a:endParaRPr sz="1400">
              <a:solidFill>
                <a:srgbClr val="202124"/>
              </a:solidFill>
            </a:endParaRPr>
          </a:p>
          <a:p>
            <a:pPr indent="0" lvl="0" marL="457200" rtl="0" algn="l">
              <a:spcBef>
                <a:spcPts val="1200"/>
              </a:spcBef>
              <a:spcAft>
                <a:spcPts val="1200"/>
              </a:spcAft>
              <a:buNone/>
            </a:pPr>
            <a:r>
              <a:t/>
            </a:r>
            <a:endParaRPr sz="1400"/>
          </a:p>
        </p:txBody>
      </p:sp>
      <p:sp>
        <p:nvSpPr>
          <p:cNvPr id="100" name="Google Shape;100;p15"/>
          <p:cNvSpPr txBox="1"/>
          <p:nvPr>
            <p:ph type="title"/>
          </p:nvPr>
        </p:nvSpPr>
        <p:spPr>
          <a:xfrm>
            <a:off x="727650" y="56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Clustering Measures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txBox="1"/>
          <p:nvPr>
            <p:ph type="title"/>
          </p:nvPr>
        </p:nvSpPr>
        <p:spPr>
          <a:xfrm>
            <a:off x="625175"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Local Moving and Multilevel Algorithm</a:t>
            </a:r>
            <a:endParaRPr/>
          </a:p>
        </p:txBody>
      </p:sp>
      <p:sp>
        <p:nvSpPr>
          <p:cNvPr id="485" name="Google Shape;485;p42"/>
          <p:cNvSpPr txBox="1"/>
          <p:nvPr>
            <p:ph idx="1" type="body"/>
          </p:nvPr>
        </p:nvSpPr>
        <p:spPr>
          <a:xfrm>
            <a:off x="650400" y="1402050"/>
            <a:ext cx="8049600" cy="319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02124"/>
              </a:buClr>
              <a:buSzPts val="1300"/>
              <a:buFont typeface="Raleway Light"/>
              <a:buChar char="●"/>
            </a:pPr>
            <a:r>
              <a:rPr lang="en">
                <a:solidFill>
                  <a:srgbClr val="202124"/>
                </a:solidFill>
                <a:highlight>
                  <a:srgbClr val="FFFFFF"/>
                </a:highlight>
                <a:latin typeface="Raleway Light"/>
                <a:ea typeface="Raleway Light"/>
                <a:cs typeface="Raleway Light"/>
                <a:sym typeface="Raleway Light"/>
              </a:rPr>
              <a:t>Given an </a:t>
            </a:r>
            <a:r>
              <a:rPr lang="en">
                <a:solidFill>
                  <a:srgbClr val="202124"/>
                </a:solidFill>
                <a:highlight>
                  <a:srgbClr val="FFFFFF"/>
                </a:highlight>
                <a:latin typeface="Raleway Light"/>
                <a:ea typeface="Raleway Light"/>
                <a:cs typeface="Raleway Light"/>
                <a:sym typeface="Raleway Light"/>
              </a:rPr>
              <a:t>input graph, coarsener, refiner and the reduction factor, the </a:t>
            </a:r>
            <a:r>
              <a:rPr lang="en">
                <a:solidFill>
                  <a:srgbClr val="202124"/>
                </a:solidFill>
                <a:highlight>
                  <a:srgbClr val="FFFFFF"/>
                </a:highlight>
                <a:latin typeface="Raleway Light"/>
                <a:ea typeface="Raleway Light"/>
                <a:cs typeface="Raleway Light"/>
                <a:sym typeface="Raleway Light"/>
              </a:rPr>
              <a:t>Multilevel Clustering Algorithm operates in 2 phases:</a:t>
            </a:r>
            <a:endParaRPr>
              <a:solidFill>
                <a:srgbClr val="202124"/>
              </a:solidFill>
              <a:highlight>
                <a:srgbClr val="FFFFFF"/>
              </a:highlight>
              <a:latin typeface="Raleway Light"/>
              <a:ea typeface="Raleway Light"/>
              <a:cs typeface="Raleway Light"/>
              <a:sym typeface="Raleway Light"/>
            </a:endParaRPr>
          </a:p>
          <a:p>
            <a:pPr indent="0" lvl="0" marL="457200" rtl="0" algn="l">
              <a:spcBef>
                <a:spcPts val="0"/>
              </a:spcBef>
              <a:spcAft>
                <a:spcPts val="0"/>
              </a:spcAft>
              <a:buNone/>
            </a:pPr>
            <a:r>
              <a:rPr lang="en">
                <a:solidFill>
                  <a:srgbClr val="202124"/>
                </a:solidFill>
                <a:highlight>
                  <a:srgbClr val="FFFFFF"/>
                </a:highlight>
                <a:latin typeface="Raleway Light"/>
                <a:ea typeface="Raleway Light"/>
                <a:cs typeface="Raleway Light"/>
                <a:sym typeface="Raleway Light"/>
              </a:rPr>
              <a:t>1. Coarsening Phase</a:t>
            </a:r>
            <a:endParaRPr>
              <a:solidFill>
                <a:srgbClr val="202124"/>
              </a:solidFill>
              <a:highlight>
                <a:srgbClr val="FFFFFF"/>
              </a:highlight>
              <a:latin typeface="Raleway Light"/>
              <a:ea typeface="Raleway Light"/>
              <a:cs typeface="Raleway Light"/>
              <a:sym typeface="Raleway Light"/>
            </a:endParaRPr>
          </a:p>
          <a:p>
            <a:pPr indent="0" lvl="0" marL="457200" rtl="0" algn="l">
              <a:spcBef>
                <a:spcPts val="0"/>
              </a:spcBef>
              <a:spcAft>
                <a:spcPts val="0"/>
              </a:spcAft>
              <a:buNone/>
            </a:pPr>
            <a:r>
              <a:rPr lang="en">
                <a:solidFill>
                  <a:srgbClr val="202124"/>
                </a:solidFill>
                <a:highlight>
                  <a:srgbClr val="FFFFFF"/>
                </a:highlight>
                <a:latin typeface="Raleway Light"/>
                <a:ea typeface="Raleway Light"/>
                <a:cs typeface="Raleway Light"/>
                <a:sym typeface="Raleway Light"/>
              </a:rPr>
              <a:t>2. Refinement Phase</a:t>
            </a:r>
            <a:endParaRPr>
              <a:solidFill>
                <a:srgbClr val="202124"/>
              </a:solidFill>
              <a:latin typeface="Raleway Light"/>
              <a:ea typeface="Raleway Light"/>
              <a:cs typeface="Raleway Light"/>
              <a:sym typeface="Raleway Light"/>
            </a:endParaRPr>
          </a:p>
          <a:p>
            <a:pPr indent="0" lvl="0" marL="0" marR="0" rtl="0" algn="l">
              <a:lnSpc>
                <a:spcPct val="130000"/>
              </a:lnSpc>
              <a:spcBef>
                <a:spcPts val="0"/>
              </a:spcBef>
              <a:spcAft>
                <a:spcPts val="0"/>
              </a:spcAft>
              <a:buNone/>
            </a:pPr>
            <a:r>
              <a:t/>
            </a:r>
            <a:endParaRPr>
              <a:solidFill>
                <a:srgbClr val="202124"/>
              </a:solidFill>
              <a:latin typeface="Raleway Light"/>
              <a:ea typeface="Raleway Light"/>
              <a:cs typeface="Raleway Light"/>
              <a:sym typeface="Raleway Light"/>
            </a:endParaRPr>
          </a:p>
          <a:p>
            <a:pPr indent="-311150" lvl="0" marL="457200" marR="0" rtl="0" algn="l">
              <a:lnSpc>
                <a:spcPct val="130000"/>
              </a:lnSpc>
              <a:spcBef>
                <a:spcPts val="0"/>
              </a:spcBef>
              <a:spcAft>
                <a:spcPts val="0"/>
              </a:spcAft>
              <a:buClr>
                <a:srgbClr val="202124"/>
              </a:buClr>
              <a:buSzPts val="1300"/>
              <a:buFont typeface="Raleway Light"/>
              <a:buChar char="●"/>
            </a:pPr>
            <a:r>
              <a:rPr lang="en">
                <a:solidFill>
                  <a:srgbClr val="202124"/>
                </a:solidFill>
                <a:latin typeface="Raleway Light"/>
                <a:ea typeface="Raleway Light"/>
                <a:cs typeface="Raleway Light"/>
                <a:sym typeface="Raleway Light"/>
              </a:rPr>
              <a:t>In the Coarsening Phase, we may use any of the Cluster Joining (CJ) or Vertex Moving (VM) algorithms, which are known as Local Moving Approaches. These help to find the best move for each vertex by repeatedly iterating through all vertices in a randomized fashion. </a:t>
            </a:r>
            <a:endParaRPr>
              <a:solidFill>
                <a:srgbClr val="202124"/>
              </a:solidFill>
              <a:latin typeface="Raleway Light"/>
              <a:ea typeface="Raleway Light"/>
              <a:cs typeface="Raleway Light"/>
              <a:sym typeface="Raleway Light"/>
            </a:endParaRPr>
          </a:p>
          <a:p>
            <a:pPr indent="0" lvl="0" marL="457200" marR="0" rtl="0" algn="l">
              <a:lnSpc>
                <a:spcPct val="130000"/>
              </a:lnSpc>
              <a:spcBef>
                <a:spcPts val="0"/>
              </a:spcBef>
              <a:spcAft>
                <a:spcPts val="0"/>
              </a:spcAft>
              <a:buNone/>
            </a:pPr>
            <a:r>
              <a:t/>
            </a:r>
            <a:endParaRPr>
              <a:solidFill>
                <a:srgbClr val="202124"/>
              </a:solidFill>
              <a:latin typeface="Raleway Light"/>
              <a:ea typeface="Raleway Light"/>
              <a:cs typeface="Raleway Light"/>
              <a:sym typeface="Raleway Light"/>
            </a:endParaRPr>
          </a:p>
          <a:p>
            <a:pPr indent="-311150" lvl="0" marL="457200" marR="0" rtl="0" algn="l">
              <a:lnSpc>
                <a:spcPct val="130000"/>
              </a:lnSpc>
              <a:spcBef>
                <a:spcPts val="0"/>
              </a:spcBef>
              <a:spcAft>
                <a:spcPts val="0"/>
              </a:spcAft>
              <a:buClr>
                <a:srgbClr val="202124"/>
              </a:buClr>
              <a:buSzPts val="1300"/>
              <a:buFont typeface="Raleway Light"/>
              <a:buChar char="●"/>
            </a:pPr>
            <a:r>
              <a:rPr lang="en">
                <a:solidFill>
                  <a:srgbClr val="202124"/>
                </a:solidFill>
                <a:latin typeface="Raleway Light"/>
                <a:ea typeface="Raleway Light"/>
                <a:cs typeface="Raleway Light"/>
                <a:sym typeface="Raleway Light"/>
              </a:rPr>
              <a:t>In the Refinement Phase we stick to use VM approach, since CJ algorithms may not find joinable clusters resulting to an optimal clustering. </a:t>
            </a:r>
            <a:endParaRPr>
              <a:solidFill>
                <a:srgbClr val="202124"/>
              </a:solidFill>
              <a:latin typeface="Raleway Light"/>
              <a:ea typeface="Raleway Light"/>
              <a:cs typeface="Raleway Light"/>
              <a:sym typeface="Raleway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3"/>
          <p:cNvSpPr txBox="1"/>
          <p:nvPr>
            <p:ph type="title"/>
          </p:nvPr>
        </p:nvSpPr>
        <p:spPr>
          <a:xfrm>
            <a:off x="590450" y="60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Local Moving and Multilevel Algorithm</a:t>
            </a:r>
            <a:endParaRPr/>
          </a:p>
          <a:p>
            <a:pPr indent="0" lvl="0" marL="0" rtl="0" algn="l">
              <a:spcBef>
                <a:spcPts val="0"/>
              </a:spcBef>
              <a:spcAft>
                <a:spcPts val="0"/>
              </a:spcAft>
              <a:buNone/>
            </a:pPr>
            <a:r>
              <a:t/>
            </a:r>
            <a:endParaRPr/>
          </a:p>
        </p:txBody>
      </p:sp>
      <p:sp>
        <p:nvSpPr>
          <p:cNvPr id="491" name="Google Shape;491;p43"/>
          <p:cNvSpPr txBox="1"/>
          <p:nvPr>
            <p:ph idx="1" type="body"/>
          </p:nvPr>
        </p:nvSpPr>
        <p:spPr>
          <a:xfrm>
            <a:off x="666650" y="1406450"/>
            <a:ext cx="7607700" cy="337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solidFill>
                  <a:schemeClr val="dk2"/>
                </a:solidFill>
              </a:rPr>
              <a:t>Coarsening Phase:</a:t>
            </a:r>
            <a:endParaRPr b="1" i="1">
              <a:solidFill>
                <a:schemeClr val="dk2"/>
              </a:solidFill>
            </a:endParaRPr>
          </a:p>
          <a:p>
            <a:pPr indent="-311150" lvl="0" marL="457200" marR="0" rtl="0" algn="l">
              <a:lnSpc>
                <a:spcPct val="115000"/>
              </a:lnSpc>
              <a:spcBef>
                <a:spcPts val="120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A sequence of graphs called the coarsening levels are produced by the Coarsening Phase, in which the first coarsening level is the input graph.Initially each single vertex is a cluster for the coarsener and it starts clustering.</a:t>
            </a:r>
            <a:endParaRPr>
              <a:solidFill>
                <a:srgbClr val="000000"/>
              </a:solidFill>
              <a:highlight>
                <a:srgbClr val="FFFFFF"/>
              </a:highlight>
              <a:latin typeface="Raleway Light"/>
              <a:ea typeface="Raleway Light"/>
              <a:cs typeface="Raleway Light"/>
              <a:sym typeface="Raleway Light"/>
            </a:endParaRPr>
          </a:p>
          <a:p>
            <a:pPr indent="0" lvl="0" marL="4572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 coarsener runs until</a:t>
            </a:r>
            <a:endParaRPr>
              <a:solidFill>
                <a:srgbClr val="000000"/>
              </a:solidFill>
              <a:highlight>
                <a:srgbClr val="FFFFFF"/>
              </a:highlight>
              <a:latin typeface="Raleway Light"/>
              <a:ea typeface="Raleway Light"/>
              <a:cs typeface="Raleway Light"/>
              <a:sym typeface="Raleway Light"/>
            </a:endParaRPr>
          </a:p>
          <a:p>
            <a:pPr indent="-311150" lvl="0" marL="914400" marR="0" rtl="0" algn="l">
              <a:lnSpc>
                <a:spcPct val="115000"/>
              </a:lnSpc>
              <a:spcBef>
                <a:spcPts val="0"/>
              </a:spcBef>
              <a:spcAft>
                <a:spcPts val="0"/>
              </a:spcAft>
              <a:buClr>
                <a:srgbClr val="000000"/>
              </a:buClr>
              <a:buSzPts val="1300"/>
              <a:buFont typeface="Raleway Light"/>
              <a:buAutoNum type="arabicPeriod"/>
            </a:pPr>
            <a:r>
              <a:rPr lang="en">
                <a:solidFill>
                  <a:srgbClr val="000000"/>
                </a:solidFill>
                <a:highlight>
                  <a:srgbClr val="FFFFFF"/>
                </a:highlight>
                <a:latin typeface="Raleway Light"/>
                <a:ea typeface="Raleway Light"/>
                <a:cs typeface="Raleway Light"/>
                <a:sym typeface="Raleway Light"/>
              </a:rPr>
              <a:t>It terminates</a:t>
            </a:r>
            <a:endParaRPr>
              <a:solidFill>
                <a:srgbClr val="000000"/>
              </a:solidFill>
              <a:highlight>
                <a:srgbClr val="FFFFFF"/>
              </a:highlight>
              <a:latin typeface="Raleway Light"/>
              <a:ea typeface="Raleway Light"/>
              <a:cs typeface="Raleway Light"/>
              <a:sym typeface="Raleway Light"/>
            </a:endParaRPr>
          </a:p>
          <a:p>
            <a:pPr indent="-311150" lvl="0" marL="914400" marR="0" rtl="0" algn="l">
              <a:lnSpc>
                <a:spcPct val="115000"/>
              </a:lnSpc>
              <a:spcBef>
                <a:spcPts val="0"/>
              </a:spcBef>
              <a:spcAft>
                <a:spcPts val="0"/>
              </a:spcAft>
              <a:buClr>
                <a:srgbClr val="000000"/>
              </a:buClr>
              <a:buSzPts val="1300"/>
              <a:buFont typeface="Raleway Light"/>
              <a:buAutoNum type="arabicPeriod"/>
            </a:pPr>
            <a:r>
              <a:rPr lang="en">
                <a:solidFill>
                  <a:srgbClr val="000000"/>
                </a:solidFill>
                <a:highlight>
                  <a:srgbClr val="FFFFFF"/>
                </a:highlight>
                <a:latin typeface="Raleway Light"/>
                <a:ea typeface="Raleway Light"/>
                <a:cs typeface="Raleway Light"/>
                <a:sym typeface="Raleway Light"/>
              </a:rPr>
              <a:t>The number of clusters decrease by a certain percentage, as compared with the start, where the percentage is called reduction factor </a:t>
            </a:r>
            <a:endParaRPr>
              <a:solidFill>
                <a:srgbClr val="000000"/>
              </a:solidFill>
              <a:highlight>
                <a:srgbClr val="FFFFFF"/>
              </a:highlight>
              <a:latin typeface="Raleway Light"/>
              <a:ea typeface="Raleway Light"/>
              <a:cs typeface="Raleway Light"/>
              <a:sym typeface="Raleway Light"/>
            </a:endParaRPr>
          </a:p>
          <a:p>
            <a:pPr indent="0" lvl="0" marL="457200" marR="0" rtl="0" algn="l">
              <a:lnSpc>
                <a:spcPct val="115000"/>
              </a:lnSpc>
              <a:spcBef>
                <a:spcPts val="0"/>
              </a:spcBef>
              <a:spcAft>
                <a:spcPts val="0"/>
              </a:spcAft>
              <a:buNone/>
            </a:pPr>
            <a:r>
              <a:t/>
            </a:r>
            <a:endParaRPr>
              <a:solidFill>
                <a:srgbClr val="000000"/>
              </a:solidFill>
              <a:highlight>
                <a:srgbClr val="FFFFFF"/>
              </a:highlight>
              <a:latin typeface="Raleway Light"/>
              <a:ea typeface="Raleway Light"/>
              <a:cs typeface="Raleway Light"/>
              <a:sym typeface="Raleway Light"/>
            </a:endParaRPr>
          </a:p>
          <a:p>
            <a:pPr indent="-311150" lvl="0" marL="457200" marR="0" rtl="0" algn="l">
              <a:lnSpc>
                <a:spcPct val="115000"/>
              </a:lnSpc>
              <a:spcBef>
                <a:spcPts val="0"/>
              </a:spcBef>
              <a:spcAft>
                <a:spcPts val="0"/>
              </a:spcAft>
              <a:buClr>
                <a:srgbClr val="000000"/>
              </a:buClr>
              <a:buSzPts val="1300"/>
              <a:buFont typeface="Raleway Light"/>
              <a:buChar char="●"/>
            </a:pPr>
            <a:r>
              <a:rPr lang="en">
                <a:solidFill>
                  <a:srgbClr val="000000"/>
                </a:solidFill>
                <a:highlight>
                  <a:srgbClr val="FFFFFF"/>
                </a:highlight>
                <a:latin typeface="Raleway Light"/>
                <a:ea typeface="Raleway Light"/>
                <a:cs typeface="Raleway Light"/>
                <a:sym typeface="Raleway Light"/>
              </a:rPr>
              <a:t>The next coarsening level is formed where each cluster is contracted to result into a single vertex. When there are no further changes in clusters in 2 subsequent layers, the coarsening phase is known to reach a fixed point and it ends</a:t>
            </a:r>
            <a:r>
              <a:rPr lang="en">
                <a:latin typeface="Raleway Light"/>
                <a:ea typeface="Raleway Light"/>
                <a:cs typeface="Raleway Light"/>
                <a:sym typeface="Raleway Light"/>
              </a:rPr>
              <a:t>. </a:t>
            </a:r>
            <a:endParaRPr>
              <a:latin typeface="Raleway Light"/>
              <a:ea typeface="Raleway Light"/>
              <a:cs typeface="Raleway Light"/>
              <a:sym typeface="Raleway Light"/>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4"/>
          <p:cNvSpPr txBox="1"/>
          <p:nvPr>
            <p:ph type="title"/>
          </p:nvPr>
        </p:nvSpPr>
        <p:spPr>
          <a:xfrm>
            <a:off x="532500"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Local Moving and Multilevel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7" name="Google Shape;497;p44"/>
          <p:cNvSpPr txBox="1"/>
          <p:nvPr>
            <p:ph idx="1" type="body"/>
          </p:nvPr>
        </p:nvSpPr>
        <p:spPr>
          <a:xfrm>
            <a:off x="658150" y="1441200"/>
            <a:ext cx="7891200" cy="32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solidFill>
                  <a:schemeClr val="dk2"/>
                </a:solidFill>
              </a:rPr>
              <a:t>Refinement Phase:</a:t>
            </a:r>
            <a:endParaRPr b="1" i="1">
              <a:solidFill>
                <a:schemeClr val="dk2"/>
              </a:solidFill>
            </a:endParaRPr>
          </a:p>
          <a:p>
            <a:pPr indent="-317500" lvl="0" marL="457200" rtl="0" algn="l">
              <a:spcBef>
                <a:spcPts val="120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The algorithm then visits all the coarsening levels in a reverse order, from the coarsest graph to the original graph. </a:t>
            </a:r>
            <a:endParaRPr sz="1400">
              <a:solidFill>
                <a:srgbClr val="202124"/>
              </a:solidFill>
              <a:highlight>
                <a:srgbClr val="FFFFFF"/>
              </a:highlight>
              <a:latin typeface="Raleway Light"/>
              <a:ea typeface="Raleway Light"/>
              <a:cs typeface="Raleway Light"/>
              <a:sym typeface="Raleway Light"/>
            </a:endParaRPr>
          </a:p>
          <a:p>
            <a:pPr indent="-317500" lvl="0" marL="457200" rtl="0" algn="l">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It computes clustering at each level. This phase is called the Refinement Phase.</a:t>
            </a:r>
            <a:endParaRPr sz="1400">
              <a:solidFill>
                <a:srgbClr val="202124"/>
              </a:solidFill>
              <a:highlight>
                <a:srgbClr val="FFFFFF"/>
              </a:highlight>
              <a:latin typeface="Raleway Light"/>
              <a:ea typeface="Raleway Light"/>
              <a:cs typeface="Raleway Light"/>
              <a:sym typeface="Raleway Light"/>
            </a:endParaRPr>
          </a:p>
          <a:p>
            <a:pPr indent="-317500" lvl="0" marL="457200" rtl="0" algn="l">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The final clustering of a level is projected to its next subsequent level and this forms the initial clustering of the subsequent level, on which a refiner is applied to compute the final clustering. </a:t>
            </a:r>
            <a:endParaRPr sz="1400">
              <a:solidFill>
                <a:srgbClr val="202124"/>
              </a:solidFill>
              <a:highlight>
                <a:srgbClr val="FFFFFF"/>
              </a:highlight>
              <a:latin typeface="Raleway Light"/>
              <a:ea typeface="Raleway Light"/>
              <a:cs typeface="Raleway Light"/>
              <a:sym typeface="Raleway Light"/>
            </a:endParaRPr>
          </a:p>
          <a:p>
            <a:pPr indent="-317500" lvl="0" marL="457200" rtl="0" algn="l">
              <a:spcBef>
                <a:spcPts val="0"/>
              </a:spcBef>
              <a:spcAft>
                <a:spcPts val="0"/>
              </a:spcAft>
              <a:buClr>
                <a:srgbClr val="202124"/>
              </a:buClr>
              <a:buSzPts val="1400"/>
              <a:buFont typeface="Raleway Light"/>
              <a:buChar char="●"/>
            </a:pPr>
            <a:r>
              <a:rPr lang="en" sz="1400">
                <a:solidFill>
                  <a:srgbClr val="202124"/>
                </a:solidFill>
                <a:highlight>
                  <a:srgbClr val="FFFFFF"/>
                </a:highlight>
                <a:latin typeface="Raleway Light"/>
                <a:ea typeface="Raleway Light"/>
                <a:cs typeface="Raleway Light"/>
                <a:sym typeface="Raleway Light"/>
              </a:rPr>
              <a:t>Here the refiner is preferred to be a VM algorithm, since CJ algorithms may not find joinable clusters resulting to an optimal clustering. </a:t>
            </a:r>
            <a:endParaRPr sz="1400">
              <a:solidFill>
                <a:srgbClr val="20212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txBox="1"/>
          <p:nvPr>
            <p:ph type="title"/>
          </p:nvPr>
        </p:nvSpPr>
        <p:spPr>
          <a:xfrm>
            <a:off x="630775" y="635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Multilevel Clustering Algorithm</a:t>
            </a:r>
            <a:endParaRPr/>
          </a:p>
          <a:p>
            <a:pPr indent="0" lvl="0" marL="0" rtl="0" algn="l">
              <a:spcBef>
                <a:spcPts val="0"/>
              </a:spcBef>
              <a:spcAft>
                <a:spcPts val="0"/>
              </a:spcAft>
              <a:buNone/>
            </a:pPr>
            <a:r>
              <a:t/>
            </a:r>
            <a:endParaRPr/>
          </a:p>
        </p:txBody>
      </p:sp>
      <p:pic>
        <p:nvPicPr>
          <p:cNvPr id="503" name="Google Shape;503;p45"/>
          <p:cNvPicPr preferRelativeResize="0"/>
          <p:nvPr/>
        </p:nvPicPr>
        <p:blipFill>
          <a:blip r:embed="rId3">
            <a:alphaModFix/>
          </a:blip>
          <a:stretch>
            <a:fillRect/>
          </a:stretch>
        </p:blipFill>
        <p:spPr>
          <a:xfrm>
            <a:off x="1575538" y="1217600"/>
            <a:ext cx="5992920" cy="3667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6"/>
          <p:cNvSpPr txBox="1"/>
          <p:nvPr>
            <p:ph type="title"/>
          </p:nvPr>
        </p:nvSpPr>
        <p:spPr>
          <a:xfrm>
            <a:off x="532500"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Clique Percolation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p46"/>
          <p:cNvSpPr txBox="1"/>
          <p:nvPr>
            <p:ph idx="1" type="body"/>
          </p:nvPr>
        </p:nvSpPr>
        <p:spPr>
          <a:xfrm>
            <a:off x="658150" y="1441200"/>
            <a:ext cx="7891200" cy="362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4"/>
              </a:buClr>
              <a:buSzPts val="1400"/>
              <a:buFont typeface="Raleway Light"/>
              <a:buChar char="●"/>
            </a:pPr>
            <a:r>
              <a:rPr lang="en">
                <a:solidFill>
                  <a:schemeClr val="dk2"/>
                </a:solidFill>
                <a:latin typeface="Raleway Light"/>
                <a:ea typeface="Raleway Light"/>
                <a:cs typeface="Raleway Light"/>
                <a:sym typeface="Raleway Light"/>
              </a:rPr>
              <a:t>In </a:t>
            </a:r>
            <a:r>
              <a:rPr lang="en">
                <a:solidFill>
                  <a:schemeClr val="dk2"/>
                </a:solidFill>
                <a:latin typeface="Raleway Light"/>
                <a:ea typeface="Raleway Light"/>
                <a:cs typeface="Raleway Light"/>
                <a:sym typeface="Raleway Light"/>
              </a:rPr>
              <a:t>social</a:t>
            </a:r>
            <a:r>
              <a:rPr lang="en">
                <a:solidFill>
                  <a:schemeClr val="dk2"/>
                </a:solidFill>
                <a:latin typeface="Raleway Light"/>
                <a:ea typeface="Raleway Light"/>
                <a:cs typeface="Raleway Light"/>
                <a:sym typeface="Raleway Light"/>
              </a:rPr>
              <a:t> networking graphs, it is important to find the communities which consist of similar type of </a:t>
            </a:r>
            <a:r>
              <a:rPr lang="en">
                <a:solidFill>
                  <a:schemeClr val="dk2"/>
                </a:solidFill>
                <a:latin typeface="Raleway Light"/>
                <a:ea typeface="Raleway Light"/>
                <a:cs typeface="Raleway Light"/>
                <a:sym typeface="Raleway Light"/>
              </a:rPr>
              <a:t>people having similar though process. Hence, the key task become sto find the strongly connected subgraphs in a graph. These subgraphs are called cliques</a:t>
            </a:r>
            <a:endParaRPr>
              <a:solidFill>
                <a:schemeClr val="dk2"/>
              </a:solidFill>
              <a:latin typeface="Raleway Light"/>
              <a:ea typeface="Raleway Light"/>
              <a:cs typeface="Raleway Light"/>
              <a:sym typeface="Raleway Light"/>
            </a:endParaRPr>
          </a:p>
          <a:p>
            <a:pPr indent="0" lvl="0" marL="457200" rtl="0" algn="l">
              <a:spcBef>
                <a:spcPts val="0"/>
              </a:spcBef>
              <a:spcAft>
                <a:spcPts val="0"/>
              </a:spcAft>
              <a:buNone/>
            </a:pPr>
            <a:r>
              <a:t/>
            </a:r>
            <a:endParaRPr>
              <a:solidFill>
                <a:schemeClr val="dk2"/>
              </a:solidFill>
              <a:latin typeface="Raleway Light"/>
              <a:ea typeface="Raleway Light"/>
              <a:cs typeface="Raleway Light"/>
              <a:sym typeface="Raleway Light"/>
            </a:endParaRPr>
          </a:p>
          <a:p>
            <a:pPr indent="-311150" lvl="0" marL="457200" rtl="0" algn="l">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It is so possible to have a single person belonging to multiple communities i.e a node in a community may be shared with certain other number of communities.</a:t>
            </a:r>
            <a:endParaRPr>
              <a:solidFill>
                <a:schemeClr val="dk2"/>
              </a:solidFill>
              <a:latin typeface="Raleway Light"/>
              <a:ea typeface="Raleway Light"/>
              <a:cs typeface="Raleway Light"/>
              <a:sym typeface="Raleway Light"/>
            </a:endParaRPr>
          </a:p>
          <a:p>
            <a:pPr indent="0" lvl="0" marL="457200" rtl="0" algn="l">
              <a:spcBef>
                <a:spcPts val="0"/>
              </a:spcBef>
              <a:spcAft>
                <a:spcPts val="0"/>
              </a:spcAft>
              <a:buNone/>
            </a:pPr>
            <a:r>
              <a:t/>
            </a:r>
            <a:endParaRPr>
              <a:solidFill>
                <a:schemeClr val="dk2"/>
              </a:solidFill>
              <a:latin typeface="Raleway Light"/>
              <a:ea typeface="Raleway Light"/>
              <a:cs typeface="Raleway Light"/>
              <a:sym typeface="Raleway Light"/>
            </a:endParaRPr>
          </a:p>
          <a:p>
            <a:pPr indent="-311150" lvl="0" marL="457200" rtl="0" algn="l">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Therefore, clique percolation algorithms aims at identifying the overlapping communities.</a:t>
            </a:r>
            <a:endParaRPr>
              <a:solidFill>
                <a:schemeClr val="dk2"/>
              </a:solidFill>
              <a:latin typeface="Raleway Light"/>
              <a:ea typeface="Raleway Light"/>
              <a:cs typeface="Raleway Light"/>
              <a:sym typeface="Raleway Light"/>
            </a:endParaRPr>
          </a:p>
          <a:p>
            <a:pPr indent="0" lvl="0" marL="457200" rtl="0" algn="l">
              <a:spcBef>
                <a:spcPts val="0"/>
              </a:spcBef>
              <a:spcAft>
                <a:spcPts val="0"/>
              </a:spcAft>
              <a:buNone/>
            </a:pPr>
            <a:r>
              <a:t/>
            </a:r>
            <a:endParaRPr>
              <a:solidFill>
                <a:schemeClr val="dk2"/>
              </a:solidFill>
              <a:latin typeface="Raleway Light"/>
              <a:ea typeface="Raleway Light"/>
              <a:cs typeface="Raleway Light"/>
              <a:sym typeface="Raleway Light"/>
            </a:endParaRPr>
          </a:p>
          <a:p>
            <a:pPr indent="-311150" lvl="0" marL="457200" rtl="0" algn="l">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It initiates with identifying k-cliques and maintaining the adjacent clique (having k-1 nodes) in a community.</a:t>
            </a:r>
            <a:endParaRPr>
              <a:solidFill>
                <a:schemeClr val="dk2"/>
              </a:solidFill>
              <a:latin typeface="Raleway Light"/>
              <a:ea typeface="Raleway Light"/>
              <a:cs typeface="Raleway Light"/>
              <a:sym typeface="Raleway Light"/>
            </a:endParaRPr>
          </a:p>
          <a:p>
            <a:pPr indent="0" lvl="0" marL="457200" rtl="0" algn="l">
              <a:spcBef>
                <a:spcPts val="0"/>
              </a:spcBef>
              <a:spcAft>
                <a:spcPts val="0"/>
              </a:spcAft>
              <a:buNone/>
            </a:pPr>
            <a:r>
              <a:t/>
            </a:r>
            <a:endParaRPr>
              <a:solidFill>
                <a:schemeClr val="dk2"/>
              </a:solidFill>
              <a:latin typeface="Raleway Light"/>
              <a:ea typeface="Raleway Light"/>
              <a:cs typeface="Raleway Light"/>
              <a:sym typeface="Raleway Light"/>
            </a:endParaRPr>
          </a:p>
          <a:p>
            <a:pPr indent="-311150" lvl="0" marL="457200" rtl="0" algn="l">
              <a:spcBef>
                <a:spcPts val="0"/>
              </a:spcBef>
              <a:spcAft>
                <a:spcPts val="0"/>
              </a:spcAft>
              <a:buClr>
                <a:schemeClr val="dk2"/>
              </a:buClr>
              <a:buSzPts val="1300"/>
              <a:buFont typeface="Raleway Light"/>
              <a:buChar char="●"/>
            </a:pPr>
            <a:r>
              <a:rPr lang="en">
                <a:solidFill>
                  <a:schemeClr val="dk2"/>
                </a:solidFill>
                <a:latin typeface="Raleway Light"/>
                <a:ea typeface="Raleway Light"/>
                <a:cs typeface="Raleway Light"/>
                <a:sym typeface="Raleway Light"/>
              </a:rPr>
              <a:t>Further in this process, k-cliques are considered to be different entities when it is not possible to group furthermore as a community.</a:t>
            </a:r>
            <a:endParaRPr>
              <a:solidFill>
                <a:schemeClr val="dk2"/>
              </a:solidFill>
              <a:latin typeface="Raleway Light"/>
              <a:ea typeface="Raleway Light"/>
              <a:cs typeface="Raleway Light"/>
              <a:sym typeface="Raleway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7"/>
          <p:cNvSpPr txBox="1"/>
          <p:nvPr>
            <p:ph type="title"/>
          </p:nvPr>
        </p:nvSpPr>
        <p:spPr>
          <a:xfrm>
            <a:off x="727650" y="54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Clique Percolation</a:t>
            </a:r>
            <a:endParaRPr/>
          </a:p>
        </p:txBody>
      </p:sp>
      <p:pic>
        <p:nvPicPr>
          <p:cNvPr id="515" name="Google Shape;515;p47"/>
          <p:cNvPicPr preferRelativeResize="0"/>
          <p:nvPr/>
        </p:nvPicPr>
        <p:blipFill>
          <a:blip r:embed="rId3">
            <a:alphaModFix/>
          </a:blip>
          <a:stretch>
            <a:fillRect/>
          </a:stretch>
        </p:blipFill>
        <p:spPr>
          <a:xfrm>
            <a:off x="1559713" y="1195975"/>
            <a:ext cx="6024567" cy="3759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8"/>
          <p:cNvSpPr/>
          <p:nvPr/>
        </p:nvSpPr>
        <p:spPr>
          <a:xfrm>
            <a:off x="1459800" y="2513325"/>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p:nvPr/>
        </p:nvSpPr>
        <p:spPr>
          <a:xfrm>
            <a:off x="2334400" y="2513325"/>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8"/>
          <p:cNvSpPr/>
          <p:nvPr/>
        </p:nvSpPr>
        <p:spPr>
          <a:xfrm>
            <a:off x="1257250" y="3427725"/>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8"/>
          <p:cNvSpPr/>
          <p:nvPr/>
        </p:nvSpPr>
        <p:spPr>
          <a:xfrm>
            <a:off x="3932325" y="1823975"/>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8"/>
          <p:cNvSpPr/>
          <p:nvPr/>
        </p:nvSpPr>
        <p:spPr>
          <a:xfrm>
            <a:off x="4408675" y="3465650"/>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8"/>
          <p:cNvSpPr/>
          <p:nvPr/>
        </p:nvSpPr>
        <p:spPr>
          <a:xfrm>
            <a:off x="3364075" y="2513325"/>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8"/>
          <p:cNvSpPr/>
          <p:nvPr/>
        </p:nvSpPr>
        <p:spPr>
          <a:xfrm>
            <a:off x="3298050" y="3465650"/>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8"/>
          <p:cNvSpPr/>
          <p:nvPr/>
        </p:nvSpPr>
        <p:spPr>
          <a:xfrm>
            <a:off x="4461525" y="2557350"/>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8"/>
          <p:cNvSpPr/>
          <p:nvPr/>
        </p:nvSpPr>
        <p:spPr>
          <a:xfrm>
            <a:off x="2139075" y="3465650"/>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p:nvPr/>
        </p:nvSpPr>
        <p:spPr>
          <a:xfrm>
            <a:off x="5054200" y="1779950"/>
            <a:ext cx="308400" cy="290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 name="Google Shape;530;p48"/>
          <p:cNvCxnSpPr>
            <a:stCxn id="520" idx="4"/>
            <a:endCxn id="522" idx="0"/>
          </p:cNvCxnSpPr>
          <p:nvPr/>
        </p:nvCxnSpPr>
        <p:spPr>
          <a:xfrm flipH="1">
            <a:off x="1411500" y="2803725"/>
            <a:ext cx="202500" cy="6240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48"/>
          <p:cNvCxnSpPr>
            <a:stCxn id="520" idx="6"/>
            <a:endCxn id="521" idx="2"/>
          </p:cNvCxnSpPr>
          <p:nvPr/>
        </p:nvCxnSpPr>
        <p:spPr>
          <a:xfrm>
            <a:off x="1768200" y="2658525"/>
            <a:ext cx="566100" cy="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48"/>
          <p:cNvCxnSpPr>
            <a:stCxn id="522" idx="6"/>
            <a:endCxn id="528" idx="2"/>
          </p:cNvCxnSpPr>
          <p:nvPr/>
        </p:nvCxnSpPr>
        <p:spPr>
          <a:xfrm>
            <a:off x="1565650" y="3572925"/>
            <a:ext cx="573300" cy="378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48"/>
          <p:cNvCxnSpPr>
            <a:stCxn id="520" idx="5"/>
            <a:endCxn id="528" idx="1"/>
          </p:cNvCxnSpPr>
          <p:nvPr/>
        </p:nvCxnSpPr>
        <p:spPr>
          <a:xfrm>
            <a:off x="1723036" y="2761197"/>
            <a:ext cx="461100" cy="7470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48"/>
          <p:cNvCxnSpPr>
            <a:stCxn id="522" idx="7"/>
            <a:endCxn id="521" idx="3"/>
          </p:cNvCxnSpPr>
          <p:nvPr/>
        </p:nvCxnSpPr>
        <p:spPr>
          <a:xfrm flipH="1" rot="10800000">
            <a:off x="1520486" y="2761053"/>
            <a:ext cx="859200" cy="7092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48"/>
          <p:cNvCxnSpPr>
            <a:stCxn id="521" idx="6"/>
            <a:endCxn id="525" idx="2"/>
          </p:cNvCxnSpPr>
          <p:nvPr/>
        </p:nvCxnSpPr>
        <p:spPr>
          <a:xfrm>
            <a:off x="2642800" y="2658525"/>
            <a:ext cx="721200" cy="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8"/>
          <p:cNvCxnSpPr>
            <a:endCxn id="526" idx="1"/>
          </p:cNvCxnSpPr>
          <p:nvPr/>
        </p:nvCxnSpPr>
        <p:spPr>
          <a:xfrm>
            <a:off x="2597714" y="2761178"/>
            <a:ext cx="745500" cy="7470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8"/>
          <p:cNvCxnSpPr>
            <a:stCxn id="525" idx="4"/>
            <a:endCxn id="526" idx="0"/>
          </p:cNvCxnSpPr>
          <p:nvPr/>
        </p:nvCxnSpPr>
        <p:spPr>
          <a:xfrm flipH="1">
            <a:off x="3452275" y="2803725"/>
            <a:ext cx="66000" cy="6618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8"/>
          <p:cNvCxnSpPr/>
          <p:nvPr/>
        </p:nvCxnSpPr>
        <p:spPr>
          <a:xfrm flipH="1" rot="10800000">
            <a:off x="3518150" y="2070175"/>
            <a:ext cx="459300" cy="4416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48"/>
          <p:cNvCxnSpPr>
            <a:stCxn id="525" idx="6"/>
            <a:endCxn id="527" idx="2"/>
          </p:cNvCxnSpPr>
          <p:nvPr/>
        </p:nvCxnSpPr>
        <p:spPr>
          <a:xfrm>
            <a:off x="3672475" y="2658525"/>
            <a:ext cx="789000" cy="44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48"/>
          <p:cNvCxnSpPr>
            <a:endCxn id="524" idx="2"/>
          </p:cNvCxnSpPr>
          <p:nvPr/>
        </p:nvCxnSpPr>
        <p:spPr>
          <a:xfrm>
            <a:off x="3606475" y="3610850"/>
            <a:ext cx="802200" cy="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8"/>
          <p:cNvCxnSpPr>
            <a:stCxn id="527" idx="4"/>
            <a:endCxn id="524" idx="0"/>
          </p:cNvCxnSpPr>
          <p:nvPr/>
        </p:nvCxnSpPr>
        <p:spPr>
          <a:xfrm flipH="1">
            <a:off x="4562925" y="2847750"/>
            <a:ext cx="52800" cy="6180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48"/>
          <p:cNvCxnSpPr>
            <a:stCxn id="523" idx="5"/>
            <a:endCxn id="527" idx="1"/>
          </p:cNvCxnSpPr>
          <p:nvPr/>
        </p:nvCxnSpPr>
        <p:spPr>
          <a:xfrm>
            <a:off x="4195561" y="2071847"/>
            <a:ext cx="311100" cy="5280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48"/>
          <p:cNvCxnSpPr>
            <a:stCxn id="526" idx="7"/>
            <a:endCxn id="527" idx="3"/>
          </p:cNvCxnSpPr>
          <p:nvPr/>
        </p:nvCxnSpPr>
        <p:spPr>
          <a:xfrm flipH="1" rot="10800000">
            <a:off x="3561286" y="2805278"/>
            <a:ext cx="945300" cy="7029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48"/>
          <p:cNvCxnSpPr>
            <a:stCxn id="525" idx="5"/>
            <a:endCxn id="524" idx="1"/>
          </p:cNvCxnSpPr>
          <p:nvPr/>
        </p:nvCxnSpPr>
        <p:spPr>
          <a:xfrm>
            <a:off x="3627311" y="2761197"/>
            <a:ext cx="826500" cy="7470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48"/>
          <p:cNvCxnSpPr>
            <a:stCxn id="527" idx="7"/>
            <a:endCxn id="529" idx="3"/>
          </p:cNvCxnSpPr>
          <p:nvPr/>
        </p:nvCxnSpPr>
        <p:spPr>
          <a:xfrm flipH="1" rot="10800000">
            <a:off x="4724761" y="2027778"/>
            <a:ext cx="374700" cy="572100"/>
          </a:xfrm>
          <a:prstGeom prst="straightConnector1">
            <a:avLst/>
          </a:prstGeom>
          <a:noFill/>
          <a:ln cap="flat" cmpd="sng" w="9525">
            <a:solidFill>
              <a:schemeClr val="dk2"/>
            </a:solidFill>
            <a:prstDash val="solid"/>
            <a:round/>
            <a:headEnd len="med" w="med" type="none"/>
            <a:tailEnd len="med" w="med" type="none"/>
          </a:ln>
        </p:spPr>
      </p:cxnSp>
      <p:sp>
        <p:nvSpPr>
          <p:cNvPr id="546" name="Google Shape;546;p48"/>
          <p:cNvSpPr txBox="1"/>
          <p:nvPr/>
        </p:nvSpPr>
        <p:spPr>
          <a:xfrm>
            <a:off x="1459700" y="2480475"/>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sp>
        <p:nvSpPr>
          <p:cNvPr id="547" name="Google Shape;547;p48"/>
          <p:cNvSpPr txBox="1"/>
          <p:nvPr/>
        </p:nvSpPr>
        <p:spPr>
          <a:xfrm>
            <a:off x="2334838" y="2458425"/>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sp>
        <p:nvSpPr>
          <p:cNvPr id="548" name="Google Shape;548;p48"/>
          <p:cNvSpPr txBox="1"/>
          <p:nvPr/>
        </p:nvSpPr>
        <p:spPr>
          <a:xfrm>
            <a:off x="2139063" y="3410750"/>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a:t>
            </a:r>
            <a:endParaRPr>
              <a:latin typeface="Lato"/>
              <a:ea typeface="Lato"/>
              <a:cs typeface="Lato"/>
              <a:sym typeface="Lato"/>
            </a:endParaRPr>
          </a:p>
        </p:txBody>
      </p:sp>
      <p:sp>
        <p:nvSpPr>
          <p:cNvPr id="549" name="Google Shape;549;p48"/>
          <p:cNvSpPr txBox="1"/>
          <p:nvPr/>
        </p:nvSpPr>
        <p:spPr>
          <a:xfrm>
            <a:off x="1257113" y="3372825"/>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sp>
        <p:nvSpPr>
          <p:cNvPr id="550" name="Google Shape;550;p48"/>
          <p:cNvSpPr txBox="1"/>
          <p:nvPr/>
        </p:nvSpPr>
        <p:spPr>
          <a:xfrm>
            <a:off x="3353650" y="2454575"/>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
        <p:nvSpPr>
          <p:cNvPr id="551" name="Google Shape;551;p48"/>
          <p:cNvSpPr txBox="1"/>
          <p:nvPr/>
        </p:nvSpPr>
        <p:spPr>
          <a:xfrm>
            <a:off x="3273875" y="3410750"/>
            <a:ext cx="4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sp>
        <p:nvSpPr>
          <p:cNvPr id="552" name="Google Shape;552;p48"/>
          <p:cNvSpPr txBox="1"/>
          <p:nvPr/>
        </p:nvSpPr>
        <p:spPr>
          <a:xfrm>
            <a:off x="4408700" y="3410750"/>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9</a:t>
            </a:r>
            <a:endParaRPr>
              <a:latin typeface="Lato"/>
              <a:ea typeface="Lato"/>
              <a:cs typeface="Lato"/>
              <a:sym typeface="Lato"/>
            </a:endParaRPr>
          </a:p>
        </p:txBody>
      </p:sp>
      <p:sp>
        <p:nvSpPr>
          <p:cNvPr id="553" name="Google Shape;553;p48"/>
          <p:cNvSpPr txBox="1"/>
          <p:nvPr/>
        </p:nvSpPr>
        <p:spPr>
          <a:xfrm>
            <a:off x="3932325" y="1769075"/>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sp>
        <p:nvSpPr>
          <p:cNvPr id="554" name="Google Shape;554;p48"/>
          <p:cNvSpPr txBox="1"/>
          <p:nvPr/>
        </p:nvSpPr>
        <p:spPr>
          <a:xfrm>
            <a:off x="4471900" y="2502450"/>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7</a:t>
            </a:r>
            <a:endParaRPr>
              <a:latin typeface="Lato"/>
              <a:ea typeface="Lato"/>
              <a:cs typeface="Lato"/>
              <a:sym typeface="Lato"/>
            </a:endParaRPr>
          </a:p>
        </p:txBody>
      </p:sp>
      <p:sp>
        <p:nvSpPr>
          <p:cNvPr id="555" name="Google Shape;555;p48"/>
          <p:cNvSpPr txBox="1"/>
          <p:nvPr/>
        </p:nvSpPr>
        <p:spPr>
          <a:xfrm>
            <a:off x="5054200" y="1725050"/>
            <a:ext cx="3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
        <p:nvSpPr>
          <p:cNvPr id="556" name="Google Shape;556;p48"/>
          <p:cNvSpPr/>
          <p:nvPr/>
        </p:nvSpPr>
        <p:spPr>
          <a:xfrm>
            <a:off x="5308625" y="2923350"/>
            <a:ext cx="1127400" cy="4227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txBox="1"/>
          <p:nvPr/>
        </p:nvSpPr>
        <p:spPr>
          <a:xfrm>
            <a:off x="6746125" y="1769075"/>
            <a:ext cx="2642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Cliques of size k=3:</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{1,2,4}</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{1,2,3}</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{4,5,10}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{5,6,7}</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{5,7,9}</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{5,7,10}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{5,9,10}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{7,9,10}</a:t>
            </a:r>
            <a:endParaRPr b="1">
              <a:latin typeface="Lato"/>
              <a:ea typeface="Lato"/>
              <a:cs typeface="Lato"/>
              <a:sym typeface="Lato"/>
            </a:endParaRPr>
          </a:p>
        </p:txBody>
      </p:sp>
      <p:sp>
        <p:nvSpPr>
          <p:cNvPr id="558" name="Google Shape;558;p48"/>
          <p:cNvSpPr txBox="1"/>
          <p:nvPr>
            <p:ph type="title"/>
          </p:nvPr>
        </p:nvSpPr>
        <p:spPr>
          <a:xfrm rot="-5400481">
            <a:off x="-630469" y="241928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559" name="Google Shape;559;p48"/>
          <p:cNvCxnSpPr/>
          <p:nvPr/>
        </p:nvCxnSpPr>
        <p:spPr>
          <a:xfrm>
            <a:off x="709025" y="2019225"/>
            <a:ext cx="0" cy="2250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9"/>
          <p:cNvSpPr txBox="1"/>
          <p:nvPr/>
        </p:nvSpPr>
        <p:spPr>
          <a:xfrm>
            <a:off x="727650" y="1391525"/>
            <a:ext cx="3001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Cliques of size k=3:</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{1,2,4}</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{1,2,3}</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{4,5,10}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{5,6,7}</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{5,7,9}</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{5,7,10}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{5,9,10}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{7,9,10}</a:t>
            </a:r>
            <a:endParaRPr b="1">
              <a:latin typeface="Lato"/>
              <a:ea typeface="Lato"/>
              <a:cs typeface="Lato"/>
              <a:sym typeface="Lato"/>
            </a:endParaRPr>
          </a:p>
        </p:txBody>
      </p:sp>
      <p:sp>
        <p:nvSpPr>
          <p:cNvPr id="565" name="Google Shape;565;p49"/>
          <p:cNvSpPr/>
          <p:nvPr/>
        </p:nvSpPr>
        <p:spPr>
          <a:xfrm>
            <a:off x="3130554" y="2302628"/>
            <a:ext cx="1660500" cy="3561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49"/>
          <p:cNvGrpSpPr/>
          <p:nvPr/>
        </p:nvGrpSpPr>
        <p:grpSpPr>
          <a:xfrm>
            <a:off x="5668159" y="1391528"/>
            <a:ext cx="2854616" cy="2455097"/>
            <a:chOff x="5668159" y="2202628"/>
            <a:chExt cx="2854616" cy="2455097"/>
          </a:xfrm>
        </p:grpSpPr>
        <p:sp>
          <p:nvSpPr>
            <p:cNvPr id="567" name="Google Shape;567;p49"/>
            <p:cNvSpPr/>
            <p:nvPr/>
          </p:nvSpPr>
          <p:spPr>
            <a:xfrm>
              <a:off x="6092946" y="4238025"/>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
            <p:cNvSpPr/>
            <p:nvPr/>
          </p:nvSpPr>
          <p:spPr>
            <a:xfrm>
              <a:off x="7070561" y="4075999"/>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5735959" y="3577051"/>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9"/>
            <p:cNvSpPr/>
            <p:nvPr/>
          </p:nvSpPr>
          <p:spPr>
            <a:xfrm>
              <a:off x="6738133" y="2623891"/>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9"/>
            <p:cNvSpPr/>
            <p:nvPr/>
          </p:nvSpPr>
          <p:spPr>
            <a:xfrm>
              <a:off x="5668159" y="2623902"/>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6738133" y="3470923"/>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p:nvPr/>
          </p:nvSpPr>
          <p:spPr>
            <a:xfrm>
              <a:off x="7740963" y="3100125"/>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9"/>
            <p:cNvSpPr/>
            <p:nvPr/>
          </p:nvSpPr>
          <p:spPr>
            <a:xfrm>
              <a:off x="7704148" y="2202628"/>
              <a:ext cx="714000" cy="419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9"/>
            <p:cNvSpPr txBox="1"/>
            <p:nvPr/>
          </p:nvSpPr>
          <p:spPr>
            <a:xfrm>
              <a:off x="6163400" y="424777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4,5,10</a:t>
              </a:r>
              <a:endParaRPr>
                <a:latin typeface="Lato"/>
                <a:ea typeface="Lato"/>
                <a:cs typeface="Lato"/>
                <a:sym typeface="Lato"/>
              </a:endParaRPr>
            </a:p>
          </p:txBody>
        </p:sp>
        <p:sp>
          <p:nvSpPr>
            <p:cNvPr id="576" name="Google Shape;576;p49"/>
            <p:cNvSpPr txBox="1"/>
            <p:nvPr/>
          </p:nvSpPr>
          <p:spPr>
            <a:xfrm>
              <a:off x="5803750" y="2633600"/>
              <a:ext cx="5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r>
                <a:rPr lang="en">
                  <a:latin typeface="Lato"/>
                  <a:ea typeface="Lato"/>
                  <a:cs typeface="Lato"/>
                  <a:sym typeface="Lato"/>
                </a:rPr>
                <a:t>,6,7</a:t>
              </a:r>
              <a:endParaRPr>
                <a:latin typeface="Lato"/>
                <a:ea typeface="Lato"/>
                <a:cs typeface="Lato"/>
                <a:sym typeface="Lato"/>
              </a:endParaRPr>
            </a:p>
          </p:txBody>
        </p:sp>
        <p:sp>
          <p:nvSpPr>
            <p:cNvPr id="577" name="Google Shape;577;p49"/>
            <p:cNvSpPr txBox="1"/>
            <p:nvPr/>
          </p:nvSpPr>
          <p:spPr>
            <a:xfrm>
              <a:off x="6807600" y="2633650"/>
              <a:ext cx="5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r>
                <a:rPr lang="en">
                  <a:latin typeface="Lato"/>
                  <a:ea typeface="Lato"/>
                  <a:cs typeface="Lato"/>
                  <a:sym typeface="Lato"/>
                </a:rPr>
                <a:t>,7,9</a:t>
              </a:r>
              <a:endParaRPr>
                <a:latin typeface="Lato"/>
                <a:ea typeface="Lato"/>
                <a:cs typeface="Lato"/>
                <a:sym typeface="Lato"/>
              </a:endParaRPr>
            </a:p>
          </p:txBody>
        </p:sp>
        <p:sp>
          <p:nvSpPr>
            <p:cNvPr id="578" name="Google Shape;578;p49"/>
            <p:cNvSpPr txBox="1"/>
            <p:nvPr/>
          </p:nvSpPr>
          <p:spPr>
            <a:xfrm>
              <a:off x="6806278" y="348067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5,9,10</a:t>
              </a:r>
              <a:endParaRPr>
                <a:latin typeface="Lato"/>
                <a:ea typeface="Lato"/>
                <a:cs typeface="Lato"/>
                <a:sym typeface="Lato"/>
              </a:endParaRPr>
            </a:p>
          </p:txBody>
        </p:sp>
        <p:sp>
          <p:nvSpPr>
            <p:cNvPr id="579" name="Google Shape;579;p49"/>
            <p:cNvSpPr txBox="1"/>
            <p:nvPr/>
          </p:nvSpPr>
          <p:spPr>
            <a:xfrm>
              <a:off x="5803750" y="3586800"/>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a:t>
              </a:r>
              <a:r>
                <a:rPr lang="en">
                  <a:latin typeface="Lato"/>
                  <a:ea typeface="Lato"/>
                  <a:cs typeface="Lato"/>
                  <a:sym typeface="Lato"/>
                </a:rPr>
                <a:t>,7,10</a:t>
              </a:r>
              <a:endParaRPr>
                <a:latin typeface="Lato"/>
                <a:ea typeface="Lato"/>
                <a:cs typeface="Lato"/>
                <a:sym typeface="Lato"/>
              </a:endParaRPr>
            </a:p>
          </p:txBody>
        </p:sp>
        <p:sp>
          <p:nvSpPr>
            <p:cNvPr id="580" name="Google Shape;580;p49"/>
            <p:cNvSpPr txBox="1"/>
            <p:nvPr/>
          </p:nvSpPr>
          <p:spPr>
            <a:xfrm>
              <a:off x="7138351" y="4085750"/>
              <a:ext cx="7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7</a:t>
              </a:r>
              <a:r>
                <a:rPr lang="en">
                  <a:latin typeface="Lato"/>
                  <a:ea typeface="Lato"/>
                  <a:cs typeface="Lato"/>
                  <a:sym typeface="Lato"/>
                </a:rPr>
                <a:t>,9,10</a:t>
              </a:r>
              <a:endParaRPr>
                <a:latin typeface="Lato"/>
                <a:ea typeface="Lato"/>
                <a:cs typeface="Lato"/>
                <a:sym typeface="Lato"/>
              </a:endParaRPr>
            </a:p>
          </p:txBody>
        </p:sp>
        <p:sp>
          <p:nvSpPr>
            <p:cNvPr id="581" name="Google Shape;581;p49"/>
            <p:cNvSpPr txBox="1"/>
            <p:nvPr/>
          </p:nvSpPr>
          <p:spPr>
            <a:xfrm>
              <a:off x="7771950" y="2212375"/>
              <a:ext cx="5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1,2,4</a:t>
              </a:r>
              <a:endParaRPr>
                <a:latin typeface="Lato"/>
                <a:ea typeface="Lato"/>
                <a:cs typeface="Lato"/>
                <a:sym typeface="Lato"/>
              </a:endParaRPr>
            </a:p>
          </p:txBody>
        </p:sp>
        <p:sp>
          <p:nvSpPr>
            <p:cNvPr id="582" name="Google Shape;582;p49"/>
            <p:cNvSpPr txBox="1"/>
            <p:nvPr/>
          </p:nvSpPr>
          <p:spPr>
            <a:xfrm>
              <a:off x="7808775" y="310987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1</a:t>
              </a:r>
              <a:r>
                <a:rPr lang="en">
                  <a:latin typeface="Lato"/>
                  <a:ea typeface="Lato"/>
                  <a:cs typeface="Lato"/>
                  <a:sym typeface="Lato"/>
                </a:rPr>
                <a:t>,2,3</a:t>
              </a:r>
              <a:endParaRPr>
                <a:latin typeface="Lato"/>
                <a:ea typeface="Lato"/>
                <a:cs typeface="Lato"/>
                <a:sym typeface="Lato"/>
              </a:endParaRPr>
            </a:p>
          </p:txBody>
        </p:sp>
        <p:cxnSp>
          <p:nvCxnSpPr>
            <p:cNvPr id="583" name="Google Shape;583;p49"/>
            <p:cNvCxnSpPr>
              <a:stCxn id="576" idx="2"/>
              <a:endCxn id="579" idx="0"/>
            </p:cNvCxnSpPr>
            <p:nvPr/>
          </p:nvCxnSpPr>
          <p:spPr>
            <a:xfrm>
              <a:off x="6092950" y="3033800"/>
              <a:ext cx="67800" cy="5529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49"/>
            <p:cNvCxnSpPr>
              <a:stCxn id="577" idx="2"/>
              <a:endCxn id="578" idx="0"/>
            </p:cNvCxnSpPr>
            <p:nvPr/>
          </p:nvCxnSpPr>
          <p:spPr>
            <a:xfrm>
              <a:off x="7096800" y="3033850"/>
              <a:ext cx="66600" cy="4467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49"/>
            <p:cNvCxnSpPr>
              <a:endCxn id="576" idx="3"/>
            </p:cNvCxnSpPr>
            <p:nvPr/>
          </p:nvCxnSpPr>
          <p:spPr>
            <a:xfrm rot="10800000">
              <a:off x="6382150" y="2833700"/>
              <a:ext cx="356100" cy="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49"/>
            <p:cNvCxnSpPr>
              <a:stCxn id="579" idx="0"/>
            </p:cNvCxnSpPr>
            <p:nvPr/>
          </p:nvCxnSpPr>
          <p:spPr>
            <a:xfrm flipH="1" rot="10800000">
              <a:off x="6160750" y="3003300"/>
              <a:ext cx="744300" cy="5835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49"/>
            <p:cNvCxnSpPr>
              <a:stCxn id="579" idx="2"/>
              <a:endCxn id="575" idx="0"/>
            </p:cNvCxnSpPr>
            <p:nvPr/>
          </p:nvCxnSpPr>
          <p:spPr>
            <a:xfrm>
              <a:off x="6160750" y="3987000"/>
              <a:ext cx="359700" cy="2607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49"/>
            <p:cNvCxnSpPr>
              <a:stCxn id="578" idx="2"/>
              <a:endCxn id="580" idx="0"/>
            </p:cNvCxnSpPr>
            <p:nvPr/>
          </p:nvCxnSpPr>
          <p:spPr>
            <a:xfrm>
              <a:off x="7163278" y="3880875"/>
              <a:ext cx="347100" cy="2049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49"/>
            <p:cNvCxnSpPr>
              <a:stCxn id="581" idx="2"/>
              <a:endCxn id="582" idx="0"/>
            </p:cNvCxnSpPr>
            <p:nvPr/>
          </p:nvCxnSpPr>
          <p:spPr>
            <a:xfrm>
              <a:off x="8061150" y="2612575"/>
              <a:ext cx="104700" cy="4974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49"/>
            <p:cNvCxnSpPr>
              <a:endCxn id="575" idx="0"/>
            </p:cNvCxnSpPr>
            <p:nvPr/>
          </p:nvCxnSpPr>
          <p:spPr>
            <a:xfrm flipH="1">
              <a:off x="6520400" y="3857475"/>
              <a:ext cx="349500" cy="3903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49"/>
            <p:cNvCxnSpPr>
              <a:endCxn id="580" idx="2"/>
            </p:cNvCxnSpPr>
            <p:nvPr/>
          </p:nvCxnSpPr>
          <p:spPr>
            <a:xfrm>
              <a:off x="5736001" y="3786950"/>
              <a:ext cx="1774500" cy="699000"/>
            </a:xfrm>
            <a:prstGeom prst="curvedConnector4">
              <a:avLst>
                <a:gd fmla="val -10062" name="adj1"/>
                <a:gd fmla="val 134067" name="adj2"/>
              </a:avLst>
            </a:prstGeom>
            <a:noFill/>
            <a:ln cap="flat" cmpd="sng" w="9525">
              <a:solidFill>
                <a:schemeClr val="dk2"/>
              </a:solidFill>
              <a:prstDash val="solid"/>
              <a:round/>
              <a:headEnd len="med" w="med" type="none"/>
              <a:tailEnd len="med" w="med" type="none"/>
            </a:ln>
          </p:spPr>
        </p:cxnSp>
        <p:cxnSp>
          <p:nvCxnSpPr>
            <p:cNvPr id="592" name="Google Shape;592;p49"/>
            <p:cNvCxnSpPr>
              <a:stCxn id="579" idx="0"/>
              <a:endCxn id="572" idx="2"/>
            </p:cNvCxnSpPr>
            <p:nvPr/>
          </p:nvCxnSpPr>
          <p:spPr>
            <a:xfrm>
              <a:off x="6160750" y="3586800"/>
              <a:ext cx="577500" cy="939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49"/>
            <p:cNvCxnSpPr>
              <a:stCxn id="580" idx="0"/>
              <a:endCxn id="570" idx="6"/>
            </p:cNvCxnSpPr>
            <p:nvPr/>
          </p:nvCxnSpPr>
          <p:spPr>
            <a:xfrm flipH="1" rot="5400000">
              <a:off x="6855301" y="3430550"/>
              <a:ext cx="1251900" cy="58500"/>
            </a:xfrm>
            <a:prstGeom prst="curvedConnector2">
              <a:avLst/>
            </a:prstGeom>
            <a:noFill/>
            <a:ln cap="flat" cmpd="sng" w="9525">
              <a:solidFill>
                <a:schemeClr val="dk2"/>
              </a:solidFill>
              <a:prstDash val="solid"/>
              <a:round/>
              <a:headEnd len="med" w="med" type="none"/>
              <a:tailEnd len="med" w="med" type="none"/>
            </a:ln>
          </p:spPr>
        </p:cxnSp>
      </p:grpSp>
      <p:sp>
        <p:nvSpPr>
          <p:cNvPr id="594" name="Google Shape;594;p49"/>
          <p:cNvSpPr txBox="1"/>
          <p:nvPr/>
        </p:nvSpPr>
        <p:spPr>
          <a:xfrm>
            <a:off x="5251675" y="4060175"/>
            <a:ext cx="354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K-Clique Communities:</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{1,2,3,</a:t>
            </a:r>
            <a:r>
              <a:rPr b="1" lang="en">
                <a:solidFill>
                  <a:schemeClr val="accent3"/>
                </a:solidFill>
                <a:latin typeface="Lato"/>
                <a:ea typeface="Lato"/>
                <a:cs typeface="Lato"/>
                <a:sym typeface="Lato"/>
              </a:rPr>
              <a:t>4</a:t>
            </a:r>
            <a:r>
              <a:rPr b="1" lang="en">
                <a:latin typeface="Lato"/>
                <a:ea typeface="Lato"/>
                <a:cs typeface="Lato"/>
                <a:sym typeface="Lato"/>
              </a:rPr>
              <a:t>}</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
                <a:latin typeface="Lato"/>
                <a:ea typeface="Lato"/>
                <a:cs typeface="Lato"/>
                <a:sym typeface="Lato"/>
              </a:rPr>
              <a:t>{</a:t>
            </a:r>
            <a:r>
              <a:rPr b="1" lang="en">
                <a:solidFill>
                  <a:schemeClr val="accent3"/>
                </a:solidFill>
                <a:latin typeface="Lato"/>
                <a:ea typeface="Lato"/>
                <a:cs typeface="Lato"/>
                <a:sym typeface="Lato"/>
              </a:rPr>
              <a:t>4</a:t>
            </a:r>
            <a:r>
              <a:rPr b="1" lang="en">
                <a:latin typeface="Lato"/>
                <a:ea typeface="Lato"/>
                <a:cs typeface="Lato"/>
                <a:sym typeface="Lato"/>
              </a:rPr>
              <a:t>,5,6,7,9,10}</a:t>
            </a:r>
            <a:endParaRPr b="1">
              <a:latin typeface="Lato"/>
              <a:ea typeface="Lato"/>
              <a:cs typeface="Lato"/>
              <a:sym typeface="Lato"/>
            </a:endParaRPr>
          </a:p>
        </p:txBody>
      </p:sp>
      <p:sp>
        <p:nvSpPr>
          <p:cNvPr id="595" name="Google Shape;595;p49"/>
          <p:cNvSpPr txBox="1"/>
          <p:nvPr>
            <p:ph type="title"/>
          </p:nvPr>
        </p:nvSpPr>
        <p:spPr>
          <a:xfrm rot="-373">
            <a:off x="667373" y="570862"/>
            <a:ext cx="27669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Example contd.</a:t>
            </a:r>
            <a:endParaRPr sz="224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623375" y="1522825"/>
            <a:ext cx="8569500" cy="28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latin typeface="Raleway"/>
                <a:ea typeface="Raleway"/>
                <a:cs typeface="Raleway"/>
                <a:sym typeface="Raleway"/>
              </a:rPr>
              <a:t>The Graph Clustering Approaches are majorly classified as:</a:t>
            </a:r>
            <a:endParaRPr sz="1400">
              <a:solidFill>
                <a:srgbClr val="202124"/>
              </a:solidFill>
              <a:latin typeface="Raleway"/>
              <a:ea typeface="Raleway"/>
              <a:cs typeface="Raleway"/>
              <a:sym typeface="Raleway"/>
            </a:endParaRPr>
          </a:p>
          <a:p>
            <a:pPr indent="-317500" lvl="0" marL="457200" marR="0" rtl="0" algn="l">
              <a:lnSpc>
                <a:spcPct val="115000"/>
              </a:lnSpc>
              <a:spcBef>
                <a:spcPts val="1200"/>
              </a:spcBef>
              <a:spcAft>
                <a:spcPts val="0"/>
              </a:spcAft>
              <a:buClr>
                <a:srgbClr val="202124"/>
              </a:buClr>
              <a:buSzPts val="1400"/>
              <a:buFont typeface="Raleway"/>
              <a:buAutoNum type="arabicPeriod"/>
            </a:pPr>
            <a:r>
              <a:rPr b="1" lang="en" sz="1400">
                <a:solidFill>
                  <a:srgbClr val="202124"/>
                </a:solidFill>
                <a:latin typeface="Raleway"/>
                <a:ea typeface="Raleway"/>
                <a:cs typeface="Raleway"/>
                <a:sym typeface="Raleway"/>
              </a:rPr>
              <a:t>Top-down:</a:t>
            </a:r>
            <a:r>
              <a:rPr lang="en" sz="1400">
                <a:solidFill>
                  <a:srgbClr val="202124"/>
                </a:solidFill>
                <a:latin typeface="Raleway"/>
                <a:ea typeface="Raleway"/>
                <a:cs typeface="Raleway"/>
                <a:sym typeface="Raleway"/>
              </a:rPr>
              <a:t> In this approach starting with one-cluster, we split to form smaller </a:t>
            </a:r>
            <a:endParaRPr sz="1400">
              <a:solidFill>
                <a:srgbClr val="202124"/>
              </a:solidFill>
              <a:latin typeface="Raleway"/>
              <a:ea typeface="Raleway"/>
              <a:cs typeface="Raleway"/>
              <a:sym typeface="Raleway"/>
            </a:endParaRPr>
          </a:p>
          <a:p>
            <a:pPr indent="0" lvl="0" marL="457200" marR="0" rtl="0" algn="l">
              <a:lnSpc>
                <a:spcPct val="115000"/>
              </a:lnSpc>
              <a:spcBef>
                <a:spcPts val="1200"/>
              </a:spcBef>
              <a:spcAft>
                <a:spcPts val="0"/>
              </a:spcAft>
              <a:buNone/>
            </a:pPr>
            <a:r>
              <a:rPr lang="en" sz="1400">
                <a:solidFill>
                  <a:srgbClr val="202124"/>
                </a:solidFill>
                <a:latin typeface="Raleway"/>
                <a:ea typeface="Raleway"/>
                <a:cs typeface="Raleway"/>
                <a:sym typeface="Raleway"/>
              </a:rPr>
              <a:t>clusters in iterative manner.</a:t>
            </a:r>
            <a:endParaRPr sz="1400">
              <a:solidFill>
                <a:srgbClr val="202124"/>
              </a:solidFill>
              <a:latin typeface="Raleway"/>
              <a:ea typeface="Raleway"/>
              <a:cs typeface="Raleway"/>
              <a:sym typeface="Raleway"/>
            </a:endParaRPr>
          </a:p>
          <a:p>
            <a:pPr indent="-317500" lvl="0" marL="457200" rtl="0" algn="l">
              <a:spcBef>
                <a:spcPts val="1200"/>
              </a:spcBef>
              <a:spcAft>
                <a:spcPts val="0"/>
              </a:spcAft>
              <a:buClr>
                <a:srgbClr val="202124"/>
              </a:buClr>
              <a:buSzPts val="1400"/>
              <a:buFont typeface="Raleway"/>
              <a:buAutoNum type="arabicPeriod"/>
            </a:pPr>
            <a:r>
              <a:rPr b="1" lang="en" sz="1400">
                <a:solidFill>
                  <a:srgbClr val="202124"/>
                </a:solidFill>
                <a:latin typeface="Raleway"/>
                <a:ea typeface="Raleway"/>
                <a:cs typeface="Raleway"/>
                <a:sym typeface="Raleway"/>
              </a:rPr>
              <a:t>Bottom-up</a:t>
            </a:r>
            <a:r>
              <a:rPr lang="en" sz="1400">
                <a:solidFill>
                  <a:srgbClr val="202124"/>
                </a:solidFill>
                <a:latin typeface="Raleway"/>
                <a:ea typeface="Raleway"/>
                <a:cs typeface="Raleway"/>
                <a:sym typeface="Raleway"/>
              </a:rPr>
              <a:t>: It starts with singleton set of individual data points and merge them to</a:t>
            </a:r>
            <a:endParaRPr sz="1400">
              <a:solidFill>
                <a:srgbClr val="202124"/>
              </a:solidFill>
              <a:latin typeface="Raleway"/>
              <a:ea typeface="Raleway"/>
              <a:cs typeface="Raleway"/>
              <a:sym typeface="Raleway"/>
            </a:endParaRPr>
          </a:p>
          <a:p>
            <a:pPr indent="0" lvl="0" marL="457200" rtl="0" algn="l">
              <a:spcBef>
                <a:spcPts val="1200"/>
              </a:spcBef>
              <a:spcAft>
                <a:spcPts val="0"/>
              </a:spcAft>
              <a:buNone/>
            </a:pPr>
            <a:r>
              <a:rPr lang="en" sz="1400">
                <a:solidFill>
                  <a:srgbClr val="202124"/>
                </a:solidFill>
                <a:latin typeface="Raleway"/>
                <a:ea typeface="Raleway"/>
                <a:cs typeface="Raleway"/>
                <a:sym typeface="Raleway"/>
              </a:rPr>
              <a:t>form clusters.</a:t>
            </a:r>
            <a:endParaRPr sz="1400">
              <a:solidFill>
                <a:srgbClr val="202124"/>
              </a:solidFill>
              <a:latin typeface="Raleway"/>
              <a:ea typeface="Raleway"/>
              <a:cs typeface="Raleway"/>
              <a:sym typeface="Raleway"/>
            </a:endParaRPr>
          </a:p>
          <a:p>
            <a:pPr indent="-317500" lvl="0" marL="457200" rtl="0" algn="l">
              <a:spcBef>
                <a:spcPts val="1200"/>
              </a:spcBef>
              <a:spcAft>
                <a:spcPts val="0"/>
              </a:spcAft>
              <a:buClr>
                <a:srgbClr val="202124"/>
              </a:buClr>
              <a:buSzPts val="1400"/>
              <a:buFont typeface="Raleway"/>
              <a:buAutoNum type="arabicPeriod"/>
            </a:pPr>
            <a:r>
              <a:rPr b="1" lang="en" sz="1400">
                <a:solidFill>
                  <a:srgbClr val="202124"/>
                </a:solidFill>
                <a:latin typeface="Raleway"/>
                <a:ea typeface="Raleway"/>
                <a:cs typeface="Raleway"/>
                <a:sym typeface="Raleway"/>
              </a:rPr>
              <a:t>Local Optimization:</a:t>
            </a:r>
            <a:r>
              <a:rPr lang="en" sz="1400">
                <a:solidFill>
                  <a:srgbClr val="202124"/>
                </a:solidFill>
                <a:latin typeface="Raleway"/>
                <a:ea typeface="Raleway"/>
                <a:cs typeface="Raleway"/>
                <a:sym typeface="Raleway"/>
              </a:rPr>
              <a:t> Starting with random clustering, we migrate towards the nodes.</a:t>
            </a:r>
            <a:endParaRPr sz="1400">
              <a:solidFill>
                <a:srgbClr val="202124"/>
              </a:solidFill>
              <a:latin typeface="Raleway"/>
              <a:ea typeface="Raleway"/>
              <a:cs typeface="Raleway"/>
              <a:sym typeface="Raleway"/>
            </a:endParaRPr>
          </a:p>
          <a:p>
            <a:pPr indent="0" lvl="0" marL="0" rtl="0" algn="l">
              <a:spcBef>
                <a:spcPts val="1200"/>
              </a:spcBef>
              <a:spcAft>
                <a:spcPts val="1200"/>
              </a:spcAft>
              <a:buNone/>
            </a:pPr>
            <a:r>
              <a:t/>
            </a:r>
            <a:endParaRPr sz="1400">
              <a:latin typeface="Raleway"/>
              <a:ea typeface="Raleway"/>
              <a:cs typeface="Raleway"/>
              <a:sym typeface="Raleway"/>
            </a:endParaRPr>
          </a:p>
        </p:txBody>
      </p:sp>
      <p:sp>
        <p:nvSpPr>
          <p:cNvPr id="106" name="Google Shape;106;p16"/>
          <p:cNvSpPr txBox="1"/>
          <p:nvPr>
            <p:ph type="title"/>
          </p:nvPr>
        </p:nvSpPr>
        <p:spPr>
          <a:xfrm>
            <a:off x="623375" y="574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Clustering Approaches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7650" y="1580750"/>
            <a:ext cx="48810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202124"/>
                </a:solidFill>
              </a:rPr>
              <a:t>Top down:</a:t>
            </a:r>
            <a:endParaRPr b="1" sz="1500">
              <a:solidFill>
                <a:srgbClr val="202124"/>
              </a:solidFill>
            </a:endParaRPr>
          </a:p>
          <a:p>
            <a:pPr indent="-317500" lvl="0" marL="457200" rtl="0" algn="l">
              <a:spcBef>
                <a:spcPts val="120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k-means - minimizing the distance squared</a:t>
            </a:r>
            <a:endParaRPr sz="1400">
              <a:solidFill>
                <a:srgbClr val="202124"/>
              </a:solidFill>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k-center - minimizing the maximum distance</a:t>
            </a:r>
            <a:endParaRPr sz="1400">
              <a:solidFill>
                <a:srgbClr val="202124"/>
              </a:solidFill>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k-median - minimizing the average distance</a:t>
            </a:r>
            <a:endParaRPr sz="1400">
              <a:solidFill>
                <a:srgbClr val="202124"/>
              </a:solidFill>
              <a:latin typeface="Raleway"/>
              <a:ea typeface="Raleway"/>
              <a:cs typeface="Raleway"/>
              <a:sym typeface="Raleway"/>
            </a:endParaRPr>
          </a:p>
          <a:p>
            <a:pPr indent="0" lvl="0" marL="0" rtl="0" algn="l">
              <a:spcBef>
                <a:spcPts val="1200"/>
              </a:spcBef>
              <a:spcAft>
                <a:spcPts val="0"/>
              </a:spcAft>
              <a:buNone/>
            </a:pPr>
            <a:r>
              <a:rPr b="1" lang="en" sz="1500">
                <a:solidFill>
                  <a:srgbClr val="202124"/>
                </a:solidFill>
              </a:rPr>
              <a:t>Bottom up:</a:t>
            </a:r>
            <a:endParaRPr b="1" sz="1500">
              <a:solidFill>
                <a:srgbClr val="202124"/>
              </a:solidFill>
            </a:endParaRPr>
          </a:p>
          <a:p>
            <a:pPr indent="-317500" lvl="0" marL="457200" rtl="0" algn="l">
              <a:spcBef>
                <a:spcPts val="120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Greedy Agglomeration</a:t>
            </a:r>
            <a:endParaRPr sz="1400">
              <a:solidFill>
                <a:srgbClr val="202124"/>
              </a:solidFill>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Char char="●"/>
            </a:pPr>
            <a:r>
              <a:rPr lang="en" sz="1400">
                <a:solidFill>
                  <a:srgbClr val="202124"/>
                </a:solidFill>
                <a:latin typeface="Raleway"/>
                <a:ea typeface="Raleway"/>
                <a:cs typeface="Raleway"/>
                <a:sym typeface="Raleway"/>
              </a:rPr>
              <a:t>Markov Clustering and Random Walks</a:t>
            </a:r>
            <a:endParaRPr sz="1400">
              <a:solidFill>
                <a:srgbClr val="202124"/>
              </a:solidFill>
              <a:latin typeface="Raleway"/>
              <a:ea typeface="Raleway"/>
              <a:cs typeface="Raleway"/>
              <a:sym typeface="Raleway"/>
            </a:endParaRPr>
          </a:p>
        </p:txBody>
      </p:sp>
      <p:sp>
        <p:nvSpPr>
          <p:cNvPr id="112" name="Google Shape;112;p17"/>
          <p:cNvSpPr txBox="1"/>
          <p:nvPr>
            <p:ph type="title"/>
          </p:nvPr>
        </p:nvSpPr>
        <p:spPr>
          <a:xfrm>
            <a:off x="727650"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Clustering Algorithms</a:t>
            </a:r>
            <a:endParaRPr/>
          </a:p>
        </p:txBody>
      </p:sp>
      <p:sp>
        <p:nvSpPr>
          <p:cNvPr id="113" name="Google Shape;113;p17"/>
          <p:cNvSpPr txBox="1"/>
          <p:nvPr/>
        </p:nvSpPr>
        <p:spPr>
          <a:xfrm>
            <a:off x="5345100" y="1580750"/>
            <a:ext cx="36198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02124"/>
                </a:solidFill>
                <a:latin typeface="Lato"/>
                <a:ea typeface="Lato"/>
                <a:cs typeface="Lato"/>
                <a:sym typeface="Lato"/>
              </a:rPr>
              <a:t>Local Optimization :</a:t>
            </a:r>
            <a:endParaRPr b="1">
              <a:solidFill>
                <a:srgbClr val="202124"/>
              </a:solidFill>
              <a:latin typeface="Lato"/>
              <a:ea typeface="Lato"/>
              <a:cs typeface="Lato"/>
              <a:sym typeface="Lato"/>
            </a:endParaRPr>
          </a:p>
          <a:p>
            <a:pPr indent="0" lvl="0" marL="0" rtl="0" algn="l">
              <a:spcBef>
                <a:spcPts val="0"/>
              </a:spcBef>
              <a:spcAft>
                <a:spcPts val="0"/>
              </a:spcAft>
              <a:buNone/>
            </a:pPr>
            <a:r>
              <a:t/>
            </a:r>
            <a:endParaRPr b="1" sz="1300">
              <a:solidFill>
                <a:srgbClr val="202124"/>
              </a:solidFill>
              <a:latin typeface="Lato"/>
              <a:ea typeface="Lato"/>
              <a:cs typeface="Lato"/>
              <a:sym typeface="Lato"/>
            </a:endParaRPr>
          </a:p>
          <a:p>
            <a:pPr indent="-317500" lvl="0" marL="457200" rtl="0" algn="l">
              <a:spcBef>
                <a:spcPts val="0"/>
              </a:spcBef>
              <a:spcAft>
                <a:spcPts val="0"/>
              </a:spcAft>
              <a:buClr>
                <a:srgbClr val="202124"/>
              </a:buClr>
              <a:buSzPts val="1400"/>
              <a:buFont typeface="Raleway"/>
              <a:buChar char="●"/>
            </a:pPr>
            <a:r>
              <a:rPr lang="en">
                <a:solidFill>
                  <a:srgbClr val="202124"/>
                </a:solidFill>
                <a:latin typeface="Raleway"/>
                <a:ea typeface="Raleway"/>
                <a:cs typeface="Raleway"/>
                <a:sym typeface="Raleway"/>
              </a:rPr>
              <a:t>Local Moving and Multilevel algorithm</a:t>
            </a:r>
            <a:endParaRPr>
              <a:solidFill>
                <a:srgbClr val="202124"/>
              </a:solidFill>
              <a:latin typeface="Raleway"/>
              <a:ea typeface="Raleway"/>
              <a:cs typeface="Raleway"/>
              <a:sym typeface="Raleway"/>
            </a:endParaRPr>
          </a:p>
          <a:p>
            <a:pPr indent="0" lvl="0" marL="0" rtl="0" algn="l">
              <a:spcBef>
                <a:spcPts val="0"/>
              </a:spcBef>
              <a:spcAft>
                <a:spcPts val="0"/>
              </a:spcAft>
              <a:buNone/>
            </a:pPr>
            <a:r>
              <a:t/>
            </a:r>
            <a:endParaRPr b="1">
              <a:solidFill>
                <a:srgbClr val="202124"/>
              </a:solidFill>
              <a:latin typeface="Lato"/>
              <a:ea typeface="Lato"/>
              <a:cs typeface="Lato"/>
              <a:sym typeface="Lato"/>
            </a:endParaRPr>
          </a:p>
          <a:p>
            <a:pPr indent="0" lvl="0" marL="0" rtl="0" algn="l">
              <a:spcBef>
                <a:spcPts val="0"/>
              </a:spcBef>
              <a:spcAft>
                <a:spcPts val="0"/>
              </a:spcAft>
              <a:buNone/>
            </a:pPr>
            <a:r>
              <a:t/>
            </a:r>
            <a:endParaRPr b="1">
              <a:solidFill>
                <a:srgbClr val="202124"/>
              </a:solidFill>
              <a:latin typeface="Lato"/>
              <a:ea typeface="Lato"/>
              <a:cs typeface="Lato"/>
              <a:sym typeface="Lato"/>
            </a:endParaRPr>
          </a:p>
          <a:p>
            <a:pPr indent="0" lvl="0" marL="0" rtl="0" algn="l">
              <a:spcBef>
                <a:spcPts val="0"/>
              </a:spcBef>
              <a:spcAft>
                <a:spcPts val="0"/>
              </a:spcAft>
              <a:buNone/>
            </a:pPr>
            <a:r>
              <a:rPr b="1" lang="en">
                <a:solidFill>
                  <a:srgbClr val="202124"/>
                </a:solidFill>
                <a:latin typeface="Lato"/>
                <a:ea typeface="Lato"/>
                <a:cs typeface="Lato"/>
                <a:sym typeface="Lato"/>
              </a:rPr>
              <a:t>Others:</a:t>
            </a:r>
            <a:endParaRPr b="1">
              <a:solidFill>
                <a:srgbClr val="202124"/>
              </a:solidFill>
              <a:latin typeface="Lato"/>
              <a:ea typeface="Lato"/>
              <a:cs typeface="Lato"/>
              <a:sym typeface="Lato"/>
            </a:endParaRPr>
          </a:p>
          <a:p>
            <a:pPr indent="0" lvl="0" marL="0" rtl="0" algn="l">
              <a:spcBef>
                <a:spcPts val="0"/>
              </a:spcBef>
              <a:spcAft>
                <a:spcPts val="0"/>
              </a:spcAft>
              <a:buNone/>
            </a:pPr>
            <a:r>
              <a:t/>
            </a:r>
            <a:endParaRPr b="1" sz="1300">
              <a:solidFill>
                <a:srgbClr val="202124"/>
              </a:solidFill>
              <a:latin typeface="Lato"/>
              <a:ea typeface="Lato"/>
              <a:cs typeface="Lato"/>
              <a:sym typeface="Lato"/>
            </a:endParaRPr>
          </a:p>
          <a:p>
            <a:pPr indent="-317500" lvl="0" marL="457200" rtl="0" algn="l">
              <a:spcBef>
                <a:spcPts val="0"/>
              </a:spcBef>
              <a:spcAft>
                <a:spcPts val="0"/>
              </a:spcAft>
              <a:buClr>
                <a:srgbClr val="202124"/>
              </a:buClr>
              <a:buSzPts val="1400"/>
              <a:buFont typeface="Raleway"/>
              <a:buChar char="●"/>
            </a:pPr>
            <a:r>
              <a:rPr lang="en">
                <a:solidFill>
                  <a:srgbClr val="202124"/>
                </a:solidFill>
                <a:latin typeface="Raleway"/>
                <a:ea typeface="Raleway"/>
                <a:cs typeface="Raleway"/>
                <a:sym typeface="Raleway"/>
              </a:rPr>
              <a:t>Clique Percolation</a:t>
            </a:r>
            <a:endParaRPr>
              <a:solidFill>
                <a:srgbClr val="202124"/>
              </a:solidFill>
              <a:latin typeface="Raleway"/>
              <a:ea typeface="Raleway"/>
              <a:cs typeface="Raleway"/>
              <a:sym typeface="Raleway"/>
            </a:endParaRPr>
          </a:p>
          <a:p>
            <a:pPr indent="0" lvl="0" marL="0" rtl="0" algn="l">
              <a:spcBef>
                <a:spcPts val="0"/>
              </a:spcBef>
              <a:spcAft>
                <a:spcPts val="0"/>
              </a:spcAft>
              <a:buNone/>
            </a:pPr>
            <a:r>
              <a:t/>
            </a:r>
            <a:endParaRPr>
              <a:solidFill>
                <a:srgbClr val="202124"/>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455350" y="2353375"/>
            <a:ext cx="4233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TOP-DOWN APPROACH</a:t>
            </a:r>
            <a:endParaRPr sz="27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34975" y="550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-Means Clustering</a:t>
            </a:r>
            <a:endParaRPr/>
          </a:p>
        </p:txBody>
      </p:sp>
      <p:sp>
        <p:nvSpPr>
          <p:cNvPr id="124" name="Google Shape;124;p19"/>
          <p:cNvSpPr txBox="1"/>
          <p:nvPr>
            <p:ph idx="1" type="body"/>
          </p:nvPr>
        </p:nvSpPr>
        <p:spPr>
          <a:xfrm>
            <a:off x="634975" y="1483150"/>
            <a:ext cx="7998600" cy="31149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rgbClr val="202124"/>
              </a:buClr>
              <a:buSzPts val="1400"/>
              <a:buFont typeface="Raleway Light"/>
              <a:buChar char="●"/>
            </a:pPr>
            <a:r>
              <a:rPr i="1" lang="en" sz="1400">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stores the k-centroids that are useful to define the clusters.</a:t>
            </a:r>
            <a:endParaRPr sz="1400">
              <a:solidFill>
                <a:srgbClr val="202124"/>
              </a:solidFill>
              <a:latin typeface="Raleway Light"/>
              <a:ea typeface="Raleway Light"/>
              <a:cs typeface="Raleway Light"/>
              <a:sym typeface="Raleway Light"/>
            </a:endParaRPr>
          </a:p>
          <a:p>
            <a:pPr indent="0" lvl="0" marL="457200" rtl="0" algn="l">
              <a:lnSpc>
                <a:spcPct val="130000"/>
              </a:lnSpc>
              <a:spcBef>
                <a:spcPts val="0"/>
              </a:spcBef>
              <a:spcAft>
                <a:spcPts val="0"/>
              </a:spcAft>
              <a:buSzPts val="1018"/>
              <a:buNone/>
            </a:pPr>
            <a:r>
              <a:t/>
            </a:r>
            <a:endParaRPr sz="1400">
              <a:solidFill>
                <a:srgbClr val="202124"/>
              </a:solidFill>
              <a:latin typeface="Raleway Light"/>
              <a:ea typeface="Raleway Light"/>
              <a:cs typeface="Raleway Light"/>
              <a:sym typeface="Raleway Light"/>
            </a:endParaRPr>
          </a:p>
          <a:p>
            <a:pPr indent="-317500" lvl="0" marL="457200" rtl="0" algn="l">
              <a:lnSpc>
                <a:spcPct val="130000"/>
              </a:lnSpc>
              <a:spcBef>
                <a:spcPts val="0"/>
              </a:spcBef>
              <a:spcAft>
                <a:spcPts val="0"/>
              </a:spcAft>
              <a:buClr>
                <a:srgbClr val="202124"/>
              </a:buClr>
              <a:buSzPts val="1400"/>
              <a:buFont typeface="Raleway Light"/>
              <a:buChar char="●"/>
            </a:pPr>
            <a:r>
              <a:rPr i="1" lang="en" sz="1400">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works for a set of samples having features with no labels mentioned. Hence, </a:t>
            </a:r>
            <a:r>
              <a:rPr lang="en" sz="1400">
                <a:solidFill>
                  <a:srgbClr val="202124"/>
                </a:solidFill>
                <a:latin typeface="Raleway Light"/>
                <a:ea typeface="Raleway Light"/>
                <a:cs typeface="Raleway Light"/>
                <a:sym typeface="Raleway Light"/>
              </a:rPr>
              <a:t>groupi</a:t>
            </a:r>
            <a:r>
              <a:rPr lang="en" sz="1400">
                <a:solidFill>
                  <a:srgbClr val="202124"/>
                </a:solidFill>
                <a:latin typeface="Raleway Light"/>
                <a:ea typeface="Raleway Light"/>
                <a:cs typeface="Raleway Light"/>
                <a:sym typeface="Raleway Light"/>
              </a:rPr>
              <a:t>ng the samples into clusters is used to find the related sample data.</a:t>
            </a:r>
            <a:endParaRPr sz="1400">
              <a:solidFill>
                <a:srgbClr val="202124"/>
              </a:solidFill>
              <a:latin typeface="Raleway Light"/>
              <a:ea typeface="Raleway Light"/>
              <a:cs typeface="Raleway Light"/>
              <a:sym typeface="Raleway Light"/>
            </a:endParaRPr>
          </a:p>
          <a:p>
            <a:pPr indent="0" lvl="0" marL="457200" rtl="0" algn="l">
              <a:lnSpc>
                <a:spcPct val="130000"/>
              </a:lnSpc>
              <a:spcBef>
                <a:spcPts val="0"/>
              </a:spcBef>
              <a:spcAft>
                <a:spcPts val="0"/>
              </a:spcAft>
              <a:buSzPts val="1018"/>
              <a:buNone/>
            </a:pPr>
            <a:r>
              <a:t/>
            </a:r>
            <a:endParaRPr sz="1400">
              <a:solidFill>
                <a:srgbClr val="202124"/>
              </a:solidFill>
              <a:latin typeface="Raleway Light"/>
              <a:ea typeface="Raleway Light"/>
              <a:cs typeface="Raleway Light"/>
              <a:sym typeface="Raleway Light"/>
            </a:endParaRPr>
          </a:p>
          <a:p>
            <a:pPr indent="-317500" lvl="0" marL="457200" rtl="0" algn="l">
              <a:lnSpc>
                <a:spcPct val="130000"/>
              </a:lnSpc>
              <a:spcBef>
                <a:spcPts val="0"/>
              </a:spcBef>
              <a:spcAft>
                <a:spcPts val="0"/>
              </a:spcAft>
              <a:buClr>
                <a:srgbClr val="202124"/>
              </a:buClr>
              <a:buSzPts val="1400"/>
              <a:buFont typeface="Raleway Light"/>
              <a:buChar char="●"/>
            </a:pPr>
            <a:r>
              <a:rPr lang="en" sz="1400">
                <a:solidFill>
                  <a:srgbClr val="202124"/>
                </a:solidFill>
                <a:latin typeface="Raleway Light"/>
                <a:ea typeface="Raleway Light"/>
                <a:cs typeface="Raleway Light"/>
                <a:sym typeface="Raleway Light"/>
              </a:rPr>
              <a:t>For finding centroids using </a:t>
            </a:r>
            <a:r>
              <a:rPr i="1" lang="en" sz="1400">
                <a:solidFill>
                  <a:srgbClr val="202124"/>
                </a:solidFill>
                <a:latin typeface="Raleway Light"/>
                <a:ea typeface="Raleway Light"/>
                <a:cs typeface="Raleway Light"/>
                <a:sym typeface="Raleway Light"/>
              </a:rPr>
              <a:t>k-</a:t>
            </a:r>
            <a:r>
              <a:rPr lang="en" sz="1400">
                <a:solidFill>
                  <a:srgbClr val="202124"/>
                </a:solidFill>
                <a:latin typeface="Raleway Light"/>
                <a:ea typeface="Raleway Light"/>
                <a:cs typeface="Raleway Light"/>
                <a:sym typeface="Raleway Light"/>
              </a:rPr>
              <a:t>Means, we iteratively choose the nearest data points by calculating Euclidean distance with the centroid and assigning such data points to a cluster by calculating the mean.</a:t>
            </a:r>
            <a:endParaRPr sz="1400">
              <a:solidFill>
                <a:srgbClr val="202124"/>
              </a:solidFill>
              <a:latin typeface="Raleway Light"/>
              <a:ea typeface="Raleway Light"/>
              <a:cs typeface="Raleway Light"/>
              <a:sym typeface="Raleway Light"/>
            </a:endParaRPr>
          </a:p>
          <a:p>
            <a:pPr indent="0" lvl="0" marL="457200" rtl="0" algn="l">
              <a:lnSpc>
                <a:spcPct val="130000"/>
              </a:lnSpc>
              <a:spcBef>
                <a:spcPts val="0"/>
              </a:spcBef>
              <a:spcAft>
                <a:spcPts val="0"/>
              </a:spcAft>
              <a:buSzPts val="1018"/>
              <a:buNone/>
            </a:pPr>
            <a:r>
              <a:t/>
            </a:r>
            <a:endParaRPr sz="1400">
              <a:solidFill>
                <a:srgbClr val="202124"/>
              </a:solidFill>
              <a:latin typeface="Raleway Light"/>
              <a:ea typeface="Raleway Light"/>
              <a:cs typeface="Raleway Light"/>
              <a:sym typeface="Raleway Light"/>
            </a:endParaRPr>
          </a:p>
          <a:p>
            <a:pPr indent="-317500" lvl="0" marL="457200" rtl="0" algn="l">
              <a:lnSpc>
                <a:spcPct val="130000"/>
              </a:lnSpc>
              <a:spcBef>
                <a:spcPts val="0"/>
              </a:spcBef>
              <a:spcAft>
                <a:spcPts val="0"/>
              </a:spcAft>
              <a:buClr>
                <a:srgbClr val="202124"/>
              </a:buClr>
              <a:buSzPts val="1400"/>
              <a:buFont typeface="Raleway Light"/>
              <a:buChar char="●"/>
            </a:pPr>
            <a:r>
              <a:rPr lang="en" sz="1400">
                <a:solidFill>
                  <a:srgbClr val="202124"/>
                </a:solidFill>
                <a:latin typeface="Raleway Light"/>
                <a:ea typeface="Raleway Light"/>
                <a:cs typeface="Raleway Light"/>
                <a:sym typeface="Raleway Light"/>
              </a:rPr>
              <a:t>Clustering</a:t>
            </a:r>
            <a:r>
              <a:rPr lang="en" sz="1400">
                <a:solidFill>
                  <a:srgbClr val="202124"/>
                </a:solidFill>
                <a:latin typeface="Raleway Light"/>
                <a:ea typeface="Raleway Light"/>
                <a:cs typeface="Raleway Light"/>
                <a:sym typeface="Raleway Light"/>
              </a:rPr>
              <a:t> the data points terminate when either the number of centroids are not changing further or it has reached the maximum number of iterations.</a:t>
            </a:r>
            <a:endParaRPr sz="1400">
              <a:solidFill>
                <a:srgbClr val="202124"/>
              </a:solidFill>
              <a:latin typeface="Raleway Light"/>
              <a:ea typeface="Raleway Light"/>
              <a:cs typeface="Raleway Light"/>
              <a:sym typeface="Raleway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8350" y="57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-Means Algorithm</a:t>
            </a:r>
            <a:endParaRPr/>
          </a:p>
        </p:txBody>
      </p:sp>
      <p:pic>
        <p:nvPicPr>
          <p:cNvPr id="130" name="Google Shape;130;p20"/>
          <p:cNvPicPr preferRelativeResize="0"/>
          <p:nvPr/>
        </p:nvPicPr>
        <p:blipFill>
          <a:blip r:embed="rId3">
            <a:alphaModFix/>
          </a:blip>
          <a:stretch>
            <a:fillRect/>
          </a:stretch>
        </p:blipFill>
        <p:spPr>
          <a:xfrm>
            <a:off x="1568500" y="1448400"/>
            <a:ext cx="600701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p:nvPr/>
        </p:nvSpPr>
        <p:spPr>
          <a:xfrm rot="-957567">
            <a:off x="7324603" y="1621213"/>
            <a:ext cx="1511145" cy="1238718"/>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8224525" y="2106181"/>
            <a:ext cx="201000" cy="199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4275788" y="2564525"/>
            <a:ext cx="1286100" cy="6027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a:t>      </a:t>
            </a:r>
            <a:r>
              <a:rPr b="1" i="1" lang="en"/>
              <a:t>K = 4</a:t>
            </a:r>
            <a:endParaRPr b="1" i="1"/>
          </a:p>
        </p:txBody>
      </p:sp>
      <p:sp>
        <p:nvSpPr>
          <p:cNvPr id="138" name="Google Shape;138;p21"/>
          <p:cNvSpPr/>
          <p:nvPr/>
        </p:nvSpPr>
        <p:spPr>
          <a:xfrm rot="799900">
            <a:off x="823841" y="3209639"/>
            <a:ext cx="431940" cy="972015"/>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182288">
            <a:off x="1687398" y="2731673"/>
            <a:ext cx="962252" cy="1156904"/>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957567">
            <a:off x="2199453" y="1502938"/>
            <a:ext cx="1511145" cy="1238718"/>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rot="3687845">
            <a:off x="1144313" y="1813737"/>
            <a:ext cx="975279" cy="1225527"/>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1"/>
          <p:cNvGrpSpPr/>
          <p:nvPr/>
        </p:nvGrpSpPr>
        <p:grpSpPr>
          <a:xfrm>
            <a:off x="880900" y="1788132"/>
            <a:ext cx="2419475" cy="2155521"/>
            <a:chOff x="1572725" y="1312800"/>
            <a:chExt cx="2419475" cy="2168750"/>
          </a:xfrm>
        </p:grpSpPr>
        <p:sp>
          <p:nvSpPr>
            <p:cNvPr id="143" name="Google Shape;143;p21"/>
            <p:cNvSpPr/>
            <p:nvPr/>
          </p:nvSpPr>
          <p:spPr>
            <a:xfrm>
              <a:off x="1969000" y="186852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170000" y="161907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426200" y="192217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064550" y="22201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3035800" y="13128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3389200" y="15138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3134550" y="17148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3590200" y="192217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3791200" y="15138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2682400" y="186852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2627200" y="257175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2737850" y="2319325"/>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3049500" y="27246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2426200" y="27246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737850" y="29256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572725" y="328055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1654825" y="2925600"/>
              <a:ext cx="201000" cy="2010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1"/>
          <p:cNvGrpSpPr/>
          <p:nvPr/>
        </p:nvGrpSpPr>
        <p:grpSpPr>
          <a:xfrm>
            <a:off x="2091075" y="1958650"/>
            <a:ext cx="1008300" cy="464374"/>
            <a:chOff x="2091075" y="1958650"/>
            <a:chExt cx="1008300" cy="464374"/>
          </a:xfrm>
        </p:grpSpPr>
        <p:cxnSp>
          <p:nvCxnSpPr>
            <p:cNvPr id="161" name="Google Shape;161;p21"/>
            <p:cNvCxnSpPr>
              <a:stCxn id="148" idx="3"/>
              <a:endCxn id="149" idx="7"/>
            </p:cNvCxnSpPr>
            <p:nvPr/>
          </p:nvCxnSpPr>
          <p:spPr>
            <a:xfrm flipH="1">
              <a:off x="2614311" y="2158423"/>
              <a:ext cx="112500" cy="58500"/>
            </a:xfrm>
            <a:prstGeom prst="straightConnector1">
              <a:avLst/>
            </a:prstGeom>
            <a:noFill/>
            <a:ln cap="flat" cmpd="sng" w="9525">
              <a:solidFill>
                <a:schemeClr val="dk2"/>
              </a:solidFill>
              <a:prstDash val="dash"/>
              <a:round/>
              <a:headEnd len="med" w="med" type="none"/>
              <a:tailEnd len="med" w="med" type="none"/>
            </a:ln>
          </p:spPr>
        </p:cxnSp>
        <p:cxnSp>
          <p:nvCxnSpPr>
            <p:cNvPr id="162" name="Google Shape;162;p21"/>
            <p:cNvCxnSpPr>
              <a:stCxn id="148" idx="5"/>
              <a:endCxn id="150" idx="1"/>
            </p:cNvCxnSpPr>
            <p:nvPr/>
          </p:nvCxnSpPr>
          <p:spPr>
            <a:xfrm>
              <a:off x="2868939" y="2158423"/>
              <a:ext cx="58800" cy="264600"/>
            </a:xfrm>
            <a:prstGeom prst="straightConnector1">
              <a:avLst/>
            </a:prstGeom>
            <a:noFill/>
            <a:ln cap="flat" cmpd="sng" w="9525">
              <a:solidFill>
                <a:schemeClr val="dk2"/>
              </a:solidFill>
              <a:prstDash val="dash"/>
              <a:round/>
              <a:headEnd len="med" w="med" type="none"/>
              <a:tailEnd len="med" w="med" type="none"/>
            </a:ln>
          </p:spPr>
        </p:cxnSp>
        <p:cxnSp>
          <p:nvCxnSpPr>
            <p:cNvPr id="163" name="Google Shape;163;p21"/>
            <p:cNvCxnSpPr>
              <a:stCxn id="148" idx="6"/>
              <a:endCxn id="151" idx="2"/>
            </p:cNvCxnSpPr>
            <p:nvPr/>
          </p:nvCxnSpPr>
          <p:spPr>
            <a:xfrm>
              <a:off x="2898375" y="2087793"/>
              <a:ext cx="201000" cy="0"/>
            </a:xfrm>
            <a:prstGeom prst="straightConnector1">
              <a:avLst/>
            </a:prstGeom>
            <a:noFill/>
            <a:ln cap="flat" cmpd="sng" w="9525">
              <a:solidFill>
                <a:schemeClr val="dk2"/>
              </a:solidFill>
              <a:prstDash val="dash"/>
              <a:round/>
              <a:headEnd len="med" w="med" type="none"/>
              <a:tailEnd len="med" w="med" type="none"/>
            </a:ln>
          </p:spPr>
        </p:cxnSp>
        <p:cxnSp>
          <p:nvCxnSpPr>
            <p:cNvPr id="164" name="Google Shape;164;p21"/>
            <p:cNvCxnSpPr>
              <a:stCxn id="147" idx="5"/>
              <a:endCxn id="148" idx="1"/>
            </p:cNvCxnSpPr>
            <p:nvPr/>
          </p:nvCxnSpPr>
          <p:spPr>
            <a:xfrm>
              <a:off x="2515539" y="1958650"/>
              <a:ext cx="211200" cy="58500"/>
            </a:xfrm>
            <a:prstGeom prst="straightConnector1">
              <a:avLst/>
            </a:prstGeom>
            <a:noFill/>
            <a:ln cap="flat" cmpd="sng" w="9525">
              <a:solidFill>
                <a:schemeClr val="dk2"/>
              </a:solidFill>
              <a:prstDash val="dash"/>
              <a:round/>
              <a:headEnd len="med" w="med" type="none"/>
              <a:tailEnd len="med" w="med" type="none"/>
            </a:ln>
          </p:spPr>
        </p:cxnSp>
        <p:cxnSp>
          <p:nvCxnSpPr>
            <p:cNvPr id="165" name="Google Shape;165;p21"/>
            <p:cNvCxnSpPr>
              <a:stCxn id="148" idx="2"/>
              <a:endCxn id="152" idx="0"/>
            </p:cNvCxnSpPr>
            <p:nvPr/>
          </p:nvCxnSpPr>
          <p:spPr>
            <a:xfrm flipH="1">
              <a:off x="2091075" y="2087793"/>
              <a:ext cx="606300" cy="252600"/>
            </a:xfrm>
            <a:prstGeom prst="straightConnector1">
              <a:avLst/>
            </a:prstGeom>
            <a:noFill/>
            <a:ln cap="flat" cmpd="sng" w="9525">
              <a:solidFill>
                <a:schemeClr val="dk2"/>
              </a:solidFill>
              <a:prstDash val="dash"/>
              <a:round/>
              <a:headEnd len="med" w="med" type="none"/>
              <a:tailEnd len="med" w="med" type="none"/>
            </a:ln>
          </p:spPr>
        </p:cxnSp>
      </p:grpSp>
      <p:grpSp>
        <p:nvGrpSpPr>
          <p:cNvPr id="166" name="Google Shape;166;p21"/>
          <p:cNvGrpSpPr/>
          <p:nvPr/>
        </p:nvGrpSpPr>
        <p:grpSpPr>
          <a:xfrm>
            <a:off x="2191661" y="1987906"/>
            <a:ext cx="937164" cy="505892"/>
            <a:chOff x="2191661" y="1987906"/>
            <a:chExt cx="937164" cy="505892"/>
          </a:xfrm>
        </p:grpSpPr>
        <p:cxnSp>
          <p:nvCxnSpPr>
            <p:cNvPr id="167" name="Google Shape;167;p21"/>
            <p:cNvCxnSpPr>
              <a:stCxn id="149" idx="3"/>
              <a:endCxn id="152" idx="6"/>
            </p:cNvCxnSpPr>
            <p:nvPr/>
          </p:nvCxnSpPr>
          <p:spPr>
            <a:xfrm flipH="1">
              <a:off x="2191661" y="2358197"/>
              <a:ext cx="280500" cy="82200"/>
            </a:xfrm>
            <a:prstGeom prst="straightConnector1">
              <a:avLst/>
            </a:prstGeom>
            <a:noFill/>
            <a:ln cap="flat" cmpd="sng" w="9525">
              <a:solidFill>
                <a:schemeClr val="dk2"/>
              </a:solidFill>
              <a:prstDash val="dash"/>
              <a:round/>
              <a:headEnd len="med" w="med" type="none"/>
              <a:tailEnd len="med" w="med" type="none"/>
            </a:ln>
          </p:spPr>
        </p:cxnSp>
        <p:cxnSp>
          <p:nvCxnSpPr>
            <p:cNvPr id="168" name="Google Shape;168;p21"/>
            <p:cNvCxnSpPr>
              <a:stCxn id="147" idx="4"/>
            </p:cNvCxnSpPr>
            <p:nvPr/>
          </p:nvCxnSpPr>
          <p:spPr>
            <a:xfrm>
              <a:off x="2444475" y="1987906"/>
              <a:ext cx="27600" cy="262500"/>
            </a:xfrm>
            <a:prstGeom prst="straightConnector1">
              <a:avLst/>
            </a:prstGeom>
            <a:noFill/>
            <a:ln cap="flat" cmpd="sng" w="9525">
              <a:solidFill>
                <a:schemeClr val="dk2"/>
              </a:solidFill>
              <a:prstDash val="dash"/>
              <a:round/>
              <a:headEnd len="med" w="med" type="none"/>
              <a:tailEnd len="med" w="med" type="none"/>
            </a:ln>
          </p:spPr>
        </p:cxnSp>
        <p:cxnSp>
          <p:nvCxnSpPr>
            <p:cNvPr id="169" name="Google Shape;169;p21"/>
            <p:cNvCxnSpPr>
              <a:stCxn id="149" idx="6"/>
              <a:endCxn id="151" idx="3"/>
            </p:cNvCxnSpPr>
            <p:nvPr/>
          </p:nvCxnSpPr>
          <p:spPr>
            <a:xfrm flipH="1" rot="10800000">
              <a:off x="2643725" y="2158567"/>
              <a:ext cx="485100" cy="129000"/>
            </a:xfrm>
            <a:prstGeom prst="straightConnector1">
              <a:avLst/>
            </a:prstGeom>
            <a:noFill/>
            <a:ln cap="flat" cmpd="sng" w="9525">
              <a:solidFill>
                <a:schemeClr val="dk2"/>
              </a:solidFill>
              <a:prstDash val="dash"/>
              <a:round/>
              <a:headEnd len="med" w="med" type="none"/>
              <a:tailEnd len="med" w="med" type="none"/>
            </a:ln>
          </p:spPr>
        </p:cxnSp>
        <p:cxnSp>
          <p:nvCxnSpPr>
            <p:cNvPr id="170" name="Google Shape;170;p21"/>
            <p:cNvCxnSpPr>
              <a:stCxn id="149" idx="5"/>
              <a:endCxn id="150" idx="2"/>
            </p:cNvCxnSpPr>
            <p:nvPr/>
          </p:nvCxnSpPr>
          <p:spPr>
            <a:xfrm>
              <a:off x="2614289" y="2358197"/>
              <a:ext cx="284100" cy="135600"/>
            </a:xfrm>
            <a:prstGeom prst="straightConnector1">
              <a:avLst/>
            </a:prstGeom>
            <a:noFill/>
            <a:ln cap="flat" cmpd="sng" w="9525">
              <a:solidFill>
                <a:schemeClr val="dk2"/>
              </a:solidFill>
              <a:prstDash val="dash"/>
              <a:round/>
              <a:headEnd len="med" w="med" type="none"/>
              <a:tailEnd len="med" w="med" type="none"/>
            </a:ln>
          </p:spPr>
        </p:cxnSp>
      </p:grpSp>
      <p:sp>
        <p:nvSpPr>
          <p:cNvPr id="171" name="Google Shape;171;p21"/>
          <p:cNvSpPr/>
          <p:nvPr/>
        </p:nvSpPr>
        <p:spPr>
          <a:xfrm rot="799900">
            <a:off x="5948991" y="3285714"/>
            <a:ext cx="431940" cy="972015"/>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rot="182288">
            <a:off x="6812548" y="2849948"/>
            <a:ext cx="962252" cy="1156904"/>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rot="3687845">
            <a:off x="6269463" y="1932012"/>
            <a:ext cx="975279" cy="1225527"/>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402325" y="2458742"/>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6603325" y="2210814"/>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859525" y="2512065"/>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6497875" y="2808172"/>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7469125" y="1906407"/>
            <a:ext cx="201000" cy="199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7822525" y="2106181"/>
            <a:ext cx="201000" cy="199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7567875" y="2305955"/>
            <a:ext cx="201000" cy="199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8023525" y="2512065"/>
            <a:ext cx="201000" cy="199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7115725" y="2458742"/>
            <a:ext cx="201000" cy="1998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7060525" y="3157677"/>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7171175" y="2906792"/>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7482825" y="3309595"/>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6859525" y="3309595"/>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7171175" y="3509369"/>
            <a:ext cx="201000" cy="199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6006050" y="3862154"/>
            <a:ext cx="201000" cy="199800"/>
          </a:xfrm>
          <a:prstGeom prst="ellipse">
            <a:avLst/>
          </a:prstGeom>
          <a:solidFill>
            <a:srgbClr val="2021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6088150" y="3509369"/>
            <a:ext cx="201000" cy="199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ph type="title"/>
          </p:nvPr>
        </p:nvSpPr>
        <p:spPr>
          <a:xfrm rot="-5400481">
            <a:off x="-700769" y="2385030"/>
            <a:ext cx="21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cxnSp>
        <p:nvCxnSpPr>
          <p:cNvPr id="191" name="Google Shape;191;p21"/>
          <p:cNvCxnSpPr/>
          <p:nvPr/>
        </p:nvCxnSpPr>
        <p:spPr>
          <a:xfrm>
            <a:off x="638725" y="1984975"/>
            <a:ext cx="0" cy="22503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5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