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Raleway SemiBold" panose="020B0604020202020204" charset="0"/>
      <p:regular r:id="rId40"/>
      <p:bold r:id="rId41"/>
      <p:italic r:id="rId42"/>
      <p:boldItalic r:id="rId43"/>
    </p:embeddedFont>
    <p:embeddedFont>
      <p:font typeface="Spectral" panose="020B0604020202020204" charset="0"/>
      <p:regular r:id="rId44"/>
      <p:bold r:id="rId45"/>
      <p:italic r:id="rId46"/>
      <p:boldItalic r:id="rId47"/>
    </p:embeddedFont>
    <p:embeddedFont>
      <p:font typeface="Raleway Light" panose="020B0604020202020204" charset="0"/>
      <p:regular r:id="rId48"/>
      <p:bold r:id="rId49"/>
      <p:italic r:id="rId50"/>
      <p:boldItalic r:id="rId51"/>
    </p:embeddedFont>
    <p:embeddedFont>
      <p:font typeface="Lato" panose="020B0604020202020204" charset="0"/>
      <p:regular r:id="rId52"/>
      <p:bold r:id="rId53"/>
      <p:italic r:id="rId54"/>
      <p:boldItalic r:id="rId55"/>
    </p:embeddedFont>
    <p:embeddedFont>
      <p:font typeface="Raleway"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13F456-4B56-48D0-93D6-F19E93FCD5F8}">
  <a:tblStyle styleId="{2313F456-4B56-48D0-93D6-F19E93FCD5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289701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232a81688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232a81688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507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32a816881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32a816881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785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32a816881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32a81688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8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32a816881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32a816881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966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32a816881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232a816881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874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32a816881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232a816881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512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32a816881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32a81688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236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32a816881_3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232a816881_3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620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32a816881_3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232a816881_3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278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232a816881_3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232a816881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861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232a816881_3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232a816881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79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232a81688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32a81688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033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23777b323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23777b323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358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2363148e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2363148e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419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232a816881_3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232a816881_3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176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3777b323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3777b323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924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3777b3238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3777b3238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231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23777b32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23777b32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119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2363148e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2363148e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547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23777b3238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23777b323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318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23777b3238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23777b3238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203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23777b32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23777b32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2a81688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2a81688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058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23777b323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23777b323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727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23777b323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23777b323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809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23777b323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23777b323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423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2363148eb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2363148eb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301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23777b323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23777b323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738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2363148eb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2363148eb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777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2363148eb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2363148eb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2243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2363148eb8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2363148eb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719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32a816881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32a81688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49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32a81688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32a81688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183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32a816881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32a816881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029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32a81688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32a81688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837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32a81688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32a81688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242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32a81688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32a81688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97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928925" y="1340075"/>
            <a:ext cx="7688400" cy="1518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latin typeface="Spectral"/>
              <a:ea typeface="Spectral"/>
              <a:cs typeface="Spectral"/>
              <a:sym typeface="Spectral"/>
            </a:endParaRPr>
          </a:p>
          <a:p>
            <a:pPr marL="0" lvl="0" indent="0" algn="ctr" rtl="0">
              <a:spcBef>
                <a:spcPts val="0"/>
              </a:spcBef>
              <a:spcAft>
                <a:spcPts val="0"/>
              </a:spcAft>
              <a:buNone/>
            </a:pPr>
            <a:r>
              <a:rPr lang="en">
                <a:latin typeface="Spectral"/>
                <a:ea typeface="Spectral"/>
                <a:cs typeface="Spectral"/>
                <a:sym typeface="Spectral"/>
              </a:rPr>
              <a:t>Graph Clustering Algorithms</a:t>
            </a:r>
            <a:endParaRPr>
              <a:latin typeface="Spectral"/>
              <a:ea typeface="Spectral"/>
              <a:cs typeface="Spectral"/>
              <a:sym typeface="Spectral"/>
            </a:endParaRPr>
          </a:p>
        </p:txBody>
      </p:sp>
      <p:sp>
        <p:nvSpPr>
          <p:cNvPr id="87" name="Google Shape;87;p13"/>
          <p:cNvSpPr txBox="1">
            <a:spLocks noGrp="1"/>
          </p:cNvSpPr>
          <p:nvPr>
            <p:ph type="body" idx="1"/>
          </p:nvPr>
        </p:nvSpPr>
        <p:spPr>
          <a:xfrm>
            <a:off x="4368450" y="3214850"/>
            <a:ext cx="4284300" cy="828600"/>
          </a:xfrm>
          <a:prstGeom prst="rect">
            <a:avLst/>
          </a:prstGeom>
        </p:spPr>
        <p:txBody>
          <a:bodyPr spcFirstLastPara="1" wrap="square" lIns="91425" tIns="91425" rIns="91425" bIns="91425" anchor="t" anchorCtr="0">
            <a:noAutofit/>
          </a:bodyPr>
          <a:lstStyle/>
          <a:p>
            <a:pPr marL="0" lvl="0" indent="0" algn="r" rtl="0">
              <a:lnSpc>
                <a:spcPct val="80000"/>
              </a:lnSpc>
              <a:spcBef>
                <a:spcPts val="0"/>
              </a:spcBef>
              <a:spcAft>
                <a:spcPts val="0"/>
              </a:spcAft>
              <a:buSzPts val="440"/>
              <a:buNone/>
            </a:pPr>
            <a:r>
              <a:rPr lang="en" sz="1620" b="1">
                <a:solidFill>
                  <a:srgbClr val="202124"/>
                </a:solidFill>
              </a:rPr>
              <a:t>Presented By:</a:t>
            </a:r>
            <a:endParaRPr sz="1620" b="1">
              <a:solidFill>
                <a:srgbClr val="202124"/>
              </a:solidFill>
            </a:endParaRPr>
          </a:p>
          <a:p>
            <a:pPr marL="0" marR="0" lvl="0" indent="0" algn="r" rtl="0">
              <a:lnSpc>
                <a:spcPct val="80000"/>
              </a:lnSpc>
              <a:spcBef>
                <a:spcPts val="1200"/>
              </a:spcBef>
              <a:spcAft>
                <a:spcPts val="0"/>
              </a:spcAft>
              <a:buSzPts val="440"/>
              <a:buNone/>
            </a:pPr>
            <a:r>
              <a:rPr lang="en" sz="1420">
                <a:solidFill>
                  <a:srgbClr val="202124"/>
                </a:solidFill>
                <a:latin typeface="Raleway"/>
                <a:ea typeface="Raleway"/>
                <a:cs typeface="Raleway"/>
                <a:sym typeface="Raleway"/>
              </a:rPr>
              <a:t>Kishore Kumar Kalathur Chenchu (M21CS058)</a:t>
            </a:r>
            <a:endParaRPr sz="1420">
              <a:solidFill>
                <a:srgbClr val="202124"/>
              </a:solidFill>
              <a:latin typeface="Raleway"/>
              <a:ea typeface="Raleway"/>
              <a:cs typeface="Raleway"/>
              <a:sym typeface="Raleway"/>
            </a:endParaRPr>
          </a:p>
          <a:p>
            <a:pPr marL="0" marR="0" lvl="0" indent="0" algn="r" rtl="0">
              <a:lnSpc>
                <a:spcPct val="80000"/>
              </a:lnSpc>
              <a:spcBef>
                <a:spcPts val="0"/>
              </a:spcBef>
              <a:spcAft>
                <a:spcPts val="0"/>
              </a:spcAft>
              <a:buSzPts val="440"/>
              <a:buNone/>
            </a:pPr>
            <a:r>
              <a:rPr lang="en" sz="1420">
                <a:solidFill>
                  <a:srgbClr val="202124"/>
                </a:solidFill>
                <a:latin typeface="Raleway"/>
                <a:ea typeface="Raleway"/>
                <a:cs typeface="Raleway"/>
                <a:sym typeface="Raleway"/>
              </a:rPr>
              <a:t>Prabhala Sandhya Gayatri (M21CS060)</a:t>
            </a:r>
            <a:endParaRPr sz="1420">
              <a:solidFill>
                <a:srgbClr val="202124"/>
              </a:solidFill>
              <a:latin typeface="Raleway"/>
              <a:ea typeface="Raleway"/>
              <a:cs typeface="Raleway"/>
              <a:sym typeface="Raleway"/>
            </a:endParaRPr>
          </a:p>
          <a:p>
            <a:pPr marL="0" marR="0" lvl="0" indent="0" algn="r" rtl="0">
              <a:lnSpc>
                <a:spcPct val="80000"/>
              </a:lnSpc>
              <a:spcBef>
                <a:spcPts val="0"/>
              </a:spcBef>
              <a:spcAft>
                <a:spcPts val="0"/>
              </a:spcAft>
              <a:buSzPts val="440"/>
              <a:buNone/>
            </a:pPr>
            <a:r>
              <a:rPr lang="en" sz="1420">
                <a:solidFill>
                  <a:srgbClr val="202124"/>
                </a:solidFill>
                <a:latin typeface="Raleway"/>
                <a:ea typeface="Raleway"/>
                <a:cs typeface="Raleway"/>
                <a:sym typeface="Raleway"/>
              </a:rPr>
              <a:t>Tejaswee A (M21CS064)</a:t>
            </a:r>
            <a:endParaRPr sz="1420">
              <a:solidFill>
                <a:srgbClr val="202124"/>
              </a:solidFill>
              <a:latin typeface="Raleway"/>
              <a:ea typeface="Raleway"/>
              <a:cs typeface="Raleway"/>
              <a:sym typeface="Raleway"/>
            </a:endParaRPr>
          </a:p>
        </p:txBody>
      </p:sp>
      <p:sp>
        <p:nvSpPr>
          <p:cNvPr id="88" name="Google Shape;88;p13"/>
          <p:cNvSpPr txBox="1"/>
          <p:nvPr/>
        </p:nvSpPr>
        <p:spPr>
          <a:xfrm>
            <a:off x="928925" y="3396950"/>
            <a:ext cx="2853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202124"/>
                </a:solidFill>
                <a:latin typeface="Lato"/>
                <a:ea typeface="Lato"/>
                <a:cs typeface="Lato"/>
                <a:sym typeface="Lato"/>
              </a:rPr>
              <a:t>Instructor:</a:t>
            </a:r>
            <a:endParaRPr sz="2000" b="1">
              <a:solidFill>
                <a:srgbClr val="202124"/>
              </a:solidFill>
              <a:latin typeface="Spectral"/>
              <a:ea typeface="Spectral"/>
              <a:cs typeface="Spectral"/>
              <a:sym typeface="Spectral"/>
            </a:endParaRPr>
          </a:p>
          <a:p>
            <a:pPr marL="0" lvl="0" indent="0" algn="l" rtl="0">
              <a:spcBef>
                <a:spcPts val="0"/>
              </a:spcBef>
              <a:spcAft>
                <a:spcPts val="0"/>
              </a:spcAft>
              <a:buNone/>
            </a:pPr>
            <a:r>
              <a:rPr lang="en">
                <a:solidFill>
                  <a:srgbClr val="202124"/>
                </a:solidFill>
                <a:latin typeface="Raleway"/>
                <a:ea typeface="Raleway"/>
                <a:cs typeface="Raleway"/>
                <a:sym typeface="Raleway"/>
              </a:rPr>
              <a:t>Dr. Anand Mishra</a:t>
            </a:r>
            <a:endParaRPr>
              <a:solidFill>
                <a:srgbClr val="202124"/>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669725" y="573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i="1"/>
              <a:t>k</a:t>
            </a:r>
            <a:r>
              <a:rPr lang="en"/>
              <a:t>-Center Clustering</a:t>
            </a:r>
            <a:endParaRPr/>
          </a:p>
        </p:txBody>
      </p:sp>
      <p:sp>
        <p:nvSpPr>
          <p:cNvPr id="197" name="Google Shape;197;p22"/>
          <p:cNvSpPr txBox="1">
            <a:spLocks noGrp="1"/>
          </p:cNvSpPr>
          <p:nvPr>
            <p:ph type="body" idx="1"/>
          </p:nvPr>
        </p:nvSpPr>
        <p:spPr>
          <a:xfrm>
            <a:off x="669725" y="1390475"/>
            <a:ext cx="7998600" cy="3114900"/>
          </a:xfrm>
          <a:prstGeom prst="rect">
            <a:avLst/>
          </a:prstGeom>
        </p:spPr>
        <p:txBody>
          <a:bodyPr spcFirstLastPara="1" wrap="square" lIns="91425" tIns="91425" rIns="91425" bIns="91425" anchor="t" anchorCtr="0">
            <a:noAutofit/>
          </a:bodyPr>
          <a:lstStyle/>
          <a:p>
            <a:pPr marL="457200" lvl="0" indent="-317500" algn="l" rtl="0">
              <a:lnSpc>
                <a:spcPct val="130000"/>
              </a:lnSpc>
              <a:spcBef>
                <a:spcPts val="0"/>
              </a:spcBef>
              <a:spcAft>
                <a:spcPts val="0"/>
              </a:spcAft>
              <a:buClr>
                <a:srgbClr val="202124"/>
              </a:buClr>
              <a:buSzPts val="1400"/>
              <a:buFont typeface="Raleway"/>
              <a:buChar char="●"/>
            </a:pPr>
            <a:r>
              <a:rPr lang="en" sz="1400" i="1">
                <a:solidFill>
                  <a:srgbClr val="202124"/>
                </a:solidFill>
                <a:latin typeface="Raleway"/>
                <a:ea typeface="Raleway"/>
                <a:cs typeface="Raleway"/>
                <a:sym typeface="Raleway"/>
              </a:rPr>
              <a:t>k</a:t>
            </a:r>
            <a:r>
              <a:rPr lang="en" sz="1400">
                <a:solidFill>
                  <a:srgbClr val="202124"/>
                </a:solidFill>
                <a:latin typeface="Raleway"/>
                <a:ea typeface="Raleway"/>
                <a:cs typeface="Raleway"/>
                <a:sym typeface="Raleway"/>
              </a:rPr>
              <a:t>-Center Clustering, for each cluster, considers the farthest sample data from the centroid.</a:t>
            </a:r>
            <a:endParaRPr sz="1400">
              <a:solidFill>
                <a:srgbClr val="202124"/>
              </a:solidFill>
              <a:latin typeface="Raleway"/>
              <a:ea typeface="Raleway"/>
              <a:cs typeface="Raleway"/>
              <a:sym typeface="Raleway"/>
            </a:endParaRPr>
          </a:p>
          <a:p>
            <a:pPr marL="457200" lvl="0" indent="0" algn="l" rtl="0">
              <a:lnSpc>
                <a:spcPct val="130000"/>
              </a:lnSpc>
              <a:spcBef>
                <a:spcPts val="0"/>
              </a:spcBef>
              <a:spcAft>
                <a:spcPts val="0"/>
              </a:spcAft>
              <a:buNone/>
            </a:pPr>
            <a:endParaRPr sz="1400">
              <a:solidFill>
                <a:srgbClr val="202124"/>
              </a:solidFill>
              <a:latin typeface="Raleway"/>
              <a:ea typeface="Raleway"/>
              <a:cs typeface="Raleway"/>
              <a:sym typeface="Raleway"/>
            </a:endParaRPr>
          </a:p>
          <a:p>
            <a:pPr marL="457200" lvl="0" indent="-317500" algn="l" rtl="0">
              <a:lnSpc>
                <a:spcPct val="130000"/>
              </a:lnSpc>
              <a:spcBef>
                <a:spcPts val="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On the clusters level, it takes into consideration of the worst cluster whose data point has the maximum distance from the centroid in comparison to other clusters.</a:t>
            </a:r>
            <a:endParaRPr sz="1400">
              <a:solidFill>
                <a:srgbClr val="202124"/>
              </a:solidFill>
              <a:latin typeface="Raleway"/>
              <a:ea typeface="Raleway"/>
              <a:cs typeface="Raleway"/>
              <a:sym typeface="Raleway"/>
            </a:endParaRPr>
          </a:p>
          <a:p>
            <a:pPr marL="457200" lvl="0" indent="0" algn="l" rtl="0">
              <a:lnSpc>
                <a:spcPct val="130000"/>
              </a:lnSpc>
              <a:spcBef>
                <a:spcPts val="0"/>
              </a:spcBef>
              <a:spcAft>
                <a:spcPts val="0"/>
              </a:spcAft>
              <a:buNone/>
            </a:pPr>
            <a:endParaRPr sz="1400">
              <a:solidFill>
                <a:srgbClr val="202124"/>
              </a:solidFill>
              <a:latin typeface="Raleway"/>
              <a:ea typeface="Raleway"/>
              <a:cs typeface="Raleway"/>
              <a:sym typeface="Raleway"/>
            </a:endParaRPr>
          </a:p>
          <a:p>
            <a:pPr marL="457200" lvl="0" indent="-317500" algn="l" rtl="0">
              <a:lnSpc>
                <a:spcPct val="130000"/>
              </a:lnSpc>
              <a:spcBef>
                <a:spcPts val="0"/>
              </a:spcBef>
              <a:spcAft>
                <a:spcPts val="0"/>
              </a:spcAft>
              <a:buClr>
                <a:srgbClr val="202124"/>
              </a:buClr>
              <a:buSzPts val="1400"/>
              <a:buFont typeface="Raleway"/>
              <a:buChar char="●"/>
            </a:pPr>
            <a:r>
              <a:rPr lang="en" sz="1400" i="1">
                <a:solidFill>
                  <a:srgbClr val="202124"/>
                </a:solidFill>
                <a:latin typeface="Raleway"/>
                <a:ea typeface="Raleway"/>
                <a:cs typeface="Raleway"/>
                <a:sym typeface="Raleway"/>
              </a:rPr>
              <a:t>k</a:t>
            </a:r>
            <a:r>
              <a:rPr lang="en" sz="1400">
                <a:solidFill>
                  <a:srgbClr val="202124"/>
                </a:solidFill>
                <a:latin typeface="Raleway"/>
                <a:ea typeface="Raleway"/>
                <a:cs typeface="Raleway"/>
                <a:sym typeface="Raleway"/>
              </a:rPr>
              <a:t>-Center clustering is NP-Hard problem and solving them in polynomial time is highly unlikely to achieve.</a:t>
            </a:r>
            <a:endParaRPr sz="1400">
              <a:solidFill>
                <a:srgbClr val="202124"/>
              </a:solidFill>
              <a:latin typeface="Raleway"/>
              <a:ea typeface="Raleway"/>
              <a:cs typeface="Raleway"/>
              <a:sym typeface="Raleway"/>
            </a:endParaRPr>
          </a:p>
          <a:p>
            <a:pPr marL="457200" lvl="0" indent="0" algn="l" rtl="0">
              <a:lnSpc>
                <a:spcPct val="130000"/>
              </a:lnSpc>
              <a:spcBef>
                <a:spcPts val="0"/>
              </a:spcBef>
              <a:spcAft>
                <a:spcPts val="0"/>
              </a:spcAft>
              <a:buNone/>
            </a:pPr>
            <a:endParaRPr sz="1400">
              <a:solidFill>
                <a:srgbClr val="202124"/>
              </a:solidFill>
              <a:latin typeface="Raleway"/>
              <a:ea typeface="Raleway"/>
              <a:cs typeface="Raleway"/>
              <a:sym typeface="Raleway"/>
            </a:endParaRPr>
          </a:p>
          <a:p>
            <a:pPr marL="457200" lvl="0" indent="-317500" algn="l" rtl="0">
              <a:lnSpc>
                <a:spcPct val="130000"/>
              </a:lnSpc>
              <a:spcBef>
                <a:spcPts val="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Therefore, approximation algorithms such Greedy algorithms, Local search are preferred.</a:t>
            </a:r>
            <a:endParaRPr sz="1400">
              <a:solidFill>
                <a:srgbClr val="202124"/>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671550" y="554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Greedy </a:t>
            </a:r>
            <a:r>
              <a:rPr lang="en" i="1"/>
              <a:t>k</a:t>
            </a:r>
            <a:r>
              <a:rPr lang="en"/>
              <a:t> center Algorithm</a:t>
            </a:r>
            <a:endParaRPr/>
          </a:p>
        </p:txBody>
      </p:sp>
      <p:pic>
        <p:nvPicPr>
          <p:cNvPr id="203" name="Google Shape;203;p23"/>
          <p:cNvPicPr preferRelativeResize="0"/>
          <p:nvPr/>
        </p:nvPicPr>
        <p:blipFill>
          <a:blip r:embed="rId3">
            <a:alphaModFix/>
          </a:blip>
          <a:stretch>
            <a:fillRect/>
          </a:stretch>
        </p:blipFill>
        <p:spPr>
          <a:xfrm>
            <a:off x="1679213" y="1508750"/>
            <a:ext cx="5974531"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body" idx="1"/>
          </p:nvPr>
        </p:nvSpPr>
        <p:spPr>
          <a:xfrm>
            <a:off x="1296000" y="1388875"/>
            <a:ext cx="7454100" cy="914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 sz="1302">
                <a:solidFill>
                  <a:srgbClr val="202124"/>
                </a:solidFill>
                <a:latin typeface="Raleway SemiBold"/>
                <a:ea typeface="Raleway SemiBold"/>
                <a:cs typeface="Raleway SemiBold"/>
                <a:sym typeface="Raleway SemiBold"/>
              </a:rPr>
              <a:t>Let us consider a hostel block where the rooms are distance (in meters) apart as shown in the graph below. The authorities decide to establish Wi-Fi connection with routers placed at specific distances so that every occupant is equally benefited. Our aim is to find minimum numbers of routers to be installed. </a:t>
            </a:r>
            <a:endParaRPr sz="1302">
              <a:solidFill>
                <a:srgbClr val="202124"/>
              </a:solidFill>
              <a:latin typeface="Raleway SemiBold"/>
              <a:ea typeface="Raleway SemiBold"/>
              <a:cs typeface="Raleway SemiBold"/>
              <a:sym typeface="Raleway SemiBold"/>
            </a:endParaRPr>
          </a:p>
        </p:txBody>
      </p:sp>
      <p:grpSp>
        <p:nvGrpSpPr>
          <p:cNvPr id="209" name="Google Shape;209;p24"/>
          <p:cNvGrpSpPr/>
          <p:nvPr/>
        </p:nvGrpSpPr>
        <p:grpSpPr>
          <a:xfrm>
            <a:off x="1541375" y="2431000"/>
            <a:ext cx="3174375" cy="2595088"/>
            <a:chOff x="644675" y="2571750"/>
            <a:chExt cx="3174375" cy="2595088"/>
          </a:xfrm>
        </p:grpSpPr>
        <p:grpSp>
          <p:nvGrpSpPr>
            <p:cNvPr id="210" name="Google Shape;210;p24"/>
            <p:cNvGrpSpPr/>
            <p:nvPr/>
          </p:nvGrpSpPr>
          <p:grpSpPr>
            <a:xfrm>
              <a:off x="1044750" y="3013750"/>
              <a:ext cx="2320500" cy="1768200"/>
              <a:chOff x="1275825" y="3033850"/>
              <a:chExt cx="2320500" cy="1768200"/>
            </a:xfrm>
          </p:grpSpPr>
          <p:sp>
            <p:nvSpPr>
              <p:cNvPr id="211" name="Google Shape;211;p24"/>
              <p:cNvSpPr/>
              <p:nvPr/>
            </p:nvSpPr>
            <p:spPr>
              <a:xfrm>
                <a:off x="1275825" y="3033850"/>
                <a:ext cx="2310600" cy="1768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2" name="Google Shape;212;p24"/>
              <p:cNvCxnSpPr/>
              <p:nvPr/>
            </p:nvCxnSpPr>
            <p:spPr>
              <a:xfrm>
                <a:off x="1275825" y="3043900"/>
                <a:ext cx="2320500" cy="1758000"/>
              </a:xfrm>
              <a:prstGeom prst="straightConnector1">
                <a:avLst/>
              </a:prstGeom>
              <a:noFill/>
              <a:ln w="28575" cap="flat" cmpd="sng">
                <a:solidFill>
                  <a:schemeClr val="dk1"/>
                </a:solidFill>
                <a:prstDash val="solid"/>
                <a:round/>
                <a:headEnd type="none" w="med" len="med"/>
                <a:tailEnd type="none" w="med" len="med"/>
              </a:ln>
            </p:spPr>
          </p:cxnSp>
          <p:cxnSp>
            <p:nvCxnSpPr>
              <p:cNvPr id="213" name="Google Shape;213;p24"/>
              <p:cNvCxnSpPr/>
              <p:nvPr/>
            </p:nvCxnSpPr>
            <p:spPr>
              <a:xfrm flipH="1">
                <a:off x="1285850" y="3043900"/>
                <a:ext cx="2290500" cy="1758000"/>
              </a:xfrm>
              <a:prstGeom prst="straightConnector1">
                <a:avLst/>
              </a:prstGeom>
              <a:noFill/>
              <a:ln w="28575" cap="flat" cmpd="sng">
                <a:solidFill>
                  <a:schemeClr val="dk1"/>
                </a:solidFill>
                <a:prstDash val="solid"/>
                <a:round/>
                <a:headEnd type="none" w="med" len="med"/>
                <a:tailEnd type="none" w="med" len="med"/>
              </a:ln>
            </p:spPr>
          </p:cxnSp>
        </p:grpSp>
        <p:sp>
          <p:nvSpPr>
            <p:cNvPr id="214" name="Google Shape;214;p24"/>
            <p:cNvSpPr/>
            <p:nvPr/>
          </p:nvSpPr>
          <p:spPr>
            <a:xfrm>
              <a:off x="793600" y="2772650"/>
              <a:ext cx="512400" cy="522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15" name="Google Shape;215;p24"/>
            <p:cNvSpPr/>
            <p:nvPr/>
          </p:nvSpPr>
          <p:spPr>
            <a:xfrm>
              <a:off x="838875" y="4515725"/>
              <a:ext cx="512400" cy="522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16" name="Google Shape;216;p24"/>
            <p:cNvSpPr/>
            <p:nvPr/>
          </p:nvSpPr>
          <p:spPr>
            <a:xfrm>
              <a:off x="3087525" y="2772650"/>
              <a:ext cx="512400" cy="522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17" name="Google Shape;217;p24"/>
            <p:cNvSpPr/>
            <p:nvPr/>
          </p:nvSpPr>
          <p:spPr>
            <a:xfrm>
              <a:off x="3087525" y="4515725"/>
              <a:ext cx="512400" cy="522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218" name="Google Shape;218;p24"/>
            <p:cNvSpPr txBox="1"/>
            <p:nvPr/>
          </p:nvSpPr>
          <p:spPr>
            <a:xfrm>
              <a:off x="644675" y="3705238"/>
              <a:ext cx="289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4</a:t>
              </a:r>
              <a:endParaRPr sz="1300"/>
            </a:p>
          </p:txBody>
        </p:sp>
        <p:sp>
          <p:nvSpPr>
            <p:cNvPr id="219" name="Google Shape;219;p24"/>
            <p:cNvSpPr txBox="1"/>
            <p:nvPr/>
          </p:nvSpPr>
          <p:spPr>
            <a:xfrm>
              <a:off x="3529550" y="3712875"/>
              <a:ext cx="289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8</a:t>
              </a:r>
              <a:endParaRPr sz="1300"/>
            </a:p>
          </p:txBody>
        </p:sp>
        <p:sp>
          <p:nvSpPr>
            <p:cNvPr id="220" name="Google Shape;220;p24"/>
            <p:cNvSpPr txBox="1"/>
            <p:nvPr/>
          </p:nvSpPr>
          <p:spPr>
            <a:xfrm>
              <a:off x="2074650" y="4781938"/>
              <a:ext cx="289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6</a:t>
              </a:r>
              <a:endParaRPr sz="1300"/>
            </a:p>
          </p:txBody>
        </p:sp>
        <p:sp>
          <p:nvSpPr>
            <p:cNvPr id="221" name="Google Shape;221;p24"/>
            <p:cNvSpPr txBox="1"/>
            <p:nvPr/>
          </p:nvSpPr>
          <p:spPr>
            <a:xfrm>
              <a:off x="2052030" y="2571750"/>
              <a:ext cx="399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10</a:t>
              </a:r>
              <a:endParaRPr sz="1300"/>
            </a:p>
          </p:txBody>
        </p:sp>
        <p:sp>
          <p:nvSpPr>
            <p:cNvPr id="222" name="Google Shape;222;p24"/>
            <p:cNvSpPr txBox="1"/>
            <p:nvPr/>
          </p:nvSpPr>
          <p:spPr>
            <a:xfrm>
              <a:off x="2310825" y="3239938"/>
              <a:ext cx="289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3</a:t>
              </a:r>
              <a:endParaRPr sz="1300"/>
            </a:p>
          </p:txBody>
        </p:sp>
        <p:sp>
          <p:nvSpPr>
            <p:cNvPr id="223" name="Google Shape;223;p24"/>
            <p:cNvSpPr txBox="1"/>
            <p:nvPr/>
          </p:nvSpPr>
          <p:spPr>
            <a:xfrm>
              <a:off x="2310825" y="4130813"/>
              <a:ext cx="289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5</a:t>
              </a:r>
              <a:endParaRPr sz="1300"/>
            </a:p>
          </p:txBody>
        </p:sp>
      </p:grpSp>
      <p:sp>
        <p:nvSpPr>
          <p:cNvPr id="224" name="Google Shape;224;p24"/>
          <p:cNvSpPr txBox="1">
            <a:spLocks noGrp="1"/>
          </p:cNvSpPr>
          <p:nvPr>
            <p:ph type="title"/>
          </p:nvPr>
        </p:nvSpPr>
        <p:spPr>
          <a:xfrm>
            <a:off x="5109900" y="3310200"/>
            <a:ext cx="4034100" cy="63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65226"/>
              <a:buNone/>
            </a:pPr>
            <a:r>
              <a:rPr lang="en" sz="1366" b="0"/>
              <a:t>Given</a:t>
            </a:r>
            <a:r>
              <a:rPr lang="en" sz="1366" b="0" i="1"/>
              <a:t> k = 2, </a:t>
            </a:r>
            <a:r>
              <a:rPr lang="en" sz="1366" b="0"/>
              <a:t>the most optimal solution is to place the routers near rooms </a:t>
            </a:r>
            <a:r>
              <a:rPr lang="en" sz="1366" b="0" i="1"/>
              <a:t>C</a:t>
            </a:r>
            <a:r>
              <a:rPr lang="en" sz="1366" b="0"/>
              <a:t> and </a:t>
            </a:r>
            <a:r>
              <a:rPr lang="en" sz="1366" b="0" i="1"/>
              <a:t>D </a:t>
            </a:r>
            <a:r>
              <a:rPr lang="en" sz="1366" b="0"/>
              <a:t>where the maximum distance becomes 6.</a:t>
            </a:r>
            <a:endParaRPr sz="1366" b="0"/>
          </a:p>
        </p:txBody>
      </p:sp>
      <p:sp>
        <p:nvSpPr>
          <p:cNvPr id="225" name="Google Shape;225;p24"/>
          <p:cNvSpPr txBox="1">
            <a:spLocks noGrp="1"/>
          </p:cNvSpPr>
          <p:nvPr>
            <p:ph type="title"/>
          </p:nvPr>
        </p:nvSpPr>
        <p:spPr>
          <a:xfrm rot="-5400481">
            <a:off x="-630469" y="2419280"/>
            <a:ext cx="2143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cxnSp>
        <p:nvCxnSpPr>
          <p:cNvPr id="226" name="Google Shape;226;p24"/>
          <p:cNvCxnSpPr/>
          <p:nvPr/>
        </p:nvCxnSpPr>
        <p:spPr>
          <a:xfrm>
            <a:off x="709025" y="2019225"/>
            <a:ext cx="0" cy="22503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5"/>
          <p:cNvSpPr txBox="1">
            <a:spLocks noGrp="1"/>
          </p:cNvSpPr>
          <p:nvPr>
            <p:ph type="title"/>
          </p:nvPr>
        </p:nvSpPr>
        <p:spPr>
          <a:xfrm>
            <a:off x="729450" y="554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i="1"/>
              <a:t>k</a:t>
            </a:r>
            <a:r>
              <a:rPr lang="en"/>
              <a:t>- Median Clustering</a:t>
            </a:r>
            <a:endParaRPr/>
          </a:p>
        </p:txBody>
      </p:sp>
      <p:sp>
        <p:nvSpPr>
          <p:cNvPr id="232" name="Google Shape;232;p25"/>
          <p:cNvSpPr txBox="1">
            <a:spLocks noGrp="1"/>
          </p:cNvSpPr>
          <p:nvPr>
            <p:ph type="body" idx="1"/>
          </p:nvPr>
        </p:nvSpPr>
        <p:spPr>
          <a:xfrm>
            <a:off x="612100" y="1494925"/>
            <a:ext cx="8311800" cy="2783400"/>
          </a:xfrm>
          <a:prstGeom prst="rect">
            <a:avLst/>
          </a:prstGeom>
        </p:spPr>
        <p:txBody>
          <a:bodyPr spcFirstLastPara="1" wrap="square" lIns="91425" tIns="91425" rIns="91425" bIns="91425" anchor="t" anchorCtr="0">
            <a:noAutofit/>
          </a:bodyPr>
          <a:lstStyle/>
          <a:p>
            <a:pPr marL="457200" lvl="0" indent="-311308" algn="l" rtl="0">
              <a:lnSpc>
                <a:spcPct val="130000"/>
              </a:lnSpc>
              <a:spcBef>
                <a:spcPts val="0"/>
              </a:spcBef>
              <a:spcAft>
                <a:spcPts val="0"/>
              </a:spcAft>
              <a:buClr>
                <a:schemeClr val="dk2"/>
              </a:buClr>
              <a:buSzPts val="1303"/>
              <a:buFont typeface="Raleway"/>
              <a:buChar char="●"/>
            </a:pPr>
            <a:r>
              <a:rPr lang="en" sz="1302">
                <a:solidFill>
                  <a:schemeClr val="dk2"/>
                </a:solidFill>
                <a:latin typeface="Raleway"/>
                <a:ea typeface="Raleway"/>
                <a:cs typeface="Raleway"/>
                <a:sym typeface="Raleway"/>
              </a:rPr>
              <a:t>Generally Medians are less sensitive to the outliers when compared  to the Means.</a:t>
            </a:r>
            <a:endParaRPr sz="1302">
              <a:solidFill>
                <a:schemeClr val="dk2"/>
              </a:solidFill>
              <a:latin typeface="Raleway"/>
              <a:ea typeface="Raleway"/>
              <a:cs typeface="Raleway"/>
              <a:sym typeface="Raleway"/>
            </a:endParaRPr>
          </a:p>
          <a:p>
            <a:pPr marL="457200" lvl="0" indent="0" algn="l" rtl="0">
              <a:lnSpc>
                <a:spcPct val="130000"/>
              </a:lnSpc>
              <a:spcBef>
                <a:spcPts val="0"/>
              </a:spcBef>
              <a:spcAft>
                <a:spcPts val="0"/>
              </a:spcAft>
              <a:buSzPts val="1018"/>
              <a:buNone/>
            </a:pPr>
            <a:endParaRPr sz="1302">
              <a:solidFill>
                <a:schemeClr val="dk2"/>
              </a:solidFill>
              <a:latin typeface="Raleway"/>
              <a:ea typeface="Raleway"/>
              <a:cs typeface="Raleway"/>
              <a:sym typeface="Raleway"/>
            </a:endParaRPr>
          </a:p>
          <a:p>
            <a:pPr marL="457200" lvl="0" indent="-311308" algn="l" rtl="0">
              <a:lnSpc>
                <a:spcPct val="130000"/>
              </a:lnSpc>
              <a:spcBef>
                <a:spcPts val="0"/>
              </a:spcBef>
              <a:spcAft>
                <a:spcPts val="0"/>
              </a:spcAft>
              <a:buClr>
                <a:schemeClr val="dk2"/>
              </a:buClr>
              <a:buSzPts val="1303"/>
              <a:buFont typeface="Raleway"/>
              <a:buChar char="●"/>
            </a:pPr>
            <a:r>
              <a:rPr lang="en" sz="1302">
                <a:solidFill>
                  <a:schemeClr val="dk2"/>
                </a:solidFill>
                <a:latin typeface="Raleway"/>
                <a:ea typeface="Raleway"/>
                <a:cs typeface="Raleway"/>
                <a:sym typeface="Raleway"/>
              </a:rPr>
              <a:t>K-medians approach aims at minimizing the 1-norm distances (Manhattan-distance) of every data point and its closest center to the cluster.</a:t>
            </a:r>
            <a:endParaRPr sz="1302">
              <a:solidFill>
                <a:schemeClr val="dk2"/>
              </a:solidFill>
              <a:latin typeface="Raleway"/>
              <a:ea typeface="Raleway"/>
              <a:cs typeface="Raleway"/>
              <a:sym typeface="Raleway"/>
            </a:endParaRPr>
          </a:p>
          <a:p>
            <a:pPr marL="457200" lvl="0" indent="0" algn="l" rtl="0">
              <a:lnSpc>
                <a:spcPct val="130000"/>
              </a:lnSpc>
              <a:spcBef>
                <a:spcPts val="0"/>
              </a:spcBef>
              <a:spcAft>
                <a:spcPts val="0"/>
              </a:spcAft>
              <a:buSzPts val="1018"/>
              <a:buNone/>
            </a:pPr>
            <a:endParaRPr sz="1302">
              <a:solidFill>
                <a:schemeClr val="dk2"/>
              </a:solidFill>
              <a:latin typeface="Raleway"/>
              <a:ea typeface="Raleway"/>
              <a:cs typeface="Raleway"/>
              <a:sym typeface="Raleway"/>
            </a:endParaRPr>
          </a:p>
          <a:p>
            <a:pPr marL="457200" lvl="0" indent="-311308" algn="l" rtl="0">
              <a:lnSpc>
                <a:spcPct val="130000"/>
              </a:lnSpc>
              <a:spcBef>
                <a:spcPts val="0"/>
              </a:spcBef>
              <a:spcAft>
                <a:spcPts val="0"/>
              </a:spcAft>
              <a:buClr>
                <a:schemeClr val="dk2"/>
              </a:buClr>
              <a:buSzPts val="1303"/>
              <a:buFont typeface="Raleway"/>
              <a:buChar char="●"/>
            </a:pPr>
            <a:r>
              <a:rPr lang="en" sz="1302">
                <a:solidFill>
                  <a:schemeClr val="dk2"/>
                </a:solidFill>
                <a:latin typeface="Raleway"/>
                <a:ea typeface="Raleway"/>
                <a:cs typeface="Raleway"/>
                <a:sym typeface="Raleway"/>
              </a:rPr>
              <a:t>Using median as the statistic to determine the clusters’ centers, it minimizes the distance between the data points to the center to form appropriate clusters.</a:t>
            </a:r>
            <a:endParaRPr sz="1302">
              <a:solidFill>
                <a:schemeClr val="dk2"/>
              </a:solidFill>
              <a:latin typeface="Raleway"/>
              <a:ea typeface="Raleway"/>
              <a:cs typeface="Raleway"/>
              <a:sym typeface="Raleway"/>
            </a:endParaRPr>
          </a:p>
          <a:p>
            <a:pPr marL="457200" lvl="0" indent="0" algn="l" rtl="0">
              <a:lnSpc>
                <a:spcPct val="130000"/>
              </a:lnSpc>
              <a:spcBef>
                <a:spcPts val="0"/>
              </a:spcBef>
              <a:spcAft>
                <a:spcPts val="0"/>
              </a:spcAft>
              <a:buSzPts val="1018"/>
              <a:buNone/>
            </a:pPr>
            <a:endParaRPr sz="1302">
              <a:solidFill>
                <a:schemeClr val="dk2"/>
              </a:solidFill>
              <a:latin typeface="Raleway"/>
              <a:ea typeface="Raleway"/>
              <a:cs typeface="Raleway"/>
              <a:sym typeface="Raleway"/>
            </a:endParaRPr>
          </a:p>
          <a:p>
            <a:pPr marL="457200" lvl="0" indent="-311308" algn="l" rtl="0">
              <a:lnSpc>
                <a:spcPct val="130000"/>
              </a:lnSpc>
              <a:spcBef>
                <a:spcPts val="0"/>
              </a:spcBef>
              <a:spcAft>
                <a:spcPts val="0"/>
              </a:spcAft>
              <a:buClr>
                <a:schemeClr val="dk2"/>
              </a:buClr>
              <a:buSzPts val="1303"/>
              <a:buFont typeface="Raleway"/>
              <a:buChar char="●"/>
            </a:pPr>
            <a:r>
              <a:rPr lang="en" sz="1302">
                <a:solidFill>
                  <a:schemeClr val="dk2"/>
                </a:solidFill>
                <a:latin typeface="Raleway"/>
                <a:ea typeface="Raleway"/>
                <a:cs typeface="Raleway"/>
                <a:sym typeface="Raleway"/>
              </a:rPr>
              <a:t>Mean is highly vulnerable to outliers, even a single outlier can change the value of mean making it distant from other data points whereas median is highly resistant to outliers. This may require more than 50% of the data points to be differed in order to change the value of median.</a:t>
            </a:r>
            <a:endParaRPr sz="1302">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727650" y="612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i="1"/>
              <a:t>k</a:t>
            </a:r>
            <a:r>
              <a:rPr lang="en"/>
              <a:t>-Median Clustering</a:t>
            </a:r>
            <a:endParaRPr/>
          </a:p>
        </p:txBody>
      </p:sp>
      <p:pic>
        <p:nvPicPr>
          <p:cNvPr id="238" name="Google Shape;238;p26"/>
          <p:cNvPicPr preferRelativeResize="0"/>
          <p:nvPr/>
        </p:nvPicPr>
        <p:blipFill>
          <a:blip r:embed="rId3">
            <a:alphaModFix/>
          </a:blip>
          <a:stretch>
            <a:fillRect/>
          </a:stretch>
        </p:blipFill>
        <p:spPr>
          <a:xfrm>
            <a:off x="1448525" y="1513200"/>
            <a:ext cx="6617659" cy="2984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p:nvPr/>
        </p:nvSpPr>
        <p:spPr>
          <a:xfrm>
            <a:off x="1777625" y="272146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1507275" y="2244950"/>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1240375" y="29595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3199025" y="18538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1777625" y="34065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2285800" y="272146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3199025" y="22449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2750725" y="298921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2750725" y="337671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2238300" y="38468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txBox="1"/>
          <p:nvPr/>
        </p:nvSpPr>
        <p:spPr>
          <a:xfrm>
            <a:off x="1141000" y="1879975"/>
            <a:ext cx="56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(2,6)</a:t>
            </a:r>
            <a:endParaRPr>
              <a:latin typeface="Lato"/>
              <a:ea typeface="Lato"/>
              <a:cs typeface="Lato"/>
              <a:sym typeface="Lato"/>
            </a:endParaRPr>
          </a:p>
        </p:txBody>
      </p:sp>
      <p:sp>
        <p:nvSpPr>
          <p:cNvPr id="254" name="Google Shape;254;p27"/>
          <p:cNvSpPr txBox="1"/>
          <p:nvPr/>
        </p:nvSpPr>
        <p:spPr>
          <a:xfrm>
            <a:off x="797875" y="27214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(1,4)</a:t>
            </a:r>
            <a:endParaRPr/>
          </a:p>
        </p:txBody>
      </p:sp>
      <p:sp>
        <p:nvSpPr>
          <p:cNvPr id="255" name="Google Shape;255;p27"/>
          <p:cNvSpPr txBox="1"/>
          <p:nvPr/>
        </p:nvSpPr>
        <p:spPr>
          <a:xfrm>
            <a:off x="2904463" y="2914225"/>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(5,4)</a:t>
            </a:r>
            <a:endParaRPr/>
          </a:p>
        </p:txBody>
      </p:sp>
      <p:sp>
        <p:nvSpPr>
          <p:cNvPr id="256" name="Google Shape;256;p27"/>
          <p:cNvSpPr txBox="1"/>
          <p:nvPr/>
        </p:nvSpPr>
        <p:spPr>
          <a:xfrm>
            <a:off x="1630575" y="240450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(3,5)</a:t>
            </a:r>
            <a:endParaRPr/>
          </a:p>
        </p:txBody>
      </p:sp>
      <p:sp>
        <p:nvSpPr>
          <p:cNvPr id="257" name="Google Shape;257;p27"/>
          <p:cNvSpPr txBox="1"/>
          <p:nvPr/>
        </p:nvSpPr>
        <p:spPr>
          <a:xfrm>
            <a:off x="2154100" y="2401325"/>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(4,5)</a:t>
            </a:r>
            <a:endParaRPr/>
          </a:p>
        </p:txBody>
      </p:sp>
      <p:sp>
        <p:nvSpPr>
          <p:cNvPr id="258" name="Google Shape;258;p27"/>
          <p:cNvSpPr txBox="1"/>
          <p:nvPr/>
        </p:nvSpPr>
        <p:spPr>
          <a:xfrm>
            <a:off x="1326125" y="33553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(3,3)</a:t>
            </a:r>
            <a:endParaRPr/>
          </a:p>
        </p:txBody>
      </p:sp>
      <p:sp>
        <p:nvSpPr>
          <p:cNvPr id="259" name="Google Shape;259;p27"/>
          <p:cNvSpPr txBox="1"/>
          <p:nvPr/>
        </p:nvSpPr>
        <p:spPr>
          <a:xfrm>
            <a:off x="2529475" y="3497813"/>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(5,3)</a:t>
            </a:r>
            <a:endParaRPr/>
          </a:p>
        </p:txBody>
      </p:sp>
      <p:sp>
        <p:nvSpPr>
          <p:cNvPr id="260" name="Google Shape;260;p27"/>
          <p:cNvSpPr txBox="1"/>
          <p:nvPr/>
        </p:nvSpPr>
        <p:spPr>
          <a:xfrm>
            <a:off x="2154100" y="39467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(4,2)</a:t>
            </a:r>
            <a:endParaRPr/>
          </a:p>
        </p:txBody>
      </p:sp>
      <p:sp>
        <p:nvSpPr>
          <p:cNvPr id="261" name="Google Shape;261;p27"/>
          <p:cNvSpPr txBox="1"/>
          <p:nvPr/>
        </p:nvSpPr>
        <p:spPr>
          <a:xfrm>
            <a:off x="3333725" y="2144738"/>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(6,6)</a:t>
            </a:r>
            <a:endParaRPr/>
          </a:p>
        </p:txBody>
      </p:sp>
      <p:sp>
        <p:nvSpPr>
          <p:cNvPr id="262" name="Google Shape;262;p27"/>
          <p:cNvSpPr txBox="1"/>
          <p:nvPr/>
        </p:nvSpPr>
        <p:spPr>
          <a:xfrm>
            <a:off x="3333725" y="17536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(6,7)</a:t>
            </a:r>
            <a:endParaRPr/>
          </a:p>
        </p:txBody>
      </p:sp>
      <p:sp>
        <p:nvSpPr>
          <p:cNvPr id="263" name="Google Shape;263;p27"/>
          <p:cNvSpPr txBox="1"/>
          <p:nvPr/>
        </p:nvSpPr>
        <p:spPr>
          <a:xfrm>
            <a:off x="220175" y="1566350"/>
            <a:ext cx="41133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grpSp>
        <p:nvGrpSpPr>
          <p:cNvPr id="264" name="Google Shape;264;p27"/>
          <p:cNvGrpSpPr/>
          <p:nvPr/>
        </p:nvGrpSpPr>
        <p:grpSpPr>
          <a:xfrm>
            <a:off x="5439375" y="1885950"/>
            <a:ext cx="3179350" cy="2593300"/>
            <a:chOff x="5439375" y="1885950"/>
            <a:chExt cx="3179350" cy="2593300"/>
          </a:xfrm>
        </p:grpSpPr>
        <p:sp>
          <p:nvSpPr>
            <p:cNvPr id="265" name="Google Shape;265;p27"/>
            <p:cNvSpPr/>
            <p:nvPr/>
          </p:nvSpPr>
          <p:spPr>
            <a:xfrm>
              <a:off x="6419125" y="2853764"/>
              <a:ext cx="201000" cy="199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6148775" y="2377250"/>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5881875" y="30918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7840525" y="19861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6419125" y="35388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6927300" y="285376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7840525" y="2377239"/>
              <a:ext cx="201000" cy="199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7392225" y="312151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7392225" y="350901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6879800" y="39791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txBox="1"/>
            <p:nvPr/>
          </p:nvSpPr>
          <p:spPr>
            <a:xfrm>
              <a:off x="5782500" y="2012275"/>
              <a:ext cx="56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(2,6)</a:t>
              </a:r>
              <a:endParaRPr>
                <a:latin typeface="Lato"/>
                <a:ea typeface="Lato"/>
                <a:cs typeface="Lato"/>
                <a:sym typeface="Lato"/>
              </a:endParaRPr>
            </a:p>
          </p:txBody>
        </p:sp>
        <p:sp>
          <p:nvSpPr>
            <p:cNvPr id="276" name="Google Shape;276;p27"/>
            <p:cNvSpPr txBox="1"/>
            <p:nvPr/>
          </p:nvSpPr>
          <p:spPr>
            <a:xfrm>
              <a:off x="5439375" y="28537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(1,4)</a:t>
              </a:r>
              <a:endParaRPr/>
            </a:p>
          </p:txBody>
        </p:sp>
        <p:sp>
          <p:nvSpPr>
            <p:cNvPr id="277" name="Google Shape;277;p27"/>
            <p:cNvSpPr txBox="1"/>
            <p:nvPr/>
          </p:nvSpPr>
          <p:spPr>
            <a:xfrm>
              <a:off x="7545963" y="3046525"/>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(5,4)</a:t>
              </a:r>
              <a:endParaRPr/>
            </a:p>
          </p:txBody>
        </p:sp>
        <p:sp>
          <p:nvSpPr>
            <p:cNvPr id="278" name="Google Shape;278;p27"/>
            <p:cNvSpPr txBox="1"/>
            <p:nvPr/>
          </p:nvSpPr>
          <p:spPr>
            <a:xfrm>
              <a:off x="6272075" y="253680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(3,5)</a:t>
              </a:r>
              <a:endParaRPr/>
            </a:p>
          </p:txBody>
        </p:sp>
        <p:sp>
          <p:nvSpPr>
            <p:cNvPr id="279" name="Google Shape;279;p27"/>
            <p:cNvSpPr txBox="1"/>
            <p:nvPr/>
          </p:nvSpPr>
          <p:spPr>
            <a:xfrm>
              <a:off x="6795600" y="2533625"/>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(4,5)</a:t>
              </a:r>
              <a:endParaRPr/>
            </a:p>
          </p:txBody>
        </p:sp>
        <p:sp>
          <p:nvSpPr>
            <p:cNvPr id="280" name="Google Shape;280;p27"/>
            <p:cNvSpPr txBox="1"/>
            <p:nvPr/>
          </p:nvSpPr>
          <p:spPr>
            <a:xfrm>
              <a:off x="5967625" y="34876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(3,3)</a:t>
              </a:r>
              <a:endParaRPr/>
            </a:p>
          </p:txBody>
        </p:sp>
        <p:sp>
          <p:nvSpPr>
            <p:cNvPr id="281" name="Google Shape;281;p27"/>
            <p:cNvSpPr txBox="1"/>
            <p:nvPr/>
          </p:nvSpPr>
          <p:spPr>
            <a:xfrm>
              <a:off x="7170975" y="3630113"/>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(5,3)</a:t>
              </a:r>
              <a:endParaRPr/>
            </a:p>
          </p:txBody>
        </p:sp>
        <p:sp>
          <p:nvSpPr>
            <p:cNvPr id="282" name="Google Shape;282;p27"/>
            <p:cNvSpPr txBox="1"/>
            <p:nvPr/>
          </p:nvSpPr>
          <p:spPr>
            <a:xfrm>
              <a:off x="6795600" y="40790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(4,2)</a:t>
              </a:r>
              <a:endParaRPr/>
            </a:p>
          </p:txBody>
        </p:sp>
        <p:sp>
          <p:nvSpPr>
            <p:cNvPr id="283" name="Google Shape;283;p27"/>
            <p:cNvSpPr txBox="1"/>
            <p:nvPr/>
          </p:nvSpPr>
          <p:spPr>
            <a:xfrm>
              <a:off x="7975225" y="2277038"/>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(6,6)</a:t>
              </a:r>
              <a:endParaRPr/>
            </a:p>
          </p:txBody>
        </p:sp>
        <p:sp>
          <p:nvSpPr>
            <p:cNvPr id="284" name="Google Shape;284;p27"/>
            <p:cNvSpPr txBox="1"/>
            <p:nvPr/>
          </p:nvSpPr>
          <p:spPr>
            <a:xfrm>
              <a:off x="7975225" y="18859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(6,7)</a:t>
              </a:r>
              <a:endParaRPr/>
            </a:p>
          </p:txBody>
        </p:sp>
      </p:grpSp>
      <p:sp>
        <p:nvSpPr>
          <p:cNvPr id="285" name="Google Shape;285;p27"/>
          <p:cNvSpPr/>
          <p:nvPr/>
        </p:nvSpPr>
        <p:spPr>
          <a:xfrm>
            <a:off x="3989725" y="2915225"/>
            <a:ext cx="13386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txBox="1"/>
          <p:nvPr/>
        </p:nvSpPr>
        <p:spPr>
          <a:xfrm>
            <a:off x="2104950" y="4594325"/>
            <a:ext cx="4500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Randomly choosing c</a:t>
            </a:r>
            <a:r>
              <a:rPr lang="en" baseline="-25000">
                <a:latin typeface="Lato"/>
                <a:ea typeface="Lato"/>
                <a:cs typeface="Lato"/>
                <a:sym typeface="Lato"/>
              </a:rPr>
              <a:t>1</a:t>
            </a:r>
            <a:r>
              <a:rPr lang="en">
                <a:latin typeface="Lato"/>
                <a:ea typeface="Lato"/>
                <a:cs typeface="Lato"/>
                <a:sym typeface="Lato"/>
              </a:rPr>
              <a:t> as (3,5) and c</a:t>
            </a:r>
            <a:r>
              <a:rPr lang="en" baseline="-25000">
                <a:latin typeface="Lato"/>
                <a:ea typeface="Lato"/>
                <a:cs typeface="Lato"/>
                <a:sym typeface="Lato"/>
              </a:rPr>
              <a:t>2</a:t>
            </a:r>
            <a:r>
              <a:rPr lang="en">
                <a:latin typeface="Lato"/>
                <a:ea typeface="Lato"/>
                <a:cs typeface="Lato"/>
                <a:sym typeface="Lato"/>
              </a:rPr>
              <a:t> as (6,6)</a:t>
            </a:r>
            <a:endParaRPr>
              <a:latin typeface="Lato"/>
              <a:ea typeface="Lato"/>
              <a:cs typeface="Lato"/>
              <a:sym typeface="Lato"/>
            </a:endParaRPr>
          </a:p>
        </p:txBody>
      </p:sp>
      <p:sp>
        <p:nvSpPr>
          <p:cNvPr id="287" name="Google Shape;287;p27"/>
          <p:cNvSpPr txBox="1">
            <a:spLocks noGrp="1"/>
          </p:cNvSpPr>
          <p:nvPr>
            <p:ph type="title"/>
          </p:nvPr>
        </p:nvSpPr>
        <p:spPr>
          <a:xfrm rot="-5400481">
            <a:off x="-630469" y="2419280"/>
            <a:ext cx="2143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cxnSp>
        <p:nvCxnSpPr>
          <p:cNvPr id="288" name="Google Shape;288;p27"/>
          <p:cNvCxnSpPr/>
          <p:nvPr/>
        </p:nvCxnSpPr>
        <p:spPr>
          <a:xfrm>
            <a:off x="709025" y="2019225"/>
            <a:ext cx="0" cy="22503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par>
                                <p:cTn id="8" presetID="10" presetClass="entr" presetSubtype="0" fill="hold" nodeType="withEffect">
                                  <p:stCondLst>
                                    <p:cond delay="0"/>
                                  </p:stCondLst>
                                  <p:childTnLst>
                                    <p:set>
                                      <p:cBhvr>
                                        <p:cTn id="9" dur="1" fill="hold">
                                          <p:stCondLst>
                                            <p:cond delay="0"/>
                                          </p:stCondLst>
                                        </p:cTn>
                                        <p:tgtEl>
                                          <p:spTgt spid="244"/>
                                        </p:tgtEl>
                                        <p:attrNameLst>
                                          <p:attrName>style.visibility</p:attrName>
                                        </p:attrNameLst>
                                      </p:cBhvr>
                                      <p:to>
                                        <p:strVal val="visible"/>
                                      </p:to>
                                    </p:set>
                                    <p:animEffect transition="in" filter="fade">
                                      <p:cBhvr>
                                        <p:cTn id="10" dur="1000"/>
                                        <p:tgtEl>
                                          <p:spTgt spid="244"/>
                                        </p:tgtEl>
                                      </p:cBhvr>
                                    </p:animEffect>
                                  </p:childTnLst>
                                </p:cTn>
                              </p:par>
                              <p:par>
                                <p:cTn id="11" presetID="10" presetClass="entr" presetSubtype="0" fill="hold" nodeType="withEffect">
                                  <p:stCondLst>
                                    <p:cond delay="0"/>
                                  </p:stCondLst>
                                  <p:childTnLst>
                                    <p:set>
                                      <p:cBhvr>
                                        <p:cTn id="12" dur="1" fill="hold">
                                          <p:stCondLst>
                                            <p:cond delay="0"/>
                                          </p:stCondLst>
                                        </p:cTn>
                                        <p:tgtEl>
                                          <p:spTgt spid="245"/>
                                        </p:tgtEl>
                                        <p:attrNameLst>
                                          <p:attrName>style.visibility</p:attrName>
                                        </p:attrNameLst>
                                      </p:cBhvr>
                                      <p:to>
                                        <p:strVal val="visible"/>
                                      </p:to>
                                    </p:set>
                                    <p:animEffect transition="in" filter="fade">
                                      <p:cBhvr>
                                        <p:cTn id="13" dur="1000"/>
                                        <p:tgtEl>
                                          <p:spTgt spid="245"/>
                                        </p:tgtEl>
                                      </p:cBhvr>
                                    </p:animEffect>
                                  </p:childTnLst>
                                </p:cTn>
                              </p:par>
                              <p:par>
                                <p:cTn id="14" presetID="10" presetClass="entr" presetSubtype="0" fill="hold" nodeType="withEffect">
                                  <p:stCondLst>
                                    <p:cond delay="0"/>
                                  </p:stCondLst>
                                  <p:childTnLst>
                                    <p:set>
                                      <p:cBhvr>
                                        <p:cTn id="15" dur="1" fill="hold">
                                          <p:stCondLst>
                                            <p:cond delay="0"/>
                                          </p:stCondLst>
                                        </p:cTn>
                                        <p:tgtEl>
                                          <p:spTgt spid="246"/>
                                        </p:tgtEl>
                                        <p:attrNameLst>
                                          <p:attrName>style.visibility</p:attrName>
                                        </p:attrNameLst>
                                      </p:cBhvr>
                                      <p:to>
                                        <p:strVal val="visible"/>
                                      </p:to>
                                    </p:set>
                                    <p:animEffect transition="in" filter="fade">
                                      <p:cBhvr>
                                        <p:cTn id="16" dur="1000"/>
                                        <p:tgtEl>
                                          <p:spTgt spid="246"/>
                                        </p:tgtEl>
                                      </p:cBhvr>
                                    </p:animEffect>
                                  </p:childTnLst>
                                </p:cTn>
                              </p:par>
                              <p:par>
                                <p:cTn id="17" presetID="10" presetClass="entr" presetSubtype="0" fill="hold" nodeType="withEffect">
                                  <p:stCondLst>
                                    <p:cond delay="0"/>
                                  </p:stCondLst>
                                  <p:childTnLst>
                                    <p:set>
                                      <p:cBhvr>
                                        <p:cTn id="18" dur="1" fill="hold">
                                          <p:stCondLst>
                                            <p:cond delay="0"/>
                                          </p:stCondLst>
                                        </p:cTn>
                                        <p:tgtEl>
                                          <p:spTgt spid="247"/>
                                        </p:tgtEl>
                                        <p:attrNameLst>
                                          <p:attrName>style.visibility</p:attrName>
                                        </p:attrNameLst>
                                      </p:cBhvr>
                                      <p:to>
                                        <p:strVal val="visible"/>
                                      </p:to>
                                    </p:set>
                                    <p:animEffect transition="in" filter="fade">
                                      <p:cBhvr>
                                        <p:cTn id="19" dur="1000"/>
                                        <p:tgtEl>
                                          <p:spTgt spid="247"/>
                                        </p:tgtEl>
                                      </p:cBhvr>
                                    </p:animEffect>
                                  </p:childTnLst>
                                </p:cTn>
                              </p:par>
                              <p:par>
                                <p:cTn id="20" presetID="10" presetClass="entr" presetSubtype="0" fill="hold" nodeType="withEffect">
                                  <p:stCondLst>
                                    <p:cond delay="0"/>
                                  </p:stCondLst>
                                  <p:childTnLst>
                                    <p:set>
                                      <p:cBhvr>
                                        <p:cTn id="21" dur="1" fill="hold">
                                          <p:stCondLst>
                                            <p:cond delay="0"/>
                                          </p:stCondLst>
                                        </p:cTn>
                                        <p:tgtEl>
                                          <p:spTgt spid="248"/>
                                        </p:tgtEl>
                                        <p:attrNameLst>
                                          <p:attrName>style.visibility</p:attrName>
                                        </p:attrNameLst>
                                      </p:cBhvr>
                                      <p:to>
                                        <p:strVal val="visible"/>
                                      </p:to>
                                    </p:set>
                                    <p:animEffect transition="in" filter="fade">
                                      <p:cBhvr>
                                        <p:cTn id="22" dur="1000"/>
                                        <p:tgtEl>
                                          <p:spTgt spid="248"/>
                                        </p:tgtEl>
                                      </p:cBhvr>
                                    </p:animEffect>
                                  </p:childTnLst>
                                </p:cTn>
                              </p:par>
                              <p:par>
                                <p:cTn id="23" presetID="10" presetClass="entr" presetSubtype="0" fill="hold" nodeType="withEffect">
                                  <p:stCondLst>
                                    <p:cond delay="0"/>
                                  </p:stCondLst>
                                  <p:childTnLst>
                                    <p:set>
                                      <p:cBhvr>
                                        <p:cTn id="24" dur="1" fill="hold">
                                          <p:stCondLst>
                                            <p:cond delay="0"/>
                                          </p:stCondLst>
                                        </p:cTn>
                                        <p:tgtEl>
                                          <p:spTgt spid="249"/>
                                        </p:tgtEl>
                                        <p:attrNameLst>
                                          <p:attrName>style.visibility</p:attrName>
                                        </p:attrNameLst>
                                      </p:cBhvr>
                                      <p:to>
                                        <p:strVal val="visible"/>
                                      </p:to>
                                    </p:set>
                                    <p:animEffect transition="in" filter="fade">
                                      <p:cBhvr>
                                        <p:cTn id="25" dur="1000"/>
                                        <p:tgtEl>
                                          <p:spTgt spid="249"/>
                                        </p:tgtEl>
                                      </p:cBhvr>
                                    </p:animEffect>
                                  </p:childTnLst>
                                </p:cTn>
                              </p:par>
                              <p:par>
                                <p:cTn id="26" presetID="10" presetClass="entr" presetSubtype="0" fill="hold" nodeType="withEffect">
                                  <p:stCondLst>
                                    <p:cond delay="0"/>
                                  </p:stCondLst>
                                  <p:childTnLst>
                                    <p:set>
                                      <p:cBhvr>
                                        <p:cTn id="27" dur="1" fill="hold">
                                          <p:stCondLst>
                                            <p:cond delay="0"/>
                                          </p:stCondLst>
                                        </p:cTn>
                                        <p:tgtEl>
                                          <p:spTgt spid="250"/>
                                        </p:tgtEl>
                                        <p:attrNameLst>
                                          <p:attrName>style.visibility</p:attrName>
                                        </p:attrNameLst>
                                      </p:cBhvr>
                                      <p:to>
                                        <p:strVal val="visible"/>
                                      </p:to>
                                    </p:set>
                                    <p:animEffect transition="in" filter="fade">
                                      <p:cBhvr>
                                        <p:cTn id="28" dur="1000"/>
                                        <p:tgtEl>
                                          <p:spTgt spid="250"/>
                                        </p:tgtEl>
                                      </p:cBhvr>
                                    </p:animEffect>
                                  </p:childTnLst>
                                </p:cTn>
                              </p:par>
                              <p:par>
                                <p:cTn id="29" presetID="10" presetClass="entr" presetSubtype="0" fill="hold" nodeType="withEffect">
                                  <p:stCondLst>
                                    <p:cond delay="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1000"/>
                                        <p:tgtEl>
                                          <p:spTgt spid="251"/>
                                        </p:tgtEl>
                                      </p:cBhvr>
                                    </p:animEffect>
                                  </p:childTnLst>
                                </p:cTn>
                              </p:par>
                              <p:par>
                                <p:cTn id="32" presetID="10" presetClass="entr" presetSubtype="0" fill="hold" nodeType="withEffect">
                                  <p:stCondLst>
                                    <p:cond delay="0"/>
                                  </p:stCondLst>
                                  <p:childTnLst>
                                    <p:set>
                                      <p:cBhvr>
                                        <p:cTn id="33" dur="1" fill="hold">
                                          <p:stCondLst>
                                            <p:cond delay="0"/>
                                          </p:stCondLst>
                                        </p:cTn>
                                        <p:tgtEl>
                                          <p:spTgt spid="252"/>
                                        </p:tgtEl>
                                        <p:attrNameLst>
                                          <p:attrName>style.visibility</p:attrName>
                                        </p:attrNameLst>
                                      </p:cBhvr>
                                      <p:to>
                                        <p:strVal val="visible"/>
                                      </p:to>
                                    </p:set>
                                    <p:animEffect transition="in" filter="fade">
                                      <p:cBhvr>
                                        <p:cTn id="34" dur="1000"/>
                                        <p:tgtEl>
                                          <p:spTgt spid="252"/>
                                        </p:tgtEl>
                                      </p:cBhvr>
                                    </p:animEffect>
                                  </p:childTnLst>
                                </p:cTn>
                              </p:par>
                              <p:par>
                                <p:cTn id="35" presetID="10" presetClass="entr" presetSubtype="0" fill="hold" nodeType="withEffect">
                                  <p:stCondLst>
                                    <p:cond delay="0"/>
                                  </p:stCondLst>
                                  <p:childTnLst>
                                    <p:set>
                                      <p:cBhvr>
                                        <p:cTn id="36" dur="1" fill="hold">
                                          <p:stCondLst>
                                            <p:cond delay="0"/>
                                          </p:stCondLst>
                                        </p:cTn>
                                        <p:tgtEl>
                                          <p:spTgt spid="253"/>
                                        </p:tgtEl>
                                        <p:attrNameLst>
                                          <p:attrName>style.visibility</p:attrName>
                                        </p:attrNameLst>
                                      </p:cBhvr>
                                      <p:to>
                                        <p:strVal val="visible"/>
                                      </p:to>
                                    </p:set>
                                    <p:animEffect transition="in" filter="fade">
                                      <p:cBhvr>
                                        <p:cTn id="37" dur="1000"/>
                                        <p:tgtEl>
                                          <p:spTgt spid="253"/>
                                        </p:tgtEl>
                                      </p:cBhvr>
                                    </p:animEffect>
                                  </p:childTnLst>
                                </p:cTn>
                              </p:par>
                              <p:par>
                                <p:cTn id="38" presetID="10" presetClass="entr" presetSubtype="0" fill="hold" nodeType="withEffect">
                                  <p:stCondLst>
                                    <p:cond delay="0"/>
                                  </p:stCondLst>
                                  <p:childTnLst>
                                    <p:set>
                                      <p:cBhvr>
                                        <p:cTn id="39" dur="1" fill="hold">
                                          <p:stCondLst>
                                            <p:cond delay="0"/>
                                          </p:stCondLst>
                                        </p:cTn>
                                        <p:tgtEl>
                                          <p:spTgt spid="254"/>
                                        </p:tgtEl>
                                        <p:attrNameLst>
                                          <p:attrName>style.visibility</p:attrName>
                                        </p:attrNameLst>
                                      </p:cBhvr>
                                      <p:to>
                                        <p:strVal val="visible"/>
                                      </p:to>
                                    </p:set>
                                    <p:animEffect transition="in" filter="fade">
                                      <p:cBhvr>
                                        <p:cTn id="40" dur="1000"/>
                                        <p:tgtEl>
                                          <p:spTgt spid="254"/>
                                        </p:tgtEl>
                                      </p:cBhvr>
                                    </p:animEffect>
                                  </p:childTnLst>
                                </p:cTn>
                              </p:par>
                              <p:par>
                                <p:cTn id="41" presetID="10" presetClass="entr" presetSubtype="0" fill="hold" nodeType="withEffect">
                                  <p:stCondLst>
                                    <p:cond delay="0"/>
                                  </p:stCondLst>
                                  <p:childTnLst>
                                    <p:set>
                                      <p:cBhvr>
                                        <p:cTn id="42" dur="1" fill="hold">
                                          <p:stCondLst>
                                            <p:cond delay="0"/>
                                          </p:stCondLst>
                                        </p:cTn>
                                        <p:tgtEl>
                                          <p:spTgt spid="255"/>
                                        </p:tgtEl>
                                        <p:attrNameLst>
                                          <p:attrName>style.visibility</p:attrName>
                                        </p:attrNameLst>
                                      </p:cBhvr>
                                      <p:to>
                                        <p:strVal val="visible"/>
                                      </p:to>
                                    </p:set>
                                    <p:animEffect transition="in" filter="fade">
                                      <p:cBhvr>
                                        <p:cTn id="43" dur="1000"/>
                                        <p:tgtEl>
                                          <p:spTgt spid="255"/>
                                        </p:tgtEl>
                                      </p:cBhvr>
                                    </p:animEffect>
                                  </p:childTnLst>
                                </p:cTn>
                              </p:par>
                              <p:par>
                                <p:cTn id="44" presetID="10" presetClass="entr" presetSubtype="0" fill="hold" nodeType="withEffect">
                                  <p:stCondLst>
                                    <p:cond delay="0"/>
                                  </p:stCondLst>
                                  <p:childTnLst>
                                    <p:set>
                                      <p:cBhvr>
                                        <p:cTn id="45" dur="1" fill="hold">
                                          <p:stCondLst>
                                            <p:cond delay="0"/>
                                          </p:stCondLst>
                                        </p:cTn>
                                        <p:tgtEl>
                                          <p:spTgt spid="256"/>
                                        </p:tgtEl>
                                        <p:attrNameLst>
                                          <p:attrName>style.visibility</p:attrName>
                                        </p:attrNameLst>
                                      </p:cBhvr>
                                      <p:to>
                                        <p:strVal val="visible"/>
                                      </p:to>
                                    </p:set>
                                    <p:animEffect transition="in" filter="fade">
                                      <p:cBhvr>
                                        <p:cTn id="46" dur="1000"/>
                                        <p:tgtEl>
                                          <p:spTgt spid="256"/>
                                        </p:tgtEl>
                                      </p:cBhvr>
                                    </p:animEffect>
                                  </p:childTnLst>
                                </p:cTn>
                              </p:par>
                              <p:par>
                                <p:cTn id="47" presetID="10" presetClass="entr" presetSubtype="0" fill="hold" nodeType="withEffect">
                                  <p:stCondLst>
                                    <p:cond delay="0"/>
                                  </p:stCondLst>
                                  <p:childTnLst>
                                    <p:set>
                                      <p:cBhvr>
                                        <p:cTn id="48" dur="1" fill="hold">
                                          <p:stCondLst>
                                            <p:cond delay="0"/>
                                          </p:stCondLst>
                                        </p:cTn>
                                        <p:tgtEl>
                                          <p:spTgt spid="257"/>
                                        </p:tgtEl>
                                        <p:attrNameLst>
                                          <p:attrName>style.visibility</p:attrName>
                                        </p:attrNameLst>
                                      </p:cBhvr>
                                      <p:to>
                                        <p:strVal val="visible"/>
                                      </p:to>
                                    </p:set>
                                    <p:animEffect transition="in" filter="fade">
                                      <p:cBhvr>
                                        <p:cTn id="49" dur="1000"/>
                                        <p:tgtEl>
                                          <p:spTgt spid="257"/>
                                        </p:tgtEl>
                                      </p:cBhvr>
                                    </p:animEffect>
                                  </p:childTnLst>
                                </p:cTn>
                              </p:par>
                              <p:par>
                                <p:cTn id="50" presetID="10" presetClass="entr" presetSubtype="0" fill="hold" nodeType="withEffect">
                                  <p:stCondLst>
                                    <p:cond delay="0"/>
                                  </p:stCondLst>
                                  <p:childTnLst>
                                    <p:set>
                                      <p:cBhvr>
                                        <p:cTn id="51" dur="1" fill="hold">
                                          <p:stCondLst>
                                            <p:cond delay="0"/>
                                          </p:stCondLst>
                                        </p:cTn>
                                        <p:tgtEl>
                                          <p:spTgt spid="258"/>
                                        </p:tgtEl>
                                        <p:attrNameLst>
                                          <p:attrName>style.visibility</p:attrName>
                                        </p:attrNameLst>
                                      </p:cBhvr>
                                      <p:to>
                                        <p:strVal val="visible"/>
                                      </p:to>
                                    </p:set>
                                    <p:animEffect transition="in" filter="fade">
                                      <p:cBhvr>
                                        <p:cTn id="52" dur="1000"/>
                                        <p:tgtEl>
                                          <p:spTgt spid="258"/>
                                        </p:tgtEl>
                                      </p:cBhvr>
                                    </p:animEffect>
                                  </p:childTnLst>
                                </p:cTn>
                              </p:par>
                              <p:par>
                                <p:cTn id="53" presetID="10" presetClass="entr" presetSubtype="0" fill="hold" nodeType="withEffect">
                                  <p:stCondLst>
                                    <p:cond delay="0"/>
                                  </p:stCondLst>
                                  <p:childTnLst>
                                    <p:set>
                                      <p:cBhvr>
                                        <p:cTn id="54" dur="1" fill="hold">
                                          <p:stCondLst>
                                            <p:cond delay="0"/>
                                          </p:stCondLst>
                                        </p:cTn>
                                        <p:tgtEl>
                                          <p:spTgt spid="259"/>
                                        </p:tgtEl>
                                        <p:attrNameLst>
                                          <p:attrName>style.visibility</p:attrName>
                                        </p:attrNameLst>
                                      </p:cBhvr>
                                      <p:to>
                                        <p:strVal val="visible"/>
                                      </p:to>
                                    </p:set>
                                    <p:animEffect transition="in" filter="fade">
                                      <p:cBhvr>
                                        <p:cTn id="55" dur="1000"/>
                                        <p:tgtEl>
                                          <p:spTgt spid="259"/>
                                        </p:tgtEl>
                                      </p:cBhvr>
                                    </p:animEffect>
                                  </p:childTnLst>
                                </p:cTn>
                              </p:par>
                              <p:par>
                                <p:cTn id="56" presetID="10" presetClass="entr" presetSubtype="0" fill="hold" nodeType="withEffect">
                                  <p:stCondLst>
                                    <p:cond delay="0"/>
                                  </p:stCondLst>
                                  <p:childTnLst>
                                    <p:set>
                                      <p:cBhvr>
                                        <p:cTn id="57" dur="1" fill="hold">
                                          <p:stCondLst>
                                            <p:cond delay="0"/>
                                          </p:stCondLst>
                                        </p:cTn>
                                        <p:tgtEl>
                                          <p:spTgt spid="260"/>
                                        </p:tgtEl>
                                        <p:attrNameLst>
                                          <p:attrName>style.visibility</p:attrName>
                                        </p:attrNameLst>
                                      </p:cBhvr>
                                      <p:to>
                                        <p:strVal val="visible"/>
                                      </p:to>
                                    </p:set>
                                    <p:animEffect transition="in" filter="fade">
                                      <p:cBhvr>
                                        <p:cTn id="58" dur="1000"/>
                                        <p:tgtEl>
                                          <p:spTgt spid="260"/>
                                        </p:tgtEl>
                                      </p:cBhvr>
                                    </p:animEffect>
                                  </p:childTnLst>
                                </p:cTn>
                              </p:par>
                              <p:par>
                                <p:cTn id="59" presetID="10" presetClass="entr" presetSubtype="0" fill="hold" nodeType="with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fade">
                                      <p:cBhvr>
                                        <p:cTn id="61" dur="1000"/>
                                        <p:tgtEl>
                                          <p:spTgt spid="261"/>
                                        </p:tgtEl>
                                      </p:cBhvr>
                                    </p:animEffect>
                                  </p:childTnLst>
                                </p:cTn>
                              </p:par>
                              <p:par>
                                <p:cTn id="62" presetID="10" presetClass="entr" presetSubtype="0" fill="hold" nodeType="withEffect">
                                  <p:stCondLst>
                                    <p:cond delay="0"/>
                                  </p:stCondLst>
                                  <p:childTnLst>
                                    <p:set>
                                      <p:cBhvr>
                                        <p:cTn id="63" dur="1" fill="hold">
                                          <p:stCondLst>
                                            <p:cond delay="0"/>
                                          </p:stCondLst>
                                        </p:cTn>
                                        <p:tgtEl>
                                          <p:spTgt spid="262"/>
                                        </p:tgtEl>
                                        <p:attrNameLst>
                                          <p:attrName>style.visibility</p:attrName>
                                        </p:attrNameLst>
                                      </p:cBhvr>
                                      <p:to>
                                        <p:strVal val="visible"/>
                                      </p:to>
                                    </p:set>
                                    <p:animEffect transition="in" filter="fade">
                                      <p:cBhvr>
                                        <p:cTn id="64" dur="1000"/>
                                        <p:tgtEl>
                                          <p:spTgt spid="262"/>
                                        </p:tgtEl>
                                      </p:cBhvr>
                                    </p:animEffect>
                                  </p:childTnLst>
                                </p:cTn>
                              </p:par>
                              <p:par>
                                <p:cTn id="65" presetID="10" presetClass="entr" presetSubtype="0" fill="hold" nodeType="withEffect">
                                  <p:stCondLst>
                                    <p:cond delay="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1000"/>
                                        <p:tgtEl>
                                          <p:spTgt spid="26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86"/>
                                        </p:tgtEl>
                                        <p:attrNameLst>
                                          <p:attrName>style.visibility</p:attrName>
                                        </p:attrNameLst>
                                      </p:cBhvr>
                                      <p:to>
                                        <p:strVal val="visible"/>
                                      </p:to>
                                    </p:set>
                                    <p:animEffect transition="in" filter="fade">
                                      <p:cBhvr>
                                        <p:cTn id="72" dur="1000"/>
                                        <p:tgtEl>
                                          <p:spTgt spid="286"/>
                                        </p:tgtEl>
                                      </p:cBhvr>
                                    </p:animEffect>
                                  </p:childTnLst>
                                </p:cTn>
                              </p:par>
                              <p:par>
                                <p:cTn id="73" presetID="10" presetClass="entr" presetSubtype="0" fill="hold" nodeType="withEffect">
                                  <p:stCondLst>
                                    <p:cond delay="0"/>
                                  </p:stCondLst>
                                  <p:childTnLst>
                                    <p:set>
                                      <p:cBhvr>
                                        <p:cTn id="74" dur="1" fill="hold">
                                          <p:stCondLst>
                                            <p:cond delay="0"/>
                                          </p:stCondLst>
                                        </p:cTn>
                                        <p:tgtEl>
                                          <p:spTgt spid="285"/>
                                        </p:tgtEl>
                                        <p:attrNameLst>
                                          <p:attrName>style.visibility</p:attrName>
                                        </p:attrNameLst>
                                      </p:cBhvr>
                                      <p:to>
                                        <p:strVal val="visible"/>
                                      </p:to>
                                    </p:set>
                                    <p:animEffect transition="in" filter="fade">
                                      <p:cBhvr>
                                        <p:cTn id="75" dur="1000"/>
                                        <p:tgtEl>
                                          <p:spTgt spid="28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64"/>
                                        </p:tgtEl>
                                        <p:attrNameLst>
                                          <p:attrName>style.visibility</p:attrName>
                                        </p:attrNameLst>
                                      </p:cBhvr>
                                      <p:to>
                                        <p:strVal val="visible"/>
                                      </p:to>
                                    </p:set>
                                    <p:animEffect transition="in" filter="fade">
                                      <p:cBhvr>
                                        <p:cTn id="80" dur="10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p:nvPr/>
        </p:nvSpPr>
        <p:spPr>
          <a:xfrm>
            <a:off x="4229675" y="2425250"/>
            <a:ext cx="1667700" cy="6429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4" name="Google Shape;294;p28"/>
          <p:cNvGraphicFramePr/>
          <p:nvPr/>
        </p:nvGraphicFramePr>
        <p:xfrm>
          <a:off x="6161250" y="760780"/>
          <a:ext cx="3000000" cy="3000000"/>
        </p:xfrm>
        <a:graphic>
          <a:graphicData uri="http://schemas.openxmlformats.org/drawingml/2006/table">
            <a:tbl>
              <a:tblPr>
                <a:noFill/>
                <a:tableStyleId>{2313F456-4B56-48D0-93D6-F19E93FCD5F8}</a:tableStyleId>
              </a:tblPr>
              <a:tblGrid>
                <a:gridCol w="694950"/>
                <a:gridCol w="1041775"/>
                <a:gridCol w="1016800"/>
              </a:tblGrid>
              <a:tr h="516225">
                <a:tc>
                  <a:txBody>
                    <a:bodyPr/>
                    <a:lstStyle/>
                    <a:p>
                      <a:pPr marL="0" lvl="0" indent="0" algn="l" rtl="0">
                        <a:spcBef>
                          <a:spcPts val="0"/>
                        </a:spcBef>
                        <a:spcAft>
                          <a:spcPts val="0"/>
                        </a:spcAft>
                        <a:buNone/>
                      </a:pPr>
                      <a:r>
                        <a:rPr lang="en" sz="1100" b="1"/>
                        <a:t>Points</a:t>
                      </a:r>
                      <a:endParaRPr sz="1100" b="1"/>
                    </a:p>
                  </a:txBody>
                  <a:tcPr marL="91425" marR="91425" marT="91425" marB="91425"/>
                </a:tc>
                <a:tc>
                  <a:txBody>
                    <a:bodyPr/>
                    <a:lstStyle/>
                    <a:p>
                      <a:pPr marL="0" lvl="0" indent="0" algn="l" rtl="0">
                        <a:spcBef>
                          <a:spcPts val="0"/>
                        </a:spcBef>
                        <a:spcAft>
                          <a:spcPts val="0"/>
                        </a:spcAft>
                        <a:buNone/>
                      </a:pPr>
                      <a:r>
                        <a:rPr lang="en" sz="1100" b="1"/>
                        <a:t>Dissimilarity from c1</a:t>
                      </a:r>
                      <a:endParaRPr sz="1100" b="1"/>
                    </a:p>
                  </a:txBody>
                  <a:tcPr marL="91425" marR="91425" marT="91425" marB="91425"/>
                </a:tc>
                <a:tc>
                  <a:txBody>
                    <a:bodyPr/>
                    <a:lstStyle/>
                    <a:p>
                      <a:pPr marL="0" lvl="0" indent="0" algn="l" rtl="0">
                        <a:spcBef>
                          <a:spcPts val="0"/>
                        </a:spcBef>
                        <a:spcAft>
                          <a:spcPts val="0"/>
                        </a:spcAft>
                        <a:buNone/>
                      </a:pPr>
                      <a:r>
                        <a:rPr lang="en" sz="1100" b="1"/>
                        <a:t>Dissimilarity from c2</a:t>
                      </a:r>
                      <a:endParaRPr sz="1100" b="1"/>
                    </a:p>
                  </a:txBody>
                  <a:tcPr marL="91425" marR="91425" marT="91425" marB="91425"/>
                </a:tc>
              </a:tr>
              <a:tr h="357850">
                <a:tc>
                  <a:txBody>
                    <a:bodyPr/>
                    <a:lstStyle/>
                    <a:p>
                      <a:pPr marL="0" lvl="0" indent="0" algn="l" rtl="0">
                        <a:spcBef>
                          <a:spcPts val="0"/>
                        </a:spcBef>
                        <a:spcAft>
                          <a:spcPts val="0"/>
                        </a:spcAft>
                        <a:buNone/>
                      </a:pPr>
                      <a:r>
                        <a:rPr lang="en" sz="1100"/>
                        <a:t>(1,4)</a:t>
                      </a:r>
                      <a:endParaRPr sz="1100"/>
                    </a:p>
                  </a:txBody>
                  <a:tcPr marL="91425" marR="91425" marT="91425" marB="91425"/>
                </a:tc>
                <a:tc>
                  <a:txBody>
                    <a:bodyPr/>
                    <a:lstStyle/>
                    <a:p>
                      <a:pPr marL="0" lvl="0" indent="0" algn="l" rtl="0">
                        <a:spcBef>
                          <a:spcPts val="0"/>
                        </a:spcBef>
                        <a:spcAft>
                          <a:spcPts val="0"/>
                        </a:spcAft>
                        <a:buNone/>
                      </a:pPr>
                      <a:r>
                        <a:rPr lang="en" sz="1100"/>
                        <a:t>3</a:t>
                      </a:r>
                      <a:endParaRPr sz="1100"/>
                    </a:p>
                  </a:txBody>
                  <a:tcPr marL="91425" marR="91425" marT="91425" marB="91425"/>
                </a:tc>
                <a:tc>
                  <a:txBody>
                    <a:bodyPr/>
                    <a:lstStyle/>
                    <a:p>
                      <a:pPr marL="0" lvl="0" indent="0" algn="l" rtl="0">
                        <a:spcBef>
                          <a:spcPts val="0"/>
                        </a:spcBef>
                        <a:spcAft>
                          <a:spcPts val="0"/>
                        </a:spcAft>
                        <a:buNone/>
                      </a:pPr>
                      <a:r>
                        <a:rPr lang="en" sz="1100"/>
                        <a:t>7</a:t>
                      </a:r>
                      <a:endParaRPr sz="1100"/>
                    </a:p>
                  </a:txBody>
                  <a:tcPr marL="91425" marR="91425" marT="91425" marB="91425"/>
                </a:tc>
              </a:tr>
              <a:tr h="357850">
                <a:tc>
                  <a:txBody>
                    <a:bodyPr/>
                    <a:lstStyle/>
                    <a:p>
                      <a:pPr marL="0" lvl="0" indent="0" algn="l" rtl="0">
                        <a:spcBef>
                          <a:spcPts val="0"/>
                        </a:spcBef>
                        <a:spcAft>
                          <a:spcPts val="0"/>
                        </a:spcAft>
                        <a:buNone/>
                      </a:pPr>
                      <a:r>
                        <a:rPr lang="en" sz="1100"/>
                        <a:t>(2,6)</a:t>
                      </a:r>
                      <a:endParaRPr sz="1100"/>
                    </a:p>
                  </a:txBody>
                  <a:tcPr marL="91425" marR="91425" marT="91425" marB="91425"/>
                </a:tc>
                <a:tc>
                  <a:txBody>
                    <a:bodyPr/>
                    <a:lstStyle/>
                    <a:p>
                      <a:pPr marL="0" lvl="0" indent="0" algn="l" rtl="0">
                        <a:spcBef>
                          <a:spcPts val="0"/>
                        </a:spcBef>
                        <a:spcAft>
                          <a:spcPts val="0"/>
                        </a:spcAft>
                        <a:buNone/>
                      </a:pPr>
                      <a:r>
                        <a:rPr lang="en" sz="1100"/>
                        <a:t>2</a:t>
                      </a:r>
                      <a:endParaRPr sz="1100"/>
                    </a:p>
                  </a:txBody>
                  <a:tcPr marL="91425" marR="91425" marT="91425" marB="91425"/>
                </a:tc>
                <a:tc>
                  <a:txBody>
                    <a:bodyPr/>
                    <a:lstStyle/>
                    <a:p>
                      <a:pPr marL="0" lvl="0" indent="0" algn="l" rtl="0">
                        <a:spcBef>
                          <a:spcPts val="0"/>
                        </a:spcBef>
                        <a:spcAft>
                          <a:spcPts val="0"/>
                        </a:spcAft>
                        <a:buNone/>
                      </a:pPr>
                      <a:r>
                        <a:rPr lang="en" sz="1100"/>
                        <a:t>4</a:t>
                      </a:r>
                      <a:endParaRPr sz="1100"/>
                    </a:p>
                  </a:txBody>
                  <a:tcPr marL="91425" marR="91425" marT="91425" marB="91425"/>
                </a:tc>
              </a:tr>
              <a:tr h="357850">
                <a:tc>
                  <a:txBody>
                    <a:bodyPr/>
                    <a:lstStyle/>
                    <a:p>
                      <a:pPr marL="0" lvl="0" indent="0" algn="l" rtl="0">
                        <a:spcBef>
                          <a:spcPts val="0"/>
                        </a:spcBef>
                        <a:spcAft>
                          <a:spcPts val="0"/>
                        </a:spcAft>
                        <a:buNone/>
                      </a:pPr>
                      <a:r>
                        <a:rPr lang="en" sz="1100"/>
                        <a:t>(3,3)</a:t>
                      </a:r>
                      <a:endParaRPr sz="1100"/>
                    </a:p>
                  </a:txBody>
                  <a:tcPr marL="91425" marR="91425" marT="91425" marB="91425"/>
                </a:tc>
                <a:tc>
                  <a:txBody>
                    <a:bodyPr/>
                    <a:lstStyle/>
                    <a:p>
                      <a:pPr marL="0" lvl="0" indent="0" algn="l" rtl="0">
                        <a:spcBef>
                          <a:spcPts val="0"/>
                        </a:spcBef>
                        <a:spcAft>
                          <a:spcPts val="0"/>
                        </a:spcAft>
                        <a:buNone/>
                      </a:pPr>
                      <a:r>
                        <a:rPr lang="en" sz="1100"/>
                        <a:t>2</a:t>
                      </a:r>
                      <a:endParaRPr sz="1100"/>
                    </a:p>
                  </a:txBody>
                  <a:tcPr marL="91425" marR="91425" marT="91425" marB="91425"/>
                </a:tc>
                <a:tc>
                  <a:txBody>
                    <a:bodyPr/>
                    <a:lstStyle/>
                    <a:p>
                      <a:pPr marL="0" lvl="0" indent="0" algn="l" rtl="0">
                        <a:spcBef>
                          <a:spcPts val="0"/>
                        </a:spcBef>
                        <a:spcAft>
                          <a:spcPts val="0"/>
                        </a:spcAft>
                        <a:buNone/>
                      </a:pPr>
                      <a:r>
                        <a:rPr lang="en" sz="1100"/>
                        <a:t>6</a:t>
                      </a:r>
                      <a:endParaRPr sz="1100"/>
                    </a:p>
                  </a:txBody>
                  <a:tcPr marL="91425" marR="91425" marT="91425" marB="91425"/>
                </a:tc>
              </a:tr>
              <a:tr h="357850">
                <a:tc>
                  <a:txBody>
                    <a:bodyPr/>
                    <a:lstStyle/>
                    <a:p>
                      <a:pPr marL="0" lvl="0" indent="0" algn="l" rtl="0">
                        <a:spcBef>
                          <a:spcPts val="0"/>
                        </a:spcBef>
                        <a:spcAft>
                          <a:spcPts val="0"/>
                        </a:spcAft>
                        <a:buNone/>
                      </a:pPr>
                      <a:r>
                        <a:rPr lang="en" sz="1100"/>
                        <a:t>(3,5)</a:t>
                      </a:r>
                      <a:endParaRPr sz="1100"/>
                    </a:p>
                  </a:txBody>
                  <a:tcPr marL="91425" marR="91425" marT="91425" marB="91425"/>
                </a:tc>
                <a:tc>
                  <a:txBody>
                    <a:bodyPr/>
                    <a:lstStyle/>
                    <a:p>
                      <a:pPr marL="0" lvl="0" indent="0" algn="l" rtl="0">
                        <a:spcBef>
                          <a:spcPts val="0"/>
                        </a:spcBef>
                        <a:spcAft>
                          <a:spcPts val="0"/>
                        </a:spcAft>
                        <a:buNone/>
                      </a:pPr>
                      <a:r>
                        <a:rPr lang="en" sz="1100"/>
                        <a:t>-</a:t>
                      </a:r>
                      <a:endParaRPr sz="1100"/>
                    </a:p>
                  </a:txBody>
                  <a:tcPr marL="91425" marR="91425" marT="91425" marB="91425"/>
                </a:tc>
                <a:tc>
                  <a:txBody>
                    <a:bodyPr/>
                    <a:lstStyle/>
                    <a:p>
                      <a:pPr marL="0" lvl="0" indent="0" algn="l" rtl="0">
                        <a:spcBef>
                          <a:spcPts val="0"/>
                        </a:spcBef>
                        <a:spcAft>
                          <a:spcPts val="0"/>
                        </a:spcAft>
                        <a:buNone/>
                      </a:pPr>
                      <a:r>
                        <a:rPr lang="en" sz="1100"/>
                        <a:t>-</a:t>
                      </a:r>
                      <a:endParaRPr sz="1100"/>
                    </a:p>
                  </a:txBody>
                  <a:tcPr marL="91425" marR="91425" marT="91425" marB="91425"/>
                </a:tc>
              </a:tr>
              <a:tr h="357850">
                <a:tc>
                  <a:txBody>
                    <a:bodyPr/>
                    <a:lstStyle/>
                    <a:p>
                      <a:pPr marL="0" lvl="0" indent="0" algn="l" rtl="0">
                        <a:spcBef>
                          <a:spcPts val="0"/>
                        </a:spcBef>
                        <a:spcAft>
                          <a:spcPts val="0"/>
                        </a:spcAft>
                        <a:buNone/>
                      </a:pPr>
                      <a:r>
                        <a:rPr lang="en" sz="1100"/>
                        <a:t>(4,2)</a:t>
                      </a:r>
                      <a:endParaRPr sz="1100"/>
                    </a:p>
                  </a:txBody>
                  <a:tcPr marL="91425" marR="91425" marT="91425" marB="91425"/>
                </a:tc>
                <a:tc>
                  <a:txBody>
                    <a:bodyPr/>
                    <a:lstStyle/>
                    <a:p>
                      <a:pPr marL="0" lvl="0" indent="0" algn="l" rtl="0">
                        <a:spcBef>
                          <a:spcPts val="0"/>
                        </a:spcBef>
                        <a:spcAft>
                          <a:spcPts val="0"/>
                        </a:spcAft>
                        <a:buNone/>
                      </a:pPr>
                      <a:r>
                        <a:rPr lang="en" sz="1100"/>
                        <a:t>4</a:t>
                      </a:r>
                      <a:endParaRPr sz="1100"/>
                    </a:p>
                  </a:txBody>
                  <a:tcPr marL="91425" marR="91425" marT="91425" marB="91425"/>
                </a:tc>
                <a:tc>
                  <a:txBody>
                    <a:bodyPr/>
                    <a:lstStyle/>
                    <a:p>
                      <a:pPr marL="0" lvl="0" indent="0" algn="l" rtl="0">
                        <a:spcBef>
                          <a:spcPts val="0"/>
                        </a:spcBef>
                        <a:spcAft>
                          <a:spcPts val="0"/>
                        </a:spcAft>
                        <a:buNone/>
                      </a:pPr>
                      <a:r>
                        <a:rPr lang="en" sz="1100"/>
                        <a:t>6</a:t>
                      </a:r>
                      <a:endParaRPr sz="1100"/>
                    </a:p>
                  </a:txBody>
                  <a:tcPr marL="91425" marR="91425" marT="91425" marB="91425"/>
                </a:tc>
              </a:tr>
              <a:tr h="357850">
                <a:tc>
                  <a:txBody>
                    <a:bodyPr/>
                    <a:lstStyle/>
                    <a:p>
                      <a:pPr marL="0" lvl="0" indent="0" algn="l" rtl="0">
                        <a:spcBef>
                          <a:spcPts val="0"/>
                        </a:spcBef>
                        <a:spcAft>
                          <a:spcPts val="0"/>
                        </a:spcAft>
                        <a:buNone/>
                      </a:pPr>
                      <a:r>
                        <a:rPr lang="en" sz="1100"/>
                        <a:t>(4,5)</a:t>
                      </a:r>
                      <a:endParaRPr sz="1100"/>
                    </a:p>
                  </a:txBody>
                  <a:tcPr marL="91425" marR="91425" marT="91425" marB="91425"/>
                </a:tc>
                <a:tc>
                  <a:txBody>
                    <a:bodyPr/>
                    <a:lstStyle/>
                    <a:p>
                      <a:pPr marL="0" lvl="0" indent="0" algn="l" rtl="0">
                        <a:spcBef>
                          <a:spcPts val="0"/>
                        </a:spcBef>
                        <a:spcAft>
                          <a:spcPts val="0"/>
                        </a:spcAft>
                        <a:buNone/>
                      </a:pPr>
                      <a:r>
                        <a:rPr lang="en" sz="1100"/>
                        <a:t>1</a:t>
                      </a:r>
                      <a:endParaRPr sz="1100"/>
                    </a:p>
                  </a:txBody>
                  <a:tcPr marL="91425" marR="91425" marT="91425" marB="91425"/>
                </a:tc>
                <a:tc>
                  <a:txBody>
                    <a:bodyPr/>
                    <a:lstStyle/>
                    <a:p>
                      <a:pPr marL="0" lvl="0" indent="0" algn="l" rtl="0">
                        <a:spcBef>
                          <a:spcPts val="0"/>
                        </a:spcBef>
                        <a:spcAft>
                          <a:spcPts val="0"/>
                        </a:spcAft>
                        <a:buNone/>
                      </a:pPr>
                      <a:r>
                        <a:rPr lang="en" sz="1100"/>
                        <a:t>3</a:t>
                      </a:r>
                      <a:endParaRPr sz="1100"/>
                    </a:p>
                  </a:txBody>
                  <a:tcPr marL="91425" marR="91425" marT="91425" marB="91425"/>
                </a:tc>
              </a:tr>
              <a:tr h="357850">
                <a:tc>
                  <a:txBody>
                    <a:bodyPr/>
                    <a:lstStyle/>
                    <a:p>
                      <a:pPr marL="0" lvl="0" indent="0" algn="l" rtl="0">
                        <a:spcBef>
                          <a:spcPts val="0"/>
                        </a:spcBef>
                        <a:spcAft>
                          <a:spcPts val="0"/>
                        </a:spcAft>
                        <a:buNone/>
                      </a:pPr>
                      <a:r>
                        <a:rPr lang="en" sz="1100"/>
                        <a:t>(5,3)</a:t>
                      </a:r>
                      <a:endParaRPr sz="1100"/>
                    </a:p>
                  </a:txBody>
                  <a:tcPr marL="91425" marR="91425" marT="91425" marB="91425"/>
                </a:tc>
                <a:tc>
                  <a:txBody>
                    <a:bodyPr/>
                    <a:lstStyle/>
                    <a:p>
                      <a:pPr marL="0" lvl="0" indent="0" algn="l" rtl="0">
                        <a:spcBef>
                          <a:spcPts val="0"/>
                        </a:spcBef>
                        <a:spcAft>
                          <a:spcPts val="0"/>
                        </a:spcAft>
                        <a:buNone/>
                      </a:pPr>
                      <a:r>
                        <a:rPr lang="en" sz="1100"/>
                        <a:t>4</a:t>
                      </a:r>
                      <a:endParaRPr sz="1100"/>
                    </a:p>
                  </a:txBody>
                  <a:tcPr marL="91425" marR="91425" marT="91425" marB="91425"/>
                </a:tc>
                <a:tc>
                  <a:txBody>
                    <a:bodyPr/>
                    <a:lstStyle/>
                    <a:p>
                      <a:pPr marL="0" lvl="0" indent="0" algn="l" rtl="0">
                        <a:spcBef>
                          <a:spcPts val="0"/>
                        </a:spcBef>
                        <a:spcAft>
                          <a:spcPts val="0"/>
                        </a:spcAft>
                        <a:buNone/>
                      </a:pPr>
                      <a:r>
                        <a:rPr lang="en" sz="1100"/>
                        <a:t>4</a:t>
                      </a:r>
                      <a:endParaRPr sz="1100"/>
                    </a:p>
                  </a:txBody>
                  <a:tcPr marL="91425" marR="91425" marT="91425" marB="91425"/>
                </a:tc>
              </a:tr>
              <a:tr h="357850">
                <a:tc>
                  <a:txBody>
                    <a:bodyPr/>
                    <a:lstStyle/>
                    <a:p>
                      <a:pPr marL="0" lvl="0" indent="0" algn="l" rtl="0">
                        <a:spcBef>
                          <a:spcPts val="0"/>
                        </a:spcBef>
                        <a:spcAft>
                          <a:spcPts val="0"/>
                        </a:spcAft>
                        <a:buNone/>
                      </a:pPr>
                      <a:r>
                        <a:rPr lang="en" sz="1100"/>
                        <a:t>(5,4)</a:t>
                      </a:r>
                      <a:endParaRPr sz="1100"/>
                    </a:p>
                  </a:txBody>
                  <a:tcPr marL="91425" marR="91425" marT="91425" marB="91425"/>
                </a:tc>
                <a:tc>
                  <a:txBody>
                    <a:bodyPr/>
                    <a:lstStyle/>
                    <a:p>
                      <a:pPr marL="0" lvl="0" indent="0" algn="l" rtl="0">
                        <a:spcBef>
                          <a:spcPts val="0"/>
                        </a:spcBef>
                        <a:spcAft>
                          <a:spcPts val="0"/>
                        </a:spcAft>
                        <a:buNone/>
                      </a:pPr>
                      <a:r>
                        <a:rPr lang="en" sz="1100"/>
                        <a:t>3</a:t>
                      </a:r>
                      <a:endParaRPr sz="1100"/>
                    </a:p>
                  </a:txBody>
                  <a:tcPr marL="91425" marR="91425" marT="91425" marB="91425"/>
                </a:tc>
                <a:tc>
                  <a:txBody>
                    <a:bodyPr/>
                    <a:lstStyle/>
                    <a:p>
                      <a:pPr marL="0" lvl="0" indent="0" algn="l" rtl="0">
                        <a:spcBef>
                          <a:spcPts val="0"/>
                        </a:spcBef>
                        <a:spcAft>
                          <a:spcPts val="0"/>
                        </a:spcAft>
                        <a:buNone/>
                      </a:pPr>
                      <a:r>
                        <a:rPr lang="en" sz="1100"/>
                        <a:t>3</a:t>
                      </a:r>
                      <a:endParaRPr sz="1100"/>
                    </a:p>
                  </a:txBody>
                  <a:tcPr marL="91425" marR="91425" marT="91425" marB="91425"/>
                </a:tc>
              </a:tr>
              <a:tr h="357850">
                <a:tc>
                  <a:txBody>
                    <a:bodyPr/>
                    <a:lstStyle/>
                    <a:p>
                      <a:pPr marL="0" lvl="0" indent="0" algn="l" rtl="0">
                        <a:spcBef>
                          <a:spcPts val="0"/>
                        </a:spcBef>
                        <a:spcAft>
                          <a:spcPts val="0"/>
                        </a:spcAft>
                        <a:buNone/>
                      </a:pPr>
                      <a:r>
                        <a:rPr lang="en" sz="1100"/>
                        <a:t>(6,6)</a:t>
                      </a:r>
                      <a:endParaRPr sz="1100"/>
                    </a:p>
                  </a:txBody>
                  <a:tcPr marL="91425" marR="91425" marT="91425" marB="91425"/>
                </a:tc>
                <a:tc>
                  <a:txBody>
                    <a:bodyPr/>
                    <a:lstStyle/>
                    <a:p>
                      <a:pPr marL="0" lvl="0" indent="0" algn="l" rtl="0">
                        <a:spcBef>
                          <a:spcPts val="0"/>
                        </a:spcBef>
                        <a:spcAft>
                          <a:spcPts val="0"/>
                        </a:spcAft>
                        <a:buNone/>
                      </a:pPr>
                      <a:r>
                        <a:rPr lang="en" sz="1100"/>
                        <a:t>-</a:t>
                      </a:r>
                      <a:endParaRPr sz="1100"/>
                    </a:p>
                  </a:txBody>
                  <a:tcPr marL="91425" marR="91425" marT="91425" marB="91425"/>
                </a:tc>
                <a:tc>
                  <a:txBody>
                    <a:bodyPr/>
                    <a:lstStyle/>
                    <a:p>
                      <a:pPr marL="0" lvl="0" indent="0" algn="l" rtl="0">
                        <a:spcBef>
                          <a:spcPts val="0"/>
                        </a:spcBef>
                        <a:spcAft>
                          <a:spcPts val="0"/>
                        </a:spcAft>
                        <a:buNone/>
                      </a:pPr>
                      <a:r>
                        <a:rPr lang="en" sz="1100"/>
                        <a:t>-</a:t>
                      </a:r>
                      <a:endParaRPr sz="1100"/>
                    </a:p>
                  </a:txBody>
                  <a:tcPr marL="91425" marR="91425" marT="91425" marB="91425"/>
                </a:tc>
              </a:tr>
              <a:tr h="357850">
                <a:tc>
                  <a:txBody>
                    <a:bodyPr/>
                    <a:lstStyle/>
                    <a:p>
                      <a:pPr marL="0" lvl="0" indent="0" algn="l" rtl="0">
                        <a:spcBef>
                          <a:spcPts val="0"/>
                        </a:spcBef>
                        <a:spcAft>
                          <a:spcPts val="0"/>
                        </a:spcAft>
                        <a:buNone/>
                      </a:pPr>
                      <a:r>
                        <a:rPr lang="en" sz="1100"/>
                        <a:t>(6,7)</a:t>
                      </a:r>
                      <a:endParaRPr sz="1100"/>
                    </a:p>
                  </a:txBody>
                  <a:tcPr marL="91425" marR="91425" marT="91425" marB="91425"/>
                </a:tc>
                <a:tc>
                  <a:txBody>
                    <a:bodyPr/>
                    <a:lstStyle/>
                    <a:p>
                      <a:pPr marL="0" lvl="0" indent="0" algn="l" rtl="0">
                        <a:spcBef>
                          <a:spcPts val="0"/>
                        </a:spcBef>
                        <a:spcAft>
                          <a:spcPts val="0"/>
                        </a:spcAft>
                        <a:buNone/>
                      </a:pPr>
                      <a:r>
                        <a:rPr lang="en" sz="1100"/>
                        <a:t>5</a:t>
                      </a:r>
                      <a:endParaRPr sz="1100"/>
                    </a:p>
                  </a:txBody>
                  <a:tcPr marL="91425" marR="91425" marT="91425" marB="91425"/>
                </a:tc>
                <a:tc>
                  <a:txBody>
                    <a:bodyPr/>
                    <a:lstStyle/>
                    <a:p>
                      <a:pPr marL="0" lvl="0" indent="0" algn="l" rtl="0">
                        <a:spcBef>
                          <a:spcPts val="0"/>
                        </a:spcBef>
                        <a:spcAft>
                          <a:spcPts val="0"/>
                        </a:spcAft>
                        <a:buNone/>
                      </a:pPr>
                      <a:r>
                        <a:rPr lang="en" sz="1100"/>
                        <a:t>1</a:t>
                      </a:r>
                      <a:endParaRPr sz="1100"/>
                    </a:p>
                  </a:txBody>
                  <a:tcPr marL="91425" marR="91425" marT="91425" marB="91425"/>
                </a:tc>
              </a:tr>
            </a:tbl>
          </a:graphicData>
        </a:graphic>
      </p:graphicFrame>
      <p:grpSp>
        <p:nvGrpSpPr>
          <p:cNvPr id="295" name="Google Shape;295;p28"/>
          <p:cNvGrpSpPr/>
          <p:nvPr/>
        </p:nvGrpSpPr>
        <p:grpSpPr>
          <a:xfrm>
            <a:off x="322150" y="1593311"/>
            <a:ext cx="3560075" cy="3201600"/>
            <a:chOff x="322150" y="1593311"/>
            <a:chExt cx="3560075" cy="3201600"/>
          </a:xfrm>
        </p:grpSpPr>
        <p:sp>
          <p:nvSpPr>
            <p:cNvPr id="296" name="Google Shape;296;p28"/>
            <p:cNvSpPr/>
            <p:nvPr/>
          </p:nvSpPr>
          <p:spPr>
            <a:xfrm rot="-218763">
              <a:off x="418485" y="1650331"/>
              <a:ext cx="1891729" cy="3087559"/>
            </a:xfrm>
            <a:prstGeom prst="ellipse">
              <a:avLst/>
            </a:prstGeom>
            <a:no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2330625" y="1624600"/>
              <a:ext cx="1551600" cy="2713500"/>
            </a:xfrm>
            <a:prstGeom prst="ellipse">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28"/>
            <p:cNvGrpSpPr/>
            <p:nvPr/>
          </p:nvGrpSpPr>
          <p:grpSpPr>
            <a:xfrm>
              <a:off x="484650" y="1736363"/>
              <a:ext cx="3179350" cy="2603375"/>
              <a:chOff x="5439375" y="1885950"/>
              <a:chExt cx="3179350" cy="2603375"/>
            </a:xfrm>
          </p:grpSpPr>
          <p:sp>
            <p:nvSpPr>
              <p:cNvPr id="299" name="Google Shape;299;p28"/>
              <p:cNvSpPr/>
              <p:nvPr/>
            </p:nvSpPr>
            <p:spPr>
              <a:xfrm>
                <a:off x="6419125" y="2853764"/>
                <a:ext cx="201000" cy="199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6148775" y="2377250"/>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5881875" y="30918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7840525" y="19861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6419125" y="35388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6927300" y="285376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7840525" y="2377239"/>
                <a:ext cx="201000" cy="199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7392225" y="312151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7392225" y="350901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6879800" y="39791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txBox="1"/>
              <p:nvPr/>
            </p:nvSpPr>
            <p:spPr>
              <a:xfrm>
                <a:off x="5782500" y="2012275"/>
                <a:ext cx="56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(2,6)</a:t>
                </a:r>
                <a:endParaRPr>
                  <a:latin typeface="Lato"/>
                  <a:ea typeface="Lato"/>
                  <a:cs typeface="Lato"/>
                  <a:sym typeface="Lato"/>
                </a:endParaRPr>
              </a:p>
            </p:txBody>
          </p:sp>
          <p:sp>
            <p:nvSpPr>
              <p:cNvPr id="310" name="Google Shape;310;p28"/>
              <p:cNvSpPr txBox="1"/>
              <p:nvPr/>
            </p:nvSpPr>
            <p:spPr>
              <a:xfrm>
                <a:off x="5439375" y="28537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(1,4)</a:t>
                </a:r>
                <a:endParaRPr/>
              </a:p>
            </p:txBody>
          </p:sp>
          <p:sp>
            <p:nvSpPr>
              <p:cNvPr id="311" name="Google Shape;311;p28"/>
              <p:cNvSpPr txBox="1"/>
              <p:nvPr/>
            </p:nvSpPr>
            <p:spPr>
              <a:xfrm>
                <a:off x="7545963" y="3046525"/>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(5,4)</a:t>
                </a:r>
                <a:endParaRPr/>
              </a:p>
            </p:txBody>
          </p:sp>
          <p:sp>
            <p:nvSpPr>
              <p:cNvPr id="312" name="Google Shape;312;p28"/>
              <p:cNvSpPr txBox="1"/>
              <p:nvPr/>
            </p:nvSpPr>
            <p:spPr>
              <a:xfrm>
                <a:off x="6272075" y="253680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(3,5)</a:t>
                </a:r>
                <a:endParaRPr/>
              </a:p>
            </p:txBody>
          </p:sp>
          <p:sp>
            <p:nvSpPr>
              <p:cNvPr id="313" name="Google Shape;313;p28"/>
              <p:cNvSpPr txBox="1"/>
              <p:nvPr/>
            </p:nvSpPr>
            <p:spPr>
              <a:xfrm>
                <a:off x="6707300" y="253680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(4,5)</a:t>
                </a:r>
                <a:endParaRPr/>
              </a:p>
            </p:txBody>
          </p:sp>
          <p:sp>
            <p:nvSpPr>
              <p:cNvPr id="314" name="Google Shape;314;p28"/>
              <p:cNvSpPr txBox="1"/>
              <p:nvPr/>
            </p:nvSpPr>
            <p:spPr>
              <a:xfrm>
                <a:off x="5967625" y="34876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(3,3)</a:t>
                </a:r>
                <a:endParaRPr/>
              </a:p>
            </p:txBody>
          </p:sp>
          <p:sp>
            <p:nvSpPr>
              <p:cNvPr id="315" name="Google Shape;315;p28"/>
              <p:cNvSpPr txBox="1"/>
              <p:nvPr/>
            </p:nvSpPr>
            <p:spPr>
              <a:xfrm>
                <a:off x="7392225" y="3649288"/>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(5,3)</a:t>
                </a:r>
                <a:endParaRPr/>
              </a:p>
            </p:txBody>
          </p:sp>
          <p:sp>
            <p:nvSpPr>
              <p:cNvPr id="316" name="Google Shape;316;p28"/>
              <p:cNvSpPr txBox="1"/>
              <p:nvPr/>
            </p:nvSpPr>
            <p:spPr>
              <a:xfrm>
                <a:off x="6611125" y="4089125"/>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(4,2)</a:t>
                </a:r>
                <a:endParaRPr/>
              </a:p>
            </p:txBody>
          </p:sp>
          <p:sp>
            <p:nvSpPr>
              <p:cNvPr id="317" name="Google Shape;317;p28"/>
              <p:cNvSpPr txBox="1"/>
              <p:nvPr/>
            </p:nvSpPr>
            <p:spPr>
              <a:xfrm>
                <a:off x="7975225" y="2277038"/>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(6,6)</a:t>
                </a:r>
                <a:endParaRPr/>
              </a:p>
            </p:txBody>
          </p:sp>
          <p:sp>
            <p:nvSpPr>
              <p:cNvPr id="318" name="Google Shape;318;p28"/>
              <p:cNvSpPr txBox="1"/>
              <p:nvPr/>
            </p:nvSpPr>
            <p:spPr>
              <a:xfrm>
                <a:off x="7975225" y="18859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(6,7)</a:t>
                </a:r>
                <a:endParaRPr/>
              </a:p>
            </p:txBody>
          </p:sp>
        </p:grpSp>
      </p:grpSp>
      <p:sp>
        <p:nvSpPr>
          <p:cNvPr id="319" name="Google Shape;319;p28"/>
          <p:cNvSpPr txBox="1"/>
          <p:nvPr/>
        </p:nvSpPr>
        <p:spPr>
          <a:xfrm>
            <a:off x="4362650" y="2546600"/>
            <a:ext cx="15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Total Cost = 20</a:t>
            </a:r>
            <a:endParaRPr b="1">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9"/>
                                        </p:tgtEl>
                                        <p:attrNameLst>
                                          <p:attrName>style.visibility</p:attrName>
                                        </p:attrNameLst>
                                      </p:cBhvr>
                                      <p:to>
                                        <p:strVal val="visible"/>
                                      </p:to>
                                    </p:set>
                                    <p:animEffect transition="in" filter="fade">
                                      <p:cBhvr>
                                        <p:cTn id="12" dur="1000"/>
                                        <p:tgtEl>
                                          <p:spTgt spid="319"/>
                                        </p:tgtEl>
                                      </p:cBhvr>
                                    </p:animEffect>
                                  </p:childTnLst>
                                </p:cTn>
                              </p:par>
                              <p:par>
                                <p:cTn id="13" presetID="10" presetClass="entr" presetSubtype="0" fill="hold" nodeType="withEffect">
                                  <p:stCondLst>
                                    <p:cond delay="0"/>
                                  </p:stCondLst>
                                  <p:childTnLst>
                                    <p:set>
                                      <p:cBhvr>
                                        <p:cTn id="14" dur="1" fill="hold">
                                          <p:stCondLst>
                                            <p:cond delay="0"/>
                                          </p:stCondLst>
                                        </p:cTn>
                                        <p:tgtEl>
                                          <p:spTgt spid="293"/>
                                        </p:tgtEl>
                                        <p:attrNameLst>
                                          <p:attrName>style.visibility</p:attrName>
                                        </p:attrNameLst>
                                      </p:cBhvr>
                                      <p:to>
                                        <p:strVal val="visible"/>
                                      </p:to>
                                    </p:set>
                                    <p:animEffect transition="in" filter="fade">
                                      <p:cBhvr>
                                        <p:cTn id="15" dur="1000"/>
                                        <p:tgtEl>
                                          <p:spTgt spid="29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5"/>
                                        </p:tgtEl>
                                        <p:attrNameLst>
                                          <p:attrName>style.visibility</p:attrName>
                                        </p:attrNameLst>
                                      </p:cBhvr>
                                      <p:to>
                                        <p:strVal val="visible"/>
                                      </p:to>
                                    </p:set>
                                    <p:animEffect transition="in" filter="fade">
                                      <p:cBhvr>
                                        <p:cTn id="20" dur="10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graphicFrame>
        <p:nvGraphicFramePr>
          <p:cNvPr id="324" name="Google Shape;324;p29"/>
          <p:cNvGraphicFramePr/>
          <p:nvPr/>
        </p:nvGraphicFramePr>
        <p:xfrm>
          <a:off x="6296950" y="651675"/>
          <a:ext cx="3000000" cy="3000000"/>
        </p:xfrm>
        <a:graphic>
          <a:graphicData uri="http://schemas.openxmlformats.org/drawingml/2006/table">
            <a:tbl>
              <a:tblPr>
                <a:noFill/>
                <a:tableStyleId>{2313F456-4B56-48D0-93D6-F19E93FCD5F8}</a:tableStyleId>
              </a:tblPr>
              <a:tblGrid>
                <a:gridCol w="670425"/>
                <a:gridCol w="1003850"/>
                <a:gridCol w="982025"/>
              </a:tblGrid>
              <a:tr h="439700">
                <a:tc>
                  <a:txBody>
                    <a:bodyPr/>
                    <a:lstStyle/>
                    <a:p>
                      <a:pPr marL="0" lvl="0" indent="0" algn="l" rtl="0">
                        <a:spcBef>
                          <a:spcPts val="0"/>
                        </a:spcBef>
                        <a:spcAft>
                          <a:spcPts val="0"/>
                        </a:spcAft>
                        <a:buNone/>
                      </a:pPr>
                      <a:r>
                        <a:rPr lang="en" sz="1000" b="1"/>
                        <a:t>Points</a:t>
                      </a:r>
                      <a:endParaRPr sz="1000" b="1"/>
                    </a:p>
                  </a:txBody>
                  <a:tcPr marL="91425" marR="91425" marT="91425" marB="91425"/>
                </a:tc>
                <a:tc>
                  <a:txBody>
                    <a:bodyPr/>
                    <a:lstStyle/>
                    <a:p>
                      <a:pPr marL="0" lvl="0" indent="0" algn="l" rtl="0">
                        <a:spcBef>
                          <a:spcPts val="0"/>
                        </a:spcBef>
                        <a:spcAft>
                          <a:spcPts val="0"/>
                        </a:spcAft>
                        <a:buNone/>
                      </a:pPr>
                      <a:r>
                        <a:rPr lang="en" sz="1000" b="1"/>
                        <a:t>Dissimilarity from c1</a:t>
                      </a:r>
                      <a:endParaRPr sz="1000" b="1"/>
                    </a:p>
                  </a:txBody>
                  <a:tcPr marL="91425" marR="91425" marT="91425" marB="91425"/>
                </a:tc>
                <a:tc>
                  <a:txBody>
                    <a:bodyPr/>
                    <a:lstStyle/>
                    <a:p>
                      <a:pPr marL="0" lvl="0" indent="0" algn="l" rtl="0">
                        <a:spcBef>
                          <a:spcPts val="0"/>
                        </a:spcBef>
                        <a:spcAft>
                          <a:spcPts val="0"/>
                        </a:spcAft>
                        <a:buNone/>
                      </a:pPr>
                      <a:r>
                        <a:rPr lang="en" sz="1000" b="1"/>
                        <a:t>Dissimilarity from c2</a:t>
                      </a:r>
                      <a:endParaRPr sz="1000" b="1"/>
                    </a:p>
                  </a:txBody>
                  <a:tcPr marL="91425" marR="91425" marT="91425" marB="91425"/>
                </a:tc>
              </a:tr>
              <a:tr h="330475">
                <a:tc>
                  <a:txBody>
                    <a:bodyPr/>
                    <a:lstStyle/>
                    <a:p>
                      <a:pPr marL="0" lvl="0" indent="0" algn="l" rtl="0">
                        <a:spcBef>
                          <a:spcPts val="0"/>
                        </a:spcBef>
                        <a:spcAft>
                          <a:spcPts val="0"/>
                        </a:spcAft>
                        <a:buNone/>
                      </a:pPr>
                      <a:r>
                        <a:rPr lang="en" sz="1000"/>
                        <a:t>(1,4)</a:t>
                      </a:r>
                      <a:endParaRPr sz="1000"/>
                    </a:p>
                  </a:txBody>
                  <a:tcPr marL="91425" marR="91425" marT="91425" marB="91425"/>
                </a:tc>
                <a:tc>
                  <a:txBody>
                    <a:bodyPr/>
                    <a:lstStyle/>
                    <a:p>
                      <a:pPr marL="0" lvl="0" indent="0" algn="l" rtl="0">
                        <a:spcBef>
                          <a:spcPts val="0"/>
                        </a:spcBef>
                        <a:spcAft>
                          <a:spcPts val="0"/>
                        </a:spcAft>
                        <a:buNone/>
                      </a:pPr>
                      <a:r>
                        <a:rPr lang="en" sz="1000"/>
                        <a:t>3</a:t>
                      </a:r>
                      <a:endParaRPr/>
                    </a:p>
                  </a:txBody>
                  <a:tcPr marL="91425" marR="91425" marT="91425" marB="91425"/>
                </a:tc>
                <a:tc>
                  <a:txBody>
                    <a:bodyPr/>
                    <a:lstStyle/>
                    <a:p>
                      <a:pPr marL="0" lvl="0" indent="0" algn="l" rtl="0">
                        <a:spcBef>
                          <a:spcPts val="0"/>
                        </a:spcBef>
                        <a:spcAft>
                          <a:spcPts val="0"/>
                        </a:spcAft>
                        <a:buNone/>
                      </a:pPr>
                      <a:r>
                        <a:rPr lang="en" sz="1000"/>
                        <a:t>4</a:t>
                      </a:r>
                      <a:endParaRPr/>
                    </a:p>
                  </a:txBody>
                  <a:tcPr marL="91425" marR="91425" marT="91425" marB="91425"/>
                </a:tc>
              </a:tr>
              <a:tr h="330475">
                <a:tc>
                  <a:txBody>
                    <a:bodyPr/>
                    <a:lstStyle/>
                    <a:p>
                      <a:pPr marL="0" lvl="0" indent="0" algn="l" rtl="0">
                        <a:spcBef>
                          <a:spcPts val="0"/>
                        </a:spcBef>
                        <a:spcAft>
                          <a:spcPts val="0"/>
                        </a:spcAft>
                        <a:buNone/>
                      </a:pPr>
                      <a:r>
                        <a:rPr lang="en" sz="1000"/>
                        <a:t>(2,6)</a:t>
                      </a:r>
                      <a:endParaRPr sz="1000"/>
                    </a:p>
                  </a:txBody>
                  <a:tcPr marL="91425" marR="91425" marT="91425" marB="91425"/>
                </a:tc>
                <a:tc>
                  <a:txBody>
                    <a:bodyPr/>
                    <a:lstStyle/>
                    <a:p>
                      <a:pPr marL="0" lvl="0" indent="0" algn="l" rtl="0">
                        <a:spcBef>
                          <a:spcPts val="0"/>
                        </a:spcBef>
                        <a:spcAft>
                          <a:spcPts val="0"/>
                        </a:spcAft>
                        <a:buNone/>
                      </a:pPr>
                      <a:r>
                        <a:rPr lang="en" sz="1000"/>
                        <a:t>4</a:t>
                      </a:r>
                      <a:endParaRPr/>
                    </a:p>
                  </a:txBody>
                  <a:tcPr marL="91425" marR="91425" marT="91425" marB="91425"/>
                </a:tc>
                <a:tc>
                  <a:txBody>
                    <a:bodyPr/>
                    <a:lstStyle/>
                    <a:p>
                      <a:pPr marL="0" lvl="0" indent="0" algn="l" rtl="0">
                        <a:spcBef>
                          <a:spcPts val="0"/>
                        </a:spcBef>
                        <a:spcAft>
                          <a:spcPts val="0"/>
                        </a:spcAft>
                        <a:buNone/>
                      </a:pPr>
                      <a:r>
                        <a:rPr lang="en" sz="1000"/>
                        <a:t>5</a:t>
                      </a:r>
                      <a:endParaRPr/>
                    </a:p>
                  </a:txBody>
                  <a:tcPr marL="91425" marR="91425" marT="91425" marB="91425"/>
                </a:tc>
              </a:tr>
              <a:tr h="330475">
                <a:tc>
                  <a:txBody>
                    <a:bodyPr/>
                    <a:lstStyle/>
                    <a:p>
                      <a:pPr marL="0" lvl="0" indent="0" algn="l" rtl="0">
                        <a:spcBef>
                          <a:spcPts val="0"/>
                        </a:spcBef>
                        <a:spcAft>
                          <a:spcPts val="0"/>
                        </a:spcAft>
                        <a:buNone/>
                      </a:pPr>
                      <a:r>
                        <a:rPr lang="en" sz="1000"/>
                        <a:t>(3,3)</a:t>
                      </a:r>
                      <a:endParaRPr sz="1000"/>
                    </a:p>
                  </a:txBody>
                  <a:tcPr marL="91425" marR="91425" marT="91425" marB="91425"/>
                </a:tc>
                <a:tc>
                  <a:txBody>
                    <a:bodyPr/>
                    <a:lstStyle/>
                    <a:p>
                      <a:pPr marL="0" lvl="0" indent="0" algn="l" rtl="0">
                        <a:spcBef>
                          <a:spcPts val="0"/>
                        </a:spcBef>
                        <a:spcAft>
                          <a:spcPts val="0"/>
                        </a:spcAft>
                        <a:buNone/>
                      </a:pPr>
                      <a:r>
                        <a:rPr lang="en" sz="1000"/>
                        <a:t>-</a:t>
                      </a:r>
                      <a:endParaRPr/>
                    </a:p>
                  </a:txBody>
                  <a:tcPr marL="91425" marR="91425" marT="91425" marB="91425"/>
                </a:tc>
                <a:tc>
                  <a:txBody>
                    <a:bodyPr/>
                    <a:lstStyle/>
                    <a:p>
                      <a:pPr marL="0" lvl="0" indent="0" algn="l" rtl="0">
                        <a:spcBef>
                          <a:spcPts val="0"/>
                        </a:spcBef>
                        <a:spcAft>
                          <a:spcPts val="0"/>
                        </a:spcAft>
                        <a:buNone/>
                      </a:pPr>
                      <a:r>
                        <a:rPr lang="en" sz="1000"/>
                        <a:t>-</a:t>
                      </a:r>
                      <a:endParaRPr/>
                    </a:p>
                  </a:txBody>
                  <a:tcPr marL="91425" marR="91425" marT="91425" marB="91425"/>
                </a:tc>
              </a:tr>
              <a:tr h="330475">
                <a:tc>
                  <a:txBody>
                    <a:bodyPr/>
                    <a:lstStyle/>
                    <a:p>
                      <a:pPr marL="0" lvl="0" indent="0" algn="l" rtl="0">
                        <a:spcBef>
                          <a:spcPts val="0"/>
                        </a:spcBef>
                        <a:spcAft>
                          <a:spcPts val="0"/>
                        </a:spcAft>
                        <a:buNone/>
                      </a:pPr>
                      <a:r>
                        <a:rPr lang="en" sz="1000"/>
                        <a:t>(3,5)</a:t>
                      </a:r>
                      <a:endParaRPr sz="1000"/>
                    </a:p>
                  </a:txBody>
                  <a:tcPr marL="91425" marR="91425" marT="91425" marB="91425"/>
                </a:tc>
                <a:tc>
                  <a:txBody>
                    <a:bodyPr/>
                    <a:lstStyle/>
                    <a:p>
                      <a:pPr marL="0" lvl="0" indent="0" algn="l" rtl="0">
                        <a:spcBef>
                          <a:spcPts val="0"/>
                        </a:spcBef>
                        <a:spcAft>
                          <a:spcPts val="0"/>
                        </a:spcAft>
                        <a:buNone/>
                      </a:pPr>
                      <a:r>
                        <a:rPr lang="en" sz="1000"/>
                        <a:t>2</a:t>
                      </a:r>
                      <a:endParaRPr/>
                    </a:p>
                  </a:txBody>
                  <a:tcPr marL="91425" marR="91425" marT="91425" marB="91425"/>
                </a:tc>
                <a:tc>
                  <a:txBody>
                    <a:bodyPr/>
                    <a:lstStyle/>
                    <a:p>
                      <a:pPr marL="0" lvl="0" indent="0" algn="l" rtl="0">
                        <a:spcBef>
                          <a:spcPts val="0"/>
                        </a:spcBef>
                        <a:spcAft>
                          <a:spcPts val="0"/>
                        </a:spcAft>
                        <a:buNone/>
                      </a:pPr>
                      <a:r>
                        <a:rPr lang="en" sz="1000"/>
                        <a:t>3</a:t>
                      </a:r>
                      <a:endParaRPr/>
                    </a:p>
                  </a:txBody>
                  <a:tcPr marL="91425" marR="91425" marT="91425" marB="91425"/>
                </a:tc>
              </a:tr>
              <a:tr h="330475">
                <a:tc>
                  <a:txBody>
                    <a:bodyPr/>
                    <a:lstStyle/>
                    <a:p>
                      <a:pPr marL="0" lvl="0" indent="0" algn="l" rtl="0">
                        <a:spcBef>
                          <a:spcPts val="0"/>
                        </a:spcBef>
                        <a:spcAft>
                          <a:spcPts val="0"/>
                        </a:spcAft>
                        <a:buNone/>
                      </a:pPr>
                      <a:r>
                        <a:rPr lang="en" sz="1000"/>
                        <a:t>(4,2)</a:t>
                      </a:r>
                      <a:endParaRPr sz="1000"/>
                    </a:p>
                  </a:txBody>
                  <a:tcPr marL="91425" marR="91425" marT="91425" marB="91425"/>
                </a:tc>
                <a:tc>
                  <a:txBody>
                    <a:bodyPr/>
                    <a:lstStyle/>
                    <a:p>
                      <a:pPr marL="0" lvl="0" indent="0" algn="l" rtl="0">
                        <a:spcBef>
                          <a:spcPts val="0"/>
                        </a:spcBef>
                        <a:spcAft>
                          <a:spcPts val="0"/>
                        </a:spcAft>
                        <a:buNone/>
                      </a:pPr>
                      <a:r>
                        <a:rPr lang="en" sz="1000"/>
                        <a:t>2</a:t>
                      </a:r>
                      <a:endParaRPr/>
                    </a:p>
                  </a:txBody>
                  <a:tcPr marL="91425" marR="91425" marT="91425" marB="91425"/>
                </a:tc>
                <a:tc>
                  <a:txBody>
                    <a:bodyPr/>
                    <a:lstStyle/>
                    <a:p>
                      <a:pPr marL="0" lvl="0" indent="0" algn="l" rtl="0">
                        <a:spcBef>
                          <a:spcPts val="0"/>
                        </a:spcBef>
                        <a:spcAft>
                          <a:spcPts val="0"/>
                        </a:spcAft>
                        <a:buNone/>
                      </a:pPr>
                      <a:r>
                        <a:rPr lang="en" sz="1000"/>
                        <a:t>3</a:t>
                      </a:r>
                      <a:endParaRPr/>
                    </a:p>
                  </a:txBody>
                  <a:tcPr marL="91425" marR="91425" marT="91425" marB="91425"/>
                </a:tc>
              </a:tr>
              <a:tr h="330475">
                <a:tc>
                  <a:txBody>
                    <a:bodyPr/>
                    <a:lstStyle/>
                    <a:p>
                      <a:pPr marL="0" lvl="0" indent="0" algn="l" rtl="0">
                        <a:spcBef>
                          <a:spcPts val="0"/>
                        </a:spcBef>
                        <a:spcAft>
                          <a:spcPts val="0"/>
                        </a:spcAft>
                        <a:buNone/>
                      </a:pPr>
                      <a:r>
                        <a:rPr lang="en" sz="1000"/>
                        <a:t>(4,5)</a:t>
                      </a:r>
                      <a:endParaRPr sz="1000"/>
                    </a:p>
                  </a:txBody>
                  <a:tcPr marL="91425" marR="91425" marT="91425" marB="91425"/>
                </a:tc>
                <a:tc>
                  <a:txBody>
                    <a:bodyPr/>
                    <a:lstStyle/>
                    <a:p>
                      <a:pPr marL="0" lvl="0" indent="0" algn="l" rtl="0">
                        <a:spcBef>
                          <a:spcPts val="0"/>
                        </a:spcBef>
                        <a:spcAft>
                          <a:spcPts val="0"/>
                        </a:spcAft>
                        <a:buNone/>
                      </a:pPr>
                      <a:r>
                        <a:rPr lang="en" sz="1000"/>
                        <a:t>3</a:t>
                      </a:r>
                      <a:endParaRPr/>
                    </a:p>
                  </a:txBody>
                  <a:tcPr marL="91425" marR="91425" marT="91425" marB="91425"/>
                </a:tc>
                <a:tc>
                  <a:txBody>
                    <a:bodyPr/>
                    <a:lstStyle/>
                    <a:p>
                      <a:pPr marL="0" lvl="0" indent="0" algn="l" rtl="0">
                        <a:spcBef>
                          <a:spcPts val="0"/>
                        </a:spcBef>
                        <a:spcAft>
                          <a:spcPts val="0"/>
                        </a:spcAft>
                        <a:buNone/>
                      </a:pPr>
                      <a:r>
                        <a:rPr lang="en" sz="1000"/>
                        <a:t>2</a:t>
                      </a:r>
                      <a:endParaRPr/>
                    </a:p>
                  </a:txBody>
                  <a:tcPr marL="91425" marR="91425" marT="91425" marB="91425"/>
                </a:tc>
              </a:tr>
              <a:tr h="330475">
                <a:tc>
                  <a:txBody>
                    <a:bodyPr/>
                    <a:lstStyle/>
                    <a:p>
                      <a:pPr marL="0" lvl="0" indent="0" algn="l" rtl="0">
                        <a:spcBef>
                          <a:spcPts val="0"/>
                        </a:spcBef>
                        <a:spcAft>
                          <a:spcPts val="0"/>
                        </a:spcAft>
                        <a:buNone/>
                      </a:pPr>
                      <a:r>
                        <a:rPr lang="en" sz="1000"/>
                        <a:t>(5,3)</a:t>
                      </a:r>
                      <a:endParaRPr sz="1000"/>
                    </a:p>
                  </a:txBody>
                  <a:tcPr marL="91425" marR="91425" marT="91425" marB="91425"/>
                </a:tc>
                <a:tc>
                  <a:txBody>
                    <a:bodyPr/>
                    <a:lstStyle/>
                    <a:p>
                      <a:pPr marL="0" lvl="0" indent="0" algn="l" rtl="0">
                        <a:spcBef>
                          <a:spcPts val="0"/>
                        </a:spcBef>
                        <a:spcAft>
                          <a:spcPts val="0"/>
                        </a:spcAft>
                        <a:buNone/>
                      </a:pPr>
                      <a:r>
                        <a:rPr lang="en" sz="1000"/>
                        <a:t>2</a:t>
                      </a:r>
                      <a:endParaRPr/>
                    </a:p>
                  </a:txBody>
                  <a:tcPr marL="91425" marR="91425" marT="91425" marB="91425"/>
                </a:tc>
                <a:tc>
                  <a:txBody>
                    <a:bodyPr/>
                    <a:lstStyle/>
                    <a:p>
                      <a:pPr marL="0" lvl="0" indent="0" algn="l" rtl="0">
                        <a:spcBef>
                          <a:spcPts val="0"/>
                        </a:spcBef>
                        <a:spcAft>
                          <a:spcPts val="0"/>
                        </a:spcAft>
                        <a:buNone/>
                      </a:pPr>
                      <a:r>
                        <a:rPr lang="en" sz="1000"/>
                        <a:t>1</a:t>
                      </a:r>
                      <a:endParaRPr/>
                    </a:p>
                  </a:txBody>
                  <a:tcPr marL="91425" marR="91425" marT="91425" marB="91425"/>
                </a:tc>
              </a:tr>
              <a:tr h="330475">
                <a:tc>
                  <a:txBody>
                    <a:bodyPr/>
                    <a:lstStyle/>
                    <a:p>
                      <a:pPr marL="0" lvl="0" indent="0" algn="l" rtl="0">
                        <a:spcBef>
                          <a:spcPts val="0"/>
                        </a:spcBef>
                        <a:spcAft>
                          <a:spcPts val="0"/>
                        </a:spcAft>
                        <a:buNone/>
                      </a:pPr>
                      <a:r>
                        <a:rPr lang="en" sz="1000"/>
                        <a:t>(5,4)</a:t>
                      </a:r>
                      <a:endParaRPr sz="1000"/>
                    </a:p>
                  </a:txBody>
                  <a:tcPr marL="91425" marR="91425" marT="91425" marB="91425"/>
                </a:tc>
                <a:tc>
                  <a:txBody>
                    <a:bodyPr/>
                    <a:lstStyle/>
                    <a:p>
                      <a:pPr marL="0" lvl="0" indent="0" algn="l" rtl="0">
                        <a:spcBef>
                          <a:spcPts val="0"/>
                        </a:spcBef>
                        <a:spcAft>
                          <a:spcPts val="0"/>
                        </a:spcAft>
                        <a:buNone/>
                      </a:pPr>
                      <a:r>
                        <a:rPr lang="en" sz="1000"/>
                        <a:t>-</a:t>
                      </a:r>
                      <a:endParaRPr/>
                    </a:p>
                  </a:txBody>
                  <a:tcPr marL="91425" marR="91425" marT="91425" marB="91425"/>
                </a:tc>
                <a:tc>
                  <a:txBody>
                    <a:bodyPr/>
                    <a:lstStyle/>
                    <a:p>
                      <a:pPr marL="0" lvl="0" indent="0" algn="l" rtl="0">
                        <a:spcBef>
                          <a:spcPts val="0"/>
                        </a:spcBef>
                        <a:spcAft>
                          <a:spcPts val="0"/>
                        </a:spcAft>
                        <a:buNone/>
                      </a:pPr>
                      <a:r>
                        <a:rPr lang="en" sz="1000"/>
                        <a:t>-</a:t>
                      </a:r>
                      <a:endParaRPr/>
                    </a:p>
                  </a:txBody>
                  <a:tcPr marL="91425" marR="91425" marT="91425" marB="91425"/>
                </a:tc>
              </a:tr>
              <a:tr h="282775">
                <a:tc>
                  <a:txBody>
                    <a:bodyPr/>
                    <a:lstStyle/>
                    <a:p>
                      <a:pPr marL="0" lvl="0" indent="0" algn="l" rtl="0">
                        <a:spcBef>
                          <a:spcPts val="0"/>
                        </a:spcBef>
                        <a:spcAft>
                          <a:spcPts val="0"/>
                        </a:spcAft>
                        <a:buNone/>
                      </a:pPr>
                      <a:r>
                        <a:rPr lang="en" sz="1000"/>
                        <a:t>(6,6)</a:t>
                      </a:r>
                      <a:endParaRPr sz="1000"/>
                    </a:p>
                  </a:txBody>
                  <a:tcPr marL="91425" marR="91425" marT="91425" marB="91425"/>
                </a:tc>
                <a:tc>
                  <a:txBody>
                    <a:bodyPr/>
                    <a:lstStyle/>
                    <a:p>
                      <a:pPr marL="0" lvl="0" indent="0" algn="l" rtl="0">
                        <a:spcBef>
                          <a:spcPts val="0"/>
                        </a:spcBef>
                        <a:spcAft>
                          <a:spcPts val="0"/>
                        </a:spcAft>
                        <a:buNone/>
                      </a:pPr>
                      <a:r>
                        <a:rPr lang="en" sz="1000"/>
                        <a:t>6</a:t>
                      </a:r>
                      <a:endParaRPr/>
                    </a:p>
                  </a:txBody>
                  <a:tcPr marL="91425" marR="91425" marT="91425" marB="91425"/>
                </a:tc>
                <a:tc>
                  <a:txBody>
                    <a:bodyPr/>
                    <a:lstStyle/>
                    <a:p>
                      <a:pPr marL="0" lvl="0" indent="0" algn="l" rtl="0">
                        <a:spcBef>
                          <a:spcPts val="0"/>
                        </a:spcBef>
                        <a:spcAft>
                          <a:spcPts val="0"/>
                        </a:spcAft>
                        <a:buNone/>
                      </a:pPr>
                      <a:r>
                        <a:rPr lang="en" sz="1000"/>
                        <a:t>3</a:t>
                      </a:r>
                      <a:endParaRPr/>
                    </a:p>
                  </a:txBody>
                  <a:tcPr marL="91425" marR="91425" marT="91425" marB="91425"/>
                </a:tc>
              </a:tr>
              <a:tr h="330475">
                <a:tc>
                  <a:txBody>
                    <a:bodyPr/>
                    <a:lstStyle/>
                    <a:p>
                      <a:pPr marL="0" lvl="0" indent="0" algn="l" rtl="0">
                        <a:spcBef>
                          <a:spcPts val="0"/>
                        </a:spcBef>
                        <a:spcAft>
                          <a:spcPts val="0"/>
                        </a:spcAft>
                        <a:buNone/>
                      </a:pPr>
                      <a:r>
                        <a:rPr lang="en" sz="1000"/>
                        <a:t>(6,7)</a:t>
                      </a:r>
                      <a:endParaRPr sz="1000"/>
                    </a:p>
                  </a:txBody>
                  <a:tcPr marL="91425" marR="91425" marT="91425" marB="91425"/>
                </a:tc>
                <a:tc>
                  <a:txBody>
                    <a:bodyPr/>
                    <a:lstStyle/>
                    <a:p>
                      <a:pPr marL="0" lvl="0" indent="0" algn="l" rtl="0">
                        <a:spcBef>
                          <a:spcPts val="0"/>
                        </a:spcBef>
                        <a:spcAft>
                          <a:spcPts val="0"/>
                        </a:spcAft>
                        <a:buNone/>
                      </a:pPr>
                      <a:r>
                        <a:rPr lang="en" sz="1000"/>
                        <a:t>7</a:t>
                      </a:r>
                      <a:endParaRPr/>
                    </a:p>
                  </a:txBody>
                  <a:tcPr marL="91425" marR="91425" marT="91425" marB="91425"/>
                </a:tc>
                <a:tc>
                  <a:txBody>
                    <a:bodyPr/>
                    <a:lstStyle/>
                    <a:p>
                      <a:pPr marL="0" lvl="0" indent="0" algn="l" rtl="0">
                        <a:spcBef>
                          <a:spcPts val="0"/>
                        </a:spcBef>
                        <a:spcAft>
                          <a:spcPts val="0"/>
                        </a:spcAft>
                        <a:buNone/>
                      </a:pPr>
                      <a:r>
                        <a:rPr lang="en" sz="1000"/>
                        <a:t>4</a:t>
                      </a:r>
                      <a:endParaRPr/>
                    </a:p>
                  </a:txBody>
                  <a:tcPr marL="91425" marR="91425" marT="91425" marB="91425"/>
                </a:tc>
              </a:tr>
            </a:tbl>
          </a:graphicData>
        </a:graphic>
      </p:graphicFrame>
      <p:sp>
        <p:nvSpPr>
          <p:cNvPr id="325" name="Google Shape;325;p29"/>
          <p:cNvSpPr/>
          <p:nvPr/>
        </p:nvSpPr>
        <p:spPr>
          <a:xfrm>
            <a:off x="4273700" y="2560500"/>
            <a:ext cx="1667700" cy="6429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txBox="1"/>
          <p:nvPr/>
        </p:nvSpPr>
        <p:spPr>
          <a:xfrm>
            <a:off x="4406675" y="2681850"/>
            <a:ext cx="15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Total Cost = 21</a:t>
            </a:r>
            <a:endParaRPr b="1">
              <a:latin typeface="Lato"/>
              <a:ea typeface="Lato"/>
              <a:cs typeface="Lato"/>
              <a:sym typeface="Lato"/>
            </a:endParaRPr>
          </a:p>
        </p:txBody>
      </p:sp>
      <p:sp>
        <p:nvSpPr>
          <p:cNvPr id="327" name="Google Shape;327;p29"/>
          <p:cNvSpPr txBox="1"/>
          <p:nvPr/>
        </p:nvSpPr>
        <p:spPr>
          <a:xfrm>
            <a:off x="2952050" y="912950"/>
            <a:ext cx="3786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Swap Cost  = New cost - Prev Cost</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 21 - 20</a:t>
            </a:r>
            <a:endParaRPr>
              <a:latin typeface="Lato"/>
              <a:ea typeface="Lato"/>
              <a:cs typeface="Lato"/>
              <a:sym typeface="Lato"/>
            </a:endParaRPr>
          </a:p>
          <a:p>
            <a:pPr marL="457200" lvl="0" indent="457200" algn="l" rtl="0">
              <a:spcBef>
                <a:spcPts val="0"/>
              </a:spcBef>
              <a:spcAft>
                <a:spcPts val="0"/>
              </a:spcAft>
              <a:buNone/>
            </a:pPr>
            <a:r>
              <a:rPr lang="en">
                <a:latin typeface="Lato"/>
                <a:ea typeface="Lato"/>
                <a:cs typeface="Lato"/>
                <a:sym typeface="Lato"/>
              </a:rPr>
              <a:t>             = 1</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328" name="Google Shape;328;p29"/>
          <p:cNvSpPr/>
          <p:nvPr/>
        </p:nvSpPr>
        <p:spPr>
          <a:xfrm rot="-218763">
            <a:off x="454410" y="1485956"/>
            <a:ext cx="1891729" cy="3087559"/>
          </a:xfrm>
          <a:prstGeom prst="ellipse">
            <a:avLst/>
          </a:prstGeom>
          <a:no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2366550" y="1460225"/>
            <a:ext cx="1551600" cy="2713500"/>
          </a:xfrm>
          <a:prstGeom prst="ellipse">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29"/>
          <p:cNvGrpSpPr/>
          <p:nvPr/>
        </p:nvGrpSpPr>
        <p:grpSpPr>
          <a:xfrm>
            <a:off x="520575" y="1571988"/>
            <a:ext cx="3179350" cy="2603375"/>
            <a:chOff x="5439375" y="1885950"/>
            <a:chExt cx="3179350" cy="2603375"/>
          </a:xfrm>
        </p:grpSpPr>
        <p:sp>
          <p:nvSpPr>
            <p:cNvPr id="331" name="Google Shape;331;p29"/>
            <p:cNvSpPr/>
            <p:nvPr/>
          </p:nvSpPr>
          <p:spPr>
            <a:xfrm>
              <a:off x="6419125" y="2853764"/>
              <a:ext cx="201000" cy="199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6148775" y="2377250"/>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5881875" y="30918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7840525" y="19861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6419125" y="35388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6927300" y="285376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7840525" y="2377239"/>
              <a:ext cx="201000" cy="199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7392225" y="312151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7392225" y="350901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6879800" y="3979139"/>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txBox="1"/>
            <p:nvPr/>
          </p:nvSpPr>
          <p:spPr>
            <a:xfrm>
              <a:off x="5782500" y="2012275"/>
              <a:ext cx="56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(2,6)</a:t>
              </a:r>
              <a:endParaRPr>
                <a:latin typeface="Lato"/>
                <a:ea typeface="Lato"/>
                <a:cs typeface="Lato"/>
                <a:sym typeface="Lato"/>
              </a:endParaRPr>
            </a:p>
          </p:txBody>
        </p:sp>
        <p:sp>
          <p:nvSpPr>
            <p:cNvPr id="342" name="Google Shape;342;p29"/>
            <p:cNvSpPr txBox="1"/>
            <p:nvPr/>
          </p:nvSpPr>
          <p:spPr>
            <a:xfrm>
              <a:off x="5439375" y="28537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(1,4)</a:t>
              </a:r>
              <a:endParaRPr/>
            </a:p>
          </p:txBody>
        </p:sp>
        <p:sp>
          <p:nvSpPr>
            <p:cNvPr id="343" name="Google Shape;343;p29"/>
            <p:cNvSpPr txBox="1"/>
            <p:nvPr/>
          </p:nvSpPr>
          <p:spPr>
            <a:xfrm>
              <a:off x="7545963" y="3046525"/>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(5,4)</a:t>
              </a:r>
              <a:endParaRPr/>
            </a:p>
          </p:txBody>
        </p:sp>
        <p:sp>
          <p:nvSpPr>
            <p:cNvPr id="344" name="Google Shape;344;p29"/>
            <p:cNvSpPr txBox="1"/>
            <p:nvPr/>
          </p:nvSpPr>
          <p:spPr>
            <a:xfrm>
              <a:off x="6272075" y="253680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(3,5)</a:t>
              </a:r>
              <a:endParaRPr/>
            </a:p>
          </p:txBody>
        </p:sp>
        <p:sp>
          <p:nvSpPr>
            <p:cNvPr id="345" name="Google Shape;345;p29"/>
            <p:cNvSpPr txBox="1"/>
            <p:nvPr/>
          </p:nvSpPr>
          <p:spPr>
            <a:xfrm>
              <a:off x="6707300" y="253680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(4,5)</a:t>
              </a:r>
              <a:endParaRPr/>
            </a:p>
          </p:txBody>
        </p:sp>
        <p:sp>
          <p:nvSpPr>
            <p:cNvPr id="346" name="Google Shape;346;p29"/>
            <p:cNvSpPr txBox="1"/>
            <p:nvPr/>
          </p:nvSpPr>
          <p:spPr>
            <a:xfrm>
              <a:off x="5967625" y="34876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(3,3)</a:t>
              </a:r>
              <a:endParaRPr/>
            </a:p>
          </p:txBody>
        </p:sp>
        <p:sp>
          <p:nvSpPr>
            <p:cNvPr id="347" name="Google Shape;347;p29"/>
            <p:cNvSpPr txBox="1"/>
            <p:nvPr/>
          </p:nvSpPr>
          <p:spPr>
            <a:xfrm>
              <a:off x="7392225" y="3649288"/>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(5,3)</a:t>
              </a:r>
              <a:endParaRPr/>
            </a:p>
          </p:txBody>
        </p:sp>
        <p:sp>
          <p:nvSpPr>
            <p:cNvPr id="348" name="Google Shape;348;p29"/>
            <p:cNvSpPr txBox="1"/>
            <p:nvPr/>
          </p:nvSpPr>
          <p:spPr>
            <a:xfrm>
              <a:off x="6611125" y="4089125"/>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(4,2)</a:t>
              </a:r>
              <a:endParaRPr/>
            </a:p>
          </p:txBody>
        </p:sp>
        <p:sp>
          <p:nvSpPr>
            <p:cNvPr id="349" name="Google Shape;349;p29"/>
            <p:cNvSpPr txBox="1"/>
            <p:nvPr/>
          </p:nvSpPr>
          <p:spPr>
            <a:xfrm>
              <a:off x="7975225" y="2277038"/>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(6,6)</a:t>
              </a:r>
              <a:endParaRPr/>
            </a:p>
          </p:txBody>
        </p:sp>
        <p:sp>
          <p:nvSpPr>
            <p:cNvPr id="350" name="Google Shape;350;p29"/>
            <p:cNvSpPr txBox="1"/>
            <p:nvPr/>
          </p:nvSpPr>
          <p:spPr>
            <a:xfrm>
              <a:off x="7975225" y="1885950"/>
              <a:ext cx="6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(6,7)</a:t>
              </a:r>
              <a:endParaRPr/>
            </a:p>
          </p:txBody>
        </p:sp>
      </p:grpSp>
      <p:sp>
        <p:nvSpPr>
          <p:cNvPr id="351" name="Google Shape;351;p29"/>
          <p:cNvSpPr txBox="1">
            <a:spLocks noGrp="1"/>
          </p:cNvSpPr>
          <p:nvPr>
            <p:ph type="body" idx="1"/>
          </p:nvPr>
        </p:nvSpPr>
        <p:spPr>
          <a:xfrm>
            <a:off x="119700" y="4534950"/>
            <a:ext cx="8904600" cy="573300"/>
          </a:xfrm>
          <a:prstGeom prst="rect">
            <a:avLst/>
          </a:prstGeom>
        </p:spPr>
        <p:txBody>
          <a:bodyPr spcFirstLastPara="1" wrap="square" lIns="91425" tIns="91425" rIns="91425" bIns="91425" anchor="t" anchorCtr="0">
            <a:noAutofit/>
          </a:bodyPr>
          <a:lstStyle/>
          <a:p>
            <a:pPr marL="457200" lvl="0" indent="-304958" algn="l" rtl="0">
              <a:lnSpc>
                <a:spcPct val="130000"/>
              </a:lnSpc>
              <a:spcBef>
                <a:spcPts val="0"/>
              </a:spcBef>
              <a:spcAft>
                <a:spcPts val="0"/>
              </a:spcAft>
              <a:buClr>
                <a:srgbClr val="202124"/>
              </a:buClr>
              <a:buSzPts val="1203"/>
              <a:buFont typeface="Raleway"/>
              <a:buChar char="●"/>
            </a:pPr>
            <a:r>
              <a:rPr lang="en" sz="1202">
                <a:solidFill>
                  <a:srgbClr val="202124"/>
                </a:solidFill>
                <a:latin typeface="Raleway"/>
                <a:ea typeface="Raleway"/>
                <a:cs typeface="Raleway"/>
                <a:sym typeface="Raleway"/>
              </a:rPr>
              <a:t>New calculated cost is more than what we had with the medians as (3,5) and (6,6) hence, we terminate the process and the clusters obtained are shown in the graph otherwise the process would continue with the new means.. </a:t>
            </a:r>
            <a:endParaRPr sz="1202">
              <a:solidFill>
                <a:srgbClr val="202124"/>
              </a:solidFill>
              <a:latin typeface="Raleway"/>
              <a:ea typeface="Raleway"/>
              <a:cs typeface="Raleway"/>
              <a:sym typeface="Raleway"/>
            </a:endParaRPr>
          </a:p>
        </p:txBody>
      </p:sp>
      <p:sp>
        <p:nvSpPr>
          <p:cNvPr id="352" name="Google Shape;352;p29"/>
          <p:cNvSpPr txBox="1"/>
          <p:nvPr/>
        </p:nvSpPr>
        <p:spPr>
          <a:xfrm>
            <a:off x="3839750" y="3279700"/>
            <a:ext cx="25356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Raleway"/>
                <a:ea typeface="Raleway"/>
                <a:cs typeface="Raleway"/>
                <a:sym typeface="Raleway"/>
              </a:rPr>
              <a:t>Randomly choosing c</a:t>
            </a:r>
            <a:r>
              <a:rPr lang="en" sz="1300" baseline="-25000">
                <a:latin typeface="Raleway"/>
                <a:ea typeface="Raleway"/>
                <a:cs typeface="Raleway"/>
                <a:sym typeface="Raleway"/>
              </a:rPr>
              <a:t>1</a:t>
            </a:r>
            <a:r>
              <a:rPr lang="en" sz="1300">
                <a:latin typeface="Raleway"/>
                <a:ea typeface="Raleway"/>
                <a:cs typeface="Raleway"/>
                <a:sym typeface="Raleway"/>
              </a:rPr>
              <a:t> as (3,3) and c</a:t>
            </a:r>
            <a:r>
              <a:rPr lang="en" sz="1300" baseline="-25000">
                <a:latin typeface="Raleway"/>
                <a:ea typeface="Raleway"/>
                <a:cs typeface="Raleway"/>
                <a:sym typeface="Raleway"/>
              </a:rPr>
              <a:t>2</a:t>
            </a:r>
            <a:r>
              <a:rPr lang="en" sz="1300">
                <a:latin typeface="Raleway"/>
                <a:ea typeface="Raleway"/>
                <a:cs typeface="Raleway"/>
                <a:sym typeface="Raleway"/>
              </a:rPr>
              <a:t> as (5,4)</a:t>
            </a:r>
            <a:endParaRPr sz="1300">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fade">
                                      <p:cBhvr>
                                        <p:cTn id="7" dur="1000"/>
                                        <p:tgtEl>
                                          <p:spTgt spid="3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1000"/>
                                        <p:tgtEl>
                                          <p:spTgt spid="3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6"/>
                                        </p:tgtEl>
                                        <p:attrNameLst>
                                          <p:attrName>style.visibility</p:attrName>
                                        </p:attrNameLst>
                                      </p:cBhvr>
                                      <p:to>
                                        <p:strVal val="visible"/>
                                      </p:to>
                                    </p:set>
                                    <p:animEffect transition="in" filter="fade">
                                      <p:cBhvr>
                                        <p:cTn id="17" dur="1000"/>
                                        <p:tgtEl>
                                          <p:spTgt spid="326"/>
                                        </p:tgtEl>
                                      </p:cBhvr>
                                    </p:animEffect>
                                  </p:childTnLst>
                                </p:cTn>
                              </p:par>
                              <p:par>
                                <p:cTn id="18" presetID="10" presetClass="entr" presetSubtype="0" fill="hold" nodeType="withEffect">
                                  <p:stCondLst>
                                    <p:cond delay="0"/>
                                  </p:stCondLst>
                                  <p:childTnLst>
                                    <p:set>
                                      <p:cBhvr>
                                        <p:cTn id="19" dur="1" fill="hold">
                                          <p:stCondLst>
                                            <p:cond delay="0"/>
                                          </p:stCondLst>
                                        </p:cTn>
                                        <p:tgtEl>
                                          <p:spTgt spid="325"/>
                                        </p:tgtEl>
                                        <p:attrNameLst>
                                          <p:attrName>style.visibility</p:attrName>
                                        </p:attrNameLst>
                                      </p:cBhvr>
                                      <p:to>
                                        <p:strVal val="visible"/>
                                      </p:to>
                                    </p:set>
                                    <p:animEffect transition="in" filter="fade">
                                      <p:cBhvr>
                                        <p:cTn id="20" dur="1000"/>
                                        <p:tgtEl>
                                          <p:spTgt spid="3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27"/>
                                        </p:tgtEl>
                                        <p:attrNameLst>
                                          <p:attrName>style.visibility</p:attrName>
                                        </p:attrNameLst>
                                      </p:cBhvr>
                                      <p:to>
                                        <p:strVal val="visible"/>
                                      </p:to>
                                    </p:set>
                                    <p:animEffect transition="in" filter="fade">
                                      <p:cBhvr>
                                        <p:cTn id="25" dur="1000"/>
                                        <p:tgtEl>
                                          <p:spTgt spid="3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28"/>
                                        </p:tgtEl>
                                        <p:attrNameLst>
                                          <p:attrName>style.visibility</p:attrName>
                                        </p:attrNameLst>
                                      </p:cBhvr>
                                      <p:to>
                                        <p:strVal val="visible"/>
                                      </p:to>
                                    </p:set>
                                    <p:animEffect transition="in" filter="fade">
                                      <p:cBhvr>
                                        <p:cTn id="30" dur="1000"/>
                                        <p:tgtEl>
                                          <p:spTgt spid="328"/>
                                        </p:tgtEl>
                                      </p:cBhvr>
                                    </p:animEffect>
                                  </p:childTnLst>
                                </p:cTn>
                              </p:par>
                              <p:par>
                                <p:cTn id="31" presetID="10" presetClass="entr" presetSubtype="0" fill="hold" nodeType="withEffect">
                                  <p:stCondLst>
                                    <p:cond delay="0"/>
                                  </p:stCondLst>
                                  <p:childTnLst>
                                    <p:set>
                                      <p:cBhvr>
                                        <p:cTn id="32" dur="1" fill="hold">
                                          <p:stCondLst>
                                            <p:cond delay="0"/>
                                          </p:stCondLst>
                                        </p:cTn>
                                        <p:tgtEl>
                                          <p:spTgt spid="329"/>
                                        </p:tgtEl>
                                        <p:attrNameLst>
                                          <p:attrName>style.visibility</p:attrName>
                                        </p:attrNameLst>
                                      </p:cBhvr>
                                      <p:to>
                                        <p:strVal val="visible"/>
                                      </p:to>
                                    </p:set>
                                    <p:animEffect transition="in" filter="fade">
                                      <p:cBhvr>
                                        <p:cTn id="33" dur="1000"/>
                                        <p:tgtEl>
                                          <p:spTgt spid="329"/>
                                        </p:tgtEl>
                                      </p:cBhvr>
                                    </p:animEffect>
                                  </p:childTnLst>
                                </p:cTn>
                              </p:par>
                              <p:par>
                                <p:cTn id="34" presetID="10" presetClass="entr" presetSubtype="0" fill="hold" nodeType="withEffect">
                                  <p:stCondLst>
                                    <p:cond delay="0"/>
                                  </p:stCondLst>
                                  <p:childTnLst>
                                    <p:set>
                                      <p:cBhvr>
                                        <p:cTn id="35" dur="1" fill="hold">
                                          <p:stCondLst>
                                            <p:cond delay="0"/>
                                          </p:stCondLst>
                                        </p:cTn>
                                        <p:tgtEl>
                                          <p:spTgt spid="330"/>
                                        </p:tgtEl>
                                        <p:attrNameLst>
                                          <p:attrName>style.visibility</p:attrName>
                                        </p:attrNameLst>
                                      </p:cBhvr>
                                      <p:to>
                                        <p:strVal val="visible"/>
                                      </p:to>
                                    </p:set>
                                    <p:animEffect transition="in" filter="fade">
                                      <p:cBhvr>
                                        <p:cTn id="36" dur="1000"/>
                                        <p:tgtEl>
                                          <p:spTgt spid="3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51"/>
                                        </p:tgtEl>
                                        <p:attrNameLst>
                                          <p:attrName>style.visibility</p:attrName>
                                        </p:attrNameLst>
                                      </p:cBhvr>
                                      <p:to>
                                        <p:strVal val="visible"/>
                                      </p:to>
                                    </p:set>
                                    <p:animEffect transition="in" filter="fade">
                                      <p:cBhvr>
                                        <p:cTn id="41" dur="10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0"/>
          <p:cNvSpPr txBox="1">
            <a:spLocks noGrp="1"/>
          </p:cNvSpPr>
          <p:nvPr>
            <p:ph type="title"/>
          </p:nvPr>
        </p:nvSpPr>
        <p:spPr>
          <a:xfrm>
            <a:off x="2455350" y="2353375"/>
            <a:ext cx="4707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40"/>
              <a:t>BOTTOM-UP APPROACH</a:t>
            </a:r>
            <a:endParaRPr sz="274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1"/>
          <p:cNvSpPr txBox="1">
            <a:spLocks noGrp="1"/>
          </p:cNvSpPr>
          <p:nvPr>
            <p:ph type="title"/>
          </p:nvPr>
        </p:nvSpPr>
        <p:spPr>
          <a:xfrm>
            <a:off x="727650" y="585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Greedy Agglomeration</a:t>
            </a:r>
            <a:endParaRPr/>
          </a:p>
        </p:txBody>
      </p:sp>
      <p:sp>
        <p:nvSpPr>
          <p:cNvPr id="363" name="Google Shape;363;p31"/>
          <p:cNvSpPr txBox="1">
            <a:spLocks noGrp="1"/>
          </p:cNvSpPr>
          <p:nvPr>
            <p:ph type="body" idx="1"/>
          </p:nvPr>
        </p:nvSpPr>
        <p:spPr>
          <a:xfrm>
            <a:off x="727650" y="1796125"/>
            <a:ext cx="8311800" cy="2421600"/>
          </a:xfrm>
          <a:prstGeom prst="rect">
            <a:avLst/>
          </a:prstGeom>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There is no requirement to specify the number of clusters required in advance.</a:t>
            </a:r>
            <a:endParaRPr>
              <a:solidFill>
                <a:srgbClr val="000000"/>
              </a:solidFill>
              <a:highlight>
                <a:srgbClr val="FFFFFF"/>
              </a:highlight>
              <a:latin typeface="Raleway Light"/>
              <a:ea typeface="Raleway Light"/>
              <a:cs typeface="Raleway Light"/>
              <a:sym typeface="Raleway Light"/>
            </a:endParaRPr>
          </a:p>
          <a:p>
            <a:pPr marL="914400" marR="0" lvl="0" indent="0" algn="l" rtl="0">
              <a:lnSpc>
                <a:spcPct val="115000"/>
              </a:lnSpc>
              <a:spcBef>
                <a:spcPts val="0"/>
              </a:spcBef>
              <a:spcAft>
                <a:spcPts val="0"/>
              </a:spcAft>
              <a:buNone/>
            </a:pPr>
            <a:endParaRPr>
              <a:solidFill>
                <a:srgbClr val="000000"/>
              </a:solidFill>
              <a:highlight>
                <a:srgbClr val="FFFFFF"/>
              </a:highlight>
              <a:latin typeface="Raleway Light"/>
              <a:ea typeface="Raleway Light"/>
              <a:cs typeface="Raleway Light"/>
              <a:sym typeface="Raleway Light"/>
            </a:endParaRPr>
          </a:p>
          <a:p>
            <a:pPr marL="457200" marR="0" lvl="0" indent="-311150" algn="l" rtl="0">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Algorithms under bottom-up approach consider each data point as a singleton cluster and iteratively agglomerates to form a single cluster containing all the sample points.</a:t>
            </a:r>
            <a:endParaRPr>
              <a:solidFill>
                <a:srgbClr val="000000"/>
              </a:solidFill>
              <a:highlight>
                <a:srgbClr val="FFFFFF"/>
              </a:highlight>
              <a:latin typeface="Raleway Light"/>
              <a:ea typeface="Raleway Light"/>
              <a:cs typeface="Raleway Light"/>
              <a:sym typeface="Raleway Light"/>
            </a:endParaRPr>
          </a:p>
          <a:p>
            <a:pPr marL="914400" marR="0" lvl="0" indent="0" algn="l" rtl="0">
              <a:lnSpc>
                <a:spcPct val="115000"/>
              </a:lnSpc>
              <a:spcBef>
                <a:spcPts val="0"/>
              </a:spcBef>
              <a:spcAft>
                <a:spcPts val="0"/>
              </a:spcAft>
              <a:buNone/>
            </a:pPr>
            <a:endParaRPr>
              <a:solidFill>
                <a:srgbClr val="000000"/>
              </a:solidFill>
              <a:highlight>
                <a:srgbClr val="FFFFFF"/>
              </a:highlight>
              <a:latin typeface="Raleway Light"/>
              <a:ea typeface="Raleway Light"/>
              <a:cs typeface="Raleway Light"/>
              <a:sym typeface="Raleway Light"/>
            </a:endParaRPr>
          </a:p>
          <a:p>
            <a:pPr marL="457200" marR="0" lvl="0" indent="-311150" algn="l" rtl="0">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Similar pair of clusters are grouped together as they go up in hierarchy.</a:t>
            </a:r>
            <a:endParaRPr>
              <a:solidFill>
                <a:srgbClr val="000000"/>
              </a:solidFill>
              <a:highlight>
                <a:srgbClr val="FFFFFF"/>
              </a:highlight>
              <a:latin typeface="Raleway Light"/>
              <a:ea typeface="Raleway Light"/>
              <a:cs typeface="Raleway Light"/>
              <a:sym typeface="Raleway Light"/>
            </a:endParaRPr>
          </a:p>
          <a:p>
            <a:pPr marL="914400" marR="0" lvl="0" indent="0" algn="l" rtl="0">
              <a:lnSpc>
                <a:spcPct val="115000"/>
              </a:lnSpc>
              <a:spcBef>
                <a:spcPts val="0"/>
              </a:spcBef>
              <a:spcAft>
                <a:spcPts val="0"/>
              </a:spcAft>
              <a:buNone/>
            </a:pPr>
            <a:endParaRPr>
              <a:solidFill>
                <a:srgbClr val="000000"/>
              </a:solidFill>
              <a:highlight>
                <a:srgbClr val="FFFFFF"/>
              </a:highlight>
              <a:latin typeface="Raleway Light"/>
              <a:ea typeface="Raleway Light"/>
              <a:cs typeface="Raleway Light"/>
              <a:sym typeface="Raleway Light"/>
            </a:endParaRPr>
          </a:p>
          <a:p>
            <a:pPr marL="457200" marR="0" lvl="0" indent="-311150" algn="l" rtl="0">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Based on the distance measurement generated, we use linkage function to group the clusters.</a:t>
            </a:r>
            <a:endParaRPr>
              <a:solidFill>
                <a:srgbClr val="000000"/>
              </a:solidFill>
              <a:highlight>
                <a:srgbClr val="FFFFFF"/>
              </a:highlight>
              <a:latin typeface="Raleway Light"/>
              <a:ea typeface="Raleway Light"/>
              <a:cs typeface="Raleway Light"/>
              <a:sym typeface="Raleway Light"/>
            </a:endParaRPr>
          </a:p>
          <a:p>
            <a:pPr marL="457200" marR="0" lvl="0" indent="0" algn="l" rtl="0">
              <a:lnSpc>
                <a:spcPct val="115000"/>
              </a:lnSpc>
              <a:spcBef>
                <a:spcPts val="0"/>
              </a:spcBef>
              <a:spcAft>
                <a:spcPts val="0"/>
              </a:spcAft>
              <a:buNone/>
            </a:pPr>
            <a:endParaRPr>
              <a:solidFill>
                <a:srgbClr val="000000"/>
              </a:solidFill>
              <a:highlight>
                <a:srgbClr val="FFFFFF"/>
              </a:highlight>
              <a:latin typeface="Raleway Light"/>
              <a:ea typeface="Raleway Light"/>
              <a:cs typeface="Raleway Light"/>
              <a:sym typeface="Raleway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46550" y="588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94" name="Google Shape;94;p14"/>
          <p:cNvSpPr txBox="1">
            <a:spLocks noGrp="1"/>
          </p:cNvSpPr>
          <p:nvPr>
            <p:ph type="body" idx="1"/>
          </p:nvPr>
        </p:nvSpPr>
        <p:spPr>
          <a:xfrm>
            <a:off x="646550" y="1661825"/>
            <a:ext cx="7928100" cy="241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202124"/>
                </a:solidFill>
                <a:latin typeface="Raleway"/>
                <a:ea typeface="Raleway"/>
                <a:cs typeface="Raleway"/>
                <a:sym typeface="Raleway"/>
              </a:rPr>
              <a:t>There exist many universally accepted graph clustering algorithms with the best strategies</a:t>
            </a:r>
            <a:endParaRPr sz="1400">
              <a:solidFill>
                <a:srgbClr val="202124"/>
              </a:solidFill>
              <a:latin typeface="Raleway"/>
              <a:ea typeface="Raleway"/>
              <a:cs typeface="Raleway"/>
              <a:sym typeface="Raleway"/>
            </a:endParaRPr>
          </a:p>
          <a:p>
            <a:pPr marL="0" lvl="0" indent="0" algn="l" rtl="0">
              <a:spcBef>
                <a:spcPts val="1200"/>
              </a:spcBef>
              <a:spcAft>
                <a:spcPts val="0"/>
              </a:spcAft>
              <a:buNone/>
            </a:pPr>
            <a:r>
              <a:rPr lang="en" sz="1400">
                <a:solidFill>
                  <a:srgbClr val="202124"/>
                </a:solidFill>
                <a:latin typeface="Raleway"/>
                <a:ea typeface="Raleway"/>
                <a:cs typeface="Raleway"/>
                <a:sym typeface="Raleway"/>
              </a:rPr>
              <a:t>but usage of each algorithm depends on the use case. Given the constraints, optimizing these</a:t>
            </a:r>
            <a:endParaRPr sz="1400">
              <a:solidFill>
                <a:srgbClr val="202124"/>
              </a:solidFill>
              <a:latin typeface="Raleway"/>
              <a:ea typeface="Raleway"/>
              <a:cs typeface="Raleway"/>
              <a:sym typeface="Raleway"/>
            </a:endParaRPr>
          </a:p>
          <a:p>
            <a:pPr marL="0" lvl="0" indent="0" algn="l" rtl="0">
              <a:spcBef>
                <a:spcPts val="1200"/>
              </a:spcBef>
              <a:spcAft>
                <a:spcPts val="0"/>
              </a:spcAft>
              <a:buNone/>
            </a:pPr>
            <a:r>
              <a:rPr lang="en" sz="1400">
                <a:solidFill>
                  <a:srgbClr val="202124"/>
                </a:solidFill>
                <a:latin typeface="Raleway"/>
                <a:ea typeface="Raleway"/>
                <a:cs typeface="Raleway"/>
                <a:sym typeface="Raleway"/>
              </a:rPr>
              <a:t>graph clustering algorithms is an NP-hard problem. Therefore, among the available best</a:t>
            </a:r>
            <a:endParaRPr sz="1400">
              <a:solidFill>
                <a:srgbClr val="202124"/>
              </a:solidFill>
              <a:latin typeface="Raleway"/>
              <a:ea typeface="Raleway"/>
              <a:cs typeface="Raleway"/>
              <a:sym typeface="Raleway"/>
            </a:endParaRPr>
          </a:p>
          <a:p>
            <a:pPr marL="0" lvl="0" indent="0" algn="l" rtl="0">
              <a:spcBef>
                <a:spcPts val="1200"/>
              </a:spcBef>
              <a:spcAft>
                <a:spcPts val="0"/>
              </a:spcAft>
              <a:buNone/>
            </a:pPr>
            <a:r>
              <a:rPr lang="en" sz="1400">
                <a:solidFill>
                  <a:srgbClr val="202124"/>
                </a:solidFill>
                <a:latin typeface="Raleway"/>
                <a:ea typeface="Raleway"/>
                <a:cs typeface="Raleway"/>
                <a:sym typeface="Raleway"/>
              </a:rPr>
              <a:t>strategic graph clustering algorithms, our task is to explore a few of them that have a wider</a:t>
            </a:r>
            <a:endParaRPr sz="1400">
              <a:solidFill>
                <a:srgbClr val="202124"/>
              </a:solidFill>
              <a:latin typeface="Raleway"/>
              <a:ea typeface="Raleway"/>
              <a:cs typeface="Raleway"/>
              <a:sym typeface="Raleway"/>
            </a:endParaRPr>
          </a:p>
          <a:p>
            <a:pPr marL="0" lvl="0" indent="0" algn="l" rtl="0">
              <a:spcBef>
                <a:spcPts val="1200"/>
              </a:spcBef>
              <a:spcAft>
                <a:spcPts val="0"/>
              </a:spcAft>
              <a:buNone/>
            </a:pPr>
            <a:r>
              <a:rPr lang="en" sz="1400">
                <a:solidFill>
                  <a:srgbClr val="202124"/>
                </a:solidFill>
                <a:latin typeface="Raleway"/>
                <a:ea typeface="Raleway"/>
                <a:cs typeface="Raleway"/>
                <a:sym typeface="Raleway"/>
              </a:rPr>
              <a:t>range of applications.</a:t>
            </a:r>
            <a:endParaRPr sz="1400">
              <a:solidFill>
                <a:srgbClr val="202124"/>
              </a:solidFill>
              <a:latin typeface="Raleway"/>
              <a:ea typeface="Raleway"/>
              <a:cs typeface="Raleway"/>
              <a:sym typeface="Raleway"/>
            </a:endParaRPr>
          </a:p>
          <a:p>
            <a:pPr marL="0" lvl="0" indent="0" algn="l" rtl="0">
              <a:spcBef>
                <a:spcPts val="1200"/>
              </a:spcBef>
              <a:spcAft>
                <a:spcPts val="1200"/>
              </a:spcAft>
              <a:buNone/>
            </a:pPr>
            <a:endParaRPr sz="14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2"/>
          <p:cNvSpPr txBox="1">
            <a:spLocks noGrp="1"/>
          </p:cNvSpPr>
          <p:nvPr>
            <p:ph type="title"/>
          </p:nvPr>
        </p:nvSpPr>
        <p:spPr>
          <a:xfrm>
            <a:off x="727650" y="585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Characteristics of Greedy Agglomeration</a:t>
            </a:r>
            <a:endParaRPr/>
          </a:p>
        </p:txBody>
      </p:sp>
      <p:sp>
        <p:nvSpPr>
          <p:cNvPr id="369" name="Google Shape;369;p32"/>
          <p:cNvSpPr txBox="1">
            <a:spLocks noGrp="1"/>
          </p:cNvSpPr>
          <p:nvPr>
            <p:ph type="body" idx="1"/>
          </p:nvPr>
        </p:nvSpPr>
        <p:spPr>
          <a:xfrm>
            <a:off x="729450" y="1958300"/>
            <a:ext cx="8311800" cy="25725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No prior information about the number of clusters is requited.</a:t>
            </a:r>
            <a:endParaRPr>
              <a:solidFill>
                <a:srgbClr val="000000"/>
              </a:solidFill>
              <a:highlight>
                <a:srgbClr val="FFFFFF"/>
              </a:highlight>
              <a:latin typeface="Raleway Light"/>
              <a:ea typeface="Raleway Light"/>
              <a:cs typeface="Raleway Light"/>
              <a:sym typeface="Raleway Light"/>
            </a:endParaRPr>
          </a:p>
          <a:p>
            <a:pPr marL="914400" lvl="0" indent="0" algn="l" rtl="0">
              <a:lnSpc>
                <a:spcPct val="115000"/>
              </a:lnSpc>
              <a:spcBef>
                <a:spcPts val="0"/>
              </a:spcBef>
              <a:spcAft>
                <a:spcPts val="0"/>
              </a:spcAft>
              <a:buNone/>
            </a:pPr>
            <a:endParaRPr>
              <a:solidFill>
                <a:srgbClr val="000000"/>
              </a:solidFill>
              <a:highlight>
                <a:srgbClr val="FFFFFF"/>
              </a:highlight>
              <a:latin typeface="Raleway Light"/>
              <a:ea typeface="Raleway Light"/>
              <a:cs typeface="Raleway Light"/>
              <a:sym typeface="Raleway Light"/>
            </a:endParaRPr>
          </a:p>
          <a:p>
            <a:pPr marL="457200" lvl="0" indent="-311150" algn="l" rtl="0">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With </a:t>
            </a:r>
            <a:r>
              <a:rPr lang="en" i="1">
                <a:solidFill>
                  <a:srgbClr val="000000"/>
                </a:solidFill>
                <a:highlight>
                  <a:srgbClr val="FFFFFF"/>
                </a:highlight>
                <a:latin typeface="Raleway Light"/>
                <a:ea typeface="Raleway Light"/>
                <a:cs typeface="Raleway Light"/>
                <a:sym typeface="Raleway Light"/>
              </a:rPr>
              <a:t>n </a:t>
            </a:r>
            <a:r>
              <a:rPr lang="en">
                <a:solidFill>
                  <a:srgbClr val="000000"/>
                </a:solidFill>
                <a:highlight>
                  <a:srgbClr val="FFFFFF"/>
                </a:highlight>
                <a:latin typeface="Raleway Light"/>
                <a:ea typeface="Raleway Light"/>
                <a:cs typeface="Raleway Light"/>
                <a:sym typeface="Raleway Light"/>
              </a:rPr>
              <a:t>number of data points, time complexity shoots up to having atleast </a:t>
            </a:r>
            <a:r>
              <a:rPr lang="en" i="1">
                <a:solidFill>
                  <a:srgbClr val="000000"/>
                </a:solidFill>
                <a:highlight>
                  <a:srgbClr val="FFFFFF"/>
                </a:highlight>
                <a:latin typeface="Raleway Light"/>
                <a:ea typeface="Raleway Light"/>
                <a:cs typeface="Raleway Light"/>
                <a:sym typeface="Raleway Light"/>
              </a:rPr>
              <a:t>O(n</a:t>
            </a:r>
            <a:r>
              <a:rPr lang="en" i="1" baseline="30000">
                <a:solidFill>
                  <a:srgbClr val="000000"/>
                </a:solidFill>
                <a:highlight>
                  <a:srgbClr val="FFFFFF"/>
                </a:highlight>
                <a:latin typeface="Raleway Light"/>
                <a:ea typeface="Raleway Light"/>
                <a:cs typeface="Raleway Light"/>
                <a:sym typeface="Raleway Light"/>
              </a:rPr>
              <a:t>2</a:t>
            </a:r>
            <a:r>
              <a:rPr lang="en" i="1">
                <a:solidFill>
                  <a:srgbClr val="000000"/>
                </a:solidFill>
                <a:highlight>
                  <a:srgbClr val="FFFFFF"/>
                </a:highlight>
                <a:latin typeface="Raleway Light"/>
                <a:ea typeface="Raleway Light"/>
                <a:cs typeface="Raleway Light"/>
                <a:sym typeface="Raleway Light"/>
              </a:rPr>
              <a:t>logn).</a:t>
            </a:r>
            <a:endParaRPr i="1">
              <a:solidFill>
                <a:srgbClr val="000000"/>
              </a:solidFill>
              <a:highlight>
                <a:srgbClr val="FFFFFF"/>
              </a:highlight>
              <a:latin typeface="Raleway Light"/>
              <a:ea typeface="Raleway Light"/>
              <a:cs typeface="Raleway Light"/>
              <a:sym typeface="Raleway Light"/>
            </a:endParaRPr>
          </a:p>
          <a:p>
            <a:pPr marL="914400" lvl="0" indent="0" algn="l" rtl="0">
              <a:lnSpc>
                <a:spcPct val="115000"/>
              </a:lnSpc>
              <a:spcBef>
                <a:spcPts val="0"/>
              </a:spcBef>
              <a:spcAft>
                <a:spcPts val="0"/>
              </a:spcAft>
              <a:buNone/>
            </a:pPr>
            <a:endParaRPr i="1">
              <a:solidFill>
                <a:srgbClr val="000000"/>
              </a:solidFill>
              <a:highlight>
                <a:srgbClr val="FFFFFF"/>
              </a:highlight>
              <a:latin typeface="Raleway Light"/>
              <a:ea typeface="Raleway Light"/>
              <a:cs typeface="Raleway Light"/>
              <a:sym typeface="Raleway Light"/>
            </a:endParaRPr>
          </a:p>
          <a:p>
            <a:pPr marL="457200" lvl="0" indent="-311150" algn="l" rtl="0">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Operations cannot be undone once performed.</a:t>
            </a:r>
            <a:endParaRPr>
              <a:solidFill>
                <a:srgbClr val="000000"/>
              </a:solidFill>
              <a:highlight>
                <a:srgbClr val="FFFFFF"/>
              </a:highlight>
              <a:latin typeface="Raleway Light"/>
              <a:ea typeface="Raleway Light"/>
              <a:cs typeface="Raleway Light"/>
              <a:sym typeface="Raleway Light"/>
            </a:endParaRPr>
          </a:p>
          <a:p>
            <a:pPr marL="914400" lvl="0" indent="0" algn="l" rtl="0">
              <a:lnSpc>
                <a:spcPct val="115000"/>
              </a:lnSpc>
              <a:spcBef>
                <a:spcPts val="0"/>
              </a:spcBef>
              <a:spcAft>
                <a:spcPts val="0"/>
              </a:spcAft>
              <a:buNone/>
            </a:pPr>
            <a:endParaRPr>
              <a:solidFill>
                <a:srgbClr val="000000"/>
              </a:solidFill>
              <a:highlight>
                <a:srgbClr val="FFFFFF"/>
              </a:highlight>
              <a:latin typeface="Raleway Light"/>
              <a:ea typeface="Raleway Light"/>
              <a:cs typeface="Raleway Light"/>
              <a:sym typeface="Raleway Light"/>
            </a:endParaRPr>
          </a:p>
          <a:p>
            <a:pPr marL="457200" lvl="0" indent="-311150" algn="l" rtl="0">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Results in best output in some cases and easier to implement.</a:t>
            </a:r>
            <a:endParaRPr>
              <a:solidFill>
                <a:srgbClr val="000000"/>
              </a:solidFill>
              <a:highlight>
                <a:srgbClr val="FFFFFF"/>
              </a:highlight>
              <a:latin typeface="Raleway Light"/>
              <a:ea typeface="Raleway Light"/>
              <a:cs typeface="Raleway Light"/>
              <a:sym typeface="Raleway Light"/>
            </a:endParaRPr>
          </a:p>
          <a:p>
            <a:pPr marL="0" lvl="0" indent="0" algn="l" rtl="0">
              <a:lnSpc>
                <a:spcPct val="115000"/>
              </a:lnSpc>
              <a:spcBef>
                <a:spcPts val="0"/>
              </a:spcBef>
              <a:spcAft>
                <a:spcPts val="0"/>
              </a:spcAft>
              <a:buNone/>
            </a:pPr>
            <a:endParaRPr>
              <a:solidFill>
                <a:srgbClr val="000000"/>
              </a:solidFill>
              <a:highlight>
                <a:srgbClr val="FFFFFF"/>
              </a:highlight>
              <a:latin typeface="Raleway Light"/>
              <a:ea typeface="Raleway Light"/>
              <a:cs typeface="Raleway Light"/>
              <a:sym typeface="Raleway Light"/>
            </a:endParaRPr>
          </a:p>
          <a:p>
            <a:pPr marL="457200" lvl="0" indent="-311150" algn="l" rtl="0">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It is sensitive to outliers, noise and having different sized clusters becomes unmanageable at times.</a:t>
            </a:r>
            <a:endParaRPr>
              <a:solidFill>
                <a:srgbClr val="000000"/>
              </a:solidFill>
              <a:highlight>
                <a:srgbClr val="FFFFFF"/>
              </a:highlight>
              <a:latin typeface="Raleway Light"/>
              <a:ea typeface="Raleway Light"/>
              <a:cs typeface="Raleway Light"/>
              <a:sym typeface="Raleway Light"/>
            </a:endParaRPr>
          </a:p>
          <a:p>
            <a:pPr marL="457200" marR="0" lvl="0" indent="0" algn="l" rtl="0">
              <a:lnSpc>
                <a:spcPct val="115000"/>
              </a:lnSpc>
              <a:spcBef>
                <a:spcPts val="0"/>
              </a:spcBef>
              <a:spcAft>
                <a:spcPts val="0"/>
              </a:spcAft>
              <a:buNone/>
            </a:pPr>
            <a:endParaRPr>
              <a:solidFill>
                <a:srgbClr val="000000"/>
              </a:solidFill>
              <a:highlight>
                <a:srgbClr val="FFFFFF"/>
              </a:highlight>
              <a:latin typeface="Raleway Light"/>
              <a:ea typeface="Raleway Light"/>
              <a:cs typeface="Raleway Light"/>
              <a:sym typeface="Raleway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727650" y="5876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Greedy Agglomeration</a:t>
            </a:r>
            <a:endParaRPr/>
          </a:p>
        </p:txBody>
      </p:sp>
      <p:pic>
        <p:nvPicPr>
          <p:cNvPr id="375" name="Google Shape;375;p33"/>
          <p:cNvPicPr preferRelativeResize="0"/>
          <p:nvPr/>
        </p:nvPicPr>
        <p:blipFill>
          <a:blip r:embed="rId3">
            <a:alphaModFix/>
          </a:blip>
          <a:stretch>
            <a:fillRect/>
          </a:stretch>
        </p:blipFill>
        <p:spPr>
          <a:xfrm>
            <a:off x="1933725" y="1689175"/>
            <a:ext cx="5276556"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4"/>
          <p:cNvSpPr/>
          <p:nvPr/>
        </p:nvSpPr>
        <p:spPr>
          <a:xfrm>
            <a:off x="2079475" y="4191355"/>
            <a:ext cx="4824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  C</a:t>
            </a:r>
            <a:endParaRPr sz="1200"/>
          </a:p>
        </p:txBody>
      </p:sp>
      <p:sp>
        <p:nvSpPr>
          <p:cNvPr id="381" name="Google Shape;381;p34"/>
          <p:cNvSpPr/>
          <p:nvPr/>
        </p:nvSpPr>
        <p:spPr>
          <a:xfrm>
            <a:off x="2708986" y="4191355"/>
            <a:ext cx="4824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B</a:t>
            </a:r>
            <a:endParaRPr sz="1200"/>
          </a:p>
        </p:txBody>
      </p:sp>
      <p:sp>
        <p:nvSpPr>
          <p:cNvPr id="382" name="Google Shape;382;p34"/>
          <p:cNvSpPr/>
          <p:nvPr/>
        </p:nvSpPr>
        <p:spPr>
          <a:xfrm>
            <a:off x="3338497" y="4191355"/>
            <a:ext cx="4824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A</a:t>
            </a:r>
            <a:endParaRPr sz="1200"/>
          </a:p>
        </p:txBody>
      </p:sp>
      <p:sp>
        <p:nvSpPr>
          <p:cNvPr id="383" name="Google Shape;383;p34"/>
          <p:cNvSpPr/>
          <p:nvPr/>
        </p:nvSpPr>
        <p:spPr>
          <a:xfrm>
            <a:off x="3968008" y="4191355"/>
            <a:ext cx="4824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D</a:t>
            </a:r>
            <a:endParaRPr sz="1200"/>
          </a:p>
        </p:txBody>
      </p:sp>
      <p:sp>
        <p:nvSpPr>
          <p:cNvPr id="384" name="Google Shape;384;p34"/>
          <p:cNvSpPr/>
          <p:nvPr/>
        </p:nvSpPr>
        <p:spPr>
          <a:xfrm>
            <a:off x="4597518" y="4191355"/>
            <a:ext cx="4824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F</a:t>
            </a:r>
            <a:endParaRPr sz="1200"/>
          </a:p>
        </p:txBody>
      </p:sp>
      <p:sp>
        <p:nvSpPr>
          <p:cNvPr id="385" name="Google Shape;385;p34"/>
          <p:cNvSpPr/>
          <p:nvPr/>
        </p:nvSpPr>
        <p:spPr>
          <a:xfrm>
            <a:off x="5227029" y="4191355"/>
            <a:ext cx="4824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a:t>
            </a:r>
            <a:endParaRPr sz="1200"/>
          </a:p>
        </p:txBody>
      </p:sp>
      <p:sp>
        <p:nvSpPr>
          <p:cNvPr id="386" name="Google Shape;386;p34"/>
          <p:cNvSpPr/>
          <p:nvPr/>
        </p:nvSpPr>
        <p:spPr>
          <a:xfrm>
            <a:off x="5856540" y="4191355"/>
            <a:ext cx="4824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E</a:t>
            </a:r>
            <a:endParaRPr sz="1200"/>
          </a:p>
        </p:txBody>
      </p:sp>
      <p:cxnSp>
        <p:nvCxnSpPr>
          <p:cNvPr id="387" name="Google Shape;387;p34"/>
          <p:cNvCxnSpPr>
            <a:stCxn id="380" idx="0"/>
          </p:cNvCxnSpPr>
          <p:nvPr/>
        </p:nvCxnSpPr>
        <p:spPr>
          <a:xfrm rot="10800000" flipH="1">
            <a:off x="2320675" y="3474655"/>
            <a:ext cx="268500" cy="7167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34"/>
          <p:cNvCxnSpPr>
            <a:stCxn id="381" idx="0"/>
          </p:cNvCxnSpPr>
          <p:nvPr/>
        </p:nvCxnSpPr>
        <p:spPr>
          <a:xfrm rot="10800000">
            <a:off x="2598286" y="3465055"/>
            <a:ext cx="351900" cy="7263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34"/>
          <p:cNvCxnSpPr/>
          <p:nvPr/>
        </p:nvCxnSpPr>
        <p:spPr>
          <a:xfrm rot="10800000" flipH="1">
            <a:off x="4838723" y="3541555"/>
            <a:ext cx="380400" cy="6498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34"/>
          <p:cNvCxnSpPr>
            <a:stCxn id="385" idx="0"/>
          </p:cNvCxnSpPr>
          <p:nvPr/>
        </p:nvCxnSpPr>
        <p:spPr>
          <a:xfrm rot="10800000">
            <a:off x="5219229" y="3560455"/>
            <a:ext cx="249000" cy="6309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34"/>
          <p:cNvCxnSpPr>
            <a:stCxn id="382" idx="0"/>
            <a:endCxn id="392" idx="2"/>
          </p:cNvCxnSpPr>
          <p:nvPr/>
        </p:nvCxnSpPr>
        <p:spPr>
          <a:xfrm rot="10800000" flipH="1">
            <a:off x="3579697" y="3474655"/>
            <a:ext cx="241200" cy="71670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34"/>
          <p:cNvCxnSpPr>
            <a:stCxn id="383" idx="0"/>
            <a:endCxn id="392" idx="2"/>
          </p:cNvCxnSpPr>
          <p:nvPr/>
        </p:nvCxnSpPr>
        <p:spPr>
          <a:xfrm rot="10800000">
            <a:off x="3821008" y="3474655"/>
            <a:ext cx="388200" cy="716700"/>
          </a:xfrm>
          <a:prstGeom prst="straightConnector1">
            <a:avLst/>
          </a:prstGeom>
          <a:noFill/>
          <a:ln w="9525" cap="flat" cmpd="sng">
            <a:solidFill>
              <a:schemeClr val="dk2"/>
            </a:solidFill>
            <a:prstDash val="solid"/>
            <a:round/>
            <a:headEnd type="none" w="med" len="med"/>
            <a:tailEnd type="none" w="med" len="med"/>
          </a:ln>
        </p:spPr>
      </p:cxnSp>
      <p:sp>
        <p:nvSpPr>
          <p:cNvPr id="394" name="Google Shape;394;p34"/>
          <p:cNvSpPr/>
          <p:nvPr/>
        </p:nvSpPr>
        <p:spPr>
          <a:xfrm>
            <a:off x="2366180" y="3235774"/>
            <a:ext cx="4824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BC</a:t>
            </a:r>
            <a:endParaRPr sz="1200"/>
          </a:p>
        </p:txBody>
      </p:sp>
      <p:sp>
        <p:nvSpPr>
          <p:cNvPr id="392" name="Google Shape;392;p34"/>
          <p:cNvSpPr/>
          <p:nvPr/>
        </p:nvSpPr>
        <p:spPr>
          <a:xfrm>
            <a:off x="3579702" y="3235774"/>
            <a:ext cx="4824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AD</a:t>
            </a:r>
            <a:endParaRPr sz="1200"/>
          </a:p>
        </p:txBody>
      </p:sp>
      <p:sp>
        <p:nvSpPr>
          <p:cNvPr id="395" name="Google Shape;395;p34"/>
          <p:cNvSpPr/>
          <p:nvPr/>
        </p:nvSpPr>
        <p:spPr>
          <a:xfrm>
            <a:off x="4985824" y="3302562"/>
            <a:ext cx="4824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FG</a:t>
            </a:r>
            <a:endParaRPr sz="1200"/>
          </a:p>
        </p:txBody>
      </p:sp>
      <p:cxnSp>
        <p:nvCxnSpPr>
          <p:cNvPr id="396" name="Google Shape;396;p34"/>
          <p:cNvCxnSpPr>
            <a:stCxn id="395" idx="0"/>
          </p:cNvCxnSpPr>
          <p:nvPr/>
        </p:nvCxnSpPr>
        <p:spPr>
          <a:xfrm rot="10800000" flipH="1">
            <a:off x="5227024" y="2776962"/>
            <a:ext cx="474600" cy="525600"/>
          </a:xfrm>
          <a:prstGeom prst="straightConnector1">
            <a:avLst/>
          </a:prstGeom>
          <a:noFill/>
          <a:ln w="9525" cap="flat" cmpd="sng">
            <a:solidFill>
              <a:schemeClr val="dk2"/>
            </a:solidFill>
            <a:prstDash val="solid"/>
            <a:round/>
            <a:headEnd type="none" w="med" len="med"/>
            <a:tailEnd type="none" w="med" len="med"/>
          </a:ln>
        </p:spPr>
      </p:cxnSp>
      <p:cxnSp>
        <p:nvCxnSpPr>
          <p:cNvPr id="397" name="Google Shape;397;p34"/>
          <p:cNvCxnSpPr>
            <a:stCxn id="386" idx="0"/>
          </p:cNvCxnSpPr>
          <p:nvPr/>
        </p:nvCxnSpPr>
        <p:spPr>
          <a:xfrm rot="10800000">
            <a:off x="5710740" y="2776855"/>
            <a:ext cx="387000" cy="1414500"/>
          </a:xfrm>
          <a:prstGeom prst="straightConnector1">
            <a:avLst/>
          </a:prstGeom>
          <a:noFill/>
          <a:ln w="9525" cap="flat" cmpd="sng">
            <a:solidFill>
              <a:schemeClr val="dk2"/>
            </a:solidFill>
            <a:prstDash val="solid"/>
            <a:round/>
            <a:headEnd type="none" w="med" len="med"/>
            <a:tailEnd type="none" w="med" len="med"/>
          </a:ln>
        </p:spPr>
      </p:cxnSp>
      <p:sp>
        <p:nvSpPr>
          <p:cNvPr id="398" name="Google Shape;398;p34"/>
          <p:cNvSpPr/>
          <p:nvPr/>
        </p:nvSpPr>
        <p:spPr>
          <a:xfrm>
            <a:off x="5413629" y="2537926"/>
            <a:ext cx="5916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 EFG</a:t>
            </a:r>
            <a:endParaRPr sz="1200"/>
          </a:p>
        </p:txBody>
      </p:sp>
      <p:cxnSp>
        <p:nvCxnSpPr>
          <p:cNvPr id="399" name="Google Shape;399;p34"/>
          <p:cNvCxnSpPr>
            <a:stCxn id="394" idx="0"/>
          </p:cNvCxnSpPr>
          <p:nvPr/>
        </p:nvCxnSpPr>
        <p:spPr>
          <a:xfrm rot="10800000" flipH="1">
            <a:off x="2607380" y="2614474"/>
            <a:ext cx="564300" cy="621300"/>
          </a:xfrm>
          <a:prstGeom prst="straightConnector1">
            <a:avLst/>
          </a:prstGeom>
          <a:noFill/>
          <a:ln w="9525" cap="flat" cmpd="sng">
            <a:solidFill>
              <a:schemeClr val="dk2"/>
            </a:solidFill>
            <a:prstDash val="solid"/>
            <a:round/>
            <a:headEnd type="none" w="med" len="med"/>
            <a:tailEnd type="none" w="med" len="med"/>
          </a:ln>
        </p:spPr>
      </p:cxnSp>
      <p:cxnSp>
        <p:nvCxnSpPr>
          <p:cNvPr id="400" name="Google Shape;400;p34"/>
          <p:cNvCxnSpPr>
            <a:stCxn id="392" idx="0"/>
          </p:cNvCxnSpPr>
          <p:nvPr/>
        </p:nvCxnSpPr>
        <p:spPr>
          <a:xfrm rot="10800000">
            <a:off x="3171702" y="2623774"/>
            <a:ext cx="649200" cy="612000"/>
          </a:xfrm>
          <a:prstGeom prst="straightConnector1">
            <a:avLst/>
          </a:prstGeom>
          <a:noFill/>
          <a:ln w="9525" cap="flat" cmpd="sng">
            <a:solidFill>
              <a:schemeClr val="dk2"/>
            </a:solidFill>
            <a:prstDash val="solid"/>
            <a:round/>
            <a:headEnd type="none" w="med" len="med"/>
            <a:tailEnd type="none" w="med" len="med"/>
          </a:ln>
        </p:spPr>
      </p:cxnSp>
      <p:sp>
        <p:nvSpPr>
          <p:cNvPr id="401" name="Google Shape;401;p34"/>
          <p:cNvSpPr/>
          <p:nvPr/>
        </p:nvSpPr>
        <p:spPr>
          <a:xfrm>
            <a:off x="2799964" y="2384942"/>
            <a:ext cx="7434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ABCD</a:t>
            </a:r>
            <a:endParaRPr sz="1200"/>
          </a:p>
        </p:txBody>
      </p:sp>
      <p:sp>
        <p:nvSpPr>
          <p:cNvPr id="402" name="Google Shape;402;p34"/>
          <p:cNvSpPr/>
          <p:nvPr/>
        </p:nvSpPr>
        <p:spPr>
          <a:xfrm>
            <a:off x="3925587" y="1481950"/>
            <a:ext cx="1011600" cy="2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 ABCDEFG</a:t>
            </a:r>
            <a:endParaRPr sz="1200"/>
          </a:p>
        </p:txBody>
      </p:sp>
      <p:cxnSp>
        <p:nvCxnSpPr>
          <p:cNvPr id="403" name="Google Shape;403;p34"/>
          <p:cNvCxnSpPr>
            <a:stCxn id="401" idx="0"/>
            <a:endCxn id="402" idx="2"/>
          </p:cNvCxnSpPr>
          <p:nvPr/>
        </p:nvCxnSpPr>
        <p:spPr>
          <a:xfrm rot="10800000" flipH="1">
            <a:off x="3171664" y="1720742"/>
            <a:ext cx="1259700" cy="664200"/>
          </a:xfrm>
          <a:prstGeom prst="straightConnector1">
            <a:avLst/>
          </a:prstGeom>
          <a:noFill/>
          <a:ln w="9525" cap="flat" cmpd="sng">
            <a:solidFill>
              <a:schemeClr val="dk2"/>
            </a:solidFill>
            <a:prstDash val="solid"/>
            <a:round/>
            <a:headEnd type="none" w="med" len="med"/>
            <a:tailEnd type="none" w="med" len="med"/>
          </a:ln>
        </p:spPr>
      </p:cxnSp>
      <p:cxnSp>
        <p:nvCxnSpPr>
          <p:cNvPr id="404" name="Google Shape;404;p34"/>
          <p:cNvCxnSpPr>
            <a:stCxn id="402" idx="2"/>
            <a:endCxn id="398" idx="0"/>
          </p:cNvCxnSpPr>
          <p:nvPr/>
        </p:nvCxnSpPr>
        <p:spPr>
          <a:xfrm>
            <a:off x="4431387" y="1720750"/>
            <a:ext cx="1278000" cy="817200"/>
          </a:xfrm>
          <a:prstGeom prst="straightConnector1">
            <a:avLst/>
          </a:prstGeom>
          <a:noFill/>
          <a:ln w="9525" cap="flat" cmpd="sng">
            <a:solidFill>
              <a:schemeClr val="dk2"/>
            </a:solidFill>
            <a:prstDash val="solid"/>
            <a:round/>
            <a:headEnd type="none" w="med" len="med"/>
            <a:tailEnd type="none" w="med" len="med"/>
          </a:ln>
        </p:spPr>
      </p:cxnSp>
      <p:sp>
        <p:nvSpPr>
          <p:cNvPr id="405" name="Google Shape;405;p34"/>
          <p:cNvSpPr txBox="1">
            <a:spLocks noGrp="1"/>
          </p:cNvSpPr>
          <p:nvPr>
            <p:ph type="title"/>
          </p:nvPr>
        </p:nvSpPr>
        <p:spPr>
          <a:xfrm rot="-5400481">
            <a:off x="-666144" y="2406730"/>
            <a:ext cx="2143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cxnSp>
        <p:nvCxnSpPr>
          <p:cNvPr id="406" name="Google Shape;406;p34"/>
          <p:cNvCxnSpPr/>
          <p:nvPr/>
        </p:nvCxnSpPr>
        <p:spPr>
          <a:xfrm>
            <a:off x="673350" y="2006675"/>
            <a:ext cx="0" cy="2250300"/>
          </a:xfrm>
          <a:prstGeom prst="straightConnector1">
            <a:avLst/>
          </a:prstGeom>
          <a:noFill/>
          <a:ln w="28575" cap="flat" cmpd="sng">
            <a:solidFill>
              <a:schemeClr val="dk1"/>
            </a:solidFill>
            <a:prstDash val="solid"/>
            <a:round/>
            <a:headEnd type="none" w="med" len="med"/>
            <a:tailEnd type="none" w="med" len="med"/>
          </a:ln>
        </p:spPr>
      </p:cxnSp>
      <p:cxnSp>
        <p:nvCxnSpPr>
          <p:cNvPr id="407" name="Google Shape;407;p34"/>
          <p:cNvCxnSpPr/>
          <p:nvPr/>
        </p:nvCxnSpPr>
        <p:spPr>
          <a:xfrm rot="10800000" flipH="1">
            <a:off x="7496075" y="1590575"/>
            <a:ext cx="10200" cy="2669100"/>
          </a:xfrm>
          <a:prstGeom prst="straightConnector1">
            <a:avLst/>
          </a:prstGeom>
          <a:noFill/>
          <a:ln w="9525" cap="flat" cmpd="sng">
            <a:solidFill>
              <a:schemeClr val="dk2"/>
            </a:solidFill>
            <a:prstDash val="solid"/>
            <a:round/>
            <a:headEnd type="none" w="med" len="med"/>
            <a:tailEnd type="triangle" w="med" len="med"/>
          </a:ln>
        </p:spPr>
      </p:cxnSp>
      <p:sp>
        <p:nvSpPr>
          <p:cNvPr id="408" name="Google Shape;408;p34"/>
          <p:cNvSpPr txBox="1">
            <a:spLocks noGrp="1"/>
          </p:cNvSpPr>
          <p:nvPr>
            <p:ph type="title"/>
          </p:nvPr>
        </p:nvSpPr>
        <p:spPr>
          <a:xfrm rot="-5400786">
            <a:off x="6644579" y="2550650"/>
            <a:ext cx="13128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340"/>
              <a:t>Bottom-Up </a:t>
            </a:r>
            <a:endParaRPr sz="1340"/>
          </a:p>
        </p:txBody>
      </p:sp>
      <p:sp>
        <p:nvSpPr>
          <p:cNvPr id="409" name="Google Shape;409;p34"/>
          <p:cNvSpPr txBox="1"/>
          <p:nvPr/>
        </p:nvSpPr>
        <p:spPr>
          <a:xfrm>
            <a:off x="1130950" y="4544450"/>
            <a:ext cx="74685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2"/>
                </a:solidFill>
                <a:latin typeface="Raleway"/>
                <a:ea typeface="Raleway"/>
                <a:cs typeface="Raleway"/>
                <a:sym typeface="Raleway"/>
              </a:rPr>
              <a:t>Figure: </a:t>
            </a:r>
            <a:r>
              <a:rPr lang="en" sz="1300">
                <a:solidFill>
                  <a:schemeClr val="dk2"/>
                </a:solidFill>
                <a:latin typeface="Raleway"/>
                <a:ea typeface="Raleway"/>
                <a:cs typeface="Raleway"/>
                <a:sym typeface="Raleway"/>
              </a:rPr>
              <a:t>Bottom-Up Greedy Agglomeration to group a pair of clusters and form a single entity</a:t>
            </a:r>
            <a:endParaRPr sz="1300">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5"/>
          <p:cNvSpPr txBox="1">
            <a:spLocks noGrp="1"/>
          </p:cNvSpPr>
          <p:nvPr>
            <p:ph type="title"/>
          </p:nvPr>
        </p:nvSpPr>
        <p:spPr>
          <a:xfrm>
            <a:off x="701375" y="612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Markov Clustering and Random Walks</a:t>
            </a:r>
            <a:endParaRPr/>
          </a:p>
        </p:txBody>
      </p:sp>
      <p:sp>
        <p:nvSpPr>
          <p:cNvPr id="415" name="Google Shape;415;p35"/>
          <p:cNvSpPr txBox="1">
            <a:spLocks noGrp="1"/>
          </p:cNvSpPr>
          <p:nvPr>
            <p:ph type="body" idx="1"/>
          </p:nvPr>
        </p:nvSpPr>
        <p:spPr>
          <a:xfrm>
            <a:off x="727650" y="1441200"/>
            <a:ext cx="8041800" cy="335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i="1"/>
              <a:t>Markov Clustering:</a:t>
            </a:r>
            <a:endParaRPr sz="1400"/>
          </a:p>
          <a:p>
            <a:pPr marL="0" lvl="0" indent="0" algn="l" rtl="0">
              <a:spcBef>
                <a:spcPts val="1200"/>
              </a:spcBef>
              <a:spcAft>
                <a:spcPts val="0"/>
              </a:spcAft>
              <a:buNone/>
            </a:pPr>
            <a:r>
              <a:rPr lang="en" sz="1500">
                <a:solidFill>
                  <a:srgbClr val="000000"/>
                </a:solidFill>
                <a:highlight>
                  <a:srgbClr val="FFFFFF"/>
                </a:highlight>
                <a:latin typeface="Raleway Light"/>
                <a:ea typeface="Raleway Light"/>
                <a:cs typeface="Raleway Light"/>
                <a:sym typeface="Raleway Light"/>
              </a:rPr>
              <a:t>Markov Clustering Algorithm is based on Random Walks.</a:t>
            </a:r>
            <a:endParaRPr sz="1500">
              <a:solidFill>
                <a:srgbClr val="000000"/>
              </a:solidFill>
              <a:highlight>
                <a:srgbClr val="FFFFFF"/>
              </a:highlight>
              <a:latin typeface="Raleway Light"/>
              <a:ea typeface="Raleway Light"/>
              <a:cs typeface="Raleway Light"/>
              <a:sym typeface="Raleway Light"/>
            </a:endParaRPr>
          </a:p>
          <a:p>
            <a:pPr marL="0" lvl="0" indent="0" algn="l" rtl="0">
              <a:spcBef>
                <a:spcPts val="1200"/>
              </a:spcBef>
              <a:spcAft>
                <a:spcPts val="0"/>
              </a:spcAft>
              <a:buNone/>
            </a:pPr>
            <a:r>
              <a:rPr lang="en" sz="1400" b="1" i="1"/>
              <a:t>Random Walks:</a:t>
            </a:r>
            <a:endParaRPr sz="1500" b="1" i="1">
              <a:solidFill>
                <a:srgbClr val="000000"/>
              </a:solidFill>
              <a:highlight>
                <a:srgbClr val="FFFFFF"/>
              </a:highlight>
              <a:latin typeface="Raleway"/>
              <a:ea typeface="Raleway"/>
              <a:cs typeface="Raleway"/>
              <a:sym typeface="Raleway"/>
            </a:endParaRPr>
          </a:p>
          <a:p>
            <a:pPr marL="0" lvl="0" indent="0" algn="l" rtl="0">
              <a:spcBef>
                <a:spcPts val="1200"/>
              </a:spcBef>
              <a:spcAft>
                <a:spcPts val="0"/>
              </a:spcAft>
              <a:buNone/>
            </a:pPr>
            <a:r>
              <a:rPr lang="en" sz="1500">
                <a:solidFill>
                  <a:srgbClr val="000000"/>
                </a:solidFill>
                <a:highlight>
                  <a:srgbClr val="FFFFFF"/>
                </a:highlight>
                <a:latin typeface="Raleway Light"/>
                <a:ea typeface="Raleway Light"/>
                <a:cs typeface="Raleway Light"/>
                <a:sym typeface="Raleway Light"/>
              </a:rPr>
              <a:t>Given a graph with clusters, we find more edges within a cluster, and less edges between clusters.  This implies that, if we start our random walk at a node, then we are more likely to stay within a cluster to which the node belongs, than travelling between clusters. To know the where the flow trends gather, we use these random walks on graphs, which results in finding the clusters. These random walks are calculated using Markov Chains.</a:t>
            </a:r>
            <a:endParaRPr sz="1500">
              <a:solidFill>
                <a:srgbClr val="000000"/>
              </a:solidFill>
              <a:highlight>
                <a:srgbClr val="FFFFFF"/>
              </a:highlight>
              <a:latin typeface="Raleway Light"/>
              <a:ea typeface="Raleway Light"/>
              <a:cs typeface="Raleway Light"/>
              <a:sym typeface="Raleway Light"/>
            </a:endParaRPr>
          </a:p>
          <a:p>
            <a:pPr marL="0" lvl="0" indent="0" algn="l" rtl="0">
              <a:spcBef>
                <a:spcPts val="1200"/>
              </a:spcBef>
              <a:spcAft>
                <a:spcPts val="1200"/>
              </a:spcAft>
              <a:buNone/>
            </a:pPr>
            <a:endParaRPr sz="1400">
              <a:solidFill>
                <a:srgbClr val="000000"/>
              </a:solidFill>
              <a:highlight>
                <a:srgbClr val="FFFFFF"/>
              </a:highlight>
              <a:latin typeface="Raleway Light"/>
              <a:ea typeface="Raleway Light"/>
              <a:cs typeface="Raleway Light"/>
              <a:sym typeface="Raleway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title"/>
          </p:nvPr>
        </p:nvSpPr>
        <p:spPr>
          <a:xfrm>
            <a:off x="669725" y="565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Markov Clustering and Random Walks</a:t>
            </a:r>
            <a:endParaRPr/>
          </a:p>
          <a:p>
            <a:pPr marL="0" lvl="0" indent="0" algn="l" rtl="0">
              <a:spcBef>
                <a:spcPts val="0"/>
              </a:spcBef>
              <a:spcAft>
                <a:spcPts val="0"/>
              </a:spcAft>
              <a:buNone/>
            </a:pPr>
            <a:endParaRPr/>
          </a:p>
        </p:txBody>
      </p:sp>
      <p:sp>
        <p:nvSpPr>
          <p:cNvPr id="421" name="Google Shape;421;p36"/>
          <p:cNvSpPr txBox="1">
            <a:spLocks noGrp="1"/>
          </p:cNvSpPr>
          <p:nvPr>
            <p:ph type="body" idx="1"/>
          </p:nvPr>
        </p:nvSpPr>
        <p:spPr>
          <a:xfrm>
            <a:off x="669725" y="1320625"/>
            <a:ext cx="8215500" cy="3765000"/>
          </a:xfrm>
          <a:prstGeom prst="rect">
            <a:avLst/>
          </a:prstGeom>
        </p:spPr>
        <p:txBody>
          <a:bodyPr spcFirstLastPara="1" wrap="square" lIns="91425" tIns="91425" rIns="91425" bIns="91425" anchor="t" anchorCtr="0">
            <a:noAutofit/>
          </a:bodyPr>
          <a:lstStyle/>
          <a:p>
            <a:pPr marL="457200" lvl="0" indent="-305117" algn="l" rtl="0">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In MCL, the following two processes are alternated repeatedly:</a:t>
            </a:r>
            <a:endParaRPr sz="1375">
              <a:solidFill>
                <a:srgbClr val="000000"/>
              </a:solidFill>
              <a:highlight>
                <a:srgbClr val="FFFFFF"/>
              </a:highlight>
              <a:latin typeface="Raleway Light"/>
              <a:ea typeface="Raleway Light"/>
              <a:cs typeface="Raleway Light"/>
              <a:sym typeface="Raleway Light"/>
            </a:endParaRPr>
          </a:p>
          <a:p>
            <a:pPr marL="914400" lvl="1" indent="-305117" algn="l" rtl="0">
              <a:lnSpc>
                <a:spcPct val="150000"/>
              </a:lnSpc>
              <a:spcBef>
                <a:spcPts val="0"/>
              </a:spcBef>
              <a:spcAft>
                <a:spcPts val="0"/>
              </a:spcAft>
              <a:buSzPts val="1205"/>
              <a:buAutoNum type="alphaLcPeriod"/>
            </a:pPr>
            <a:r>
              <a:rPr lang="en" sz="1375">
                <a:solidFill>
                  <a:srgbClr val="000000"/>
                </a:solidFill>
                <a:highlight>
                  <a:srgbClr val="FFFFFF"/>
                </a:highlight>
                <a:latin typeface="Raleway Light"/>
                <a:ea typeface="Raleway Light"/>
                <a:cs typeface="Raleway Light"/>
                <a:sym typeface="Raleway Light"/>
              </a:rPr>
              <a:t>Expansion (taking the Markov Chain transition matrix powers) </a:t>
            </a:r>
            <a:endParaRPr sz="1375">
              <a:solidFill>
                <a:srgbClr val="000000"/>
              </a:solidFill>
              <a:highlight>
                <a:srgbClr val="FFFFFF"/>
              </a:highlight>
              <a:latin typeface="Raleway Light"/>
              <a:ea typeface="Raleway Light"/>
              <a:cs typeface="Raleway Light"/>
              <a:sym typeface="Raleway Light"/>
            </a:endParaRPr>
          </a:p>
          <a:p>
            <a:pPr marL="914400" lvl="1" indent="-305117" algn="l" rtl="0">
              <a:lnSpc>
                <a:spcPct val="150000"/>
              </a:lnSpc>
              <a:spcBef>
                <a:spcPts val="0"/>
              </a:spcBef>
              <a:spcAft>
                <a:spcPts val="0"/>
              </a:spcAft>
              <a:buSzPts val="1205"/>
              <a:buAutoNum type="alphaLcPeriod"/>
            </a:pPr>
            <a:r>
              <a:rPr lang="en" sz="1375">
                <a:solidFill>
                  <a:srgbClr val="000000"/>
                </a:solidFill>
                <a:highlight>
                  <a:srgbClr val="FFFFFF"/>
                </a:highlight>
                <a:latin typeface="Raleway Light"/>
                <a:ea typeface="Raleway Light"/>
                <a:cs typeface="Raleway Light"/>
                <a:sym typeface="Raleway Light"/>
              </a:rPr>
              <a:t>Inflation  </a:t>
            </a:r>
            <a:endParaRPr sz="1375">
              <a:solidFill>
                <a:srgbClr val="000000"/>
              </a:solidFill>
              <a:highlight>
                <a:srgbClr val="FFFFFF"/>
              </a:highlight>
              <a:latin typeface="Raleway Light"/>
              <a:ea typeface="Raleway Light"/>
              <a:cs typeface="Raleway Light"/>
              <a:sym typeface="Raleway Light"/>
            </a:endParaRPr>
          </a:p>
          <a:p>
            <a:pPr marL="457200" lvl="0" indent="-305117" algn="l" rtl="0">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The expansion operator is responsible for allowing flow to connect different regions of the graph.</a:t>
            </a:r>
            <a:endParaRPr sz="1375">
              <a:solidFill>
                <a:srgbClr val="000000"/>
              </a:solidFill>
              <a:highlight>
                <a:srgbClr val="FFFFFF"/>
              </a:highlight>
              <a:latin typeface="Raleway Light"/>
              <a:ea typeface="Raleway Light"/>
              <a:cs typeface="Raleway Light"/>
              <a:sym typeface="Raleway Light"/>
            </a:endParaRPr>
          </a:p>
          <a:p>
            <a:pPr marL="457200" lvl="0" indent="-305117" algn="l" rtl="0">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Expansion is carried out by taking the Markov Chain powers.</a:t>
            </a:r>
            <a:endParaRPr sz="1375">
              <a:solidFill>
                <a:srgbClr val="000000"/>
              </a:solidFill>
              <a:highlight>
                <a:srgbClr val="FFFFFF"/>
              </a:highlight>
              <a:latin typeface="Raleway Light"/>
              <a:ea typeface="Raleway Light"/>
              <a:cs typeface="Raleway Light"/>
              <a:sym typeface="Raleway Light"/>
            </a:endParaRPr>
          </a:p>
          <a:p>
            <a:pPr marL="457200" lvl="0" indent="-305117" algn="l" rtl="0">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The inflation operator is responsible for both strengthening and weakening of current, parameter r is used to control the same.</a:t>
            </a:r>
            <a:endParaRPr sz="1375">
              <a:solidFill>
                <a:srgbClr val="000000"/>
              </a:solidFill>
              <a:highlight>
                <a:srgbClr val="FFFFFF"/>
              </a:highlight>
              <a:latin typeface="Raleway Light"/>
              <a:ea typeface="Raleway Light"/>
              <a:cs typeface="Raleway Light"/>
              <a:sym typeface="Raleway Light"/>
            </a:endParaRPr>
          </a:p>
          <a:p>
            <a:pPr marL="457200" lvl="0" indent="-305117" algn="l" rtl="0">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Inflation is re-normalizing a single column when expanded.</a:t>
            </a:r>
            <a:endParaRPr sz="1375">
              <a:solidFill>
                <a:srgbClr val="000000"/>
              </a:solidFill>
              <a:highlight>
                <a:srgbClr val="FFFFFF"/>
              </a:highlight>
              <a:latin typeface="Raleway Light"/>
              <a:ea typeface="Raleway Light"/>
              <a:cs typeface="Raleway Light"/>
              <a:sym typeface="Raleway Light"/>
            </a:endParaRPr>
          </a:p>
          <a:p>
            <a:pPr marL="457200" lvl="0" indent="-305117" algn="l" rtl="0">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Edge weights connecting two vertices within clusters will be higher in the initial phase while having lower values connecting a pair of clusters.</a:t>
            </a:r>
            <a:endParaRPr sz="1205"/>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7"/>
          <p:cNvSpPr txBox="1">
            <a:spLocks noGrp="1"/>
          </p:cNvSpPr>
          <p:nvPr>
            <p:ph type="title"/>
          </p:nvPr>
        </p:nvSpPr>
        <p:spPr>
          <a:xfrm>
            <a:off x="669725" y="565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Markov Clustering Algorithm</a:t>
            </a:r>
            <a:endParaRPr/>
          </a:p>
        </p:txBody>
      </p:sp>
      <p:sp>
        <p:nvSpPr>
          <p:cNvPr id="427" name="Google Shape;427;p37"/>
          <p:cNvSpPr txBox="1">
            <a:spLocks noGrp="1"/>
          </p:cNvSpPr>
          <p:nvPr>
            <p:ph type="body" idx="1"/>
          </p:nvPr>
        </p:nvSpPr>
        <p:spPr>
          <a:xfrm>
            <a:off x="727650" y="1521550"/>
            <a:ext cx="7926000" cy="3273600"/>
          </a:xfrm>
          <a:prstGeom prst="rect">
            <a:avLst/>
          </a:prstGeom>
        </p:spPr>
        <p:txBody>
          <a:bodyPr spcFirstLastPara="1" wrap="square" lIns="91425" tIns="91425" rIns="91425" bIns="91425" anchor="t" anchorCtr="0">
            <a:normAutofit/>
          </a:bodyPr>
          <a:lstStyle/>
          <a:p>
            <a:pPr marL="457200" lvl="0" indent="-311150" algn="l" rtl="0">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Input parameters: Undirected graph, power e and inflation parameter r .</a:t>
            </a:r>
            <a:endParaRPr sz="1375">
              <a:solidFill>
                <a:srgbClr val="000000"/>
              </a:solidFill>
              <a:highlight>
                <a:srgbClr val="FFFFFF"/>
              </a:highlight>
              <a:latin typeface="Raleway Light"/>
              <a:ea typeface="Raleway Light"/>
              <a:cs typeface="Raleway Light"/>
              <a:sym typeface="Raleway Light"/>
            </a:endParaRPr>
          </a:p>
          <a:p>
            <a:pPr marL="457200" lvl="0" indent="-311150" algn="l" rtl="0">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Initialize a matrix with the corresponding edge weights and add self loops to each node.</a:t>
            </a:r>
            <a:endParaRPr sz="1375">
              <a:solidFill>
                <a:srgbClr val="000000"/>
              </a:solidFill>
              <a:highlight>
                <a:srgbClr val="FFFFFF"/>
              </a:highlight>
              <a:latin typeface="Raleway Light"/>
              <a:ea typeface="Raleway Light"/>
              <a:cs typeface="Raleway Light"/>
              <a:sym typeface="Raleway Light"/>
            </a:endParaRPr>
          </a:p>
          <a:p>
            <a:pPr marL="457200" lvl="0" indent="-311150" algn="l" rtl="0">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Normalize the matrix column-wise.</a:t>
            </a:r>
            <a:endParaRPr sz="1375">
              <a:solidFill>
                <a:srgbClr val="000000"/>
              </a:solidFill>
              <a:highlight>
                <a:srgbClr val="FFFFFF"/>
              </a:highlight>
              <a:latin typeface="Raleway Light"/>
              <a:ea typeface="Raleway Light"/>
              <a:cs typeface="Raleway Light"/>
              <a:sym typeface="Raleway Light"/>
            </a:endParaRPr>
          </a:p>
          <a:p>
            <a:pPr marL="457200" lvl="0" indent="-311150" algn="l" rtl="0">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Multiply the matrix by self for e times.</a:t>
            </a:r>
            <a:endParaRPr sz="1375">
              <a:solidFill>
                <a:srgbClr val="000000"/>
              </a:solidFill>
              <a:highlight>
                <a:srgbClr val="FFFFFF"/>
              </a:highlight>
              <a:latin typeface="Raleway Light"/>
              <a:ea typeface="Raleway Light"/>
              <a:cs typeface="Raleway Light"/>
              <a:sym typeface="Raleway Light"/>
            </a:endParaRPr>
          </a:p>
          <a:p>
            <a:pPr marL="457200" lvl="0" indent="-311150" algn="l" rtl="0">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Inflate the matrix by r parameter.</a:t>
            </a:r>
            <a:endParaRPr sz="1375">
              <a:solidFill>
                <a:srgbClr val="000000"/>
              </a:solidFill>
              <a:highlight>
                <a:srgbClr val="FFFFFF"/>
              </a:highlight>
              <a:latin typeface="Raleway Light"/>
              <a:ea typeface="Raleway Light"/>
              <a:cs typeface="Raleway Light"/>
              <a:sym typeface="Raleway Light"/>
            </a:endParaRPr>
          </a:p>
          <a:p>
            <a:pPr marL="457200" lvl="0" indent="-311150" algn="l" rtl="0">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Repeat above two steps (4 and 5) until we find two successive matrices the same (convergence is achieved).</a:t>
            </a:r>
            <a:endParaRPr sz="1375">
              <a:solidFill>
                <a:srgbClr val="000000"/>
              </a:solidFill>
              <a:highlight>
                <a:srgbClr val="FFFFFF"/>
              </a:highlight>
              <a:latin typeface="Raleway Light"/>
              <a:ea typeface="Raleway Light"/>
              <a:cs typeface="Raleway Light"/>
              <a:sym typeface="Raleway Light"/>
            </a:endParaRPr>
          </a:p>
          <a:p>
            <a:pPr marL="457200" lvl="0" indent="-311150" algn="l" rtl="0">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Find for clusters so formed.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8"/>
          <p:cNvSpPr txBox="1">
            <a:spLocks noGrp="1"/>
          </p:cNvSpPr>
          <p:nvPr>
            <p:ph type="title"/>
          </p:nvPr>
        </p:nvSpPr>
        <p:spPr>
          <a:xfrm>
            <a:off x="727663" y="578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Markov Clustering Algorithm - Pseudocode</a:t>
            </a:r>
            <a:endParaRPr/>
          </a:p>
        </p:txBody>
      </p:sp>
      <p:pic>
        <p:nvPicPr>
          <p:cNvPr id="433" name="Google Shape;433;p38"/>
          <p:cNvPicPr preferRelativeResize="0"/>
          <p:nvPr/>
        </p:nvPicPr>
        <p:blipFill>
          <a:blip r:embed="rId3">
            <a:alphaModFix/>
          </a:blip>
          <a:stretch>
            <a:fillRect/>
          </a:stretch>
        </p:blipFill>
        <p:spPr>
          <a:xfrm>
            <a:off x="1051813" y="1435675"/>
            <a:ext cx="7040426" cy="3335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9"/>
          <p:cNvSpPr txBox="1">
            <a:spLocks noGrp="1"/>
          </p:cNvSpPr>
          <p:nvPr>
            <p:ph type="title"/>
          </p:nvPr>
        </p:nvSpPr>
        <p:spPr>
          <a:xfrm rot="-5400481">
            <a:off x="-630469" y="2419280"/>
            <a:ext cx="2143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cxnSp>
        <p:nvCxnSpPr>
          <p:cNvPr id="439" name="Google Shape;439;p39"/>
          <p:cNvCxnSpPr/>
          <p:nvPr/>
        </p:nvCxnSpPr>
        <p:spPr>
          <a:xfrm>
            <a:off x="709025" y="2019225"/>
            <a:ext cx="0" cy="2250300"/>
          </a:xfrm>
          <a:prstGeom prst="straightConnector1">
            <a:avLst/>
          </a:prstGeom>
          <a:noFill/>
          <a:ln w="28575" cap="flat" cmpd="sng">
            <a:solidFill>
              <a:schemeClr val="dk1"/>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221" y="646846"/>
            <a:ext cx="7260000" cy="384265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74" name="Google Shape;474;p40"/>
          <p:cNvSpPr txBox="1">
            <a:spLocks noGrp="1"/>
          </p:cNvSpPr>
          <p:nvPr>
            <p:ph type="title"/>
          </p:nvPr>
        </p:nvSpPr>
        <p:spPr>
          <a:xfrm rot="-372">
            <a:off x="722823" y="600538"/>
            <a:ext cx="27756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Contd.</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32" y="1499523"/>
            <a:ext cx="8686279" cy="261183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1"/>
          <p:cNvSpPr txBox="1">
            <a:spLocks noGrp="1"/>
          </p:cNvSpPr>
          <p:nvPr>
            <p:ph type="title"/>
          </p:nvPr>
        </p:nvSpPr>
        <p:spPr>
          <a:xfrm>
            <a:off x="1714125" y="2234650"/>
            <a:ext cx="59664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740"/>
              <a:t>LOCAL OPTIMIZATION APPROACH</a:t>
            </a:r>
            <a:endParaRPr sz="274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727650" y="1485650"/>
            <a:ext cx="7919400" cy="2897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400">
                <a:solidFill>
                  <a:srgbClr val="202124"/>
                </a:solidFill>
                <a:latin typeface="Raleway"/>
                <a:ea typeface="Raleway"/>
                <a:cs typeface="Raleway"/>
                <a:sym typeface="Raleway"/>
              </a:rPr>
              <a:t>The quality measures of a clustered graph is identified as follows:</a:t>
            </a:r>
            <a:endParaRPr sz="1400">
              <a:solidFill>
                <a:srgbClr val="202124"/>
              </a:solidFill>
              <a:latin typeface="Raleway"/>
              <a:ea typeface="Raleway"/>
              <a:cs typeface="Raleway"/>
              <a:sym typeface="Raleway"/>
            </a:endParaRPr>
          </a:p>
          <a:p>
            <a:pPr marL="457200" marR="0" lvl="0" indent="0" algn="l" rtl="0">
              <a:lnSpc>
                <a:spcPct val="115000"/>
              </a:lnSpc>
              <a:spcBef>
                <a:spcPts val="1200"/>
              </a:spcBef>
              <a:spcAft>
                <a:spcPts val="0"/>
              </a:spcAft>
              <a:buNone/>
            </a:pPr>
            <a:r>
              <a:rPr lang="en" sz="1400">
                <a:solidFill>
                  <a:srgbClr val="202124"/>
                </a:solidFill>
                <a:latin typeface="Raleway"/>
                <a:ea typeface="Raleway"/>
                <a:cs typeface="Raleway"/>
                <a:sym typeface="Raleway"/>
              </a:rPr>
              <a:t>1. Combination of less inter-cluster edges and more intra-cluster edges gives better and</a:t>
            </a:r>
            <a:endParaRPr sz="1400">
              <a:solidFill>
                <a:srgbClr val="202124"/>
              </a:solidFill>
              <a:latin typeface="Raleway"/>
              <a:ea typeface="Raleway"/>
              <a:cs typeface="Raleway"/>
              <a:sym typeface="Raleway"/>
            </a:endParaRPr>
          </a:p>
          <a:p>
            <a:pPr marL="457200" marR="0" lvl="0" indent="0" algn="l" rtl="0">
              <a:lnSpc>
                <a:spcPct val="115000"/>
              </a:lnSpc>
              <a:spcBef>
                <a:spcPts val="1200"/>
              </a:spcBef>
              <a:spcAft>
                <a:spcPts val="0"/>
              </a:spcAft>
              <a:buNone/>
            </a:pPr>
            <a:r>
              <a:rPr lang="en" sz="1400">
                <a:solidFill>
                  <a:srgbClr val="202124"/>
                </a:solidFill>
                <a:latin typeface="Raleway"/>
                <a:ea typeface="Raleway"/>
                <a:cs typeface="Raleway"/>
                <a:sym typeface="Raleway"/>
              </a:rPr>
              <a:t>   higher quality</a:t>
            </a:r>
            <a:endParaRPr sz="1400">
              <a:solidFill>
                <a:srgbClr val="202124"/>
              </a:solidFill>
              <a:latin typeface="Raleway"/>
              <a:ea typeface="Raleway"/>
              <a:cs typeface="Raleway"/>
              <a:sym typeface="Raleway"/>
            </a:endParaRPr>
          </a:p>
          <a:p>
            <a:pPr marL="457200" marR="0" lvl="0" indent="0" algn="l" rtl="0">
              <a:lnSpc>
                <a:spcPct val="115000"/>
              </a:lnSpc>
              <a:spcBef>
                <a:spcPts val="1200"/>
              </a:spcBef>
              <a:spcAft>
                <a:spcPts val="0"/>
              </a:spcAft>
              <a:buNone/>
            </a:pPr>
            <a:r>
              <a:rPr lang="en" sz="1400">
                <a:solidFill>
                  <a:srgbClr val="202124"/>
                </a:solidFill>
                <a:latin typeface="Raleway"/>
                <a:ea typeface="Raleway"/>
                <a:cs typeface="Raleway"/>
                <a:sym typeface="Raleway"/>
              </a:rPr>
              <a:t>2. Inseparable Cliques</a:t>
            </a:r>
            <a:endParaRPr sz="1400">
              <a:solidFill>
                <a:srgbClr val="202124"/>
              </a:solidFill>
              <a:latin typeface="Raleway"/>
              <a:ea typeface="Raleway"/>
              <a:cs typeface="Raleway"/>
              <a:sym typeface="Raleway"/>
            </a:endParaRPr>
          </a:p>
          <a:p>
            <a:pPr marL="457200" marR="0" lvl="0" indent="0" algn="l" rtl="0">
              <a:lnSpc>
                <a:spcPct val="115000"/>
              </a:lnSpc>
              <a:spcBef>
                <a:spcPts val="1200"/>
              </a:spcBef>
              <a:spcAft>
                <a:spcPts val="0"/>
              </a:spcAft>
              <a:buNone/>
            </a:pPr>
            <a:r>
              <a:rPr lang="en" sz="1400">
                <a:solidFill>
                  <a:srgbClr val="202124"/>
                </a:solidFill>
                <a:latin typeface="Raleway"/>
                <a:ea typeface="Raleway"/>
                <a:cs typeface="Raleway"/>
                <a:sym typeface="Raleway"/>
              </a:rPr>
              <a:t>3. Connected Clusters</a:t>
            </a:r>
            <a:endParaRPr sz="1400">
              <a:solidFill>
                <a:srgbClr val="202124"/>
              </a:solidFill>
              <a:latin typeface="Raleway"/>
              <a:ea typeface="Raleway"/>
              <a:cs typeface="Raleway"/>
              <a:sym typeface="Raleway"/>
            </a:endParaRPr>
          </a:p>
          <a:p>
            <a:pPr marL="457200" marR="0" lvl="0" indent="0" algn="l" rtl="0">
              <a:lnSpc>
                <a:spcPct val="115000"/>
              </a:lnSpc>
              <a:spcBef>
                <a:spcPts val="1200"/>
              </a:spcBef>
              <a:spcAft>
                <a:spcPts val="0"/>
              </a:spcAft>
              <a:buNone/>
            </a:pPr>
            <a:r>
              <a:rPr lang="en" sz="1400">
                <a:solidFill>
                  <a:srgbClr val="202124"/>
                </a:solidFill>
                <a:latin typeface="Raleway"/>
                <a:ea typeface="Raleway"/>
                <a:cs typeface="Raleway"/>
                <a:sym typeface="Raleway"/>
              </a:rPr>
              <a:t>4. Disjoint Cliques approaching maximum quality</a:t>
            </a:r>
            <a:endParaRPr sz="1400">
              <a:solidFill>
                <a:srgbClr val="202124"/>
              </a:solidFill>
            </a:endParaRPr>
          </a:p>
          <a:p>
            <a:pPr marL="457200" lvl="0" indent="0" algn="l" rtl="0">
              <a:spcBef>
                <a:spcPts val="1200"/>
              </a:spcBef>
              <a:spcAft>
                <a:spcPts val="1200"/>
              </a:spcAft>
              <a:buNone/>
            </a:pPr>
            <a:endParaRPr sz="1400"/>
          </a:p>
        </p:txBody>
      </p:sp>
      <p:sp>
        <p:nvSpPr>
          <p:cNvPr id="100" name="Google Shape;100;p15"/>
          <p:cNvSpPr txBox="1">
            <a:spLocks noGrp="1"/>
          </p:cNvSpPr>
          <p:nvPr>
            <p:ph type="title"/>
          </p:nvPr>
        </p:nvSpPr>
        <p:spPr>
          <a:xfrm>
            <a:off x="727650" y="562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Graph Clustering Measures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2"/>
          <p:cNvSpPr txBox="1">
            <a:spLocks noGrp="1"/>
          </p:cNvSpPr>
          <p:nvPr>
            <p:ph type="title"/>
          </p:nvPr>
        </p:nvSpPr>
        <p:spPr>
          <a:xfrm>
            <a:off x="625175" y="57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Local Moving and Multilevel Algorithm</a:t>
            </a:r>
            <a:endParaRPr/>
          </a:p>
        </p:txBody>
      </p:sp>
      <p:sp>
        <p:nvSpPr>
          <p:cNvPr id="485" name="Google Shape;485;p42"/>
          <p:cNvSpPr txBox="1">
            <a:spLocks noGrp="1"/>
          </p:cNvSpPr>
          <p:nvPr>
            <p:ph type="body" idx="1"/>
          </p:nvPr>
        </p:nvSpPr>
        <p:spPr>
          <a:xfrm>
            <a:off x="650400" y="1402050"/>
            <a:ext cx="8049600" cy="3197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202124"/>
              </a:buClr>
              <a:buSzPts val="1300"/>
              <a:buFont typeface="Raleway Light"/>
              <a:buChar char="●"/>
            </a:pPr>
            <a:r>
              <a:rPr lang="en">
                <a:solidFill>
                  <a:srgbClr val="202124"/>
                </a:solidFill>
                <a:highlight>
                  <a:srgbClr val="FFFFFF"/>
                </a:highlight>
                <a:latin typeface="Raleway Light"/>
                <a:ea typeface="Raleway Light"/>
                <a:cs typeface="Raleway Light"/>
                <a:sym typeface="Raleway Light"/>
              </a:rPr>
              <a:t>Given an input graph, coarsener, refiner and the reduction factor, the Multilevel Clustering Algorithm operates in 2 phases:</a:t>
            </a:r>
            <a:endParaRPr>
              <a:solidFill>
                <a:srgbClr val="202124"/>
              </a:solidFill>
              <a:highlight>
                <a:srgbClr val="FFFFFF"/>
              </a:highlight>
              <a:latin typeface="Raleway Light"/>
              <a:ea typeface="Raleway Light"/>
              <a:cs typeface="Raleway Light"/>
              <a:sym typeface="Raleway Light"/>
            </a:endParaRPr>
          </a:p>
          <a:p>
            <a:pPr marL="457200" lvl="0" indent="0" algn="l" rtl="0">
              <a:spcBef>
                <a:spcPts val="0"/>
              </a:spcBef>
              <a:spcAft>
                <a:spcPts val="0"/>
              </a:spcAft>
              <a:buNone/>
            </a:pPr>
            <a:r>
              <a:rPr lang="en">
                <a:solidFill>
                  <a:srgbClr val="202124"/>
                </a:solidFill>
                <a:highlight>
                  <a:srgbClr val="FFFFFF"/>
                </a:highlight>
                <a:latin typeface="Raleway Light"/>
                <a:ea typeface="Raleway Light"/>
                <a:cs typeface="Raleway Light"/>
                <a:sym typeface="Raleway Light"/>
              </a:rPr>
              <a:t>1. Coarsening Phase</a:t>
            </a:r>
            <a:endParaRPr>
              <a:solidFill>
                <a:srgbClr val="202124"/>
              </a:solidFill>
              <a:highlight>
                <a:srgbClr val="FFFFFF"/>
              </a:highlight>
              <a:latin typeface="Raleway Light"/>
              <a:ea typeface="Raleway Light"/>
              <a:cs typeface="Raleway Light"/>
              <a:sym typeface="Raleway Light"/>
            </a:endParaRPr>
          </a:p>
          <a:p>
            <a:pPr marL="457200" lvl="0" indent="0" algn="l" rtl="0">
              <a:spcBef>
                <a:spcPts val="0"/>
              </a:spcBef>
              <a:spcAft>
                <a:spcPts val="0"/>
              </a:spcAft>
              <a:buNone/>
            </a:pPr>
            <a:r>
              <a:rPr lang="en">
                <a:solidFill>
                  <a:srgbClr val="202124"/>
                </a:solidFill>
                <a:highlight>
                  <a:srgbClr val="FFFFFF"/>
                </a:highlight>
                <a:latin typeface="Raleway Light"/>
                <a:ea typeface="Raleway Light"/>
                <a:cs typeface="Raleway Light"/>
                <a:sym typeface="Raleway Light"/>
              </a:rPr>
              <a:t>2. Refinement Phase</a:t>
            </a:r>
            <a:endParaRPr>
              <a:solidFill>
                <a:srgbClr val="202124"/>
              </a:solidFill>
              <a:latin typeface="Raleway Light"/>
              <a:ea typeface="Raleway Light"/>
              <a:cs typeface="Raleway Light"/>
              <a:sym typeface="Raleway Light"/>
            </a:endParaRPr>
          </a:p>
          <a:p>
            <a:pPr marL="0" marR="0" lvl="0" indent="0" algn="l" rtl="0">
              <a:lnSpc>
                <a:spcPct val="130000"/>
              </a:lnSpc>
              <a:spcBef>
                <a:spcPts val="0"/>
              </a:spcBef>
              <a:spcAft>
                <a:spcPts val="0"/>
              </a:spcAft>
              <a:buNone/>
            </a:pPr>
            <a:endParaRPr>
              <a:solidFill>
                <a:srgbClr val="202124"/>
              </a:solidFill>
              <a:latin typeface="Raleway Light"/>
              <a:ea typeface="Raleway Light"/>
              <a:cs typeface="Raleway Light"/>
              <a:sym typeface="Raleway Light"/>
            </a:endParaRPr>
          </a:p>
          <a:p>
            <a:pPr marL="457200" marR="0" lvl="0" indent="-311150" algn="l" rtl="0">
              <a:lnSpc>
                <a:spcPct val="130000"/>
              </a:lnSpc>
              <a:spcBef>
                <a:spcPts val="0"/>
              </a:spcBef>
              <a:spcAft>
                <a:spcPts val="0"/>
              </a:spcAft>
              <a:buClr>
                <a:srgbClr val="202124"/>
              </a:buClr>
              <a:buSzPts val="1300"/>
              <a:buFont typeface="Raleway Light"/>
              <a:buChar char="●"/>
            </a:pPr>
            <a:r>
              <a:rPr lang="en">
                <a:solidFill>
                  <a:srgbClr val="202124"/>
                </a:solidFill>
                <a:latin typeface="Raleway Light"/>
                <a:ea typeface="Raleway Light"/>
                <a:cs typeface="Raleway Light"/>
                <a:sym typeface="Raleway Light"/>
              </a:rPr>
              <a:t>In the Coarsening Phase, we may use any of the Cluster Joining (CJ) or Vertex Moving (VM) algorithms, which are known as Local Moving Approaches. These help to find the best move for each vertex by repeatedly iterating through all vertices in a randomized fashion. </a:t>
            </a:r>
            <a:endParaRPr>
              <a:solidFill>
                <a:srgbClr val="202124"/>
              </a:solidFill>
              <a:latin typeface="Raleway Light"/>
              <a:ea typeface="Raleway Light"/>
              <a:cs typeface="Raleway Light"/>
              <a:sym typeface="Raleway Light"/>
            </a:endParaRPr>
          </a:p>
          <a:p>
            <a:pPr marL="457200" marR="0" lvl="0" indent="0" algn="l" rtl="0">
              <a:lnSpc>
                <a:spcPct val="130000"/>
              </a:lnSpc>
              <a:spcBef>
                <a:spcPts val="0"/>
              </a:spcBef>
              <a:spcAft>
                <a:spcPts val="0"/>
              </a:spcAft>
              <a:buNone/>
            </a:pPr>
            <a:endParaRPr>
              <a:solidFill>
                <a:srgbClr val="202124"/>
              </a:solidFill>
              <a:latin typeface="Raleway Light"/>
              <a:ea typeface="Raleway Light"/>
              <a:cs typeface="Raleway Light"/>
              <a:sym typeface="Raleway Light"/>
            </a:endParaRPr>
          </a:p>
          <a:p>
            <a:pPr marL="457200" marR="0" lvl="0" indent="-311150" algn="l" rtl="0">
              <a:lnSpc>
                <a:spcPct val="130000"/>
              </a:lnSpc>
              <a:spcBef>
                <a:spcPts val="0"/>
              </a:spcBef>
              <a:spcAft>
                <a:spcPts val="0"/>
              </a:spcAft>
              <a:buClr>
                <a:srgbClr val="202124"/>
              </a:buClr>
              <a:buSzPts val="1300"/>
              <a:buFont typeface="Raleway Light"/>
              <a:buChar char="●"/>
            </a:pPr>
            <a:r>
              <a:rPr lang="en">
                <a:solidFill>
                  <a:srgbClr val="202124"/>
                </a:solidFill>
                <a:latin typeface="Raleway Light"/>
                <a:ea typeface="Raleway Light"/>
                <a:cs typeface="Raleway Light"/>
                <a:sym typeface="Raleway Light"/>
              </a:rPr>
              <a:t>In the Refinement Phase we stick to use VM approach, since CJ algorithms may not find joinable clusters resulting to an optimal clustering. </a:t>
            </a:r>
            <a:endParaRPr>
              <a:solidFill>
                <a:srgbClr val="202124"/>
              </a:solidFill>
              <a:latin typeface="Raleway Light"/>
              <a:ea typeface="Raleway Light"/>
              <a:cs typeface="Raleway Light"/>
              <a:sym typeface="Raleway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3"/>
          <p:cNvSpPr txBox="1">
            <a:spLocks noGrp="1"/>
          </p:cNvSpPr>
          <p:nvPr>
            <p:ph type="title"/>
          </p:nvPr>
        </p:nvSpPr>
        <p:spPr>
          <a:xfrm>
            <a:off x="590450" y="600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Local Moving and Multilevel Algorithm</a:t>
            </a:r>
            <a:endParaRPr/>
          </a:p>
          <a:p>
            <a:pPr marL="0" lvl="0" indent="0" algn="l" rtl="0">
              <a:spcBef>
                <a:spcPts val="0"/>
              </a:spcBef>
              <a:spcAft>
                <a:spcPts val="0"/>
              </a:spcAft>
              <a:buNone/>
            </a:pPr>
            <a:endParaRPr/>
          </a:p>
        </p:txBody>
      </p:sp>
      <p:sp>
        <p:nvSpPr>
          <p:cNvPr id="491" name="Google Shape;491;p43"/>
          <p:cNvSpPr txBox="1">
            <a:spLocks noGrp="1"/>
          </p:cNvSpPr>
          <p:nvPr>
            <p:ph type="body" idx="1"/>
          </p:nvPr>
        </p:nvSpPr>
        <p:spPr>
          <a:xfrm>
            <a:off x="666650" y="1406450"/>
            <a:ext cx="7607700" cy="337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solidFill>
                  <a:schemeClr val="dk2"/>
                </a:solidFill>
              </a:rPr>
              <a:t>Coarsening Phase:</a:t>
            </a:r>
            <a:endParaRPr b="1" i="1">
              <a:solidFill>
                <a:schemeClr val="dk2"/>
              </a:solidFill>
            </a:endParaRPr>
          </a:p>
          <a:p>
            <a:pPr marL="457200" marR="0" lvl="0" indent="-311150" algn="l" rtl="0">
              <a:lnSpc>
                <a:spcPct val="115000"/>
              </a:lnSpc>
              <a:spcBef>
                <a:spcPts val="120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A sequence of graphs called the coarsening levels are produced by the Coarsening Phase, in which the first coarsening level is the input graph.Initially each single vertex is a cluster for the coarsener and it starts clustering.</a:t>
            </a:r>
            <a:endParaRPr>
              <a:solidFill>
                <a:srgbClr val="000000"/>
              </a:solidFill>
              <a:highlight>
                <a:srgbClr val="FFFFFF"/>
              </a:highlight>
              <a:latin typeface="Raleway Light"/>
              <a:ea typeface="Raleway Light"/>
              <a:cs typeface="Raleway Light"/>
              <a:sym typeface="Raleway Light"/>
            </a:endParaRPr>
          </a:p>
          <a:p>
            <a:pPr marL="457200" marR="0" lvl="0" indent="0" algn="l" rtl="0">
              <a:lnSpc>
                <a:spcPct val="115000"/>
              </a:lnSpc>
              <a:spcBef>
                <a:spcPts val="0"/>
              </a:spcBef>
              <a:spcAft>
                <a:spcPts val="0"/>
              </a:spcAft>
              <a:buNone/>
            </a:pPr>
            <a:endParaRPr>
              <a:solidFill>
                <a:srgbClr val="000000"/>
              </a:solidFill>
              <a:highlight>
                <a:srgbClr val="FFFFFF"/>
              </a:highlight>
              <a:latin typeface="Raleway Light"/>
              <a:ea typeface="Raleway Light"/>
              <a:cs typeface="Raleway Light"/>
              <a:sym typeface="Raleway Light"/>
            </a:endParaRPr>
          </a:p>
          <a:p>
            <a:pPr marL="457200" marR="0" lvl="0" indent="-311150" algn="l" rtl="0">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The coarsener runs until</a:t>
            </a:r>
            <a:endParaRPr>
              <a:solidFill>
                <a:srgbClr val="000000"/>
              </a:solidFill>
              <a:highlight>
                <a:srgbClr val="FFFFFF"/>
              </a:highlight>
              <a:latin typeface="Raleway Light"/>
              <a:ea typeface="Raleway Light"/>
              <a:cs typeface="Raleway Light"/>
              <a:sym typeface="Raleway Light"/>
            </a:endParaRPr>
          </a:p>
          <a:p>
            <a:pPr marL="914400" marR="0" lvl="0" indent="-311150" algn="l" rtl="0">
              <a:lnSpc>
                <a:spcPct val="115000"/>
              </a:lnSpc>
              <a:spcBef>
                <a:spcPts val="0"/>
              </a:spcBef>
              <a:spcAft>
                <a:spcPts val="0"/>
              </a:spcAft>
              <a:buClr>
                <a:srgbClr val="000000"/>
              </a:buClr>
              <a:buSzPts val="1300"/>
              <a:buFont typeface="Raleway Light"/>
              <a:buAutoNum type="arabicPeriod"/>
            </a:pPr>
            <a:r>
              <a:rPr lang="en">
                <a:solidFill>
                  <a:srgbClr val="000000"/>
                </a:solidFill>
                <a:highlight>
                  <a:srgbClr val="FFFFFF"/>
                </a:highlight>
                <a:latin typeface="Raleway Light"/>
                <a:ea typeface="Raleway Light"/>
                <a:cs typeface="Raleway Light"/>
                <a:sym typeface="Raleway Light"/>
              </a:rPr>
              <a:t>It terminates</a:t>
            </a:r>
            <a:endParaRPr>
              <a:solidFill>
                <a:srgbClr val="000000"/>
              </a:solidFill>
              <a:highlight>
                <a:srgbClr val="FFFFFF"/>
              </a:highlight>
              <a:latin typeface="Raleway Light"/>
              <a:ea typeface="Raleway Light"/>
              <a:cs typeface="Raleway Light"/>
              <a:sym typeface="Raleway Light"/>
            </a:endParaRPr>
          </a:p>
          <a:p>
            <a:pPr marL="914400" marR="0" lvl="0" indent="-311150" algn="l" rtl="0">
              <a:lnSpc>
                <a:spcPct val="115000"/>
              </a:lnSpc>
              <a:spcBef>
                <a:spcPts val="0"/>
              </a:spcBef>
              <a:spcAft>
                <a:spcPts val="0"/>
              </a:spcAft>
              <a:buClr>
                <a:srgbClr val="000000"/>
              </a:buClr>
              <a:buSzPts val="1300"/>
              <a:buFont typeface="Raleway Light"/>
              <a:buAutoNum type="arabicPeriod"/>
            </a:pPr>
            <a:r>
              <a:rPr lang="en">
                <a:solidFill>
                  <a:srgbClr val="000000"/>
                </a:solidFill>
                <a:highlight>
                  <a:srgbClr val="FFFFFF"/>
                </a:highlight>
                <a:latin typeface="Raleway Light"/>
                <a:ea typeface="Raleway Light"/>
                <a:cs typeface="Raleway Light"/>
                <a:sym typeface="Raleway Light"/>
              </a:rPr>
              <a:t>The number of clusters decrease by a certain percentage, as compared with the start, where the percentage is called reduction factor </a:t>
            </a:r>
            <a:endParaRPr>
              <a:solidFill>
                <a:srgbClr val="000000"/>
              </a:solidFill>
              <a:highlight>
                <a:srgbClr val="FFFFFF"/>
              </a:highlight>
              <a:latin typeface="Raleway Light"/>
              <a:ea typeface="Raleway Light"/>
              <a:cs typeface="Raleway Light"/>
              <a:sym typeface="Raleway Light"/>
            </a:endParaRPr>
          </a:p>
          <a:p>
            <a:pPr marL="457200" marR="0" lvl="0" indent="0" algn="l" rtl="0">
              <a:lnSpc>
                <a:spcPct val="115000"/>
              </a:lnSpc>
              <a:spcBef>
                <a:spcPts val="0"/>
              </a:spcBef>
              <a:spcAft>
                <a:spcPts val="0"/>
              </a:spcAft>
              <a:buNone/>
            </a:pPr>
            <a:endParaRPr>
              <a:solidFill>
                <a:srgbClr val="000000"/>
              </a:solidFill>
              <a:highlight>
                <a:srgbClr val="FFFFFF"/>
              </a:highlight>
              <a:latin typeface="Raleway Light"/>
              <a:ea typeface="Raleway Light"/>
              <a:cs typeface="Raleway Light"/>
              <a:sym typeface="Raleway Light"/>
            </a:endParaRPr>
          </a:p>
          <a:p>
            <a:pPr marL="457200" marR="0" lvl="0" indent="-311150" algn="l" rtl="0">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The next coarsening level is formed where each cluster is contracted to result into a single vertex. When there are no further changes in clusters in 2 subsequent layers, the coarsening phase is known to reach a fixed point and it ends</a:t>
            </a:r>
            <a:r>
              <a:rPr lang="en">
                <a:latin typeface="Raleway Light"/>
                <a:ea typeface="Raleway Light"/>
                <a:cs typeface="Raleway Light"/>
                <a:sym typeface="Raleway Light"/>
              </a:rPr>
              <a:t>. </a:t>
            </a:r>
            <a:endParaRPr>
              <a:latin typeface="Raleway Light"/>
              <a:ea typeface="Raleway Light"/>
              <a:cs typeface="Raleway Light"/>
              <a:sym typeface="Raleway Light"/>
            </a:endParaRPr>
          </a:p>
          <a:p>
            <a:pPr marL="0" lvl="0" indent="0" algn="l" rtl="0">
              <a:spcBef>
                <a:spcPts val="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4"/>
          <p:cNvSpPr txBox="1">
            <a:spLocks noGrp="1"/>
          </p:cNvSpPr>
          <p:nvPr>
            <p:ph type="title"/>
          </p:nvPr>
        </p:nvSpPr>
        <p:spPr>
          <a:xfrm>
            <a:off x="532500" y="57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Local Moving and Multilevel Algorithm</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97" name="Google Shape;497;p44"/>
          <p:cNvSpPr txBox="1">
            <a:spLocks noGrp="1"/>
          </p:cNvSpPr>
          <p:nvPr>
            <p:ph type="body" idx="1"/>
          </p:nvPr>
        </p:nvSpPr>
        <p:spPr>
          <a:xfrm>
            <a:off x="658150" y="1441200"/>
            <a:ext cx="7891200" cy="326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solidFill>
                  <a:schemeClr val="dk2"/>
                </a:solidFill>
              </a:rPr>
              <a:t>Refinement Phase:</a:t>
            </a:r>
            <a:endParaRPr b="1" i="1">
              <a:solidFill>
                <a:schemeClr val="dk2"/>
              </a:solidFill>
            </a:endParaRPr>
          </a:p>
          <a:p>
            <a:pPr marL="457200" lvl="0" indent="-317500" algn="l" rtl="0">
              <a:spcBef>
                <a:spcPts val="1200"/>
              </a:spcBef>
              <a:spcAft>
                <a:spcPts val="0"/>
              </a:spcAft>
              <a:buClr>
                <a:srgbClr val="202124"/>
              </a:buClr>
              <a:buSzPts val="1400"/>
              <a:buFont typeface="Raleway Light"/>
              <a:buChar char="●"/>
            </a:pPr>
            <a:r>
              <a:rPr lang="en" sz="1400">
                <a:solidFill>
                  <a:srgbClr val="202124"/>
                </a:solidFill>
                <a:highlight>
                  <a:srgbClr val="FFFFFF"/>
                </a:highlight>
                <a:latin typeface="Raleway Light"/>
                <a:ea typeface="Raleway Light"/>
                <a:cs typeface="Raleway Light"/>
                <a:sym typeface="Raleway Light"/>
              </a:rPr>
              <a:t>The algorithm then visits all the coarsening levels in a reverse order, from the coarsest graph to the original graph. </a:t>
            </a:r>
            <a:endParaRPr sz="1400">
              <a:solidFill>
                <a:srgbClr val="202124"/>
              </a:solidFill>
              <a:highlight>
                <a:srgbClr val="FFFFFF"/>
              </a:highlight>
              <a:latin typeface="Raleway Light"/>
              <a:ea typeface="Raleway Light"/>
              <a:cs typeface="Raleway Light"/>
              <a:sym typeface="Raleway Light"/>
            </a:endParaRPr>
          </a:p>
          <a:p>
            <a:pPr marL="457200" lvl="0" indent="-317500" algn="l" rtl="0">
              <a:spcBef>
                <a:spcPts val="0"/>
              </a:spcBef>
              <a:spcAft>
                <a:spcPts val="0"/>
              </a:spcAft>
              <a:buClr>
                <a:srgbClr val="202124"/>
              </a:buClr>
              <a:buSzPts val="1400"/>
              <a:buFont typeface="Raleway Light"/>
              <a:buChar char="●"/>
            </a:pPr>
            <a:r>
              <a:rPr lang="en" sz="1400">
                <a:solidFill>
                  <a:srgbClr val="202124"/>
                </a:solidFill>
                <a:highlight>
                  <a:srgbClr val="FFFFFF"/>
                </a:highlight>
                <a:latin typeface="Raleway Light"/>
                <a:ea typeface="Raleway Light"/>
                <a:cs typeface="Raleway Light"/>
                <a:sym typeface="Raleway Light"/>
              </a:rPr>
              <a:t>It computes clustering at each level. This phase is called the Refinement Phase.</a:t>
            </a:r>
            <a:endParaRPr sz="1400">
              <a:solidFill>
                <a:srgbClr val="202124"/>
              </a:solidFill>
              <a:highlight>
                <a:srgbClr val="FFFFFF"/>
              </a:highlight>
              <a:latin typeface="Raleway Light"/>
              <a:ea typeface="Raleway Light"/>
              <a:cs typeface="Raleway Light"/>
              <a:sym typeface="Raleway Light"/>
            </a:endParaRPr>
          </a:p>
          <a:p>
            <a:pPr marL="457200" lvl="0" indent="-317500" algn="l" rtl="0">
              <a:spcBef>
                <a:spcPts val="0"/>
              </a:spcBef>
              <a:spcAft>
                <a:spcPts val="0"/>
              </a:spcAft>
              <a:buClr>
                <a:srgbClr val="202124"/>
              </a:buClr>
              <a:buSzPts val="1400"/>
              <a:buFont typeface="Raleway Light"/>
              <a:buChar char="●"/>
            </a:pPr>
            <a:r>
              <a:rPr lang="en" sz="1400">
                <a:solidFill>
                  <a:srgbClr val="202124"/>
                </a:solidFill>
                <a:highlight>
                  <a:srgbClr val="FFFFFF"/>
                </a:highlight>
                <a:latin typeface="Raleway Light"/>
                <a:ea typeface="Raleway Light"/>
                <a:cs typeface="Raleway Light"/>
                <a:sym typeface="Raleway Light"/>
              </a:rPr>
              <a:t>The final clustering of a level is projected to its next subsequent level and this forms the initial clustering of the subsequent level, on which a refiner is applied to compute the final clustering. </a:t>
            </a:r>
            <a:endParaRPr sz="1400">
              <a:solidFill>
                <a:srgbClr val="202124"/>
              </a:solidFill>
              <a:highlight>
                <a:srgbClr val="FFFFFF"/>
              </a:highlight>
              <a:latin typeface="Raleway Light"/>
              <a:ea typeface="Raleway Light"/>
              <a:cs typeface="Raleway Light"/>
              <a:sym typeface="Raleway Light"/>
            </a:endParaRPr>
          </a:p>
          <a:p>
            <a:pPr marL="457200" lvl="0" indent="-317500" algn="l" rtl="0">
              <a:spcBef>
                <a:spcPts val="0"/>
              </a:spcBef>
              <a:spcAft>
                <a:spcPts val="0"/>
              </a:spcAft>
              <a:buClr>
                <a:srgbClr val="202124"/>
              </a:buClr>
              <a:buSzPts val="1400"/>
              <a:buFont typeface="Raleway Light"/>
              <a:buChar char="●"/>
            </a:pPr>
            <a:r>
              <a:rPr lang="en" sz="1400">
                <a:solidFill>
                  <a:srgbClr val="202124"/>
                </a:solidFill>
                <a:highlight>
                  <a:srgbClr val="FFFFFF"/>
                </a:highlight>
                <a:latin typeface="Raleway Light"/>
                <a:ea typeface="Raleway Light"/>
                <a:cs typeface="Raleway Light"/>
                <a:sym typeface="Raleway Light"/>
              </a:rPr>
              <a:t>Here the refiner is preferred to be a VM algorithm, since CJ algorithms may not find joinable clusters resulting to an optimal clustering. </a:t>
            </a:r>
            <a:endParaRPr sz="1400">
              <a:solidFill>
                <a:srgbClr val="202124"/>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5"/>
          <p:cNvSpPr txBox="1">
            <a:spLocks noGrp="1"/>
          </p:cNvSpPr>
          <p:nvPr>
            <p:ph type="title"/>
          </p:nvPr>
        </p:nvSpPr>
        <p:spPr>
          <a:xfrm>
            <a:off x="630775" y="635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Multilevel Clustering Algorithm</a:t>
            </a:r>
            <a:endParaRPr/>
          </a:p>
          <a:p>
            <a:pPr marL="0" lvl="0" indent="0" algn="l" rtl="0">
              <a:spcBef>
                <a:spcPts val="0"/>
              </a:spcBef>
              <a:spcAft>
                <a:spcPts val="0"/>
              </a:spcAft>
              <a:buNone/>
            </a:pPr>
            <a:endParaRPr/>
          </a:p>
        </p:txBody>
      </p:sp>
      <p:pic>
        <p:nvPicPr>
          <p:cNvPr id="503" name="Google Shape;503;p45"/>
          <p:cNvPicPr preferRelativeResize="0"/>
          <p:nvPr/>
        </p:nvPicPr>
        <p:blipFill>
          <a:blip r:embed="rId3">
            <a:alphaModFix/>
          </a:blip>
          <a:stretch>
            <a:fillRect/>
          </a:stretch>
        </p:blipFill>
        <p:spPr>
          <a:xfrm>
            <a:off x="1575538" y="1217600"/>
            <a:ext cx="5992920" cy="3667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6"/>
          <p:cNvSpPr txBox="1">
            <a:spLocks noGrp="1"/>
          </p:cNvSpPr>
          <p:nvPr>
            <p:ph type="title"/>
          </p:nvPr>
        </p:nvSpPr>
        <p:spPr>
          <a:xfrm>
            <a:off x="532500" y="57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Clique Percolation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09" name="Google Shape;509;p46"/>
          <p:cNvSpPr txBox="1">
            <a:spLocks noGrp="1"/>
          </p:cNvSpPr>
          <p:nvPr>
            <p:ph type="body" idx="1"/>
          </p:nvPr>
        </p:nvSpPr>
        <p:spPr>
          <a:xfrm>
            <a:off x="658150" y="1441200"/>
            <a:ext cx="7891200" cy="3621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202124"/>
              </a:buClr>
              <a:buSzPts val="1400"/>
              <a:buFont typeface="Raleway Light"/>
              <a:buChar char="●"/>
            </a:pPr>
            <a:r>
              <a:rPr lang="en">
                <a:solidFill>
                  <a:schemeClr val="dk2"/>
                </a:solidFill>
                <a:latin typeface="Raleway Light"/>
                <a:ea typeface="Raleway Light"/>
                <a:cs typeface="Raleway Light"/>
                <a:sym typeface="Raleway Light"/>
              </a:rPr>
              <a:t>In social networking graphs, it is important to find the communities which consist of similar type of people having similar though process. Hence, the key task become sto find the strongly connected subgraphs in a graph. These subgraphs are called cliques</a:t>
            </a:r>
            <a:endParaRPr>
              <a:solidFill>
                <a:schemeClr val="dk2"/>
              </a:solidFill>
              <a:latin typeface="Raleway Light"/>
              <a:ea typeface="Raleway Light"/>
              <a:cs typeface="Raleway Light"/>
              <a:sym typeface="Raleway Light"/>
            </a:endParaRPr>
          </a:p>
          <a:p>
            <a:pPr marL="457200" lvl="0" indent="0" algn="l" rtl="0">
              <a:spcBef>
                <a:spcPts val="0"/>
              </a:spcBef>
              <a:spcAft>
                <a:spcPts val="0"/>
              </a:spcAft>
              <a:buNone/>
            </a:pPr>
            <a:endParaRPr>
              <a:solidFill>
                <a:schemeClr val="dk2"/>
              </a:solidFill>
              <a:latin typeface="Raleway Light"/>
              <a:ea typeface="Raleway Light"/>
              <a:cs typeface="Raleway Light"/>
              <a:sym typeface="Raleway Light"/>
            </a:endParaRPr>
          </a:p>
          <a:p>
            <a:pPr marL="457200" lvl="0" indent="-311150" algn="l" rtl="0">
              <a:spcBef>
                <a:spcPts val="0"/>
              </a:spcBef>
              <a:spcAft>
                <a:spcPts val="0"/>
              </a:spcAft>
              <a:buClr>
                <a:schemeClr val="dk2"/>
              </a:buClr>
              <a:buSzPts val="1300"/>
              <a:buFont typeface="Raleway Light"/>
              <a:buChar char="●"/>
            </a:pPr>
            <a:r>
              <a:rPr lang="en">
                <a:solidFill>
                  <a:schemeClr val="dk2"/>
                </a:solidFill>
                <a:latin typeface="Raleway Light"/>
                <a:ea typeface="Raleway Light"/>
                <a:cs typeface="Raleway Light"/>
                <a:sym typeface="Raleway Light"/>
              </a:rPr>
              <a:t>It is so possible to have a single person belonging to multiple communities i.e a node in a community may be shared with certain other number of communities.</a:t>
            </a:r>
            <a:endParaRPr>
              <a:solidFill>
                <a:schemeClr val="dk2"/>
              </a:solidFill>
              <a:latin typeface="Raleway Light"/>
              <a:ea typeface="Raleway Light"/>
              <a:cs typeface="Raleway Light"/>
              <a:sym typeface="Raleway Light"/>
            </a:endParaRPr>
          </a:p>
          <a:p>
            <a:pPr marL="457200" lvl="0" indent="0" algn="l" rtl="0">
              <a:spcBef>
                <a:spcPts val="0"/>
              </a:spcBef>
              <a:spcAft>
                <a:spcPts val="0"/>
              </a:spcAft>
              <a:buNone/>
            </a:pPr>
            <a:endParaRPr>
              <a:solidFill>
                <a:schemeClr val="dk2"/>
              </a:solidFill>
              <a:latin typeface="Raleway Light"/>
              <a:ea typeface="Raleway Light"/>
              <a:cs typeface="Raleway Light"/>
              <a:sym typeface="Raleway Light"/>
            </a:endParaRPr>
          </a:p>
          <a:p>
            <a:pPr marL="457200" lvl="0" indent="-311150" algn="l" rtl="0">
              <a:spcBef>
                <a:spcPts val="0"/>
              </a:spcBef>
              <a:spcAft>
                <a:spcPts val="0"/>
              </a:spcAft>
              <a:buClr>
                <a:schemeClr val="dk2"/>
              </a:buClr>
              <a:buSzPts val="1300"/>
              <a:buFont typeface="Raleway Light"/>
              <a:buChar char="●"/>
            </a:pPr>
            <a:r>
              <a:rPr lang="en">
                <a:solidFill>
                  <a:schemeClr val="dk2"/>
                </a:solidFill>
                <a:latin typeface="Raleway Light"/>
                <a:ea typeface="Raleway Light"/>
                <a:cs typeface="Raleway Light"/>
                <a:sym typeface="Raleway Light"/>
              </a:rPr>
              <a:t>Therefore, clique percolation algorithms aims at identifying the overlapping communities.</a:t>
            </a:r>
            <a:endParaRPr>
              <a:solidFill>
                <a:schemeClr val="dk2"/>
              </a:solidFill>
              <a:latin typeface="Raleway Light"/>
              <a:ea typeface="Raleway Light"/>
              <a:cs typeface="Raleway Light"/>
              <a:sym typeface="Raleway Light"/>
            </a:endParaRPr>
          </a:p>
          <a:p>
            <a:pPr marL="457200" lvl="0" indent="0" algn="l" rtl="0">
              <a:spcBef>
                <a:spcPts val="0"/>
              </a:spcBef>
              <a:spcAft>
                <a:spcPts val="0"/>
              </a:spcAft>
              <a:buNone/>
            </a:pPr>
            <a:endParaRPr>
              <a:solidFill>
                <a:schemeClr val="dk2"/>
              </a:solidFill>
              <a:latin typeface="Raleway Light"/>
              <a:ea typeface="Raleway Light"/>
              <a:cs typeface="Raleway Light"/>
              <a:sym typeface="Raleway Light"/>
            </a:endParaRPr>
          </a:p>
          <a:p>
            <a:pPr marL="457200" lvl="0" indent="-311150" algn="l" rtl="0">
              <a:spcBef>
                <a:spcPts val="0"/>
              </a:spcBef>
              <a:spcAft>
                <a:spcPts val="0"/>
              </a:spcAft>
              <a:buClr>
                <a:schemeClr val="dk2"/>
              </a:buClr>
              <a:buSzPts val="1300"/>
              <a:buFont typeface="Raleway Light"/>
              <a:buChar char="●"/>
            </a:pPr>
            <a:r>
              <a:rPr lang="en">
                <a:solidFill>
                  <a:schemeClr val="dk2"/>
                </a:solidFill>
                <a:latin typeface="Raleway Light"/>
                <a:ea typeface="Raleway Light"/>
                <a:cs typeface="Raleway Light"/>
                <a:sym typeface="Raleway Light"/>
              </a:rPr>
              <a:t>It initiates with identifying k-cliques and maintaining the adjacent clique (having k-1 nodes) in a community.</a:t>
            </a:r>
            <a:endParaRPr>
              <a:solidFill>
                <a:schemeClr val="dk2"/>
              </a:solidFill>
              <a:latin typeface="Raleway Light"/>
              <a:ea typeface="Raleway Light"/>
              <a:cs typeface="Raleway Light"/>
              <a:sym typeface="Raleway Light"/>
            </a:endParaRPr>
          </a:p>
          <a:p>
            <a:pPr marL="457200" lvl="0" indent="0" algn="l" rtl="0">
              <a:spcBef>
                <a:spcPts val="0"/>
              </a:spcBef>
              <a:spcAft>
                <a:spcPts val="0"/>
              </a:spcAft>
              <a:buNone/>
            </a:pPr>
            <a:endParaRPr>
              <a:solidFill>
                <a:schemeClr val="dk2"/>
              </a:solidFill>
              <a:latin typeface="Raleway Light"/>
              <a:ea typeface="Raleway Light"/>
              <a:cs typeface="Raleway Light"/>
              <a:sym typeface="Raleway Light"/>
            </a:endParaRPr>
          </a:p>
          <a:p>
            <a:pPr marL="457200" lvl="0" indent="-311150" algn="l" rtl="0">
              <a:spcBef>
                <a:spcPts val="0"/>
              </a:spcBef>
              <a:spcAft>
                <a:spcPts val="0"/>
              </a:spcAft>
              <a:buClr>
                <a:schemeClr val="dk2"/>
              </a:buClr>
              <a:buSzPts val="1300"/>
              <a:buFont typeface="Raleway Light"/>
              <a:buChar char="●"/>
            </a:pPr>
            <a:r>
              <a:rPr lang="en">
                <a:solidFill>
                  <a:schemeClr val="dk2"/>
                </a:solidFill>
                <a:latin typeface="Raleway Light"/>
                <a:ea typeface="Raleway Light"/>
                <a:cs typeface="Raleway Light"/>
                <a:sym typeface="Raleway Light"/>
              </a:rPr>
              <a:t>Further in this process, k-cliques are considered to be different entities when it is not possible to group furthermore as a community.</a:t>
            </a:r>
            <a:endParaRPr>
              <a:solidFill>
                <a:schemeClr val="dk2"/>
              </a:solidFill>
              <a:latin typeface="Raleway Light"/>
              <a:ea typeface="Raleway Light"/>
              <a:cs typeface="Raleway Light"/>
              <a:sym typeface="Raleway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7"/>
          <p:cNvSpPr txBox="1">
            <a:spLocks noGrp="1"/>
          </p:cNvSpPr>
          <p:nvPr>
            <p:ph type="title"/>
          </p:nvPr>
        </p:nvSpPr>
        <p:spPr>
          <a:xfrm>
            <a:off x="727650" y="5436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Clique Percolation</a:t>
            </a:r>
            <a:endParaRPr/>
          </a:p>
        </p:txBody>
      </p:sp>
      <p:pic>
        <p:nvPicPr>
          <p:cNvPr id="515" name="Google Shape;515;p47"/>
          <p:cNvPicPr preferRelativeResize="0"/>
          <p:nvPr/>
        </p:nvPicPr>
        <p:blipFill>
          <a:blip r:embed="rId3">
            <a:alphaModFix/>
          </a:blip>
          <a:stretch>
            <a:fillRect/>
          </a:stretch>
        </p:blipFill>
        <p:spPr>
          <a:xfrm>
            <a:off x="1559713" y="1195975"/>
            <a:ext cx="6024567" cy="3759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8"/>
          <p:cNvSpPr/>
          <p:nvPr/>
        </p:nvSpPr>
        <p:spPr>
          <a:xfrm>
            <a:off x="1459800" y="2513325"/>
            <a:ext cx="308400" cy="290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8"/>
          <p:cNvSpPr/>
          <p:nvPr/>
        </p:nvSpPr>
        <p:spPr>
          <a:xfrm>
            <a:off x="2334400" y="2513325"/>
            <a:ext cx="308400" cy="290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8"/>
          <p:cNvSpPr/>
          <p:nvPr/>
        </p:nvSpPr>
        <p:spPr>
          <a:xfrm>
            <a:off x="1257250" y="3427725"/>
            <a:ext cx="308400" cy="290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8"/>
          <p:cNvSpPr/>
          <p:nvPr/>
        </p:nvSpPr>
        <p:spPr>
          <a:xfrm>
            <a:off x="3932325" y="1823975"/>
            <a:ext cx="308400" cy="290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8"/>
          <p:cNvSpPr/>
          <p:nvPr/>
        </p:nvSpPr>
        <p:spPr>
          <a:xfrm>
            <a:off x="4408675" y="3465650"/>
            <a:ext cx="308400" cy="290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8"/>
          <p:cNvSpPr/>
          <p:nvPr/>
        </p:nvSpPr>
        <p:spPr>
          <a:xfrm>
            <a:off x="3364075" y="2513325"/>
            <a:ext cx="308400" cy="290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8"/>
          <p:cNvSpPr/>
          <p:nvPr/>
        </p:nvSpPr>
        <p:spPr>
          <a:xfrm>
            <a:off x="3298050" y="3465650"/>
            <a:ext cx="308400" cy="290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8"/>
          <p:cNvSpPr/>
          <p:nvPr/>
        </p:nvSpPr>
        <p:spPr>
          <a:xfrm>
            <a:off x="4461525" y="2557350"/>
            <a:ext cx="308400" cy="290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8"/>
          <p:cNvSpPr/>
          <p:nvPr/>
        </p:nvSpPr>
        <p:spPr>
          <a:xfrm>
            <a:off x="2139075" y="3465650"/>
            <a:ext cx="308400" cy="290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8"/>
          <p:cNvSpPr/>
          <p:nvPr/>
        </p:nvSpPr>
        <p:spPr>
          <a:xfrm>
            <a:off x="5054200" y="1779950"/>
            <a:ext cx="308400" cy="290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0" name="Google Shape;530;p48"/>
          <p:cNvCxnSpPr>
            <a:stCxn id="520" idx="4"/>
            <a:endCxn id="522" idx="0"/>
          </p:cNvCxnSpPr>
          <p:nvPr/>
        </p:nvCxnSpPr>
        <p:spPr>
          <a:xfrm flipH="1">
            <a:off x="1411500" y="2803725"/>
            <a:ext cx="202500" cy="624000"/>
          </a:xfrm>
          <a:prstGeom prst="straightConnector1">
            <a:avLst/>
          </a:prstGeom>
          <a:noFill/>
          <a:ln w="9525" cap="flat" cmpd="sng">
            <a:solidFill>
              <a:schemeClr val="dk2"/>
            </a:solidFill>
            <a:prstDash val="solid"/>
            <a:round/>
            <a:headEnd type="none" w="med" len="med"/>
            <a:tailEnd type="none" w="med" len="med"/>
          </a:ln>
        </p:spPr>
      </p:cxnSp>
      <p:cxnSp>
        <p:nvCxnSpPr>
          <p:cNvPr id="531" name="Google Shape;531;p48"/>
          <p:cNvCxnSpPr>
            <a:stCxn id="520" idx="6"/>
            <a:endCxn id="521" idx="2"/>
          </p:cNvCxnSpPr>
          <p:nvPr/>
        </p:nvCxnSpPr>
        <p:spPr>
          <a:xfrm>
            <a:off x="1768200" y="2658525"/>
            <a:ext cx="566100" cy="0"/>
          </a:xfrm>
          <a:prstGeom prst="straightConnector1">
            <a:avLst/>
          </a:prstGeom>
          <a:noFill/>
          <a:ln w="9525" cap="flat" cmpd="sng">
            <a:solidFill>
              <a:schemeClr val="dk2"/>
            </a:solidFill>
            <a:prstDash val="solid"/>
            <a:round/>
            <a:headEnd type="none" w="med" len="med"/>
            <a:tailEnd type="none" w="med" len="med"/>
          </a:ln>
        </p:spPr>
      </p:cxnSp>
      <p:cxnSp>
        <p:nvCxnSpPr>
          <p:cNvPr id="532" name="Google Shape;532;p48"/>
          <p:cNvCxnSpPr>
            <a:stCxn id="522" idx="6"/>
            <a:endCxn id="528" idx="2"/>
          </p:cNvCxnSpPr>
          <p:nvPr/>
        </p:nvCxnSpPr>
        <p:spPr>
          <a:xfrm>
            <a:off x="1565650" y="3572925"/>
            <a:ext cx="573300" cy="37800"/>
          </a:xfrm>
          <a:prstGeom prst="straightConnector1">
            <a:avLst/>
          </a:prstGeom>
          <a:noFill/>
          <a:ln w="9525" cap="flat" cmpd="sng">
            <a:solidFill>
              <a:schemeClr val="dk2"/>
            </a:solidFill>
            <a:prstDash val="solid"/>
            <a:round/>
            <a:headEnd type="none" w="med" len="med"/>
            <a:tailEnd type="none" w="med" len="med"/>
          </a:ln>
        </p:spPr>
      </p:cxnSp>
      <p:cxnSp>
        <p:nvCxnSpPr>
          <p:cNvPr id="533" name="Google Shape;533;p48"/>
          <p:cNvCxnSpPr>
            <a:stCxn id="520" idx="5"/>
            <a:endCxn id="528" idx="1"/>
          </p:cNvCxnSpPr>
          <p:nvPr/>
        </p:nvCxnSpPr>
        <p:spPr>
          <a:xfrm>
            <a:off x="1723036" y="2761197"/>
            <a:ext cx="461100" cy="747000"/>
          </a:xfrm>
          <a:prstGeom prst="straightConnector1">
            <a:avLst/>
          </a:prstGeom>
          <a:noFill/>
          <a:ln w="9525" cap="flat" cmpd="sng">
            <a:solidFill>
              <a:schemeClr val="dk2"/>
            </a:solidFill>
            <a:prstDash val="solid"/>
            <a:round/>
            <a:headEnd type="none" w="med" len="med"/>
            <a:tailEnd type="none" w="med" len="med"/>
          </a:ln>
        </p:spPr>
      </p:cxnSp>
      <p:cxnSp>
        <p:nvCxnSpPr>
          <p:cNvPr id="534" name="Google Shape;534;p48"/>
          <p:cNvCxnSpPr>
            <a:stCxn id="522" idx="7"/>
            <a:endCxn id="521" idx="3"/>
          </p:cNvCxnSpPr>
          <p:nvPr/>
        </p:nvCxnSpPr>
        <p:spPr>
          <a:xfrm rot="10800000" flipH="1">
            <a:off x="1520486" y="2761053"/>
            <a:ext cx="859200" cy="709200"/>
          </a:xfrm>
          <a:prstGeom prst="straightConnector1">
            <a:avLst/>
          </a:prstGeom>
          <a:noFill/>
          <a:ln w="9525" cap="flat" cmpd="sng">
            <a:solidFill>
              <a:schemeClr val="dk2"/>
            </a:solidFill>
            <a:prstDash val="solid"/>
            <a:round/>
            <a:headEnd type="none" w="med" len="med"/>
            <a:tailEnd type="none" w="med" len="med"/>
          </a:ln>
        </p:spPr>
      </p:cxnSp>
      <p:cxnSp>
        <p:nvCxnSpPr>
          <p:cNvPr id="535" name="Google Shape;535;p48"/>
          <p:cNvCxnSpPr>
            <a:stCxn id="521" idx="6"/>
            <a:endCxn id="525" idx="2"/>
          </p:cNvCxnSpPr>
          <p:nvPr/>
        </p:nvCxnSpPr>
        <p:spPr>
          <a:xfrm>
            <a:off x="2642800" y="2658525"/>
            <a:ext cx="721200" cy="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48"/>
          <p:cNvCxnSpPr>
            <a:endCxn id="526" idx="1"/>
          </p:cNvCxnSpPr>
          <p:nvPr/>
        </p:nvCxnSpPr>
        <p:spPr>
          <a:xfrm>
            <a:off x="2597714" y="2761178"/>
            <a:ext cx="745500" cy="74700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48"/>
          <p:cNvCxnSpPr>
            <a:stCxn id="525" idx="4"/>
            <a:endCxn id="526" idx="0"/>
          </p:cNvCxnSpPr>
          <p:nvPr/>
        </p:nvCxnSpPr>
        <p:spPr>
          <a:xfrm flipH="1">
            <a:off x="3452275" y="2803725"/>
            <a:ext cx="66000" cy="661800"/>
          </a:xfrm>
          <a:prstGeom prst="straightConnector1">
            <a:avLst/>
          </a:prstGeom>
          <a:noFill/>
          <a:ln w="9525" cap="flat" cmpd="sng">
            <a:solidFill>
              <a:schemeClr val="dk2"/>
            </a:solidFill>
            <a:prstDash val="solid"/>
            <a:round/>
            <a:headEnd type="none" w="med" len="med"/>
            <a:tailEnd type="none" w="med" len="med"/>
          </a:ln>
        </p:spPr>
      </p:cxnSp>
      <p:cxnSp>
        <p:nvCxnSpPr>
          <p:cNvPr id="538" name="Google Shape;538;p48"/>
          <p:cNvCxnSpPr/>
          <p:nvPr/>
        </p:nvCxnSpPr>
        <p:spPr>
          <a:xfrm rot="10800000" flipH="1">
            <a:off x="3518150" y="2070175"/>
            <a:ext cx="459300" cy="44160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48"/>
          <p:cNvCxnSpPr>
            <a:stCxn id="525" idx="6"/>
            <a:endCxn id="527" idx="2"/>
          </p:cNvCxnSpPr>
          <p:nvPr/>
        </p:nvCxnSpPr>
        <p:spPr>
          <a:xfrm>
            <a:off x="3672475" y="2658525"/>
            <a:ext cx="789000" cy="44100"/>
          </a:xfrm>
          <a:prstGeom prst="straightConnector1">
            <a:avLst/>
          </a:prstGeom>
          <a:noFill/>
          <a:ln w="9525" cap="flat" cmpd="sng">
            <a:solidFill>
              <a:schemeClr val="dk2"/>
            </a:solidFill>
            <a:prstDash val="solid"/>
            <a:round/>
            <a:headEnd type="none" w="med" len="med"/>
            <a:tailEnd type="none" w="med" len="med"/>
          </a:ln>
        </p:spPr>
      </p:cxnSp>
      <p:cxnSp>
        <p:nvCxnSpPr>
          <p:cNvPr id="540" name="Google Shape;540;p48"/>
          <p:cNvCxnSpPr>
            <a:endCxn id="524" idx="2"/>
          </p:cNvCxnSpPr>
          <p:nvPr/>
        </p:nvCxnSpPr>
        <p:spPr>
          <a:xfrm>
            <a:off x="3606475" y="3610850"/>
            <a:ext cx="802200" cy="0"/>
          </a:xfrm>
          <a:prstGeom prst="straightConnector1">
            <a:avLst/>
          </a:prstGeom>
          <a:noFill/>
          <a:ln w="9525" cap="flat" cmpd="sng">
            <a:solidFill>
              <a:schemeClr val="dk2"/>
            </a:solidFill>
            <a:prstDash val="solid"/>
            <a:round/>
            <a:headEnd type="none" w="med" len="med"/>
            <a:tailEnd type="none" w="med" len="med"/>
          </a:ln>
        </p:spPr>
      </p:cxnSp>
      <p:cxnSp>
        <p:nvCxnSpPr>
          <p:cNvPr id="541" name="Google Shape;541;p48"/>
          <p:cNvCxnSpPr>
            <a:stCxn id="527" idx="4"/>
            <a:endCxn id="524" idx="0"/>
          </p:cNvCxnSpPr>
          <p:nvPr/>
        </p:nvCxnSpPr>
        <p:spPr>
          <a:xfrm flipH="1">
            <a:off x="4562925" y="2847750"/>
            <a:ext cx="52800" cy="618000"/>
          </a:xfrm>
          <a:prstGeom prst="straightConnector1">
            <a:avLst/>
          </a:prstGeom>
          <a:noFill/>
          <a:ln w="9525" cap="flat" cmpd="sng">
            <a:solidFill>
              <a:schemeClr val="dk2"/>
            </a:solidFill>
            <a:prstDash val="solid"/>
            <a:round/>
            <a:headEnd type="none" w="med" len="med"/>
            <a:tailEnd type="none" w="med" len="med"/>
          </a:ln>
        </p:spPr>
      </p:cxnSp>
      <p:cxnSp>
        <p:nvCxnSpPr>
          <p:cNvPr id="542" name="Google Shape;542;p48"/>
          <p:cNvCxnSpPr>
            <a:stCxn id="523" idx="5"/>
            <a:endCxn id="527" idx="1"/>
          </p:cNvCxnSpPr>
          <p:nvPr/>
        </p:nvCxnSpPr>
        <p:spPr>
          <a:xfrm>
            <a:off x="4195561" y="2071847"/>
            <a:ext cx="311100" cy="528000"/>
          </a:xfrm>
          <a:prstGeom prst="straightConnector1">
            <a:avLst/>
          </a:prstGeom>
          <a:noFill/>
          <a:ln w="9525" cap="flat" cmpd="sng">
            <a:solidFill>
              <a:schemeClr val="dk2"/>
            </a:solidFill>
            <a:prstDash val="solid"/>
            <a:round/>
            <a:headEnd type="none" w="med" len="med"/>
            <a:tailEnd type="none" w="med" len="med"/>
          </a:ln>
        </p:spPr>
      </p:cxnSp>
      <p:cxnSp>
        <p:nvCxnSpPr>
          <p:cNvPr id="543" name="Google Shape;543;p48"/>
          <p:cNvCxnSpPr>
            <a:stCxn id="526" idx="7"/>
            <a:endCxn id="527" idx="3"/>
          </p:cNvCxnSpPr>
          <p:nvPr/>
        </p:nvCxnSpPr>
        <p:spPr>
          <a:xfrm rot="10800000" flipH="1">
            <a:off x="3561286" y="2805278"/>
            <a:ext cx="945300" cy="702900"/>
          </a:xfrm>
          <a:prstGeom prst="straightConnector1">
            <a:avLst/>
          </a:prstGeom>
          <a:noFill/>
          <a:ln w="9525" cap="flat" cmpd="sng">
            <a:solidFill>
              <a:schemeClr val="dk2"/>
            </a:solidFill>
            <a:prstDash val="solid"/>
            <a:round/>
            <a:headEnd type="none" w="med" len="med"/>
            <a:tailEnd type="none" w="med" len="med"/>
          </a:ln>
        </p:spPr>
      </p:cxnSp>
      <p:cxnSp>
        <p:nvCxnSpPr>
          <p:cNvPr id="544" name="Google Shape;544;p48"/>
          <p:cNvCxnSpPr>
            <a:stCxn id="525" idx="5"/>
            <a:endCxn id="524" idx="1"/>
          </p:cNvCxnSpPr>
          <p:nvPr/>
        </p:nvCxnSpPr>
        <p:spPr>
          <a:xfrm>
            <a:off x="3627311" y="2761197"/>
            <a:ext cx="826500" cy="747000"/>
          </a:xfrm>
          <a:prstGeom prst="straightConnector1">
            <a:avLst/>
          </a:prstGeom>
          <a:noFill/>
          <a:ln w="9525" cap="flat" cmpd="sng">
            <a:solidFill>
              <a:schemeClr val="dk2"/>
            </a:solidFill>
            <a:prstDash val="solid"/>
            <a:round/>
            <a:headEnd type="none" w="med" len="med"/>
            <a:tailEnd type="none" w="med" len="med"/>
          </a:ln>
        </p:spPr>
      </p:cxnSp>
      <p:cxnSp>
        <p:nvCxnSpPr>
          <p:cNvPr id="545" name="Google Shape;545;p48"/>
          <p:cNvCxnSpPr>
            <a:stCxn id="527" idx="7"/>
            <a:endCxn id="529" idx="3"/>
          </p:cNvCxnSpPr>
          <p:nvPr/>
        </p:nvCxnSpPr>
        <p:spPr>
          <a:xfrm rot="10800000" flipH="1">
            <a:off x="4724761" y="2027778"/>
            <a:ext cx="374700" cy="572100"/>
          </a:xfrm>
          <a:prstGeom prst="straightConnector1">
            <a:avLst/>
          </a:prstGeom>
          <a:noFill/>
          <a:ln w="9525" cap="flat" cmpd="sng">
            <a:solidFill>
              <a:schemeClr val="dk2"/>
            </a:solidFill>
            <a:prstDash val="solid"/>
            <a:round/>
            <a:headEnd type="none" w="med" len="med"/>
            <a:tailEnd type="none" w="med" len="med"/>
          </a:ln>
        </p:spPr>
      </p:cxnSp>
      <p:sp>
        <p:nvSpPr>
          <p:cNvPr id="546" name="Google Shape;546;p48"/>
          <p:cNvSpPr txBox="1"/>
          <p:nvPr/>
        </p:nvSpPr>
        <p:spPr>
          <a:xfrm>
            <a:off x="1459700" y="2480475"/>
            <a:ext cx="3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547" name="Google Shape;547;p48"/>
          <p:cNvSpPr txBox="1"/>
          <p:nvPr/>
        </p:nvSpPr>
        <p:spPr>
          <a:xfrm>
            <a:off x="2334838" y="2458425"/>
            <a:ext cx="3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548" name="Google Shape;548;p48"/>
          <p:cNvSpPr txBox="1"/>
          <p:nvPr/>
        </p:nvSpPr>
        <p:spPr>
          <a:xfrm>
            <a:off x="2139063" y="3410750"/>
            <a:ext cx="3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549" name="Google Shape;549;p48"/>
          <p:cNvSpPr txBox="1"/>
          <p:nvPr/>
        </p:nvSpPr>
        <p:spPr>
          <a:xfrm>
            <a:off x="1257113" y="3372825"/>
            <a:ext cx="3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550" name="Google Shape;550;p48"/>
          <p:cNvSpPr txBox="1"/>
          <p:nvPr/>
        </p:nvSpPr>
        <p:spPr>
          <a:xfrm>
            <a:off x="3353650" y="2454575"/>
            <a:ext cx="3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551" name="Google Shape;551;p48"/>
          <p:cNvSpPr txBox="1"/>
          <p:nvPr/>
        </p:nvSpPr>
        <p:spPr>
          <a:xfrm>
            <a:off x="3273875" y="3410750"/>
            <a:ext cx="45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552" name="Google Shape;552;p48"/>
          <p:cNvSpPr txBox="1"/>
          <p:nvPr/>
        </p:nvSpPr>
        <p:spPr>
          <a:xfrm>
            <a:off x="4408700" y="3410750"/>
            <a:ext cx="3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9</a:t>
            </a:r>
            <a:endParaRPr>
              <a:latin typeface="Lato"/>
              <a:ea typeface="Lato"/>
              <a:cs typeface="Lato"/>
              <a:sym typeface="Lato"/>
            </a:endParaRPr>
          </a:p>
        </p:txBody>
      </p:sp>
      <p:sp>
        <p:nvSpPr>
          <p:cNvPr id="553" name="Google Shape;553;p48"/>
          <p:cNvSpPr txBox="1"/>
          <p:nvPr/>
        </p:nvSpPr>
        <p:spPr>
          <a:xfrm>
            <a:off x="3932325" y="1769075"/>
            <a:ext cx="3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554" name="Google Shape;554;p48"/>
          <p:cNvSpPr txBox="1"/>
          <p:nvPr/>
        </p:nvSpPr>
        <p:spPr>
          <a:xfrm>
            <a:off x="4471900" y="2502450"/>
            <a:ext cx="3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7</a:t>
            </a:r>
            <a:endParaRPr>
              <a:latin typeface="Lato"/>
              <a:ea typeface="Lato"/>
              <a:cs typeface="Lato"/>
              <a:sym typeface="Lato"/>
            </a:endParaRPr>
          </a:p>
        </p:txBody>
      </p:sp>
      <p:sp>
        <p:nvSpPr>
          <p:cNvPr id="555" name="Google Shape;555;p48"/>
          <p:cNvSpPr txBox="1"/>
          <p:nvPr/>
        </p:nvSpPr>
        <p:spPr>
          <a:xfrm>
            <a:off x="5054200" y="1725050"/>
            <a:ext cx="3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556" name="Google Shape;556;p48"/>
          <p:cNvSpPr/>
          <p:nvPr/>
        </p:nvSpPr>
        <p:spPr>
          <a:xfrm>
            <a:off x="5308625" y="2923350"/>
            <a:ext cx="1127400" cy="4227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8"/>
          <p:cNvSpPr txBox="1"/>
          <p:nvPr/>
        </p:nvSpPr>
        <p:spPr>
          <a:xfrm>
            <a:off x="6746125" y="1769075"/>
            <a:ext cx="26421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Cliques of size k=3:</a:t>
            </a:r>
            <a:endParaRPr b="1">
              <a:latin typeface="Lato"/>
              <a:ea typeface="Lato"/>
              <a:cs typeface="Lato"/>
              <a:sym typeface="Lato"/>
            </a:endParaRPr>
          </a:p>
          <a:p>
            <a:pPr marL="0" lvl="0" indent="0" algn="l" rtl="0">
              <a:spcBef>
                <a:spcPts val="0"/>
              </a:spcBef>
              <a:spcAft>
                <a:spcPts val="0"/>
              </a:spcAft>
              <a:buNone/>
            </a:pP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{1,2,4}</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{1,2,3}</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{4,5,10}</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{5,6,7}</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{5,7,9}</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{5,7,10}</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{5,9,10}</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{7,9,10}</a:t>
            </a:r>
            <a:endParaRPr b="1">
              <a:latin typeface="Lato"/>
              <a:ea typeface="Lato"/>
              <a:cs typeface="Lato"/>
              <a:sym typeface="Lato"/>
            </a:endParaRPr>
          </a:p>
        </p:txBody>
      </p:sp>
      <p:sp>
        <p:nvSpPr>
          <p:cNvPr id="558" name="Google Shape;558;p48"/>
          <p:cNvSpPr txBox="1">
            <a:spLocks noGrp="1"/>
          </p:cNvSpPr>
          <p:nvPr>
            <p:ph type="title"/>
          </p:nvPr>
        </p:nvSpPr>
        <p:spPr>
          <a:xfrm rot="-5400481">
            <a:off x="-630469" y="2419280"/>
            <a:ext cx="2143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cxnSp>
        <p:nvCxnSpPr>
          <p:cNvPr id="559" name="Google Shape;559;p48"/>
          <p:cNvCxnSpPr/>
          <p:nvPr/>
        </p:nvCxnSpPr>
        <p:spPr>
          <a:xfrm>
            <a:off x="709025" y="2019225"/>
            <a:ext cx="0" cy="22503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1000"/>
                                        <p:tgtEl>
                                          <p:spTgt spid="520"/>
                                        </p:tgtEl>
                                      </p:cBhvr>
                                    </p:animEffect>
                                  </p:childTnLst>
                                </p:cTn>
                              </p:par>
                              <p:par>
                                <p:cTn id="8" presetID="10" presetClass="entr" presetSubtype="0" fill="hold" nodeType="withEffect">
                                  <p:stCondLst>
                                    <p:cond delay="0"/>
                                  </p:stCondLst>
                                  <p:childTnLst>
                                    <p:set>
                                      <p:cBhvr>
                                        <p:cTn id="9" dur="1" fill="hold">
                                          <p:stCondLst>
                                            <p:cond delay="0"/>
                                          </p:stCondLst>
                                        </p:cTn>
                                        <p:tgtEl>
                                          <p:spTgt spid="521"/>
                                        </p:tgtEl>
                                        <p:attrNameLst>
                                          <p:attrName>style.visibility</p:attrName>
                                        </p:attrNameLst>
                                      </p:cBhvr>
                                      <p:to>
                                        <p:strVal val="visible"/>
                                      </p:to>
                                    </p:set>
                                    <p:animEffect transition="in" filter="fade">
                                      <p:cBhvr>
                                        <p:cTn id="10" dur="1000"/>
                                        <p:tgtEl>
                                          <p:spTgt spid="521"/>
                                        </p:tgtEl>
                                      </p:cBhvr>
                                    </p:animEffect>
                                  </p:childTnLst>
                                </p:cTn>
                              </p:par>
                              <p:par>
                                <p:cTn id="11" presetID="10" presetClass="entr" presetSubtype="0" fill="hold" nodeType="withEffect">
                                  <p:stCondLst>
                                    <p:cond delay="0"/>
                                  </p:stCondLst>
                                  <p:childTnLst>
                                    <p:set>
                                      <p:cBhvr>
                                        <p:cTn id="12" dur="1" fill="hold">
                                          <p:stCondLst>
                                            <p:cond delay="0"/>
                                          </p:stCondLst>
                                        </p:cTn>
                                        <p:tgtEl>
                                          <p:spTgt spid="522"/>
                                        </p:tgtEl>
                                        <p:attrNameLst>
                                          <p:attrName>style.visibility</p:attrName>
                                        </p:attrNameLst>
                                      </p:cBhvr>
                                      <p:to>
                                        <p:strVal val="visible"/>
                                      </p:to>
                                    </p:set>
                                    <p:animEffect transition="in" filter="fade">
                                      <p:cBhvr>
                                        <p:cTn id="13" dur="1000"/>
                                        <p:tgtEl>
                                          <p:spTgt spid="522"/>
                                        </p:tgtEl>
                                      </p:cBhvr>
                                    </p:animEffect>
                                  </p:childTnLst>
                                </p:cTn>
                              </p:par>
                              <p:par>
                                <p:cTn id="14" presetID="10" presetClass="entr" presetSubtype="0" fill="hold" nodeType="withEffect">
                                  <p:stCondLst>
                                    <p:cond delay="0"/>
                                  </p:stCondLst>
                                  <p:childTnLst>
                                    <p:set>
                                      <p:cBhvr>
                                        <p:cTn id="15" dur="1" fill="hold">
                                          <p:stCondLst>
                                            <p:cond delay="0"/>
                                          </p:stCondLst>
                                        </p:cTn>
                                        <p:tgtEl>
                                          <p:spTgt spid="523"/>
                                        </p:tgtEl>
                                        <p:attrNameLst>
                                          <p:attrName>style.visibility</p:attrName>
                                        </p:attrNameLst>
                                      </p:cBhvr>
                                      <p:to>
                                        <p:strVal val="visible"/>
                                      </p:to>
                                    </p:set>
                                    <p:animEffect transition="in" filter="fade">
                                      <p:cBhvr>
                                        <p:cTn id="16" dur="1000"/>
                                        <p:tgtEl>
                                          <p:spTgt spid="523"/>
                                        </p:tgtEl>
                                      </p:cBhvr>
                                    </p:animEffect>
                                  </p:childTnLst>
                                </p:cTn>
                              </p:par>
                              <p:par>
                                <p:cTn id="17" presetID="10" presetClass="entr" presetSubtype="0" fill="hold" nodeType="withEffect">
                                  <p:stCondLst>
                                    <p:cond delay="0"/>
                                  </p:stCondLst>
                                  <p:childTnLst>
                                    <p:set>
                                      <p:cBhvr>
                                        <p:cTn id="18" dur="1" fill="hold">
                                          <p:stCondLst>
                                            <p:cond delay="0"/>
                                          </p:stCondLst>
                                        </p:cTn>
                                        <p:tgtEl>
                                          <p:spTgt spid="524"/>
                                        </p:tgtEl>
                                        <p:attrNameLst>
                                          <p:attrName>style.visibility</p:attrName>
                                        </p:attrNameLst>
                                      </p:cBhvr>
                                      <p:to>
                                        <p:strVal val="visible"/>
                                      </p:to>
                                    </p:set>
                                    <p:animEffect transition="in" filter="fade">
                                      <p:cBhvr>
                                        <p:cTn id="19" dur="1000"/>
                                        <p:tgtEl>
                                          <p:spTgt spid="524"/>
                                        </p:tgtEl>
                                      </p:cBhvr>
                                    </p:animEffect>
                                  </p:childTnLst>
                                </p:cTn>
                              </p:par>
                              <p:par>
                                <p:cTn id="20" presetID="10" presetClass="entr" presetSubtype="0" fill="hold" nodeType="withEffect">
                                  <p:stCondLst>
                                    <p:cond delay="0"/>
                                  </p:stCondLst>
                                  <p:childTnLst>
                                    <p:set>
                                      <p:cBhvr>
                                        <p:cTn id="21" dur="1" fill="hold">
                                          <p:stCondLst>
                                            <p:cond delay="0"/>
                                          </p:stCondLst>
                                        </p:cTn>
                                        <p:tgtEl>
                                          <p:spTgt spid="525"/>
                                        </p:tgtEl>
                                        <p:attrNameLst>
                                          <p:attrName>style.visibility</p:attrName>
                                        </p:attrNameLst>
                                      </p:cBhvr>
                                      <p:to>
                                        <p:strVal val="visible"/>
                                      </p:to>
                                    </p:set>
                                    <p:animEffect transition="in" filter="fade">
                                      <p:cBhvr>
                                        <p:cTn id="22" dur="1000"/>
                                        <p:tgtEl>
                                          <p:spTgt spid="525"/>
                                        </p:tgtEl>
                                      </p:cBhvr>
                                    </p:animEffect>
                                  </p:childTnLst>
                                </p:cTn>
                              </p:par>
                              <p:par>
                                <p:cTn id="23" presetID="10" presetClass="entr" presetSubtype="0" fill="hold" nodeType="withEffect">
                                  <p:stCondLst>
                                    <p:cond delay="0"/>
                                  </p:stCondLst>
                                  <p:childTnLst>
                                    <p:set>
                                      <p:cBhvr>
                                        <p:cTn id="24" dur="1" fill="hold">
                                          <p:stCondLst>
                                            <p:cond delay="0"/>
                                          </p:stCondLst>
                                        </p:cTn>
                                        <p:tgtEl>
                                          <p:spTgt spid="526"/>
                                        </p:tgtEl>
                                        <p:attrNameLst>
                                          <p:attrName>style.visibility</p:attrName>
                                        </p:attrNameLst>
                                      </p:cBhvr>
                                      <p:to>
                                        <p:strVal val="visible"/>
                                      </p:to>
                                    </p:set>
                                    <p:animEffect transition="in" filter="fade">
                                      <p:cBhvr>
                                        <p:cTn id="25" dur="1000"/>
                                        <p:tgtEl>
                                          <p:spTgt spid="526"/>
                                        </p:tgtEl>
                                      </p:cBhvr>
                                    </p:animEffect>
                                  </p:childTnLst>
                                </p:cTn>
                              </p:par>
                              <p:par>
                                <p:cTn id="26" presetID="10" presetClass="entr" presetSubtype="0" fill="hold" nodeType="withEffect">
                                  <p:stCondLst>
                                    <p:cond delay="0"/>
                                  </p:stCondLst>
                                  <p:childTnLst>
                                    <p:set>
                                      <p:cBhvr>
                                        <p:cTn id="27" dur="1" fill="hold">
                                          <p:stCondLst>
                                            <p:cond delay="0"/>
                                          </p:stCondLst>
                                        </p:cTn>
                                        <p:tgtEl>
                                          <p:spTgt spid="527"/>
                                        </p:tgtEl>
                                        <p:attrNameLst>
                                          <p:attrName>style.visibility</p:attrName>
                                        </p:attrNameLst>
                                      </p:cBhvr>
                                      <p:to>
                                        <p:strVal val="visible"/>
                                      </p:to>
                                    </p:set>
                                    <p:animEffect transition="in" filter="fade">
                                      <p:cBhvr>
                                        <p:cTn id="28" dur="1000"/>
                                        <p:tgtEl>
                                          <p:spTgt spid="527"/>
                                        </p:tgtEl>
                                      </p:cBhvr>
                                    </p:animEffect>
                                  </p:childTnLst>
                                </p:cTn>
                              </p:par>
                              <p:par>
                                <p:cTn id="29" presetID="10" presetClass="entr" presetSubtype="0" fill="hold" nodeType="withEffect">
                                  <p:stCondLst>
                                    <p:cond delay="0"/>
                                  </p:stCondLst>
                                  <p:childTnLst>
                                    <p:set>
                                      <p:cBhvr>
                                        <p:cTn id="30" dur="1" fill="hold">
                                          <p:stCondLst>
                                            <p:cond delay="0"/>
                                          </p:stCondLst>
                                        </p:cTn>
                                        <p:tgtEl>
                                          <p:spTgt spid="528"/>
                                        </p:tgtEl>
                                        <p:attrNameLst>
                                          <p:attrName>style.visibility</p:attrName>
                                        </p:attrNameLst>
                                      </p:cBhvr>
                                      <p:to>
                                        <p:strVal val="visible"/>
                                      </p:to>
                                    </p:set>
                                    <p:animEffect transition="in" filter="fade">
                                      <p:cBhvr>
                                        <p:cTn id="31" dur="1000"/>
                                        <p:tgtEl>
                                          <p:spTgt spid="528"/>
                                        </p:tgtEl>
                                      </p:cBhvr>
                                    </p:animEffect>
                                  </p:childTnLst>
                                </p:cTn>
                              </p:par>
                              <p:par>
                                <p:cTn id="32" presetID="10" presetClass="entr" presetSubtype="0" fill="hold" nodeType="withEffect">
                                  <p:stCondLst>
                                    <p:cond delay="0"/>
                                  </p:stCondLst>
                                  <p:childTnLst>
                                    <p:set>
                                      <p:cBhvr>
                                        <p:cTn id="33" dur="1" fill="hold">
                                          <p:stCondLst>
                                            <p:cond delay="0"/>
                                          </p:stCondLst>
                                        </p:cTn>
                                        <p:tgtEl>
                                          <p:spTgt spid="529"/>
                                        </p:tgtEl>
                                        <p:attrNameLst>
                                          <p:attrName>style.visibility</p:attrName>
                                        </p:attrNameLst>
                                      </p:cBhvr>
                                      <p:to>
                                        <p:strVal val="visible"/>
                                      </p:to>
                                    </p:set>
                                    <p:animEffect transition="in" filter="fade">
                                      <p:cBhvr>
                                        <p:cTn id="34" dur="1000"/>
                                        <p:tgtEl>
                                          <p:spTgt spid="529"/>
                                        </p:tgtEl>
                                      </p:cBhvr>
                                    </p:animEffect>
                                  </p:childTnLst>
                                </p:cTn>
                              </p:par>
                              <p:par>
                                <p:cTn id="35" presetID="10" presetClass="entr" presetSubtype="0" fill="hold" nodeType="withEffect">
                                  <p:stCondLst>
                                    <p:cond delay="0"/>
                                  </p:stCondLst>
                                  <p:childTnLst>
                                    <p:set>
                                      <p:cBhvr>
                                        <p:cTn id="36" dur="1" fill="hold">
                                          <p:stCondLst>
                                            <p:cond delay="0"/>
                                          </p:stCondLst>
                                        </p:cTn>
                                        <p:tgtEl>
                                          <p:spTgt spid="530"/>
                                        </p:tgtEl>
                                        <p:attrNameLst>
                                          <p:attrName>style.visibility</p:attrName>
                                        </p:attrNameLst>
                                      </p:cBhvr>
                                      <p:to>
                                        <p:strVal val="visible"/>
                                      </p:to>
                                    </p:set>
                                    <p:animEffect transition="in" filter="fade">
                                      <p:cBhvr>
                                        <p:cTn id="37" dur="1000"/>
                                        <p:tgtEl>
                                          <p:spTgt spid="530"/>
                                        </p:tgtEl>
                                      </p:cBhvr>
                                    </p:animEffect>
                                  </p:childTnLst>
                                </p:cTn>
                              </p:par>
                              <p:par>
                                <p:cTn id="38" presetID="10" presetClass="entr" presetSubtype="0" fill="hold" nodeType="withEffect">
                                  <p:stCondLst>
                                    <p:cond delay="0"/>
                                  </p:stCondLst>
                                  <p:childTnLst>
                                    <p:set>
                                      <p:cBhvr>
                                        <p:cTn id="39" dur="1" fill="hold">
                                          <p:stCondLst>
                                            <p:cond delay="0"/>
                                          </p:stCondLst>
                                        </p:cTn>
                                        <p:tgtEl>
                                          <p:spTgt spid="531"/>
                                        </p:tgtEl>
                                        <p:attrNameLst>
                                          <p:attrName>style.visibility</p:attrName>
                                        </p:attrNameLst>
                                      </p:cBhvr>
                                      <p:to>
                                        <p:strVal val="visible"/>
                                      </p:to>
                                    </p:set>
                                    <p:animEffect transition="in" filter="fade">
                                      <p:cBhvr>
                                        <p:cTn id="40" dur="1000"/>
                                        <p:tgtEl>
                                          <p:spTgt spid="531"/>
                                        </p:tgtEl>
                                      </p:cBhvr>
                                    </p:animEffect>
                                  </p:childTnLst>
                                </p:cTn>
                              </p:par>
                              <p:par>
                                <p:cTn id="41" presetID="10" presetClass="entr" presetSubtype="0" fill="hold" nodeType="withEffect">
                                  <p:stCondLst>
                                    <p:cond delay="0"/>
                                  </p:stCondLst>
                                  <p:childTnLst>
                                    <p:set>
                                      <p:cBhvr>
                                        <p:cTn id="42" dur="1" fill="hold">
                                          <p:stCondLst>
                                            <p:cond delay="0"/>
                                          </p:stCondLst>
                                        </p:cTn>
                                        <p:tgtEl>
                                          <p:spTgt spid="532"/>
                                        </p:tgtEl>
                                        <p:attrNameLst>
                                          <p:attrName>style.visibility</p:attrName>
                                        </p:attrNameLst>
                                      </p:cBhvr>
                                      <p:to>
                                        <p:strVal val="visible"/>
                                      </p:to>
                                    </p:set>
                                    <p:animEffect transition="in" filter="fade">
                                      <p:cBhvr>
                                        <p:cTn id="43" dur="1000"/>
                                        <p:tgtEl>
                                          <p:spTgt spid="532"/>
                                        </p:tgtEl>
                                      </p:cBhvr>
                                    </p:animEffect>
                                  </p:childTnLst>
                                </p:cTn>
                              </p:par>
                              <p:par>
                                <p:cTn id="44" presetID="10" presetClass="entr" presetSubtype="0" fill="hold" nodeType="withEffect">
                                  <p:stCondLst>
                                    <p:cond delay="0"/>
                                  </p:stCondLst>
                                  <p:childTnLst>
                                    <p:set>
                                      <p:cBhvr>
                                        <p:cTn id="45" dur="1" fill="hold">
                                          <p:stCondLst>
                                            <p:cond delay="0"/>
                                          </p:stCondLst>
                                        </p:cTn>
                                        <p:tgtEl>
                                          <p:spTgt spid="533"/>
                                        </p:tgtEl>
                                        <p:attrNameLst>
                                          <p:attrName>style.visibility</p:attrName>
                                        </p:attrNameLst>
                                      </p:cBhvr>
                                      <p:to>
                                        <p:strVal val="visible"/>
                                      </p:to>
                                    </p:set>
                                    <p:animEffect transition="in" filter="fade">
                                      <p:cBhvr>
                                        <p:cTn id="46" dur="1000"/>
                                        <p:tgtEl>
                                          <p:spTgt spid="533"/>
                                        </p:tgtEl>
                                      </p:cBhvr>
                                    </p:animEffect>
                                  </p:childTnLst>
                                </p:cTn>
                              </p:par>
                              <p:par>
                                <p:cTn id="47" presetID="10" presetClass="entr" presetSubtype="0" fill="hold" nodeType="withEffect">
                                  <p:stCondLst>
                                    <p:cond delay="0"/>
                                  </p:stCondLst>
                                  <p:childTnLst>
                                    <p:set>
                                      <p:cBhvr>
                                        <p:cTn id="48" dur="1" fill="hold">
                                          <p:stCondLst>
                                            <p:cond delay="0"/>
                                          </p:stCondLst>
                                        </p:cTn>
                                        <p:tgtEl>
                                          <p:spTgt spid="534"/>
                                        </p:tgtEl>
                                        <p:attrNameLst>
                                          <p:attrName>style.visibility</p:attrName>
                                        </p:attrNameLst>
                                      </p:cBhvr>
                                      <p:to>
                                        <p:strVal val="visible"/>
                                      </p:to>
                                    </p:set>
                                    <p:animEffect transition="in" filter="fade">
                                      <p:cBhvr>
                                        <p:cTn id="49" dur="1000"/>
                                        <p:tgtEl>
                                          <p:spTgt spid="534"/>
                                        </p:tgtEl>
                                      </p:cBhvr>
                                    </p:animEffect>
                                  </p:childTnLst>
                                </p:cTn>
                              </p:par>
                              <p:par>
                                <p:cTn id="50" presetID="10" presetClass="entr" presetSubtype="0" fill="hold" nodeType="withEffect">
                                  <p:stCondLst>
                                    <p:cond delay="0"/>
                                  </p:stCondLst>
                                  <p:childTnLst>
                                    <p:set>
                                      <p:cBhvr>
                                        <p:cTn id="51" dur="1" fill="hold">
                                          <p:stCondLst>
                                            <p:cond delay="0"/>
                                          </p:stCondLst>
                                        </p:cTn>
                                        <p:tgtEl>
                                          <p:spTgt spid="535"/>
                                        </p:tgtEl>
                                        <p:attrNameLst>
                                          <p:attrName>style.visibility</p:attrName>
                                        </p:attrNameLst>
                                      </p:cBhvr>
                                      <p:to>
                                        <p:strVal val="visible"/>
                                      </p:to>
                                    </p:set>
                                    <p:animEffect transition="in" filter="fade">
                                      <p:cBhvr>
                                        <p:cTn id="52" dur="1000"/>
                                        <p:tgtEl>
                                          <p:spTgt spid="535"/>
                                        </p:tgtEl>
                                      </p:cBhvr>
                                    </p:animEffect>
                                  </p:childTnLst>
                                </p:cTn>
                              </p:par>
                              <p:par>
                                <p:cTn id="53" presetID="10" presetClass="entr" presetSubtype="0" fill="hold" nodeType="withEffect">
                                  <p:stCondLst>
                                    <p:cond delay="0"/>
                                  </p:stCondLst>
                                  <p:childTnLst>
                                    <p:set>
                                      <p:cBhvr>
                                        <p:cTn id="54" dur="1" fill="hold">
                                          <p:stCondLst>
                                            <p:cond delay="0"/>
                                          </p:stCondLst>
                                        </p:cTn>
                                        <p:tgtEl>
                                          <p:spTgt spid="536"/>
                                        </p:tgtEl>
                                        <p:attrNameLst>
                                          <p:attrName>style.visibility</p:attrName>
                                        </p:attrNameLst>
                                      </p:cBhvr>
                                      <p:to>
                                        <p:strVal val="visible"/>
                                      </p:to>
                                    </p:set>
                                    <p:animEffect transition="in" filter="fade">
                                      <p:cBhvr>
                                        <p:cTn id="55" dur="1000"/>
                                        <p:tgtEl>
                                          <p:spTgt spid="536"/>
                                        </p:tgtEl>
                                      </p:cBhvr>
                                    </p:animEffect>
                                  </p:childTnLst>
                                </p:cTn>
                              </p:par>
                              <p:par>
                                <p:cTn id="56" presetID="10" presetClass="entr" presetSubtype="0" fill="hold" nodeType="withEffect">
                                  <p:stCondLst>
                                    <p:cond delay="0"/>
                                  </p:stCondLst>
                                  <p:childTnLst>
                                    <p:set>
                                      <p:cBhvr>
                                        <p:cTn id="57" dur="1" fill="hold">
                                          <p:stCondLst>
                                            <p:cond delay="0"/>
                                          </p:stCondLst>
                                        </p:cTn>
                                        <p:tgtEl>
                                          <p:spTgt spid="537"/>
                                        </p:tgtEl>
                                        <p:attrNameLst>
                                          <p:attrName>style.visibility</p:attrName>
                                        </p:attrNameLst>
                                      </p:cBhvr>
                                      <p:to>
                                        <p:strVal val="visible"/>
                                      </p:to>
                                    </p:set>
                                    <p:animEffect transition="in" filter="fade">
                                      <p:cBhvr>
                                        <p:cTn id="58" dur="1000"/>
                                        <p:tgtEl>
                                          <p:spTgt spid="537"/>
                                        </p:tgtEl>
                                      </p:cBhvr>
                                    </p:animEffect>
                                  </p:childTnLst>
                                </p:cTn>
                              </p:par>
                              <p:par>
                                <p:cTn id="59" presetID="10" presetClass="entr" presetSubtype="0" fill="hold" nodeType="withEffect">
                                  <p:stCondLst>
                                    <p:cond delay="0"/>
                                  </p:stCondLst>
                                  <p:childTnLst>
                                    <p:set>
                                      <p:cBhvr>
                                        <p:cTn id="60" dur="1" fill="hold">
                                          <p:stCondLst>
                                            <p:cond delay="0"/>
                                          </p:stCondLst>
                                        </p:cTn>
                                        <p:tgtEl>
                                          <p:spTgt spid="538"/>
                                        </p:tgtEl>
                                        <p:attrNameLst>
                                          <p:attrName>style.visibility</p:attrName>
                                        </p:attrNameLst>
                                      </p:cBhvr>
                                      <p:to>
                                        <p:strVal val="visible"/>
                                      </p:to>
                                    </p:set>
                                    <p:animEffect transition="in" filter="fade">
                                      <p:cBhvr>
                                        <p:cTn id="61" dur="1000"/>
                                        <p:tgtEl>
                                          <p:spTgt spid="538"/>
                                        </p:tgtEl>
                                      </p:cBhvr>
                                    </p:animEffect>
                                  </p:childTnLst>
                                </p:cTn>
                              </p:par>
                              <p:par>
                                <p:cTn id="62" presetID="10" presetClass="entr" presetSubtype="0" fill="hold" nodeType="withEffect">
                                  <p:stCondLst>
                                    <p:cond delay="0"/>
                                  </p:stCondLst>
                                  <p:childTnLst>
                                    <p:set>
                                      <p:cBhvr>
                                        <p:cTn id="63" dur="1" fill="hold">
                                          <p:stCondLst>
                                            <p:cond delay="0"/>
                                          </p:stCondLst>
                                        </p:cTn>
                                        <p:tgtEl>
                                          <p:spTgt spid="539"/>
                                        </p:tgtEl>
                                        <p:attrNameLst>
                                          <p:attrName>style.visibility</p:attrName>
                                        </p:attrNameLst>
                                      </p:cBhvr>
                                      <p:to>
                                        <p:strVal val="visible"/>
                                      </p:to>
                                    </p:set>
                                    <p:animEffect transition="in" filter="fade">
                                      <p:cBhvr>
                                        <p:cTn id="64" dur="1000"/>
                                        <p:tgtEl>
                                          <p:spTgt spid="539"/>
                                        </p:tgtEl>
                                      </p:cBhvr>
                                    </p:animEffect>
                                  </p:childTnLst>
                                </p:cTn>
                              </p:par>
                              <p:par>
                                <p:cTn id="65" presetID="10" presetClass="entr" presetSubtype="0" fill="hold" nodeType="withEffect">
                                  <p:stCondLst>
                                    <p:cond delay="0"/>
                                  </p:stCondLst>
                                  <p:childTnLst>
                                    <p:set>
                                      <p:cBhvr>
                                        <p:cTn id="66" dur="1" fill="hold">
                                          <p:stCondLst>
                                            <p:cond delay="0"/>
                                          </p:stCondLst>
                                        </p:cTn>
                                        <p:tgtEl>
                                          <p:spTgt spid="540"/>
                                        </p:tgtEl>
                                        <p:attrNameLst>
                                          <p:attrName>style.visibility</p:attrName>
                                        </p:attrNameLst>
                                      </p:cBhvr>
                                      <p:to>
                                        <p:strVal val="visible"/>
                                      </p:to>
                                    </p:set>
                                    <p:animEffect transition="in" filter="fade">
                                      <p:cBhvr>
                                        <p:cTn id="67" dur="1000"/>
                                        <p:tgtEl>
                                          <p:spTgt spid="540"/>
                                        </p:tgtEl>
                                      </p:cBhvr>
                                    </p:animEffect>
                                  </p:childTnLst>
                                </p:cTn>
                              </p:par>
                              <p:par>
                                <p:cTn id="68" presetID="10" presetClass="entr" presetSubtype="0" fill="hold" nodeType="withEffect">
                                  <p:stCondLst>
                                    <p:cond delay="0"/>
                                  </p:stCondLst>
                                  <p:childTnLst>
                                    <p:set>
                                      <p:cBhvr>
                                        <p:cTn id="69" dur="1" fill="hold">
                                          <p:stCondLst>
                                            <p:cond delay="0"/>
                                          </p:stCondLst>
                                        </p:cTn>
                                        <p:tgtEl>
                                          <p:spTgt spid="541"/>
                                        </p:tgtEl>
                                        <p:attrNameLst>
                                          <p:attrName>style.visibility</p:attrName>
                                        </p:attrNameLst>
                                      </p:cBhvr>
                                      <p:to>
                                        <p:strVal val="visible"/>
                                      </p:to>
                                    </p:set>
                                    <p:animEffect transition="in" filter="fade">
                                      <p:cBhvr>
                                        <p:cTn id="70" dur="1000"/>
                                        <p:tgtEl>
                                          <p:spTgt spid="541"/>
                                        </p:tgtEl>
                                      </p:cBhvr>
                                    </p:animEffect>
                                  </p:childTnLst>
                                </p:cTn>
                              </p:par>
                              <p:par>
                                <p:cTn id="71" presetID="10" presetClass="entr" presetSubtype="0" fill="hold" nodeType="withEffect">
                                  <p:stCondLst>
                                    <p:cond delay="0"/>
                                  </p:stCondLst>
                                  <p:childTnLst>
                                    <p:set>
                                      <p:cBhvr>
                                        <p:cTn id="72" dur="1" fill="hold">
                                          <p:stCondLst>
                                            <p:cond delay="0"/>
                                          </p:stCondLst>
                                        </p:cTn>
                                        <p:tgtEl>
                                          <p:spTgt spid="542"/>
                                        </p:tgtEl>
                                        <p:attrNameLst>
                                          <p:attrName>style.visibility</p:attrName>
                                        </p:attrNameLst>
                                      </p:cBhvr>
                                      <p:to>
                                        <p:strVal val="visible"/>
                                      </p:to>
                                    </p:set>
                                    <p:animEffect transition="in" filter="fade">
                                      <p:cBhvr>
                                        <p:cTn id="73" dur="1000"/>
                                        <p:tgtEl>
                                          <p:spTgt spid="542"/>
                                        </p:tgtEl>
                                      </p:cBhvr>
                                    </p:animEffect>
                                  </p:childTnLst>
                                </p:cTn>
                              </p:par>
                              <p:par>
                                <p:cTn id="74" presetID="10" presetClass="entr" presetSubtype="0" fill="hold" nodeType="withEffect">
                                  <p:stCondLst>
                                    <p:cond delay="0"/>
                                  </p:stCondLst>
                                  <p:childTnLst>
                                    <p:set>
                                      <p:cBhvr>
                                        <p:cTn id="75" dur="1" fill="hold">
                                          <p:stCondLst>
                                            <p:cond delay="0"/>
                                          </p:stCondLst>
                                        </p:cTn>
                                        <p:tgtEl>
                                          <p:spTgt spid="543"/>
                                        </p:tgtEl>
                                        <p:attrNameLst>
                                          <p:attrName>style.visibility</p:attrName>
                                        </p:attrNameLst>
                                      </p:cBhvr>
                                      <p:to>
                                        <p:strVal val="visible"/>
                                      </p:to>
                                    </p:set>
                                    <p:animEffect transition="in" filter="fade">
                                      <p:cBhvr>
                                        <p:cTn id="76" dur="1000"/>
                                        <p:tgtEl>
                                          <p:spTgt spid="543"/>
                                        </p:tgtEl>
                                      </p:cBhvr>
                                    </p:animEffect>
                                  </p:childTnLst>
                                </p:cTn>
                              </p:par>
                              <p:par>
                                <p:cTn id="77" presetID="10" presetClass="entr" presetSubtype="0" fill="hold" nodeType="withEffect">
                                  <p:stCondLst>
                                    <p:cond delay="0"/>
                                  </p:stCondLst>
                                  <p:childTnLst>
                                    <p:set>
                                      <p:cBhvr>
                                        <p:cTn id="78" dur="1" fill="hold">
                                          <p:stCondLst>
                                            <p:cond delay="0"/>
                                          </p:stCondLst>
                                        </p:cTn>
                                        <p:tgtEl>
                                          <p:spTgt spid="544"/>
                                        </p:tgtEl>
                                        <p:attrNameLst>
                                          <p:attrName>style.visibility</p:attrName>
                                        </p:attrNameLst>
                                      </p:cBhvr>
                                      <p:to>
                                        <p:strVal val="visible"/>
                                      </p:to>
                                    </p:set>
                                    <p:animEffect transition="in" filter="fade">
                                      <p:cBhvr>
                                        <p:cTn id="79" dur="1000"/>
                                        <p:tgtEl>
                                          <p:spTgt spid="544"/>
                                        </p:tgtEl>
                                      </p:cBhvr>
                                    </p:animEffect>
                                  </p:childTnLst>
                                </p:cTn>
                              </p:par>
                              <p:par>
                                <p:cTn id="80" presetID="10" presetClass="entr" presetSubtype="0" fill="hold" nodeType="withEffect">
                                  <p:stCondLst>
                                    <p:cond delay="0"/>
                                  </p:stCondLst>
                                  <p:childTnLst>
                                    <p:set>
                                      <p:cBhvr>
                                        <p:cTn id="81" dur="1" fill="hold">
                                          <p:stCondLst>
                                            <p:cond delay="0"/>
                                          </p:stCondLst>
                                        </p:cTn>
                                        <p:tgtEl>
                                          <p:spTgt spid="545"/>
                                        </p:tgtEl>
                                        <p:attrNameLst>
                                          <p:attrName>style.visibility</p:attrName>
                                        </p:attrNameLst>
                                      </p:cBhvr>
                                      <p:to>
                                        <p:strVal val="visible"/>
                                      </p:to>
                                    </p:set>
                                    <p:animEffect transition="in" filter="fade">
                                      <p:cBhvr>
                                        <p:cTn id="82" dur="1000"/>
                                        <p:tgtEl>
                                          <p:spTgt spid="545"/>
                                        </p:tgtEl>
                                      </p:cBhvr>
                                    </p:animEffect>
                                  </p:childTnLst>
                                </p:cTn>
                              </p:par>
                              <p:par>
                                <p:cTn id="83" presetID="10" presetClass="entr" presetSubtype="0" fill="hold" nodeType="withEffect">
                                  <p:stCondLst>
                                    <p:cond delay="0"/>
                                  </p:stCondLst>
                                  <p:childTnLst>
                                    <p:set>
                                      <p:cBhvr>
                                        <p:cTn id="84" dur="1" fill="hold">
                                          <p:stCondLst>
                                            <p:cond delay="0"/>
                                          </p:stCondLst>
                                        </p:cTn>
                                        <p:tgtEl>
                                          <p:spTgt spid="546"/>
                                        </p:tgtEl>
                                        <p:attrNameLst>
                                          <p:attrName>style.visibility</p:attrName>
                                        </p:attrNameLst>
                                      </p:cBhvr>
                                      <p:to>
                                        <p:strVal val="visible"/>
                                      </p:to>
                                    </p:set>
                                    <p:animEffect transition="in" filter="fade">
                                      <p:cBhvr>
                                        <p:cTn id="85" dur="1000"/>
                                        <p:tgtEl>
                                          <p:spTgt spid="546"/>
                                        </p:tgtEl>
                                      </p:cBhvr>
                                    </p:animEffect>
                                  </p:childTnLst>
                                </p:cTn>
                              </p:par>
                              <p:par>
                                <p:cTn id="86" presetID="10" presetClass="entr" presetSubtype="0" fill="hold" nodeType="withEffect">
                                  <p:stCondLst>
                                    <p:cond delay="0"/>
                                  </p:stCondLst>
                                  <p:childTnLst>
                                    <p:set>
                                      <p:cBhvr>
                                        <p:cTn id="87" dur="1" fill="hold">
                                          <p:stCondLst>
                                            <p:cond delay="0"/>
                                          </p:stCondLst>
                                        </p:cTn>
                                        <p:tgtEl>
                                          <p:spTgt spid="547"/>
                                        </p:tgtEl>
                                        <p:attrNameLst>
                                          <p:attrName>style.visibility</p:attrName>
                                        </p:attrNameLst>
                                      </p:cBhvr>
                                      <p:to>
                                        <p:strVal val="visible"/>
                                      </p:to>
                                    </p:set>
                                    <p:animEffect transition="in" filter="fade">
                                      <p:cBhvr>
                                        <p:cTn id="88" dur="1000"/>
                                        <p:tgtEl>
                                          <p:spTgt spid="547"/>
                                        </p:tgtEl>
                                      </p:cBhvr>
                                    </p:animEffect>
                                  </p:childTnLst>
                                </p:cTn>
                              </p:par>
                              <p:par>
                                <p:cTn id="89" presetID="10" presetClass="entr" presetSubtype="0" fill="hold" nodeType="withEffect">
                                  <p:stCondLst>
                                    <p:cond delay="0"/>
                                  </p:stCondLst>
                                  <p:childTnLst>
                                    <p:set>
                                      <p:cBhvr>
                                        <p:cTn id="90" dur="1" fill="hold">
                                          <p:stCondLst>
                                            <p:cond delay="0"/>
                                          </p:stCondLst>
                                        </p:cTn>
                                        <p:tgtEl>
                                          <p:spTgt spid="548"/>
                                        </p:tgtEl>
                                        <p:attrNameLst>
                                          <p:attrName>style.visibility</p:attrName>
                                        </p:attrNameLst>
                                      </p:cBhvr>
                                      <p:to>
                                        <p:strVal val="visible"/>
                                      </p:to>
                                    </p:set>
                                    <p:animEffect transition="in" filter="fade">
                                      <p:cBhvr>
                                        <p:cTn id="91" dur="1000"/>
                                        <p:tgtEl>
                                          <p:spTgt spid="548"/>
                                        </p:tgtEl>
                                      </p:cBhvr>
                                    </p:animEffect>
                                  </p:childTnLst>
                                </p:cTn>
                              </p:par>
                              <p:par>
                                <p:cTn id="92" presetID="10" presetClass="entr" presetSubtype="0" fill="hold" nodeType="withEffect">
                                  <p:stCondLst>
                                    <p:cond delay="0"/>
                                  </p:stCondLst>
                                  <p:childTnLst>
                                    <p:set>
                                      <p:cBhvr>
                                        <p:cTn id="93" dur="1" fill="hold">
                                          <p:stCondLst>
                                            <p:cond delay="0"/>
                                          </p:stCondLst>
                                        </p:cTn>
                                        <p:tgtEl>
                                          <p:spTgt spid="549"/>
                                        </p:tgtEl>
                                        <p:attrNameLst>
                                          <p:attrName>style.visibility</p:attrName>
                                        </p:attrNameLst>
                                      </p:cBhvr>
                                      <p:to>
                                        <p:strVal val="visible"/>
                                      </p:to>
                                    </p:set>
                                    <p:animEffect transition="in" filter="fade">
                                      <p:cBhvr>
                                        <p:cTn id="94" dur="1000"/>
                                        <p:tgtEl>
                                          <p:spTgt spid="549"/>
                                        </p:tgtEl>
                                      </p:cBhvr>
                                    </p:animEffect>
                                  </p:childTnLst>
                                </p:cTn>
                              </p:par>
                              <p:par>
                                <p:cTn id="95" presetID="10" presetClass="entr" presetSubtype="0" fill="hold" nodeType="withEffect">
                                  <p:stCondLst>
                                    <p:cond delay="0"/>
                                  </p:stCondLst>
                                  <p:childTnLst>
                                    <p:set>
                                      <p:cBhvr>
                                        <p:cTn id="96" dur="1" fill="hold">
                                          <p:stCondLst>
                                            <p:cond delay="0"/>
                                          </p:stCondLst>
                                        </p:cTn>
                                        <p:tgtEl>
                                          <p:spTgt spid="550"/>
                                        </p:tgtEl>
                                        <p:attrNameLst>
                                          <p:attrName>style.visibility</p:attrName>
                                        </p:attrNameLst>
                                      </p:cBhvr>
                                      <p:to>
                                        <p:strVal val="visible"/>
                                      </p:to>
                                    </p:set>
                                    <p:animEffect transition="in" filter="fade">
                                      <p:cBhvr>
                                        <p:cTn id="97" dur="1000"/>
                                        <p:tgtEl>
                                          <p:spTgt spid="550"/>
                                        </p:tgtEl>
                                      </p:cBhvr>
                                    </p:animEffect>
                                  </p:childTnLst>
                                </p:cTn>
                              </p:par>
                              <p:par>
                                <p:cTn id="98" presetID="10" presetClass="entr" presetSubtype="0" fill="hold" nodeType="withEffect">
                                  <p:stCondLst>
                                    <p:cond delay="0"/>
                                  </p:stCondLst>
                                  <p:childTnLst>
                                    <p:set>
                                      <p:cBhvr>
                                        <p:cTn id="99" dur="1" fill="hold">
                                          <p:stCondLst>
                                            <p:cond delay="0"/>
                                          </p:stCondLst>
                                        </p:cTn>
                                        <p:tgtEl>
                                          <p:spTgt spid="551"/>
                                        </p:tgtEl>
                                        <p:attrNameLst>
                                          <p:attrName>style.visibility</p:attrName>
                                        </p:attrNameLst>
                                      </p:cBhvr>
                                      <p:to>
                                        <p:strVal val="visible"/>
                                      </p:to>
                                    </p:set>
                                    <p:animEffect transition="in" filter="fade">
                                      <p:cBhvr>
                                        <p:cTn id="100" dur="1000"/>
                                        <p:tgtEl>
                                          <p:spTgt spid="551"/>
                                        </p:tgtEl>
                                      </p:cBhvr>
                                    </p:animEffect>
                                  </p:childTnLst>
                                </p:cTn>
                              </p:par>
                              <p:par>
                                <p:cTn id="101" presetID="10" presetClass="entr" presetSubtype="0" fill="hold" nodeType="withEffect">
                                  <p:stCondLst>
                                    <p:cond delay="0"/>
                                  </p:stCondLst>
                                  <p:childTnLst>
                                    <p:set>
                                      <p:cBhvr>
                                        <p:cTn id="102" dur="1" fill="hold">
                                          <p:stCondLst>
                                            <p:cond delay="0"/>
                                          </p:stCondLst>
                                        </p:cTn>
                                        <p:tgtEl>
                                          <p:spTgt spid="552"/>
                                        </p:tgtEl>
                                        <p:attrNameLst>
                                          <p:attrName>style.visibility</p:attrName>
                                        </p:attrNameLst>
                                      </p:cBhvr>
                                      <p:to>
                                        <p:strVal val="visible"/>
                                      </p:to>
                                    </p:set>
                                    <p:animEffect transition="in" filter="fade">
                                      <p:cBhvr>
                                        <p:cTn id="103" dur="1000"/>
                                        <p:tgtEl>
                                          <p:spTgt spid="5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53"/>
                                        </p:tgtEl>
                                        <p:attrNameLst>
                                          <p:attrName>style.visibility</p:attrName>
                                        </p:attrNameLst>
                                      </p:cBhvr>
                                      <p:to>
                                        <p:strVal val="visible"/>
                                      </p:to>
                                    </p:set>
                                    <p:animEffect transition="in" filter="fade">
                                      <p:cBhvr>
                                        <p:cTn id="106" dur="1000"/>
                                        <p:tgtEl>
                                          <p:spTgt spid="553"/>
                                        </p:tgtEl>
                                      </p:cBhvr>
                                    </p:animEffect>
                                  </p:childTnLst>
                                </p:cTn>
                              </p:par>
                              <p:par>
                                <p:cTn id="107" presetID="10" presetClass="entr" presetSubtype="0" fill="hold" nodeType="withEffect">
                                  <p:stCondLst>
                                    <p:cond delay="0"/>
                                  </p:stCondLst>
                                  <p:childTnLst>
                                    <p:set>
                                      <p:cBhvr>
                                        <p:cTn id="108" dur="1" fill="hold">
                                          <p:stCondLst>
                                            <p:cond delay="0"/>
                                          </p:stCondLst>
                                        </p:cTn>
                                        <p:tgtEl>
                                          <p:spTgt spid="554"/>
                                        </p:tgtEl>
                                        <p:attrNameLst>
                                          <p:attrName>style.visibility</p:attrName>
                                        </p:attrNameLst>
                                      </p:cBhvr>
                                      <p:to>
                                        <p:strVal val="visible"/>
                                      </p:to>
                                    </p:set>
                                    <p:animEffect transition="in" filter="fade">
                                      <p:cBhvr>
                                        <p:cTn id="109" dur="1000"/>
                                        <p:tgtEl>
                                          <p:spTgt spid="554"/>
                                        </p:tgtEl>
                                      </p:cBhvr>
                                    </p:animEffect>
                                  </p:childTnLst>
                                </p:cTn>
                              </p:par>
                              <p:par>
                                <p:cTn id="110" presetID="10" presetClass="entr" presetSubtype="0" fill="hold" nodeType="withEffect">
                                  <p:stCondLst>
                                    <p:cond delay="0"/>
                                  </p:stCondLst>
                                  <p:childTnLst>
                                    <p:set>
                                      <p:cBhvr>
                                        <p:cTn id="111" dur="1" fill="hold">
                                          <p:stCondLst>
                                            <p:cond delay="0"/>
                                          </p:stCondLst>
                                        </p:cTn>
                                        <p:tgtEl>
                                          <p:spTgt spid="555"/>
                                        </p:tgtEl>
                                        <p:attrNameLst>
                                          <p:attrName>style.visibility</p:attrName>
                                        </p:attrNameLst>
                                      </p:cBhvr>
                                      <p:to>
                                        <p:strVal val="visible"/>
                                      </p:to>
                                    </p:set>
                                    <p:animEffect transition="in" filter="fade">
                                      <p:cBhvr>
                                        <p:cTn id="112" dur="1000"/>
                                        <p:tgtEl>
                                          <p:spTgt spid="55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56"/>
                                        </p:tgtEl>
                                        <p:attrNameLst>
                                          <p:attrName>style.visibility</p:attrName>
                                        </p:attrNameLst>
                                      </p:cBhvr>
                                      <p:to>
                                        <p:strVal val="visible"/>
                                      </p:to>
                                    </p:set>
                                    <p:animEffect transition="in" filter="fade">
                                      <p:cBhvr>
                                        <p:cTn id="117" dur="1000"/>
                                        <p:tgtEl>
                                          <p:spTgt spid="556"/>
                                        </p:tgtEl>
                                      </p:cBhvr>
                                    </p:animEffect>
                                  </p:childTnLst>
                                </p:cTn>
                              </p:par>
                              <p:par>
                                <p:cTn id="118" presetID="10" presetClass="entr" presetSubtype="0" fill="hold" nodeType="withEffect">
                                  <p:stCondLst>
                                    <p:cond delay="0"/>
                                  </p:stCondLst>
                                  <p:childTnLst>
                                    <p:set>
                                      <p:cBhvr>
                                        <p:cTn id="119" dur="1" fill="hold">
                                          <p:stCondLst>
                                            <p:cond delay="0"/>
                                          </p:stCondLst>
                                        </p:cTn>
                                        <p:tgtEl>
                                          <p:spTgt spid="557"/>
                                        </p:tgtEl>
                                        <p:attrNameLst>
                                          <p:attrName>style.visibility</p:attrName>
                                        </p:attrNameLst>
                                      </p:cBhvr>
                                      <p:to>
                                        <p:strVal val="visible"/>
                                      </p:to>
                                    </p:set>
                                    <p:animEffect transition="in" filter="fade">
                                      <p:cBhvr>
                                        <p:cTn id="120" dur="10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9"/>
          <p:cNvSpPr txBox="1"/>
          <p:nvPr/>
        </p:nvSpPr>
        <p:spPr>
          <a:xfrm>
            <a:off x="727650" y="1391525"/>
            <a:ext cx="30012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Cliques of size k=3:</a:t>
            </a:r>
            <a:endParaRPr b="1">
              <a:latin typeface="Lato"/>
              <a:ea typeface="Lato"/>
              <a:cs typeface="Lato"/>
              <a:sym typeface="Lato"/>
            </a:endParaRPr>
          </a:p>
          <a:p>
            <a:pPr marL="0" lvl="0" indent="0" algn="l" rtl="0">
              <a:spcBef>
                <a:spcPts val="0"/>
              </a:spcBef>
              <a:spcAft>
                <a:spcPts val="0"/>
              </a:spcAft>
              <a:buNone/>
            </a:pP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{1,2,4}</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{1,2,3}</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{4,5,10}</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{5,6,7}</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{5,7,9}</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{5,7,10}</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{5,9,10}</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{7,9,10}</a:t>
            </a:r>
            <a:endParaRPr b="1">
              <a:latin typeface="Lato"/>
              <a:ea typeface="Lato"/>
              <a:cs typeface="Lato"/>
              <a:sym typeface="Lato"/>
            </a:endParaRPr>
          </a:p>
        </p:txBody>
      </p:sp>
      <p:sp>
        <p:nvSpPr>
          <p:cNvPr id="565" name="Google Shape;565;p49"/>
          <p:cNvSpPr/>
          <p:nvPr/>
        </p:nvSpPr>
        <p:spPr>
          <a:xfrm>
            <a:off x="3130554" y="2302628"/>
            <a:ext cx="1660500" cy="3561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49"/>
          <p:cNvGrpSpPr/>
          <p:nvPr/>
        </p:nvGrpSpPr>
        <p:grpSpPr>
          <a:xfrm>
            <a:off x="5668159" y="1391528"/>
            <a:ext cx="2854616" cy="2455097"/>
            <a:chOff x="5668159" y="2202628"/>
            <a:chExt cx="2854616" cy="2455097"/>
          </a:xfrm>
        </p:grpSpPr>
        <p:sp>
          <p:nvSpPr>
            <p:cNvPr id="567" name="Google Shape;567;p49"/>
            <p:cNvSpPr/>
            <p:nvPr/>
          </p:nvSpPr>
          <p:spPr>
            <a:xfrm>
              <a:off x="6092946" y="4238025"/>
              <a:ext cx="714000" cy="4197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9"/>
            <p:cNvSpPr/>
            <p:nvPr/>
          </p:nvSpPr>
          <p:spPr>
            <a:xfrm>
              <a:off x="7070561" y="4075999"/>
              <a:ext cx="714000" cy="4197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9"/>
            <p:cNvSpPr/>
            <p:nvPr/>
          </p:nvSpPr>
          <p:spPr>
            <a:xfrm>
              <a:off x="5735959" y="3577051"/>
              <a:ext cx="714000" cy="4197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9"/>
            <p:cNvSpPr/>
            <p:nvPr/>
          </p:nvSpPr>
          <p:spPr>
            <a:xfrm>
              <a:off x="6738133" y="2623891"/>
              <a:ext cx="714000" cy="4197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9"/>
            <p:cNvSpPr/>
            <p:nvPr/>
          </p:nvSpPr>
          <p:spPr>
            <a:xfrm>
              <a:off x="5668159" y="2623902"/>
              <a:ext cx="714000" cy="4197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9"/>
            <p:cNvSpPr/>
            <p:nvPr/>
          </p:nvSpPr>
          <p:spPr>
            <a:xfrm>
              <a:off x="6738133" y="3470923"/>
              <a:ext cx="714000" cy="4197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9"/>
            <p:cNvSpPr/>
            <p:nvPr/>
          </p:nvSpPr>
          <p:spPr>
            <a:xfrm>
              <a:off x="7740963" y="3100125"/>
              <a:ext cx="714000" cy="4197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9"/>
            <p:cNvSpPr/>
            <p:nvPr/>
          </p:nvSpPr>
          <p:spPr>
            <a:xfrm>
              <a:off x="7704148" y="2202628"/>
              <a:ext cx="714000" cy="4197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9"/>
            <p:cNvSpPr txBox="1"/>
            <p:nvPr/>
          </p:nvSpPr>
          <p:spPr>
            <a:xfrm>
              <a:off x="6163400" y="424777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4,5,10</a:t>
              </a:r>
              <a:endParaRPr>
                <a:latin typeface="Lato"/>
                <a:ea typeface="Lato"/>
                <a:cs typeface="Lato"/>
                <a:sym typeface="Lato"/>
              </a:endParaRPr>
            </a:p>
          </p:txBody>
        </p:sp>
        <p:sp>
          <p:nvSpPr>
            <p:cNvPr id="576" name="Google Shape;576;p49"/>
            <p:cNvSpPr txBox="1"/>
            <p:nvPr/>
          </p:nvSpPr>
          <p:spPr>
            <a:xfrm>
              <a:off x="5803750" y="2633600"/>
              <a:ext cx="57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5,6,7</a:t>
              </a:r>
              <a:endParaRPr>
                <a:latin typeface="Lato"/>
                <a:ea typeface="Lato"/>
                <a:cs typeface="Lato"/>
                <a:sym typeface="Lato"/>
              </a:endParaRPr>
            </a:p>
          </p:txBody>
        </p:sp>
        <p:sp>
          <p:nvSpPr>
            <p:cNvPr id="577" name="Google Shape;577;p49"/>
            <p:cNvSpPr txBox="1"/>
            <p:nvPr/>
          </p:nvSpPr>
          <p:spPr>
            <a:xfrm>
              <a:off x="6807600" y="2633650"/>
              <a:ext cx="57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5,7,9</a:t>
              </a:r>
              <a:endParaRPr>
                <a:latin typeface="Lato"/>
                <a:ea typeface="Lato"/>
                <a:cs typeface="Lato"/>
                <a:sym typeface="Lato"/>
              </a:endParaRPr>
            </a:p>
          </p:txBody>
        </p:sp>
        <p:sp>
          <p:nvSpPr>
            <p:cNvPr id="578" name="Google Shape;578;p49"/>
            <p:cNvSpPr txBox="1"/>
            <p:nvPr/>
          </p:nvSpPr>
          <p:spPr>
            <a:xfrm>
              <a:off x="6806278" y="348067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5,9,10</a:t>
              </a:r>
              <a:endParaRPr>
                <a:latin typeface="Lato"/>
                <a:ea typeface="Lato"/>
                <a:cs typeface="Lato"/>
                <a:sym typeface="Lato"/>
              </a:endParaRPr>
            </a:p>
          </p:txBody>
        </p:sp>
        <p:sp>
          <p:nvSpPr>
            <p:cNvPr id="579" name="Google Shape;579;p49"/>
            <p:cNvSpPr txBox="1"/>
            <p:nvPr/>
          </p:nvSpPr>
          <p:spPr>
            <a:xfrm>
              <a:off x="5803750" y="3586800"/>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5,7,10</a:t>
              </a:r>
              <a:endParaRPr>
                <a:latin typeface="Lato"/>
                <a:ea typeface="Lato"/>
                <a:cs typeface="Lato"/>
                <a:sym typeface="Lato"/>
              </a:endParaRPr>
            </a:p>
          </p:txBody>
        </p:sp>
        <p:sp>
          <p:nvSpPr>
            <p:cNvPr id="580" name="Google Shape;580;p49"/>
            <p:cNvSpPr txBox="1"/>
            <p:nvPr/>
          </p:nvSpPr>
          <p:spPr>
            <a:xfrm>
              <a:off x="7138351" y="4085750"/>
              <a:ext cx="74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7,9,10</a:t>
              </a:r>
              <a:endParaRPr>
                <a:latin typeface="Lato"/>
                <a:ea typeface="Lato"/>
                <a:cs typeface="Lato"/>
                <a:sym typeface="Lato"/>
              </a:endParaRPr>
            </a:p>
          </p:txBody>
        </p:sp>
        <p:sp>
          <p:nvSpPr>
            <p:cNvPr id="581" name="Google Shape;581;p49"/>
            <p:cNvSpPr txBox="1"/>
            <p:nvPr/>
          </p:nvSpPr>
          <p:spPr>
            <a:xfrm>
              <a:off x="7771950" y="2212375"/>
              <a:ext cx="57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1,2,4</a:t>
              </a:r>
              <a:endParaRPr>
                <a:latin typeface="Lato"/>
                <a:ea typeface="Lato"/>
                <a:cs typeface="Lato"/>
                <a:sym typeface="Lato"/>
              </a:endParaRPr>
            </a:p>
          </p:txBody>
        </p:sp>
        <p:sp>
          <p:nvSpPr>
            <p:cNvPr id="582" name="Google Shape;582;p49"/>
            <p:cNvSpPr txBox="1"/>
            <p:nvPr/>
          </p:nvSpPr>
          <p:spPr>
            <a:xfrm>
              <a:off x="7808775" y="310987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1,2,3</a:t>
              </a:r>
              <a:endParaRPr>
                <a:latin typeface="Lato"/>
                <a:ea typeface="Lato"/>
                <a:cs typeface="Lato"/>
                <a:sym typeface="Lato"/>
              </a:endParaRPr>
            </a:p>
          </p:txBody>
        </p:sp>
        <p:cxnSp>
          <p:nvCxnSpPr>
            <p:cNvPr id="583" name="Google Shape;583;p49"/>
            <p:cNvCxnSpPr>
              <a:stCxn id="576" idx="2"/>
              <a:endCxn id="579" idx="0"/>
            </p:cNvCxnSpPr>
            <p:nvPr/>
          </p:nvCxnSpPr>
          <p:spPr>
            <a:xfrm>
              <a:off x="6092950" y="3033800"/>
              <a:ext cx="67800" cy="5529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9"/>
            <p:cNvCxnSpPr>
              <a:stCxn id="577" idx="2"/>
              <a:endCxn id="578" idx="0"/>
            </p:cNvCxnSpPr>
            <p:nvPr/>
          </p:nvCxnSpPr>
          <p:spPr>
            <a:xfrm>
              <a:off x="7096800" y="3033850"/>
              <a:ext cx="66600" cy="4467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9"/>
            <p:cNvCxnSpPr>
              <a:endCxn id="576" idx="3"/>
            </p:cNvCxnSpPr>
            <p:nvPr/>
          </p:nvCxnSpPr>
          <p:spPr>
            <a:xfrm rot="10800000">
              <a:off x="6382150" y="2833700"/>
              <a:ext cx="3561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9"/>
            <p:cNvCxnSpPr>
              <a:stCxn id="579" idx="0"/>
            </p:cNvCxnSpPr>
            <p:nvPr/>
          </p:nvCxnSpPr>
          <p:spPr>
            <a:xfrm rot="10800000" flipH="1">
              <a:off x="6160750" y="3003300"/>
              <a:ext cx="744300" cy="5835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9"/>
            <p:cNvCxnSpPr>
              <a:stCxn id="579" idx="2"/>
              <a:endCxn id="575" idx="0"/>
            </p:cNvCxnSpPr>
            <p:nvPr/>
          </p:nvCxnSpPr>
          <p:spPr>
            <a:xfrm>
              <a:off x="6160750" y="3987000"/>
              <a:ext cx="359700" cy="2607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9"/>
            <p:cNvCxnSpPr>
              <a:stCxn id="578" idx="2"/>
              <a:endCxn id="580" idx="0"/>
            </p:cNvCxnSpPr>
            <p:nvPr/>
          </p:nvCxnSpPr>
          <p:spPr>
            <a:xfrm>
              <a:off x="7163278" y="3880875"/>
              <a:ext cx="347100" cy="2049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9"/>
            <p:cNvCxnSpPr>
              <a:stCxn id="581" idx="2"/>
              <a:endCxn id="582" idx="0"/>
            </p:cNvCxnSpPr>
            <p:nvPr/>
          </p:nvCxnSpPr>
          <p:spPr>
            <a:xfrm>
              <a:off x="8061150" y="2612575"/>
              <a:ext cx="104700" cy="4974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9"/>
            <p:cNvCxnSpPr>
              <a:endCxn id="575" idx="0"/>
            </p:cNvCxnSpPr>
            <p:nvPr/>
          </p:nvCxnSpPr>
          <p:spPr>
            <a:xfrm flipH="1">
              <a:off x="6520400" y="3857475"/>
              <a:ext cx="349500" cy="3903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9"/>
            <p:cNvCxnSpPr>
              <a:endCxn id="580" idx="2"/>
            </p:cNvCxnSpPr>
            <p:nvPr/>
          </p:nvCxnSpPr>
          <p:spPr>
            <a:xfrm>
              <a:off x="5736001" y="3786950"/>
              <a:ext cx="1774500" cy="699000"/>
            </a:xfrm>
            <a:prstGeom prst="curvedConnector4">
              <a:avLst>
                <a:gd name="adj1" fmla="val -10062"/>
                <a:gd name="adj2" fmla="val 134067"/>
              </a:avLst>
            </a:prstGeom>
            <a:noFill/>
            <a:ln w="9525" cap="flat" cmpd="sng">
              <a:solidFill>
                <a:schemeClr val="dk2"/>
              </a:solidFill>
              <a:prstDash val="solid"/>
              <a:round/>
              <a:headEnd type="none" w="med" len="med"/>
              <a:tailEnd type="none" w="med" len="med"/>
            </a:ln>
          </p:spPr>
        </p:cxnSp>
        <p:cxnSp>
          <p:nvCxnSpPr>
            <p:cNvPr id="592" name="Google Shape;592;p49"/>
            <p:cNvCxnSpPr>
              <a:stCxn id="579" idx="0"/>
              <a:endCxn id="572" idx="2"/>
            </p:cNvCxnSpPr>
            <p:nvPr/>
          </p:nvCxnSpPr>
          <p:spPr>
            <a:xfrm>
              <a:off x="6160750" y="3586800"/>
              <a:ext cx="577500" cy="939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9"/>
            <p:cNvCxnSpPr>
              <a:stCxn id="580" idx="0"/>
              <a:endCxn id="570" idx="6"/>
            </p:cNvCxnSpPr>
            <p:nvPr/>
          </p:nvCxnSpPr>
          <p:spPr>
            <a:xfrm rot="5400000" flipH="1">
              <a:off x="6855301" y="3430550"/>
              <a:ext cx="1251900" cy="58500"/>
            </a:xfrm>
            <a:prstGeom prst="curvedConnector2">
              <a:avLst/>
            </a:prstGeom>
            <a:noFill/>
            <a:ln w="9525" cap="flat" cmpd="sng">
              <a:solidFill>
                <a:schemeClr val="dk2"/>
              </a:solidFill>
              <a:prstDash val="solid"/>
              <a:round/>
              <a:headEnd type="none" w="med" len="med"/>
              <a:tailEnd type="none" w="med" len="med"/>
            </a:ln>
          </p:spPr>
        </p:cxnSp>
      </p:grpSp>
      <p:sp>
        <p:nvSpPr>
          <p:cNvPr id="594" name="Google Shape;594;p49"/>
          <p:cNvSpPr txBox="1"/>
          <p:nvPr/>
        </p:nvSpPr>
        <p:spPr>
          <a:xfrm>
            <a:off x="5251675" y="4060175"/>
            <a:ext cx="3546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K-Clique Communities:</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{1,2,3,</a:t>
            </a:r>
            <a:r>
              <a:rPr lang="en" b="1">
                <a:solidFill>
                  <a:schemeClr val="accent3"/>
                </a:solidFill>
                <a:latin typeface="Lato"/>
                <a:ea typeface="Lato"/>
                <a:cs typeface="Lato"/>
                <a:sym typeface="Lato"/>
              </a:rPr>
              <a:t>4</a:t>
            </a:r>
            <a:r>
              <a:rPr lang="en" b="1">
                <a:latin typeface="Lato"/>
                <a:ea typeface="Lato"/>
                <a:cs typeface="Lato"/>
                <a:sym typeface="Lato"/>
              </a:rPr>
              <a:t>}</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a:t>
            </a:r>
            <a:r>
              <a:rPr lang="en" b="1">
                <a:solidFill>
                  <a:schemeClr val="accent3"/>
                </a:solidFill>
                <a:latin typeface="Lato"/>
                <a:ea typeface="Lato"/>
                <a:cs typeface="Lato"/>
                <a:sym typeface="Lato"/>
              </a:rPr>
              <a:t>4</a:t>
            </a:r>
            <a:r>
              <a:rPr lang="en" b="1">
                <a:latin typeface="Lato"/>
                <a:ea typeface="Lato"/>
                <a:cs typeface="Lato"/>
                <a:sym typeface="Lato"/>
              </a:rPr>
              <a:t>,5,6,7,9,10}</a:t>
            </a:r>
            <a:endParaRPr b="1">
              <a:latin typeface="Lato"/>
              <a:ea typeface="Lato"/>
              <a:cs typeface="Lato"/>
              <a:sym typeface="Lato"/>
            </a:endParaRPr>
          </a:p>
        </p:txBody>
      </p:sp>
      <p:sp>
        <p:nvSpPr>
          <p:cNvPr id="595" name="Google Shape;595;p49"/>
          <p:cNvSpPr txBox="1">
            <a:spLocks noGrp="1"/>
          </p:cNvSpPr>
          <p:nvPr>
            <p:ph type="title"/>
          </p:nvPr>
        </p:nvSpPr>
        <p:spPr>
          <a:xfrm rot="-373">
            <a:off x="667373" y="570862"/>
            <a:ext cx="27669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40"/>
              <a:t>Example contd.</a:t>
            </a:r>
            <a:endParaRPr sz="224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fade">
                                      <p:cBhvr>
                                        <p:cTn id="7" dur="1000"/>
                                        <p:tgtEl>
                                          <p:spTgt spid="565"/>
                                        </p:tgtEl>
                                      </p:cBhvr>
                                    </p:animEffect>
                                  </p:childTnLst>
                                </p:cTn>
                              </p:par>
                              <p:par>
                                <p:cTn id="8" presetID="10" presetClass="entr" presetSubtype="0" fill="hold" nodeType="withEffect">
                                  <p:stCondLst>
                                    <p:cond delay="0"/>
                                  </p:stCondLst>
                                  <p:childTnLst>
                                    <p:set>
                                      <p:cBhvr>
                                        <p:cTn id="9" dur="1" fill="hold">
                                          <p:stCondLst>
                                            <p:cond delay="0"/>
                                          </p:stCondLst>
                                        </p:cTn>
                                        <p:tgtEl>
                                          <p:spTgt spid="566"/>
                                        </p:tgtEl>
                                        <p:attrNameLst>
                                          <p:attrName>style.visibility</p:attrName>
                                        </p:attrNameLst>
                                      </p:cBhvr>
                                      <p:to>
                                        <p:strVal val="visible"/>
                                      </p:to>
                                    </p:set>
                                    <p:animEffect transition="in" filter="fade">
                                      <p:cBhvr>
                                        <p:cTn id="10" dur="1000"/>
                                        <p:tgtEl>
                                          <p:spTgt spid="5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94"/>
                                        </p:tgtEl>
                                        <p:attrNameLst>
                                          <p:attrName>style.visibility</p:attrName>
                                        </p:attrNameLst>
                                      </p:cBhvr>
                                      <p:to>
                                        <p:strVal val="visible"/>
                                      </p:to>
                                    </p:set>
                                    <p:animEffect transition="in" filter="fade">
                                      <p:cBhvr>
                                        <p:cTn id="15" dur="1000"/>
                                        <p:tgtEl>
                                          <p:spTgt spid="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body" idx="1"/>
          </p:nvPr>
        </p:nvSpPr>
        <p:spPr>
          <a:xfrm>
            <a:off x="623375" y="1522825"/>
            <a:ext cx="8569500" cy="289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202124"/>
                </a:solidFill>
                <a:latin typeface="Raleway"/>
                <a:ea typeface="Raleway"/>
                <a:cs typeface="Raleway"/>
                <a:sym typeface="Raleway"/>
              </a:rPr>
              <a:t>The Graph Clustering Approaches are majorly classified as:</a:t>
            </a:r>
            <a:endParaRPr sz="1400">
              <a:solidFill>
                <a:srgbClr val="202124"/>
              </a:solidFill>
              <a:latin typeface="Raleway"/>
              <a:ea typeface="Raleway"/>
              <a:cs typeface="Raleway"/>
              <a:sym typeface="Raleway"/>
            </a:endParaRPr>
          </a:p>
          <a:p>
            <a:pPr marL="457200" marR="0" lvl="0" indent="-317500" algn="l" rtl="0">
              <a:lnSpc>
                <a:spcPct val="115000"/>
              </a:lnSpc>
              <a:spcBef>
                <a:spcPts val="1200"/>
              </a:spcBef>
              <a:spcAft>
                <a:spcPts val="0"/>
              </a:spcAft>
              <a:buClr>
                <a:srgbClr val="202124"/>
              </a:buClr>
              <a:buSzPts val="1400"/>
              <a:buFont typeface="Raleway"/>
              <a:buAutoNum type="arabicPeriod"/>
            </a:pPr>
            <a:r>
              <a:rPr lang="en" sz="1400" b="1">
                <a:solidFill>
                  <a:srgbClr val="202124"/>
                </a:solidFill>
                <a:latin typeface="Raleway"/>
                <a:ea typeface="Raleway"/>
                <a:cs typeface="Raleway"/>
                <a:sym typeface="Raleway"/>
              </a:rPr>
              <a:t>Top-down:</a:t>
            </a:r>
            <a:r>
              <a:rPr lang="en" sz="1400">
                <a:solidFill>
                  <a:srgbClr val="202124"/>
                </a:solidFill>
                <a:latin typeface="Raleway"/>
                <a:ea typeface="Raleway"/>
                <a:cs typeface="Raleway"/>
                <a:sym typeface="Raleway"/>
              </a:rPr>
              <a:t> In this approach starting with one-cluster, we split to form smaller </a:t>
            </a:r>
            <a:endParaRPr sz="1400">
              <a:solidFill>
                <a:srgbClr val="202124"/>
              </a:solidFill>
              <a:latin typeface="Raleway"/>
              <a:ea typeface="Raleway"/>
              <a:cs typeface="Raleway"/>
              <a:sym typeface="Raleway"/>
            </a:endParaRPr>
          </a:p>
          <a:p>
            <a:pPr marL="457200" marR="0" lvl="0" indent="0" algn="l" rtl="0">
              <a:lnSpc>
                <a:spcPct val="115000"/>
              </a:lnSpc>
              <a:spcBef>
                <a:spcPts val="1200"/>
              </a:spcBef>
              <a:spcAft>
                <a:spcPts val="0"/>
              </a:spcAft>
              <a:buNone/>
            </a:pPr>
            <a:r>
              <a:rPr lang="en" sz="1400">
                <a:solidFill>
                  <a:srgbClr val="202124"/>
                </a:solidFill>
                <a:latin typeface="Raleway"/>
                <a:ea typeface="Raleway"/>
                <a:cs typeface="Raleway"/>
                <a:sym typeface="Raleway"/>
              </a:rPr>
              <a:t>clusters in iterative manner.</a:t>
            </a:r>
            <a:endParaRPr sz="1400">
              <a:solidFill>
                <a:srgbClr val="202124"/>
              </a:solidFill>
              <a:latin typeface="Raleway"/>
              <a:ea typeface="Raleway"/>
              <a:cs typeface="Raleway"/>
              <a:sym typeface="Raleway"/>
            </a:endParaRPr>
          </a:p>
          <a:p>
            <a:pPr marL="457200" lvl="0" indent="-317500" algn="l" rtl="0">
              <a:spcBef>
                <a:spcPts val="1200"/>
              </a:spcBef>
              <a:spcAft>
                <a:spcPts val="0"/>
              </a:spcAft>
              <a:buClr>
                <a:srgbClr val="202124"/>
              </a:buClr>
              <a:buSzPts val="1400"/>
              <a:buFont typeface="Raleway"/>
              <a:buAutoNum type="arabicPeriod"/>
            </a:pPr>
            <a:r>
              <a:rPr lang="en" sz="1400" b="1">
                <a:solidFill>
                  <a:srgbClr val="202124"/>
                </a:solidFill>
                <a:latin typeface="Raleway"/>
                <a:ea typeface="Raleway"/>
                <a:cs typeface="Raleway"/>
                <a:sym typeface="Raleway"/>
              </a:rPr>
              <a:t>Bottom-up</a:t>
            </a:r>
            <a:r>
              <a:rPr lang="en" sz="1400">
                <a:solidFill>
                  <a:srgbClr val="202124"/>
                </a:solidFill>
                <a:latin typeface="Raleway"/>
                <a:ea typeface="Raleway"/>
                <a:cs typeface="Raleway"/>
                <a:sym typeface="Raleway"/>
              </a:rPr>
              <a:t>: It starts with singleton set of individual data points and merge them to</a:t>
            </a:r>
            <a:endParaRPr sz="1400">
              <a:solidFill>
                <a:srgbClr val="202124"/>
              </a:solidFill>
              <a:latin typeface="Raleway"/>
              <a:ea typeface="Raleway"/>
              <a:cs typeface="Raleway"/>
              <a:sym typeface="Raleway"/>
            </a:endParaRPr>
          </a:p>
          <a:p>
            <a:pPr marL="457200" lvl="0" indent="0" algn="l" rtl="0">
              <a:spcBef>
                <a:spcPts val="1200"/>
              </a:spcBef>
              <a:spcAft>
                <a:spcPts val="0"/>
              </a:spcAft>
              <a:buNone/>
            </a:pPr>
            <a:r>
              <a:rPr lang="en" sz="1400">
                <a:solidFill>
                  <a:srgbClr val="202124"/>
                </a:solidFill>
                <a:latin typeface="Raleway"/>
                <a:ea typeface="Raleway"/>
                <a:cs typeface="Raleway"/>
                <a:sym typeface="Raleway"/>
              </a:rPr>
              <a:t>form clusters.</a:t>
            </a:r>
            <a:endParaRPr sz="1400">
              <a:solidFill>
                <a:srgbClr val="202124"/>
              </a:solidFill>
              <a:latin typeface="Raleway"/>
              <a:ea typeface="Raleway"/>
              <a:cs typeface="Raleway"/>
              <a:sym typeface="Raleway"/>
            </a:endParaRPr>
          </a:p>
          <a:p>
            <a:pPr marL="457200" lvl="0" indent="-317500" algn="l" rtl="0">
              <a:spcBef>
                <a:spcPts val="1200"/>
              </a:spcBef>
              <a:spcAft>
                <a:spcPts val="0"/>
              </a:spcAft>
              <a:buClr>
                <a:srgbClr val="202124"/>
              </a:buClr>
              <a:buSzPts val="1400"/>
              <a:buFont typeface="Raleway"/>
              <a:buAutoNum type="arabicPeriod"/>
            </a:pPr>
            <a:r>
              <a:rPr lang="en" sz="1400" b="1">
                <a:solidFill>
                  <a:srgbClr val="202124"/>
                </a:solidFill>
                <a:latin typeface="Raleway"/>
                <a:ea typeface="Raleway"/>
                <a:cs typeface="Raleway"/>
                <a:sym typeface="Raleway"/>
              </a:rPr>
              <a:t>Local Optimization:</a:t>
            </a:r>
            <a:r>
              <a:rPr lang="en" sz="1400">
                <a:solidFill>
                  <a:srgbClr val="202124"/>
                </a:solidFill>
                <a:latin typeface="Raleway"/>
                <a:ea typeface="Raleway"/>
                <a:cs typeface="Raleway"/>
                <a:sym typeface="Raleway"/>
              </a:rPr>
              <a:t> Starting with random clustering, we migrate towards the nodes.</a:t>
            </a:r>
            <a:endParaRPr sz="1400">
              <a:solidFill>
                <a:srgbClr val="202124"/>
              </a:solidFill>
              <a:latin typeface="Raleway"/>
              <a:ea typeface="Raleway"/>
              <a:cs typeface="Raleway"/>
              <a:sym typeface="Raleway"/>
            </a:endParaRPr>
          </a:p>
          <a:p>
            <a:pPr marL="0" lvl="0" indent="0" algn="l" rtl="0">
              <a:spcBef>
                <a:spcPts val="1200"/>
              </a:spcBef>
              <a:spcAft>
                <a:spcPts val="1200"/>
              </a:spcAft>
              <a:buNone/>
            </a:pPr>
            <a:endParaRPr sz="1400">
              <a:latin typeface="Raleway"/>
              <a:ea typeface="Raleway"/>
              <a:cs typeface="Raleway"/>
              <a:sym typeface="Raleway"/>
            </a:endParaRPr>
          </a:p>
        </p:txBody>
      </p:sp>
      <p:sp>
        <p:nvSpPr>
          <p:cNvPr id="106" name="Google Shape;106;p16"/>
          <p:cNvSpPr txBox="1">
            <a:spLocks noGrp="1"/>
          </p:cNvSpPr>
          <p:nvPr>
            <p:ph type="title"/>
          </p:nvPr>
        </p:nvSpPr>
        <p:spPr>
          <a:xfrm>
            <a:off x="623375" y="574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Graph Clustering Approaches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body" idx="1"/>
          </p:nvPr>
        </p:nvSpPr>
        <p:spPr>
          <a:xfrm>
            <a:off x="727650" y="1580750"/>
            <a:ext cx="48810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b="1">
                <a:solidFill>
                  <a:srgbClr val="202124"/>
                </a:solidFill>
              </a:rPr>
              <a:t>Top down:</a:t>
            </a:r>
            <a:endParaRPr sz="1500" b="1">
              <a:solidFill>
                <a:srgbClr val="202124"/>
              </a:solidFill>
            </a:endParaRPr>
          </a:p>
          <a:p>
            <a:pPr marL="457200" lvl="0" indent="-317500" algn="l" rtl="0">
              <a:spcBef>
                <a:spcPts val="120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k-means - minimizing the distance squared</a:t>
            </a:r>
            <a:endParaRPr sz="1400">
              <a:solidFill>
                <a:srgbClr val="202124"/>
              </a:solidFill>
              <a:latin typeface="Raleway"/>
              <a:ea typeface="Raleway"/>
              <a:cs typeface="Raleway"/>
              <a:sym typeface="Raleway"/>
            </a:endParaRPr>
          </a:p>
          <a:p>
            <a:pPr marL="457200" lvl="0" indent="-317500" algn="l" rtl="0">
              <a:spcBef>
                <a:spcPts val="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k-center - minimizing the maximum distance</a:t>
            </a:r>
            <a:endParaRPr sz="1400">
              <a:solidFill>
                <a:srgbClr val="202124"/>
              </a:solidFill>
              <a:latin typeface="Raleway"/>
              <a:ea typeface="Raleway"/>
              <a:cs typeface="Raleway"/>
              <a:sym typeface="Raleway"/>
            </a:endParaRPr>
          </a:p>
          <a:p>
            <a:pPr marL="457200" lvl="0" indent="-317500" algn="l" rtl="0">
              <a:spcBef>
                <a:spcPts val="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k-median - minimizing the average distance</a:t>
            </a:r>
            <a:endParaRPr sz="1400">
              <a:solidFill>
                <a:srgbClr val="202124"/>
              </a:solidFill>
              <a:latin typeface="Raleway"/>
              <a:ea typeface="Raleway"/>
              <a:cs typeface="Raleway"/>
              <a:sym typeface="Raleway"/>
            </a:endParaRPr>
          </a:p>
          <a:p>
            <a:pPr marL="0" lvl="0" indent="0" algn="l" rtl="0">
              <a:spcBef>
                <a:spcPts val="1200"/>
              </a:spcBef>
              <a:spcAft>
                <a:spcPts val="0"/>
              </a:spcAft>
              <a:buNone/>
            </a:pPr>
            <a:r>
              <a:rPr lang="en" sz="1500" b="1">
                <a:solidFill>
                  <a:srgbClr val="202124"/>
                </a:solidFill>
              </a:rPr>
              <a:t>Bottom up:</a:t>
            </a:r>
            <a:endParaRPr sz="1500" b="1">
              <a:solidFill>
                <a:srgbClr val="202124"/>
              </a:solidFill>
            </a:endParaRPr>
          </a:p>
          <a:p>
            <a:pPr marL="457200" lvl="0" indent="-317500" algn="l" rtl="0">
              <a:spcBef>
                <a:spcPts val="120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Greedy Agglomeration</a:t>
            </a:r>
            <a:endParaRPr sz="1400">
              <a:solidFill>
                <a:srgbClr val="202124"/>
              </a:solidFill>
              <a:latin typeface="Raleway"/>
              <a:ea typeface="Raleway"/>
              <a:cs typeface="Raleway"/>
              <a:sym typeface="Raleway"/>
            </a:endParaRPr>
          </a:p>
          <a:p>
            <a:pPr marL="457200" lvl="0" indent="-317500" algn="l" rtl="0">
              <a:spcBef>
                <a:spcPts val="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Markov Clustering and Random Walks</a:t>
            </a:r>
            <a:endParaRPr sz="1400">
              <a:solidFill>
                <a:srgbClr val="202124"/>
              </a:solidFill>
              <a:latin typeface="Raleway"/>
              <a:ea typeface="Raleway"/>
              <a:cs typeface="Raleway"/>
              <a:sym typeface="Raleway"/>
            </a:endParaRPr>
          </a:p>
        </p:txBody>
      </p:sp>
      <p:sp>
        <p:nvSpPr>
          <p:cNvPr id="112" name="Google Shape;112;p17"/>
          <p:cNvSpPr txBox="1">
            <a:spLocks noGrp="1"/>
          </p:cNvSpPr>
          <p:nvPr>
            <p:ph type="title"/>
          </p:nvPr>
        </p:nvSpPr>
        <p:spPr>
          <a:xfrm>
            <a:off x="727650" y="577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Graph Clustering Algorithms</a:t>
            </a:r>
            <a:endParaRPr/>
          </a:p>
        </p:txBody>
      </p:sp>
      <p:sp>
        <p:nvSpPr>
          <p:cNvPr id="113" name="Google Shape;113;p17"/>
          <p:cNvSpPr txBox="1"/>
          <p:nvPr/>
        </p:nvSpPr>
        <p:spPr>
          <a:xfrm>
            <a:off x="5345100" y="1580750"/>
            <a:ext cx="3619800" cy="230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02124"/>
                </a:solidFill>
                <a:latin typeface="Lato"/>
                <a:ea typeface="Lato"/>
                <a:cs typeface="Lato"/>
                <a:sym typeface="Lato"/>
              </a:rPr>
              <a:t>Local Optimization :</a:t>
            </a:r>
            <a:endParaRPr b="1">
              <a:solidFill>
                <a:srgbClr val="202124"/>
              </a:solidFill>
              <a:latin typeface="Lato"/>
              <a:ea typeface="Lato"/>
              <a:cs typeface="Lato"/>
              <a:sym typeface="Lato"/>
            </a:endParaRPr>
          </a:p>
          <a:p>
            <a:pPr marL="0" lvl="0" indent="0" algn="l" rtl="0">
              <a:spcBef>
                <a:spcPts val="0"/>
              </a:spcBef>
              <a:spcAft>
                <a:spcPts val="0"/>
              </a:spcAft>
              <a:buNone/>
            </a:pPr>
            <a:endParaRPr sz="1300" b="1">
              <a:solidFill>
                <a:srgbClr val="202124"/>
              </a:solidFill>
              <a:latin typeface="Lato"/>
              <a:ea typeface="Lato"/>
              <a:cs typeface="Lato"/>
              <a:sym typeface="Lato"/>
            </a:endParaRPr>
          </a:p>
          <a:p>
            <a:pPr marL="457200" lvl="0" indent="-317500" algn="l" rtl="0">
              <a:spcBef>
                <a:spcPts val="0"/>
              </a:spcBef>
              <a:spcAft>
                <a:spcPts val="0"/>
              </a:spcAft>
              <a:buClr>
                <a:srgbClr val="202124"/>
              </a:buClr>
              <a:buSzPts val="1400"/>
              <a:buFont typeface="Raleway"/>
              <a:buChar char="●"/>
            </a:pPr>
            <a:r>
              <a:rPr lang="en">
                <a:solidFill>
                  <a:srgbClr val="202124"/>
                </a:solidFill>
                <a:latin typeface="Raleway"/>
                <a:ea typeface="Raleway"/>
                <a:cs typeface="Raleway"/>
                <a:sym typeface="Raleway"/>
              </a:rPr>
              <a:t>Local Moving and Multilevel algorithm</a:t>
            </a:r>
            <a:endParaRPr>
              <a:solidFill>
                <a:srgbClr val="202124"/>
              </a:solidFill>
              <a:latin typeface="Raleway"/>
              <a:ea typeface="Raleway"/>
              <a:cs typeface="Raleway"/>
              <a:sym typeface="Raleway"/>
            </a:endParaRPr>
          </a:p>
          <a:p>
            <a:pPr marL="0" lvl="0" indent="0" algn="l" rtl="0">
              <a:spcBef>
                <a:spcPts val="0"/>
              </a:spcBef>
              <a:spcAft>
                <a:spcPts val="0"/>
              </a:spcAft>
              <a:buNone/>
            </a:pPr>
            <a:endParaRPr b="1">
              <a:solidFill>
                <a:srgbClr val="202124"/>
              </a:solidFill>
              <a:latin typeface="Lato"/>
              <a:ea typeface="Lato"/>
              <a:cs typeface="Lato"/>
              <a:sym typeface="Lato"/>
            </a:endParaRPr>
          </a:p>
          <a:p>
            <a:pPr marL="0" lvl="0" indent="0" algn="l" rtl="0">
              <a:spcBef>
                <a:spcPts val="0"/>
              </a:spcBef>
              <a:spcAft>
                <a:spcPts val="0"/>
              </a:spcAft>
              <a:buNone/>
            </a:pPr>
            <a:endParaRPr b="1">
              <a:solidFill>
                <a:srgbClr val="202124"/>
              </a:solidFill>
              <a:latin typeface="Lato"/>
              <a:ea typeface="Lato"/>
              <a:cs typeface="Lato"/>
              <a:sym typeface="Lato"/>
            </a:endParaRPr>
          </a:p>
          <a:p>
            <a:pPr marL="0" lvl="0" indent="0" algn="l" rtl="0">
              <a:spcBef>
                <a:spcPts val="0"/>
              </a:spcBef>
              <a:spcAft>
                <a:spcPts val="0"/>
              </a:spcAft>
              <a:buNone/>
            </a:pPr>
            <a:r>
              <a:rPr lang="en" b="1">
                <a:solidFill>
                  <a:srgbClr val="202124"/>
                </a:solidFill>
                <a:latin typeface="Lato"/>
                <a:ea typeface="Lato"/>
                <a:cs typeface="Lato"/>
                <a:sym typeface="Lato"/>
              </a:rPr>
              <a:t>Others:</a:t>
            </a:r>
            <a:endParaRPr b="1">
              <a:solidFill>
                <a:srgbClr val="202124"/>
              </a:solidFill>
              <a:latin typeface="Lato"/>
              <a:ea typeface="Lato"/>
              <a:cs typeface="Lato"/>
              <a:sym typeface="Lato"/>
            </a:endParaRPr>
          </a:p>
          <a:p>
            <a:pPr marL="0" lvl="0" indent="0" algn="l" rtl="0">
              <a:spcBef>
                <a:spcPts val="0"/>
              </a:spcBef>
              <a:spcAft>
                <a:spcPts val="0"/>
              </a:spcAft>
              <a:buNone/>
            </a:pPr>
            <a:endParaRPr sz="1300" b="1">
              <a:solidFill>
                <a:srgbClr val="202124"/>
              </a:solidFill>
              <a:latin typeface="Lato"/>
              <a:ea typeface="Lato"/>
              <a:cs typeface="Lato"/>
              <a:sym typeface="Lato"/>
            </a:endParaRPr>
          </a:p>
          <a:p>
            <a:pPr marL="457200" lvl="0" indent="-317500" algn="l" rtl="0">
              <a:spcBef>
                <a:spcPts val="0"/>
              </a:spcBef>
              <a:spcAft>
                <a:spcPts val="0"/>
              </a:spcAft>
              <a:buClr>
                <a:srgbClr val="202124"/>
              </a:buClr>
              <a:buSzPts val="1400"/>
              <a:buFont typeface="Raleway"/>
              <a:buChar char="●"/>
            </a:pPr>
            <a:r>
              <a:rPr lang="en">
                <a:solidFill>
                  <a:srgbClr val="202124"/>
                </a:solidFill>
                <a:latin typeface="Raleway"/>
                <a:ea typeface="Raleway"/>
                <a:cs typeface="Raleway"/>
                <a:sym typeface="Raleway"/>
              </a:rPr>
              <a:t>Clique Percolation</a:t>
            </a:r>
            <a:endParaRPr>
              <a:solidFill>
                <a:srgbClr val="202124"/>
              </a:solidFill>
              <a:latin typeface="Raleway"/>
              <a:ea typeface="Raleway"/>
              <a:cs typeface="Raleway"/>
              <a:sym typeface="Raleway"/>
            </a:endParaRPr>
          </a:p>
          <a:p>
            <a:pPr marL="0" lvl="0" indent="0" algn="l" rtl="0">
              <a:spcBef>
                <a:spcPts val="0"/>
              </a:spcBef>
              <a:spcAft>
                <a:spcPts val="0"/>
              </a:spcAft>
              <a:buNone/>
            </a:pPr>
            <a:endParaRPr>
              <a:solidFill>
                <a:srgbClr val="202124"/>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455350" y="2353375"/>
            <a:ext cx="4233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40"/>
              <a:t>TOP-DOWN APPROACH</a:t>
            </a:r>
            <a:endParaRPr sz="274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634975" y="550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i="1"/>
              <a:t>k</a:t>
            </a:r>
            <a:r>
              <a:rPr lang="en"/>
              <a:t>-Means Clustering</a:t>
            </a:r>
            <a:endParaRPr/>
          </a:p>
        </p:txBody>
      </p:sp>
      <p:sp>
        <p:nvSpPr>
          <p:cNvPr id="124" name="Google Shape;124;p19"/>
          <p:cNvSpPr txBox="1">
            <a:spLocks noGrp="1"/>
          </p:cNvSpPr>
          <p:nvPr>
            <p:ph type="body" idx="1"/>
          </p:nvPr>
        </p:nvSpPr>
        <p:spPr>
          <a:xfrm>
            <a:off x="634975" y="1483150"/>
            <a:ext cx="7998600" cy="3114900"/>
          </a:xfrm>
          <a:prstGeom prst="rect">
            <a:avLst/>
          </a:prstGeom>
        </p:spPr>
        <p:txBody>
          <a:bodyPr spcFirstLastPara="1" wrap="square" lIns="91425" tIns="91425" rIns="91425" bIns="91425" anchor="t" anchorCtr="0">
            <a:noAutofit/>
          </a:bodyPr>
          <a:lstStyle/>
          <a:p>
            <a:pPr marL="457200" lvl="0" indent="-317500" algn="l" rtl="0">
              <a:lnSpc>
                <a:spcPct val="130000"/>
              </a:lnSpc>
              <a:spcBef>
                <a:spcPts val="0"/>
              </a:spcBef>
              <a:spcAft>
                <a:spcPts val="0"/>
              </a:spcAft>
              <a:buClr>
                <a:srgbClr val="202124"/>
              </a:buClr>
              <a:buSzPts val="1400"/>
              <a:buFont typeface="Raleway Light"/>
              <a:buChar char="●"/>
            </a:pPr>
            <a:r>
              <a:rPr lang="en" sz="1400" i="1">
                <a:solidFill>
                  <a:srgbClr val="202124"/>
                </a:solidFill>
                <a:latin typeface="Raleway Light"/>
                <a:ea typeface="Raleway Light"/>
                <a:cs typeface="Raleway Light"/>
                <a:sym typeface="Raleway Light"/>
              </a:rPr>
              <a:t>k</a:t>
            </a:r>
            <a:r>
              <a:rPr lang="en" sz="1400">
                <a:solidFill>
                  <a:srgbClr val="202124"/>
                </a:solidFill>
                <a:latin typeface="Raleway Light"/>
                <a:ea typeface="Raleway Light"/>
                <a:cs typeface="Raleway Light"/>
                <a:sym typeface="Raleway Light"/>
              </a:rPr>
              <a:t>-Means stores the k-centroids that are useful to define the clusters.</a:t>
            </a:r>
            <a:endParaRPr sz="1400">
              <a:solidFill>
                <a:srgbClr val="202124"/>
              </a:solidFill>
              <a:latin typeface="Raleway Light"/>
              <a:ea typeface="Raleway Light"/>
              <a:cs typeface="Raleway Light"/>
              <a:sym typeface="Raleway Light"/>
            </a:endParaRPr>
          </a:p>
          <a:p>
            <a:pPr marL="457200" lvl="0" indent="0" algn="l" rtl="0">
              <a:lnSpc>
                <a:spcPct val="130000"/>
              </a:lnSpc>
              <a:spcBef>
                <a:spcPts val="0"/>
              </a:spcBef>
              <a:spcAft>
                <a:spcPts val="0"/>
              </a:spcAft>
              <a:buSzPts val="1018"/>
              <a:buNone/>
            </a:pPr>
            <a:endParaRPr sz="1400">
              <a:solidFill>
                <a:srgbClr val="202124"/>
              </a:solidFill>
              <a:latin typeface="Raleway Light"/>
              <a:ea typeface="Raleway Light"/>
              <a:cs typeface="Raleway Light"/>
              <a:sym typeface="Raleway Light"/>
            </a:endParaRPr>
          </a:p>
          <a:p>
            <a:pPr marL="457200" lvl="0" indent="-317500" algn="l" rtl="0">
              <a:lnSpc>
                <a:spcPct val="130000"/>
              </a:lnSpc>
              <a:spcBef>
                <a:spcPts val="0"/>
              </a:spcBef>
              <a:spcAft>
                <a:spcPts val="0"/>
              </a:spcAft>
              <a:buClr>
                <a:srgbClr val="202124"/>
              </a:buClr>
              <a:buSzPts val="1400"/>
              <a:buFont typeface="Raleway Light"/>
              <a:buChar char="●"/>
            </a:pPr>
            <a:r>
              <a:rPr lang="en" sz="1400" i="1">
                <a:solidFill>
                  <a:srgbClr val="202124"/>
                </a:solidFill>
                <a:latin typeface="Raleway Light"/>
                <a:ea typeface="Raleway Light"/>
                <a:cs typeface="Raleway Light"/>
                <a:sym typeface="Raleway Light"/>
              </a:rPr>
              <a:t>k</a:t>
            </a:r>
            <a:r>
              <a:rPr lang="en" sz="1400">
                <a:solidFill>
                  <a:srgbClr val="202124"/>
                </a:solidFill>
                <a:latin typeface="Raleway Light"/>
                <a:ea typeface="Raleway Light"/>
                <a:cs typeface="Raleway Light"/>
                <a:sym typeface="Raleway Light"/>
              </a:rPr>
              <a:t>-Means works for a set of samples having features with no labels mentioned. Hence, grouping the samples into clusters is used to find the related sample data.</a:t>
            </a:r>
            <a:endParaRPr sz="1400">
              <a:solidFill>
                <a:srgbClr val="202124"/>
              </a:solidFill>
              <a:latin typeface="Raleway Light"/>
              <a:ea typeface="Raleway Light"/>
              <a:cs typeface="Raleway Light"/>
              <a:sym typeface="Raleway Light"/>
            </a:endParaRPr>
          </a:p>
          <a:p>
            <a:pPr marL="457200" lvl="0" indent="0" algn="l" rtl="0">
              <a:lnSpc>
                <a:spcPct val="130000"/>
              </a:lnSpc>
              <a:spcBef>
                <a:spcPts val="0"/>
              </a:spcBef>
              <a:spcAft>
                <a:spcPts val="0"/>
              </a:spcAft>
              <a:buSzPts val="1018"/>
              <a:buNone/>
            </a:pPr>
            <a:endParaRPr sz="1400">
              <a:solidFill>
                <a:srgbClr val="202124"/>
              </a:solidFill>
              <a:latin typeface="Raleway Light"/>
              <a:ea typeface="Raleway Light"/>
              <a:cs typeface="Raleway Light"/>
              <a:sym typeface="Raleway Light"/>
            </a:endParaRPr>
          </a:p>
          <a:p>
            <a:pPr marL="457200" lvl="0" indent="-317500" algn="l" rtl="0">
              <a:lnSpc>
                <a:spcPct val="130000"/>
              </a:lnSpc>
              <a:spcBef>
                <a:spcPts val="0"/>
              </a:spcBef>
              <a:spcAft>
                <a:spcPts val="0"/>
              </a:spcAft>
              <a:buClr>
                <a:srgbClr val="202124"/>
              </a:buClr>
              <a:buSzPts val="1400"/>
              <a:buFont typeface="Raleway Light"/>
              <a:buChar char="●"/>
            </a:pPr>
            <a:r>
              <a:rPr lang="en" sz="1400">
                <a:solidFill>
                  <a:srgbClr val="202124"/>
                </a:solidFill>
                <a:latin typeface="Raleway Light"/>
                <a:ea typeface="Raleway Light"/>
                <a:cs typeface="Raleway Light"/>
                <a:sym typeface="Raleway Light"/>
              </a:rPr>
              <a:t>For finding centroids using </a:t>
            </a:r>
            <a:r>
              <a:rPr lang="en" sz="1400" i="1">
                <a:solidFill>
                  <a:srgbClr val="202124"/>
                </a:solidFill>
                <a:latin typeface="Raleway Light"/>
                <a:ea typeface="Raleway Light"/>
                <a:cs typeface="Raleway Light"/>
                <a:sym typeface="Raleway Light"/>
              </a:rPr>
              <a:t>k-</a:t>
            </a:r>
            <a:r>
              <a:rPr lang="en" sz="1400">
                <a:solidFill>
                  <a:srgbClr val="202124"/>
                </a:solidFill>
                <a:latin typeface="Raleway Light"/>
                <a:ea typeface="Raleway Light"/>
                <a:cs typeface="Raleway Light"/>
                <a:sym typeface="Raleway Light"/>
              </a:rPr>
              <a:t>Means, we iteratively choose the nearest data points by calculating Euclidean distance with the centroid and assigning such data points to a cluster by calculating the mean.</a:t>
            </a:r>
            <a:endParaRPr sz="1400">
              <a:solidFill>
                <a:srgbClr val="202124"/>
              </a:solidFill>
              <a:latin typeface="Raleway Light"/>
              <a:ea typeface="Raleway Light"/>
              <a:cs typeface="Raleway Light"/>
              <a:sym typeface="Raleway Light"/>
            </a:endParaRPr>
          </a:p>
          <a:p>
            <a:pPr marL="457200" lvl="0" indent="0" algn="l" rtl="0">
              <a:lnSpc>
                <a:spcPct val="130000"/>
              </a:lnSpc>
              <a:spcBef>
                <a:spcPts val="0"/>
              </a:spcBef>
              <a:spcAft>
                <a:spcPts val="0"/>
              </a:spcAft>
              <a:buSzPts val="1018"/>
              <a:buNone/>
            </a:pPr>
            <a:endParaRPr sz="1400">
              <a:solidFill>
                <a:srgbClr val="202124"/>
              </a:solidFill>
              <a:latin typeface="Raleway Light"/>
              <a:ea typeface="Raleway Light"/>
              <a:cs typeface="Raleway Light"/>
              <a:sym typeface="Raleway Light"/>
            </a:endParaRPr>
          </a:p>
          <a:p>
            <a:pPr marL="457200" lvl="0" indent="-317500" algn="l" rtl="0">
              <a:lnSpc>
                <a:spcPct val="130000"/>
              </a:lnSpc>
              <a:spcBef>
                <a:spcPts val="0"/>
              </a:spcBef>
              <a:spcAft>
                <a:spcPts val="0"/>
              </a:spcAft>
              <a:buClr>
                <a:srgbClr val="202124"/>
              </a:buClr>
              <a:buSzPts val="1400"/>
              <a:buFont typeface="Raleway Light"/>
              <a:buChar char="●"/>
            </a:pPr>
            <a:r>
              <a:rPr lang="en" sz="1400">
                <a:solidFill>
                  <a:srgbClr val="202124"/>
                </a:solidFill>
                <a:latin typeface="Raleway Light"/>
                <a:ea typeface="Raleway Light"/>
                <a:cs typeface="Raleway Light"/>
                <a:sym typeface="Raleway Light"/>
              </a:rPr>
              <a:t>Clustering the data points terminate when either the number of centroids are not changing further or it has reached the maximum number of iterations.</a:t>
            </a:r>
            <a:endParaRPr sz="1400">
              <a:solidFill>
                <a:srgbClr val="202124"/>
              </a:solidFill>
              <a:latin typeface="Raleway Light"/>
              <a:ea typeface="Raleway Light"/>
              <a:cs typeface="Raleway Light"/>
              <a:sym typeface="Raleway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648350" y="57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i="1"/>
              <a:t>k</a:t>
            </a:r>
            <a:r>
              <a:rPr lang="en"/>
              <a:t>-Means Algorithm</a:t>
            </a:r>
            <a:endParaRPr/>
          </a:p>
        </p:txBody>
      </p:sp>
      <p:pic>
        <p:nvPicPr>
          <p:cNvPr id="130" name="Google Shape;130;p20"/>
          <p:cNvPicPr preferRelativeResize="0"/>
          <p:nvPr/>
        </p:nvPicPr>
        <p:blipFill>
          <a:blip r:embed="rId3">
            <a:alphaModFix/>
          </a:blip>
          <a:stretch>
            <a:fillRect/>
          </a:stretch>
        </p:blipFill>
        <p:spPr>
          <a:xfrm>
            <a:off x="1568500" y="1448400"/>
            <a:ext cx="6007011"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p:nvPr/>
        </p:nvSpPr>
        <p:spPr>
          <a:xfrm rot="-957567">
            <a:off x="7324603" y="1621213"/>
            <a:ext cx="1511145" cy="123871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8224525" y="2106181"/>
            <a:ext cx="201000" cy="1998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4275788" y="2564525"/>
            <a:ext cx="1286100" cy="602700"/>
          </a:xfrm>
          <a:prstGeom prst="right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i="1"/>
              <a:t>      K = 4</a:t>
            </a:r>
            <a:endParaRPr b="1" i="1"/>
          </a:p>
        </p:txBody>
      </p:sp>
      <p:sp>
        <p:nvSpPr>
          <p:cNvPr id="138" name="Google Shape;138;p21"/>
          <p:cNvSpPr/>
          <p:nvPr/>
        </p:nvSpPr>
        <p:spPr>
          <a:xfrm rot="799900">
            <a:off x="823841" y="3209639"/>
            <a:ext cx="431940" cy="97201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rot="182288">
            <a:off x="1687398" y="2731673"/>
            <a:ext cx="962252" cy="115690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rot="-957567">
            <a:off x="2199453" y="1502938"/>
            <a:ext cx="1511145" cy="123871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rot="3687845">
            <a:off x="1144313" y="1813737"/>
            <a:ext cx="975279" cy="1225527"/>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21"/>
          <p:cNvGrpSpPr/>
          <p:nvPr/>
        </p:nvGrpSpPr>
        <p:grpSpPr>
          <a:xfrm>
            <a:off x="880900" y="1788132"/>
            <a:ext cx="2419475" cy="2155521"/>
            <a:chOff x="1572725" y="1312800"/>
            <a:chExt cx="2419475" cy="2168750"/>
          </a:xfrm>
        </p:grpSpPr>
        <p:sp>
          <p:nvSpPr>
            <p:cNvPr id="143" name="Google Shape;143;p21"/>
            <p:cNvSpPr/>
            <p:nvPr/>
          </p:nvSpPr>
          <p:spPr>
            <a:xfrm>
              <a:off x="1969000" y="1868525"/>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170000" y="1619075"/>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426200" y="1922175"/>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2064550" y="2220100"/>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3035800" y="1312800"/>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3389200" y="1513800"/>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3134550" y="1714800"/>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3590200" y="1922175"/>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3791200" y="1513800"/>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2682400" y="1868525"/>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2627200" y="2571750"/>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2737850" y="2319325"/>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3049500" y="2724600"/>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2426200" y="2724600"/>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737850" y="2925600"/>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1572725" y="3280550"/>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1654825" y="2925600"/>
              <a:ext cx="201000" cy="2010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21"/>
          <p:cNvGrpSpPr/>
          <p:nvPr/>
        </p:nvGrpSpPr>
        <p:grpSpPr>
          <a:xfrm>
            <a:off x="2091075" y="1958650"/>
            <a:ext cx="1008300" cy="464374"/>
            <a:chOff x="2091075" y="1958650"/>
            <a:chExt cx="1008300" cy="464374"/>
          </a:xfrm>
        </p:grpSpPr>
        <p:cxnSp>
          <p:nvCxnSpPr>
            <p:cNvPr id="161" name="Google Shape;161;p21"/>
            <p:cNvCxnSpPr>
              <a:stCxn id="148" idx="3"/>
              <a:endCxn id="149" idx="7"/>
            </p:cNvCxnSpPr>
            <p:nvPr/>
          </p:nvCxnSpPr>
          <p:spPr>
            <a:xfrm flipH="1">
              <a:off x="2614311" y="2158423"/>
              <a:ext cx="112500" cy="58500"/>
            </a:xfrm>
            <a:prstGeom prst="straightConnector1">
              <a:avLst/>
            </a:prstGeom>
            <a:noFill/>
            <a:ln w="9525" cap="flat" cmpd="sng">
              <a:solidFill>
                <a:schemeClr val="dk2"/>
              </a:solidFill>
              <a:prstDash val="dash"/>
              <a:round/>
              <a:headEnd type="none" w="med" len="med"/>
              <a:tailEnd type="none" w="med" len="med"/>
            </a:ln>
          </p:spPr>
        </p:cxnSp>
        <p:cxnSp>
          <p:nvCxnSpPr>
            <p:cNvPr id="162" name="Google Shape;162;p21"/>
            <p:cNvCxnSpPr>
              <a:stCxn id="148" idx="5"/>
              <a:endCxn id="150" idx="1"/>
            </p:cNvCxnSpPr>
            <p:nvPr/>
          </p:nvCxnSpPr>
          <p:spPr>
            <a:xfrm>
              <a:off x="2868939" y="2158423"/>
              <a:ext cx="58800" cy="264600"/>
            </a:xfrm>
            <a:prstGeom prst="straightConnector1">
              <a:avLst/>
            </a:prstGeom>
            <a:noFill/>
            <a:ln w="9525" cap="flat" cmpd="sng">
              <a:solidFill>
                <a:schemeClr val="dk2"/>
              </a:solidFill>
              <a:prstDash val="dash"/>
              <a:round/>
              <a:headEnd type="none" w="med" len="med"/>
              <a:tailEnd type="none" w="med" len="med"/>
            </a:ln>
          </p:spPr>
        </p:cxnSp>
        <p:cxnSp>
          <p:nvCxnSpPr>
            <p:cNvPr id="163" name="Google Shape;163;p21"/>
            <p:cNvCxnSpPr>
              <a:stCxn id="148" idx="6"/>
              <a:endCxn id="151" idx="2"/>
            </p:cNvCxnSpPr>
            <p:nvPr/>
          </p:nvCxnSpPr>
          <p:spPr>
            <a:xfrm>
              <a:off x="2898375" y="2087793"/>
              <a:ext cx="201000" cy="0"/>
            </a:xfrm>
            <a:prstGeom prst="straightConnector1">
              <a:avLst/>
            </a:prstGeom>
            <a:noFill/>
            <a:ln w="9525" cap="flat" cmpd="sng">
              <a:solidFill>
                <a:schemeClr val="dk2"/>
              </a:solidFill>
              <a:prstDash val="dash"/>
              <a:round/>
              <a:headEnd type="none" w="med" len="med"/>
              <a:tailEnd type="none" w="med" len="med"/>
            </a:ln>
          </p:spPr>
        </p:cxnSp>
        <p:cxnSp>
          <p:nvCxnSpPr>
            <p:cNvPr id="164" name="Google Shape;164;p21"/>
            <p:cNvCxnSpPr>
              <a:stCxn id="147" idx="5"/>
              <a:endCxn id="148" idx="1"/>
            </p:cNvCxnSpPr>
            <p:nvPr/>
          </p:nvCxnSpPr>
          <p:spPr>
            <a:xfrm>
              <a:off x="2515539" y="1958650"/>
              <a:ext cx="211200" cy="58500"/>
            </a:xfrm>
            <a:prstGeom prst="straightConnector1">
              <a:avLst/>
            </a:prstGeom>
            <a:noFill/>
            <a:ln w="9525" cap="flat" cmpd="sng">
              <a:solidFill>
                <a:schemeClr val="dk2"/>
              </a:solidFill>
              <a:prstDash val="dash"/>
              <a:round/>
              <a:headEnd type="none" w="med" len="med"/>
              <a:tailEnd type="none" w="med" len="med"/>
            </a:ln>
          </p:spPr>
        </p:cxnSp>
        <p:cxnSp>
          <p:nvCxnSpPr>
            <p:cNvPr id="165" name="Google Shape;165;p21"/>
            <p:cNvCxnSpPr>
              <a:stCxn id="148" idx="2"/>
              <a:endCxn id="152" idx="0"/>
            </p:cNvCxnSpPr>
            <p:nvPr/>
          </p:nvCxnSpPr>
          <p:spPr>
            <a:xfrm flipH="1">
              <a:off x="2091075" y="2087793"/>
              <a:ext cx="606300" cy="252600"/>
            </a:xfrm>
            <a:prstGeom prst="straightConnector1">
              <a:avLst/>
            </a:prstGeom>
            <a:noFill/>
            <a:ln w="9525" cap="flat" cmpd="sng">
              <a:solidFill>
                <a:schemeClr val="dk2"/>
              </a:solidFill>
              <a:prstDash val="dash"/>
              <a:round/>
              <a:headEnd type="none" w="med" len="med"/>
              <a:tailEnd type="none" w="med" len="med"/>
            </a:ln>
          </p:spPr>
        </p:cxnSp>
      </p:grpSp>
      <p:grpSp>
        <p:nvGrpSpPr>
          <p:cNvPr id="166" name="Google Shape;166;p21"/>
          <p:cNvGrpSpPr/>
          <p:nvPr/>
        </p:nvGrpSpPr>
        <p:grpSpPr>
          <a:xfrm>
            <a:off x="2191661" y="1987906"/>
            <a:ext cx="937164" cy="505892"/>
            <a:chOff x="2191661" y="1987906"/>
            <a:chExt cx="937164" cy="505892"/>
          </a:xfrm>
        </p:grpSpPr>
        <p:cxnSp>
          <p:nvCxnSpPr>
            <p:cNvPr id="167" name="Google Shape;167;p21"/>
            <p:cNvCxnSpPr>
              <a:stCxn id="149" idx="3"/>
              <a:endCxn id="152" idx="6"/>
            </p:cNvCxnSpPr>
            <p:nvPr/>
          </p:nvCxnSpPr>
          <p:spPr>
            <a:xfrm flipH="1">
              <a:off x="2191661" y="2358197"/>
              <a:ext cx="280500" cy="82200"/>
            </a:xfrm>
            <a:prstGeom prst="straightConnector1">
              <a:avLst/>
            </a:prstGeom>
            <a:noFill/>
            <a:ln w="9525" cap="flat" cmpd="sng">
              <a:solidFill>
                <a:schemeClr val="dk2"/>
              </a:solidFill>
              <a:prstDash val="dash"/>
              <a:round/>
              <a:headEnd type="none" w="med" len="med"/>
              <a:tailEnd type="none" w="med" len="med"/>
            </a:ln>
          </p:spPr>
        </p:cxnSp>
        <p:cxnSp>
          <p:nvCxnSpPr>
            <p:cNvPr id="168" name="Google Shape;168;p21"/>
            <p:cNvCxnSpPr>
              <a:stCxn id="147" idx="4"/>
            </p:cNvCxnSpPr>
            <p:nvPr/>
          </p:nvCxnSpPr>
          <p:spPr>
            <a:xfrm>
              <a:off x="2444475" y="1987906"/>
              <a:ext cx="27600" cy="262500"/>
            </a:xfrm>
            <a:prstGeom prst="straightConnector1">
              <a:avLst/>
            </a:prstGeom>
            <a:noFill/>
            <a:ln w="9525" cap="flat" cmpd="sng">
              <a:solidFill>
                <a:schemeClr val="dk2"/>
              </a:solidFill>
              <a:prstDash val="dash"/>
              <a:round/>
              <a:headEnd type="none" w="med" len="med"/>
              <a:tailEnd type="none" w="med" len="med"/>
            </a:ln>
          </p:spPr>
        </p:cxnSp>
        <p:cxnSp>
          <p:nvCxnSpPr>
            <p:cNvPr id="169" name="Google Shape;169;p21"/>
            <p:cNvCxnSpPr>
              <a:stCxn id="149" idx="6"/>
              <a:endCxn id="151" idx="3"/>
            </p:cNvCxnSpPr>
            <p:nvPr/>
          </p:nvCxnSpPr>
          <p:spPr>
            <a:xfrm rot="10800000" flipH="1">
              <a:off x="2643725" y="2158567"/>
              <a:ext cx="485100" cy="129000"/>
            </a:xfrm>
            <a:prstGeom prst="straightConnector1">
              <a:avLst/>
            </a:prstGeom>
            <a:noFill/>
            <a:ln w="9525" cap="flat" cmpd="sng">
              <a:solidFill>
                <a:schemeClr val="dk2"/>
              </a:solidFill>
              <a:prstDash val="dash"/>
              <a:round/>
              <a:headEnd type="none" w="med" len="med"/>
              <a:tailEnd type="none" w="med" len="med"/>
            </a:ln>
          </p:spPr>
        </p:cxnSp>
        <p:cxnSp>
          <p:nvCxnSpPr>
            <p:cNvPr id="170" name="Google Shape;170;p21"/>
            <p:cNvCxnSpPr>
              <a:stCxn id="149" idx="5"/>
              <a:endCxn id="150" idx="2"/>
            </p:cNvCxnSpPr>
            <p:nvPr/>
          </p:nvCxnSpPr>
          <p:spPr>
            <a:xfrm>
              <a:off x="2614289" y="2358197"/>
              <a:ext cx="284100" cy="135600"/>
            </a:xfrm>
            <a:prstGeom prst="straightConnector1">
              <a:avLst/>
            </a:prstGeom>
            <a:noFill/>
            <a:ln w="9525" cap="flat" cmpd="sng">
              <a:solidFill>
                <a:schemeClr val="dk2"/>
              </a:solidFill>
              <a:prstDash val="dash"/>
              <a:round/>
              <a:headEnd type="none" w="med" len="med"/>
              <a:tailEnd type="none" w="med" len="med"/>
            </a:ln>
          </p:spPr>
        </p:cxnSp>
      </p:grpSp>
      <p:sp>
        <p:nvSpPr>
          <p:cNvPr id="171" name="Google Shape;171;p21"/>
          <p:cNvSpPr/>
          <p:nvPr/>
        </p:nvSpPr>
        <p:spPr>
          <a:xfrm rot="799900">
            <a:off x="5948991" y="3285714"/>
            <a:ext cx="431940" cy="97201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rot="182288">
            <a:off x="6812548" y="2849948"/>
            <a:ext cx="962252" cy="115690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rot="3687845">
            <a:off x="6269463" y="1932012"/>
            <a:ext cx="975279" cy="1225527"/>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6402325" y="2458742"/>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6603325" y="2210814"/>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6859525" y="2512065"/>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6497875" y="2808172"/>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7469125" y="1906407"/>
            <a:ext cx="201000" cy="1998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p:nvPr/>
        </p:nvSpPr>
        <p:spPr>
          <a:xfrm>
            <a:off x="7822525" y="2106181"/>
            <a:ext cx="201000" cy="1998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p:nvPr/>
        </p:nvSpPr>
        <p:spPr>
          <a:xfrm>
            <a:off x="7567875" y="2305955"/>
            <a:ext cx="201000" cy="1998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8023525" y="2512065"/>
            <a:ext cx="201000" cy="1998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7115725" y="2458742"/>
            <a:ext cx="201000" cy="199800"/>
          </a:xfrm>
          <a:prstGeom prst="ellipse">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7060525" y="3157677"/>
            <a:ext cx="201000" cy="199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7171175" y="2906792"/>
            <a:ext cx="201000" cy="199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7482825" y="3309595"/>
            <a:ext cx="201000" cy="199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6859525" y="3309595"/>
            <a:ext cx="201000" cy="199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7171175" y="3509369"/>
            <a:ext cx="201000" cy="199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6006050" y="3862154"/>
            <a:ext cx="201000" cy="199800"/>
          </a:xfrm>
          <a:prstGeom prst="ellipse">
            <a:avLst/>
          </a:prstGeom>
          <a:solidFill>
            <a:srgbClr val="2021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6088150" y="3509369"/>
            <a:ext cx="201000" cy="199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txBox="1">
            <a:spLocks noGrp="1"/>
          </p:cNvSpPr>
          <p:nvPr>
            <p:ph type="title"/>
          </p:nvPr>
        </p:nvSpPr>
        <p:spPr>
          <a:xfrm rot="-5400481">
            <a:off x="-700769" y="2385030"/>
            <a:ext cx="2143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cxnSp>
        <p:nvCxnSpPr>
          <p:cNvPr id="191" name="Google Shape;191;p21"/>
          <p:cNvCxnSpPr/>
          <p:nvPr/>
        </p:nvCxnSpPr>
        <p:spPr>
          <a:xfrm>
            <a:off x="638725" y="1984975"/>
            <a:ext cx="0" cy="22503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10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fade">
                                      <p:cBhvr>
                                        <p:cTn id="17" dur="10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fade">
                                      <p:cBhvr>
                                        <p:cTn id="22" dur="1000"/>
                                        <p:tgtEl>
                                          <p:spTgt spid="1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fade">
                                      <p:cBhvr>
                                        <p:cTn id="27" dur="1000"/>
                                        <p:tgtEl>
                                          <p:spTgt spid="1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9"/>
                                        </p:tgtEl>
                                        <p:attrNameLst>
                                          <p:attrName>style.visibility</p:attrName>
                                        </p:attrNameLst>
                                      </p:cBhvr>
                                      <p:to>
                                        <p:strVal val="visible"/>
                                      </p:to>
                                    </p:set>
                                    <p:animEffect transition="in" filter="fade">
                                      <p:cBhvr>
                                        <p:cTn id="32" dur="1000"/>
                                        <p:tgtEl>
                                          <p:spTgt spid="1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8"/>
                                        </p:tgtEl>
                                        <p:attrNameLst>
                                          <p:attrName>style.visibility</p:attrName>
                                        </p:attrNameLst>
                                      </p:cBhvr>
                                      <p:to>
                                        <p:strVal val="visible"/>
                                      </p:to>
                                    </p:set>
                                    <p:animEffect transition="in" filter="fade">
                                      <p:cBhvr>
                                        <p:cTn id="37" dur="1000"/>
                                        <p:tgtEl>
                                          <p:spTgt spid="13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3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1"/>
                                        </p:tgtEl>
                                        <p:attrNameLst>
                                          <p:attrName>style.visibility</p:attrName>
                                        </p:attrNameLst>
                                      </p:cBhvr>
                                      <p:to>
                                        <p:strVal val="visible"/>
                                      </p:to>
                                    </p:set>
                                    <p:animEffect transition="in" filter="fade">
                                      <p:cBhvr>
                                        <p:cTn id="46" dur="1000"/>
                                        <p:tgtEl>
                                          <p:spTgt spid="171"/>
                                        </p:tgtEl>
                                      </p:cBhvr>
                                    </p:animEffect>
                                  </p:childTnLst>
                                </p:cTn>
                              </p:par>
                              <p:par>
                                <p:cTn id="47" presetID="10" presetClass="entr" presetSubtype="0" fill="hold" nodeType="withEffect">
                                  <p:stCondLst>
                                    <p:cond delay="0"/>
                                  </p:stCondLst>
                                  <p:childTnLst>
                                    <p:set>
                                      <p:cBhvr>
                                        <p:cTn id="48" dur="1" fill="hold">
                                          <p:stCondLst>
                                            <p:cond delay="0"/>
                                          </p:stCondLst>
                                        </p:cTn>
                                        <p:tgtEl>
                                          <p:spTgt spid="172"/>
                                        </p:tgtEl>
                                        <p:attrNameLst>
                                          <p:attrName>style.visibility</p:attrName>
                                        </p:attrNameLst>
                                      </p:cBhvr>
                                      <p:to>
                                        <p:strVal val="visible"/>
                                      </p:to>
                                    </p:set>
                                    <p:animEffect transition="in" filter="fade">
                                      <p:cBhvr>
                                        <p:cTn id="49" dur="1000"/>
                                        <p:tgtEl>
                                          <p:spTgt spid="172"/>
                                        </p:tgtEl>
                                      </p:cBhvr>
                                    </p:animEffect>
                                  </p:childTnLst>
                                </p:cTn>
                              </p:par>
                              <p:par>
                                <p:cTn id="50" presetID="10" presetClass="entr" presetSubtype="0" fill="hold" nodeType="withEffect">
                                  <p:stCondLst>
                                    <p:cond delay="0"/>
                                  </p:stCondLst>
                                  <p:childTnLst>
                                    <p:set>
                                      <p:cBhvr>
                                        <p:cTn id="51" dur="1" fill="hold">
                                          <p:stCondLst>
                                            <p:cond delay="0"/>
                                          </p:stCondLst>
                                        </p:cTn>
                                        <p:tgtEl>
                                          <p:spTgt spid="173"/>
                                        </p:tgtEl>
                                        <p:attrNameLst>
                                          <p:attrName>style.visibility</p:attrName>
                                        </p:attrNameLst>
                                      </p:cBhvr>
                                      <p:to>
                                        <p:strVal val="visible"/>
                                      </p:to>
                                    </p:set>
                                    <p:animEffect transition="in" filter="fade">
                                      <p:cBhvr>
                                        <p:cTn id="52" dur="1000"/>
                                        <p:tgtEl>
                                          <p:spTgt spid="173"/>
                                        </p:tgtEl>
                                      </p:cBhvr>
                                    </p:animEffect>
                                  </p:childTnLst>
                                </p:cTn>
                              </p:par>
                              <p:par>
                                <p:cTn id="53" presetID="10" presetClass="entr" presetSubtype="0" fill="hold"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1000"/>
                                        <p:tgtEl>
                                          <p:spTgt spid="135"/>
                                        </p:tgtEl>
                                      </p:cBhvr>
                                    </p:animEffect>
                                  </p:childTnLst>
                                </p:cTn>
                              </p:par>
                              <p:par>
                                <p:cTn id="56" presetID="10" presetClass="entr" presetSubtype="0" fill="hold" nodeType="withEffect">
                                  <p:stCondLst>
                                    <p:cond delay="0"/>
                                  </p:stCondLst>
                                  <p:childTnLst>
                                    <p:set>
                                      <p:cBhvr>
                                        <p:cTn id="57" dur="1" fill="hold">
                                          <p:stCondLst>
                                            <p:cond delay="0"/>
                                          </p:stCondLst>
                                        </p:cTn>
                                        <p:tgtEl>
                                          <p:spTgt spid="174"/>
                                        </p:tgtEl>
                                        <p:attrNameLst>
                                          <p:attrName>style.visibility</p:attrName>
                                        </p:attrNameLst>
                                      </p:cBhvr>
                                      <p:to>
                                        <p:strVal val="visible"/>
                                      </p:to>
                                    </p:set>
                                    <p:animEffect transition="in" filter="fade">
                                      <p:cBhvr>
                                        <p:cTn id="58" dur="1000"/>
                                        <p:tgtEl>
                                          <p:spTgt spid="174"/>
                                        </p:tgtEl>
                                      </p:cBhvr>
                                    </p:animEffect>
                                  </p:childTnLst>
                                </p:cTn>
                              </p:par>
                              <p:par>
                                <p:cTn id="59" presetID="10" presetClass="entr" presetSubtype="0" fill="hold" nodeType="withEffect">
                                  <p:stCondLst>
                                    <p:cond delay="0"/>
                                  </p:stCondLst>
                                  <p:childTnLst>
                                    <p:set>
                                      <p:cBhvr>
                                        <p:cTn id="60" dur="1" fill="hold">
                                          <p:stCondLst>
                                            <p:cond delay="0"/>
                                          </p:stCondLst>
                                        </p:cTn>
                                        <p:tgtEl>
                                          <p:spTgt spid="175"/>
                                        </p:tgtEl>
                                        <p:attrNameLst>
                                          <p:attrName>style.visibility</p:attrName>
                                        </p:attrNameLst>
                                      </p:cBhvr>
                                      <p:to>
                                        <p:strVal val="visible"/>
                                      </p:to>
                                    </p:set>
                                    <p:animEffect transition="in" filter="fade">
                                      <p:cBhvr>
                                        <p:cTn id="61" dur="1000"/>
                                        <p:tgtEl>
                                          <p:spTgt spid="175"/>
                                        </p:tgtEl>
                                      </p:cBhvr>
                                    </p:animEffect>
                                  </p:childTnLst>
                                </p:cTn>
                              </p:par>
                              <p:par>
                                <p:cTn id="62" presetID="10" presetClass="entr" presetSubtype="0" fill="hold" nodeType="withEffect">
                                  <p:stCondLst>
                                    <p:cond delay="0"/>
                                  </p:stCondLst>
                                  <p:childTnLst>
                                    <p:set>
                                      <p:cBhvr>
                                        <p:cTn id="63" dur="1" fill="hold">
                                          <p:stCondLst>
                                            <p:cond delay="0"/>
                                          </p:stCondLst>
                                        </p:cTn>
                                        <p:tgtEl>
                                          <p:spTgt spid="176"/>
                                        </p:tgtEl>
                                        <p:attrNameLst>
                                          <p:attrName>style.visibility</p:attrName>
                                        </p:attrNameLst>
                                      </p:cBhvr>
                                      <p:to>
                                        <p:strVal val="visible"/>
                                      </p:to>
                                    </p:set>
                                    <p:animEffect transition="in" filter="fade">
                                      <p:cBhvr>
                                        <p:cTn id="64" dur="1000"/>
                                        <p:tgtEl>
                                          <p:spTgt spid="176"/>
                                        </p:tgtEl>
                                      </p:cBhvr>
                                    </p:animEffect>
                                  </p:childTnLst>
                                </p:cTn>
                              </p:par>
                              <p:par>
                                <p:cTn id="65" presetID="10" presetClass="entr" presetSubtype="0" fill="hold" nodeType="withEffect">
                                  <p:stCondLst>
                                    <p:cond delay="0"/>
                                  </p:stCondLst>
                                  <p:childTnLst>
                                    <p:set>
                                      <p:cBhvr>
                                        <p:cTn id="66" dur="1" fill="hold">
                                          <p:stCondLst>
                                            <p:cond delay="0"/>
                                          </p:stCondLst>
                                        </p:cTn>
                                        <p:tgtEl>
                                          <p:spTgt spid="177"/>
                                        </p:tgtEl>
                                        <p:attrNameLst>
                                          <p:attrName>style.visibility</p:attrName>
                                        </p:attrNameLst>
                                      </p:cBhvr>
                                      <p:to>
                                        <p:strVal val="visible"/>
                                      </p:to>
                                    </p:set>
                                    <p:animEffect transition="in" filter="fade">
                                      <p:cBhvr>
                                        <p:cTn id="67" dur="1000"/>
                                        <p:tgtEl>
                                          <p:spTgt spid="177"/>
                                        </p:tgtEl>
                                      </p:cBhvr>
                                    </p:animEffect>
                                  </p:childTnLst>
                                </p:cTn>
                              </p:par>
                              <p:par>
                                <p:cTn id="68" presetID="10" presetClass="entr" presetSubtype="0" fill="hold" nodeType="withEffect">
                                  <p:stCondLst>
                                    <p:cond delay="0"/>
                                  </p:stCondLst>
                                  <p:childTnLst>
                                    <p:set>
                                      <p:cBhvr>
                                        <p:cTn id="69" dur="1" fill="hold">
                                          <p:stCondLst>
                                            <p:cond delay="0"/>
                                          </p:stCondLst>
                                        </p:cTn>
                                        <p:tgtEl>
                                          <p:spTgt spid="178"/>
                                        </p:tgtEl>
                                        <p:attrNameLst>
                                          <p:attrName>style.visibility</p:attrName>
                                        </p:attrNameLst>
                                      </p:cBhvr>
                                      <p:to>
                                        <p:strVal val="visible"/>
                                      </p:to>
                                    </p:set>
                                    <p:animEffect transition="in" filter="fade">
                                      <p:cBhvr>
                                        <p:cTn id="70" dur="1000"/>
                                        <p:tgtEl>
                                          <p:spTgt spid="178"/>
                                        </p:tgtEl>
                                      </p:cBhvr>
                                    </p:animEffect>
                                  </p:childTnLst>
                                </p:cTn>
                              </p:par>
                              <p:par>
                                <p:cTn id="71" presetID="10" presetClass="entr" presetSubtype="0" fill="hold" nodeType="withEffect">
                                  <p:stCondLst>
                                    <p:cond delay="0"/>
                                  </p:stCondLst>
                                  <p:childTnLst>
                                    <p:set>
                                      <p:cBhvr>
                                        <p:cTn id="72" dur="1" fill="hold">
                                          <p:stCondLst>
                                            <p:cond delay="0"/>
                                          </p:stCondLst>
                                        </p:cTn>
                                        <p:tgtEl>
                                          <p:spTgt spid="179"/>
                                        </p:tgtEl>
                                        <p:attrNameLst>
                                          <p:attrName>style.visibility</p:attrName>
                                        </p:attrNameLst>
                                      </p:cBhvr>
                                      <p:to>
                                        <p:strVal val="visible"/>
                                      </p:to>
                                    </p:set>
                                    <p:animEffect transition="in" filter="fade">
                                      <p:cBhvr>
                                        <p:cTn id="73" dur="1000"/>
                                        <p:tgtEl>
                                          <p:spTgt spid="179"/>
                                        </p:tgtEl>
                                      </p:cBhvr>
                                    </p:animEffect>
                                  </p:childTnLst>
                                </p:cTn>
                              </p:par>
                              <p:par>
                                <p:cTn id="74" presetID="10" presetClass="entr" presetSubtype="0" fill="hold" nodeType="withEffect">
                                  <p:stCondLst>
                                    <p:cond delay="0"/>
                                  </p:stCondLst>
                                  <p:childTnLst>
                                    <p:set>
                                      <p:cBhvr>
                                        <p:cTn id="75" dur="1" fill="hold">
                                          <p:stCondLst>
                                            <p:cond delay="0"/>
                                          </p:stCondLst>
                                        </p:cTn>
                                        <p:tgtEl>
                                          <p:spTgt spid="180"/>
                                        </p:tgtEl>
                                        <p:attrNameLst>
                                          <p:attrName>style.visibility</p:attrName>
                                        </p:attrNameLst>
                                      </p:cBhvr>
                                      <p:to>
                                        <p:strVal val="visible"/>
                                      </p:to>
                                    </p:set>
                                    <p:animEffect transition="in" filter="fade">
                                      <p:cBhvr>
                                        <p:cTn id="76" dur="1000"/>
                                        <p:tgtEl>
                                          <p:spTgt spid="180"/>
                                        </p:tgtEl>
                                      </p:cBhvr>
                                    </p:animEffect>
                                  </p:childTnLst>
                                </p:cTn>
                              </p:par>
                              <p:par>
                                <p:cTn id="77" presetID="10"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animEffect transition="in" filter="fade">
                                      <p:cBhvr>
                                        <p:cTn id="79" dur="1000"/>
                                        <p:tgtEl>
                                          <p:spTgt spid="181"/>
                                        </p:tgtEl>
                                      </p:cBhvr>
                                    </p:animEffect>
                                  </p:childTnLst>
                                </p:cTn>
                              </p:par>
                              <p:par>
                                <p:cTn id="80" presetID="10" presetClass="entr" presetSubtype="0" fill="hold" nodeType="withEffect">
                                  <p:stCondLst>
                                    <p:cond delay="0"/>
                                  </p:stCondLst>
                                  <p:childTnLst>
                                    <p:set>
                                      <p:cBhvr>
                                        <p:cTn id="81" dur="1" fill="hold">
                                          <p:stCondLst>
                                            <p:cond delay="0"/>
                                          </p:stCondLst>
                                        </p:cTn>
                                        <p:tgtEl>
                                          <p:spTgt spid="136"/>
                                        </p:tgtEl>
                                        <p:attrNameLst>
                                          <p:attrName>style.visibility</p:attrName>
                                        </p:attrNameLst>
                                      </p:cBhvr>
                                      <p:to>
                                        <p:strVal val="visible"/>
                                      </p:to>
                                    </p:set>
                                    <p:animEffect transition="in" filter="fade">
                                      <p:cBhvr>
                                        <p:cTn id="82" dur="1000"/>
                                        <p:tgtEl>
                                          <p:spTgt spid="136"/>
                                        </p:tgtEl>
                                      </p:cBhvr>
                                    </p:animEffect>
                                  </p:childTnLst>
                                </p:cTn>
                              </p:par>
                              <p:par>
                                <p:cTn id="83" presetID="10" presetClass="entr" presetSubtype="0" fill="hold" nodeType="withEffect">
                                  <p:stCondLst>
                                    <p:cond delay="0"/>
                                  </p:stCondLst>
                                  <p:childTnLst>
                                    <p:set>
                                      <p:cBhvr>
                                        <p:cTn id="84" dur="1" fill="hold">
                                          <p:stCondLst>
                                            <p:cond delay="0"/>
                                          </p:stCondLst>
                                        </p:cTn>
                                        <p:tgtEl>
                                          <p:spTgt spid="182"/>
                                        </p:tgtEl>
                                        <p:attrNameLst>
                                          <p:attrName>style.visibility</p:attrName>
                                        </p:attrNameLst>
                                      </p:cBhvr>
                                      <p:to>
                                        <p:strVal val="visible"/>
                                      </p:to>
                                    </p:set>
                                    <p:animEffect transition="in" filter="fade">
                                      <p:cBhvr>
                                        <p:cTn id="85" dur="1000"/>
                                        <p:tgtEl>
                                          <p:spTgt spid="182"/>
                                        </p:tgtEl>
                                      </p:cBhvr>
                                    </p:animEffect>
                                  </p:childTnLst>
                                </p:cTn>
                              </p:par>
                              <p:par>
                                <p:cTn id="86" presetID="10" presetClass="entr" presetSubtype="0" fill="hold" nodeType="withEffect">
                                  <p:stCondLst>
                                    <p:cond delay="0"/>
                                  </p:stCondLst>
                                  <p:childTnLst>
                                    <p:set>
                                      <p:cBhvr>
                                        <p:cTn id="87" dur="1" fill="hold">
                                          <p:stCondLst>
                                            <p:cond delay="0"/>
                                          </p:stCondLst>
                                        </p:cTn>
                                        <p:tgtEl>
                                          <p:spTgt spid="183"/>
                                        </p:tgtEl>
                                        <p:attrNameLst>
                                          <p:attrName>style.visibility</p:attrName>
                                        </p:attrNameLst>
                                      </p:cBhvr>
                                      <p:to>
                                        <p:strVal val="visible"/>
                                      </p:to>
                                    </p:set>
                                    <p:animEffect transition="in" filter="fade">
                                      <p:cBhvr>
                                        <p:cTn id="88" dur="1000"/>
                                        <p:tgtEl>
                                          <p:spTgt spid="183"/>
                                        </p:tgtEl>
                                      </p:cBhvr>
                                    </p:animEffect>
                                  </p:childTnLst>
                                </p:cTn>
                              </p:par>
                              <p:par>
                                <p:cTn id="89" presetID="10" presetClass="entr" presetSubtype="0" fill="hold" nodeType="withEffect">
                                  <p:stCondLst>
                                    <p:cond delay="0"/>
                                  </p:stCondLst>
                                  <p:childTnLst>
                                    <p:set>
                                      <p:cBhvr>
                                        <p:cTn id="90" dur="1" fill="hold">
                                          <p:stCondLst>
                                            <p:cond delay="0"/>
                                          </p:stCondLst>
                                        </p:cTn>
                                        <p:tgtEl>
                                          <p:spTgt spid="184"/>
                                        </p:tgtEl>
                                        <p:attrNameLst>
                                          <p:attrName>style.visibility</p:attrName>
                                        </p:attrNameLst>
                                      </p:cBhvr>
                                      <p:to>
                                        <p:strVal val="visible"/>
                                      </p:to>
                                    </p:set>
                                    <p:animEffect transition="in" filter="fade">
                                      <p:cBhvr>
                                        <p:cTn id="91" dur="1000"/>
                                        <p:tgtEl>
                                          <p:spTgt spid="184"/>
                                        </p:tgtEl>
                                      </p:cBhvr>
                                    </p:animEffect>
                                  </p:childTnLst>
                                </p:cTn>
                              </p:par>
                              <p:par>
                                <p:cTn id="92" presetID="10" presetClass="entr" presetSubtype="0" fill="hold" nodeType="withEffect">
                                  <p:stCondLst>
                                    <p:cond delay="0"/>
                                  </p:stCondLst>
                                  <p:childTnLst>
                                    <p:set>
                                      <p:cBhvr>
                                        <p:cTn id="93" dur="1" fill="hold">
                                          <p:stCondLst>
                                            <p:cond delay="0"/>
                                          </p:stCondLst>
                                        </p:cTn>
                                        <p:tgtEl>
                                          <p:spTgt spid="185"/>
                                        </p:tgtEl>
                                        <p:attrNameLst>
                                          <p:attrName>style.visibility</p:attrName>
                                        </p:attrNameLst>
                                      </p:cBhvr>
                                      <p:to>
                                        <p:strVal val="visible"/>
                                      </p:to>
                                    </p:set>
                                    <p:animEffect transition="in" filter="fade">
                                      <p:cBhvr>
                                        <p:cTn id="94" dur="1000"/>
                                        <p:tgtEl>
                                          <p:spTgt spid="185"/>
                                        </p:tgtEl>
                                      </p:cBhvr>
                                    </p:animEffect>
                                  </p:childTnLst>
                                </p:cTn>
                              </p:par>
                              <p:par>
                                <p:cTn id="95" presetID="10" presetClass="entr" presetSubtype="0" fill="hold" nodeType="withEffect">
                                  <p:stCondLst>
                                    <p:cond delay="0"/>
                                  </p:stCondLst>
                                  <p:childTnLst>
                                    <p:set>
                                      <p:cBhvr>
                                        <p:cTn id="96" dur="1" fill="hold">
                                          <p:stCondLst>
                                            <p:cond delay="0"/>
                                          </p:stCondLst>
                                        </p:cTn>
                                        <p:tgtEl>
                                          <p:spTgt spid="186"/>
                                        </p:tgtEl>
                                        <p:attrNameLst>
                                          <p:attrName>style.visibility</p:attrName>
                                        </p:attrNameLst>
                                      </p:cBhvr>
                                      <p:to>
                                        <p:strVal val="visible"/>
                                      </p:to>
                                    </p:set>
                                    <p:animEffect transition="in" filter="fade">
                                      <p:cBhvr>
                                        <p:cTn id="97" dur="1000"/>
                                        <p:tgtEl>
                                          <p:spTgt spid="186"/>
                                        </p:tgtEl>
                                      </p:cBhvr>
                                    </p:animEffect>
                                  </p:childTnLst>
                                </p:cTn>
                              </p:par>
                              <p:par>
                                <p:cTn id="98" presetID="10" presetClass="entr" presetSubtype="0" fill="hold" nodeType="withEffect">
                                  <p:stCondLst>
                                    <p:cond delay="0"/>
                                  </p:stCondLst>
                                  <p:childTnLst>
                                    <p:set>
                                      <p:cBhvr>
                                        <p:cTn id="99" dur="1" fill="hold">
                                          <p:stCondLst>
                                            <p:cond delay="0"/>
                                          </p:stCondLst>
                                        </p:cTn>
                                        <p:tgtEl>
                                          <p:spTgt spid="187"/>
                                        </p:tgtEl>
                                        <p:attrNameLst>
                                          <p:attrName>style.visibility</p:attrName>
                                        </p:attrNameLst>
                                      </p:cBhvr>
                                      <p:to>
                                        <p:strVal val="visible"/>
                                      </p:to>
                                    </p:set>
                                    <p:animEffect transition="in" filter="fade">
                                      <p:cBhvr>
                                        <p:cTn id="100" dur="1000"/>
                                        <p:tgtEl>
                                          <p:spTgt spid="187"/>
                                        </p:tgtEl>
                                      </p:cBhvr>
                                    </p:animEffect>
                                  </p:childTnLst>
                                </p:cTn>
                              </p:par>
                              <p:par>
                                <p:cTn id="101" presetID="10" presetClass="entr" presetSubtype="0" fill="hold" nodeType="withEffect">
                                  <p:stCondLst>
                                    <p:cond delay="0"/>
                                  </p:stCondLst>
                                  <p:childTnLst>
                                    <p:set>
                                      <p:cBhvr>
                                        <p:cTn id="102" dur="1" fill="hold">
                                          <p:stCondLst>
                                            <p:cond delay="0"/>
                                          </p:stCondLst>
                                        </p:cTn>
                                        <p:tgtEl>
                                          <p:spTgt spid="188"/>
                                        </p:tgtEl>
                                        <p:attrNameLst>
                                          <p:attrName>style.visibility</p:attrName>
                                        </p:attrNameLst>
                                      </p:cBhvr>
                                      <p:to>
                                        <p:strVal val="visible"/>
                                      </p:to>
                                    </p:set>
                                    <p:animEffect transition="in" filter="fade">
                                      <p:cBhvr>
                                        <p:cTn id="103" dur="1000"/>
                                        <p:tgtEl>
                                          <p:spTgt spid="188"/>
                                        </p:tgtEl>
                                      </p:cBhvr>
                                    </p:animEffect>
                                  </p:childTnLst>
                                </p:cTn>
                              </p:par>
                              <p:par>
                                <p:cTn id="104" presetID="10" presetClass="entr" presetSubtype="0" fill="hold" nodeType="withEffect">
                                  <p:stCondLst>
                                    <p:cond delay="0"/>
                                  </p:stCondLst>
                                  <p:childTnLst>
                                    <p:set>
                                      <p:cBhvr>
                                        <p:cTn id="105" dur="1" fill="hold">
                                          <p:stCondLst>
                                            <p:cond delay="0"/>
                                          </p:stCondLst>
                                        </p:cTn>
                                        <p:tgtEl>
                                          <p:spTgt spid="189"/>
                                        </p:tgtEl>
                                        <p:attrNameLst>
                                          <p:attrName>style.visibility</p:attrName>
                                        </p:attrNameLst>
                                      </p:cBhvr>
                                      <p:to>
                                        <p:strVal val="visible"/>
                                      </p:to>
                                    </p:set>
                                    <p:animEffect transition="in" filter="fade">
                                      <p:cBhvr>
                                        <p:cTn id="106" dur="1000"/>
                                        <p:tgtEl>
                                          <p:spTgt spid="189"/>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500"/>
                                          </p:stCondLst>
                                        </p:cTn>
                                        <p:tgtEl>
                                          <p:spTgt spid="1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1000"/>
                                          </p:stCondLst>
                                        </p:cTn>
                                        <p:tgtEl>
                                          <p:spTgt spid="173"/>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1000"/>
                                          </p:stCondLst>
                                        </p:cTn>
                                        <p:tgtEl>
                                          <p:spTgt spid="17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1000"/>
                                          </p:stCondLst>
                                        </p:cTn>
                                        <p:tgtEl>
                                          <p:spTgt spid="1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2059</Words>
  <Application>Microsoft Office PowerPoint</Application>
  <PresentationFormat>On-screen Show (16:9)</PresentationFormat>
  <Paragraphs>353</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Raleway SemiBold</vt:lpstr>
      <vt:lpstr>Spectral</vt:lpstr>
      <vt:lpstr>Raleway Light</vt:lpstr>
      <vt:lpstr>Lato</vt:lpstr>
      <vt:lpstr>Raleway</vt:lpstr>
      <vt:lpstr>Streamline</vt:lpstr>
      <vt:lpstr> Graph Clustering Algorithms</vt:lpstr>
      <vt:lpstr>Objective</vt:lpstr>
      <vt:lpstr>Graph Clustering Measures</vt:lpstr>
      <vt:lpstr>Graph Clustering Approaches</vt:lpstr>
      <vt:lpstr>Graph Clustering Algorithms</vt:lpstr>
      <vt:lpstr>TOP-DOWN APPROACH</vt:lpstr>
      <vt:lpstr>k-Means Clustering</vt:lpstr>
      <vt:lpstr>k-Means Algorithm</vt:lpstr>
      <vt:lpstr>Example</vt:lpstr>
      <vt:lpstr>k-Center Clustering</vt:lpstr>
      <vt:lpstr>Greedy k center Algorithm</vt:lpstr>
      <vt:lpstr>Given k = 2, the most optimal solution is to place the routers near rooms C and D where the maximum distance becomes 6.</vt:lpstr>
      <vt:lpstr>k- Median Clustering</vt:lpstr>
      <vt:lpstr>k-Median Clustering</vt:lpstr>
      <vt:lpstr>Example</vt:lpstr>
      <vt:lpstr>PowerPoint Presentation</vt:lpstr>
      <vt:lpstr>PowerPoint Presentation</vt:lpstr>
      <vt:lpstr>BOTTOM-UP APPROACH</vt:lpstr>
      <vt:lpstr>Greedy Agglomeration</vt:lpstr>
      <vt:lpstr>Characteristics of Greedy Agglomeration</vt:lpstr>
      <vt:lpstr>Greedy Agglomeration</vt:lpstr>
      <vt:lpstr>Example</vt:lpstr>
      <vt:lpstr>Markov Clustering and Random Walks</vt:lpstr>
      <vt:lpstr>Markov Clustering and Random Walks </vt:lpstr>
      <vt:lpstr>Markov Clustering Algorithm</vt:lpstr>
      <vt:lpstr>Markov Clustering Algorithm - Pseudocode</vt:lpstr>
      <vt:lpstr>Example</vt:lpstr>
      <vt:lpstr>Example Contd.</vt:lpstr>
      <vt:lpstr>LOCAL OPTIMIZATION APPROACH</vt:lpstr>
      <vt:lpstr> Local Moving and Multilevel Algorithm</vt:lpstr>
      <vt:lpstr> Local Moving and Multilevel Algorithm </vt:lpstr>
      <vt:lpstr> Local Moving and Multilevel Algorithm  </vt:lpstr>
      <vt:lpstr> Multilevel Clustering Algorithm </vt:lpstr>
      <vt:lpstr>Clique Percolation  </vt:lpstr>
      <vt:lpstr>Clique Percolation</vt:lpstr>
      <vt:lpstr>Example</vt:lpstr>
      <vt:lpstr>Example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Graph Clustering Algorithms</dc:title>
  <cp:lastModifiedBy>Windows User</cp:lastModifiedBy>
  <cp:revision>1</cp:revision>
  <dcterms:modified xsi:type="dcterms:W3CDTF">2022-04-17T05:48:43Z</dcterms:modified>
</cp:coreProperties>
</file>