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0E4E9ED-CC0A-4BC4-B32D-FC3A13C1CD4B}">
  <a:tblStyle styleId="{60E4E9ED-CC0A-4BC4-B32D-FC3A13C1CD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Times New Roman"/>
              <a:buNone/>
              <a:defRPr b="0" i="0" sz="6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Times New Roman"/>
                <a:ea typeface="Times New Roman"/>
                <a:cs typeface="Times New Roman"/>
                <a:sym typeface="Times New Roman"/>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Times New Roman"/>
                <a:ea typeface="Times New Roman"/>
                <a:cs typeface="Times New Roman"/>
                <a:sym typeface="Times New Roman"/>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Shape 75"/>
          <p:cNvSpPr txBox="1"/>
          <p:nvPr>
            <p:ph type="title"/>
          </p:nvPr>
        </p:nvSpPr>
        <p:spPr>
          <a:xfrm>
            <a:off x="1268278" y="705802"/>
            <a:ext cx="9181075" cy="984886"/>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Shape 81"/>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Shape 24"/>
          <p:cNvSpPr txBox="1"/>
          <p:nvPr>
            <p:ph type="title"/>
          </p:nvPr>
        </p:nvSpPr>
        <p:spPr>
          <a:xfrm>
            <a:off x="1136469" y="640080"/>
            <a:ext cx="9313817" cy="856138"/>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404949" y="1854926"/>
            <a:ext cx="11168742" cy="4344261"/>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r>
              <a:rPr lang="en-IN"/>
              <a:t>1</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Shape 30"/>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Times New Roman"/>
              <a:buNone/>
              <a:defRPr b="0" i="0" sz="6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Times New Roman"/>
                <a:ea typeface="Times New Roman"/>
                <a:cs typeface="Times New Roman"/>
                <a:sym typeface="Times New Roman"/>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Times New Roman"/>
                <a:ea typeface="Times New Roman"/>
                <a:cs typeface="Times New Roman"/>
                <a:sym typeface="Times New Roman"/>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Times New Roman"/>
                <a:ea typeface="Times New Roman"/>
                <a:cs typeface="Times New Roman"/>
                <a:sym typeface="Times New Roman"/>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2" name="Shape 3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Shape 36"/>
          <p:cNvSpPr txBox="1"/>
          <p:nvPr>
            <p:ph type="title"/>
          </p:nvPr>
        </p:nvSpPr>
        <p:spPr>
          <a:xfrm>
            <a:off x="1268278" y="705802"/>
            <a:ext cx="9181075" cy="984886"/>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Shape 3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Shape 43"/>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Shape 44"/>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Shape 52"/>
          <p:cNvSpPr txBox="1"/>
          <p:nvPr>
            <p:ph type="title"/>
          </p:nvPr>
        </p:nvSpPr>
        <p:spPr>
          <a:xfrm>
            <a:off x="1268278" y="705802"/>
            <a:ext cx="9181075" cy="984886"/>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Shape 5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Shape 61"/>
          <p:cNvSpPr txBox="1"/>
          <p:nvPr>
            <p:ph type="title"/>
          </p:nvPr>
        </p:nvSpPr>
        <p:spPr>
          <a:xfrm>
            <a:off x="838200" y="987424"/>
            <a:ext cx="3933825" cy="106997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Shape 62"/>
          <p:cNvSpPr txBox="1"/>
          <p:nvPr>
            <p:ph idx="1" type="body"/>
          </p:nvPr>
        </p:nvSpPr>
        <p:spPr>
          <a:xfrm>
            <a:off x="5172891" y="987425"/>
            <a:ext cx="6182497" cy="4873626"/>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Shape 63"/>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imes New Roman"/>
                <a:ea typeface="Times New Roman"/>
                <a:cs typeface="Times New Roman"/>
                <a:sym typeface="Times New Roman"/>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imes New Roman"/>
                <a:ea typeface="Times New Roman"/>
                <a:cs typeface="Times New Roman"/>
                <a:sym typeface="Times New Roman"/>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4" name="Shape 6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Shape 68"/>
          <p:cNvSpPr txBox="1"/>
          <p:nvPr>
            <p:ph type="title"/>
          </p:nvPr>
        </p:nvSpPr>
        <p:spPr>
          <a:xfrm>
            <a:off x="838200" y="987424"/>
            <a:ext cx="3933825" cy="1069975"/>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Shape 69"/>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imes New Roman"/>
                <a:ea typeface="Times New Roman"/>
                <a:cs typeface="Times New Roman"/>
                <a:sym typeface="Times New Roman"/>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imes New Roman"/>
                <a:ea typeface="Times New Roman"/>
                <a:cs typeface="Times New Roman"/>
                <a:sym typeface="Times New Roman"/>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268278" y="705802"/>
            <a:ext cx="9181075" cy="984886"/>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000"/>
              <a:buFont typeface="Times New Roman"/>
              <a:buNone/>
              <a:defRPr b="0"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r>
              <a:rPr lang="en-IN"/>
              <a:t>1</a:t>
            </a:r>
            <a:endParaRPr sz="1400">
              <a:solidFill>
                <a:srgbClr val="000000"/>
              </a:solidFill>
              <a:latin typeface="Arial"/>
              <a:ea typeface="Arial"/>
              <a:cs typeface="Arial"/>
              <a:sym typeface="Arial"/>
            </a:endParaRPr>
          </a:p>
        </p:txBody>
      </p:sp>
      <p:pic>
        <p:nvPicPr>
          <p:cNvPr id="15" name="Shape 15"/>
          <p:cNvPicPr preferRelativeResize="0"/>
          <p:nvPr/>
        </p:nvPicPr>
        <p:blipFill rotWithShape="1">
          <a:blip r:embed="rId1">
            <a:alphaModFix/>
          </a:blip>
          <a:srcRect b="0" l="0" r="0" t="0"/>
          <a:stretch/>
        </p:blipFill>
        <p:spPr>
          <a:xfrm>
            <a:off x="10449353" y="325938"/>
            <a:ext cx="1446786" cy="379864"/>
          </a:xfrm>
          <a:prstGeom prst="rect">
            <a:avLst/>
          </a:prstGeom>
          <a:noFill/>
          <a:ln>
            <a:noFill/>
          </a:ln>
        </p:spPr>
      </p:pic>
      <p:pic>
        <p:nvPicPr>
          <p:cNvPr id="16" name="Shape 16"/>
          <p:cNvPicPr preferRelativeResize="0"/>
          <p:nvPr/>
        </p:nvPicPr>
        <p:blipFill rotWithShape="1">
          <a:blip r:embed="rId2">
            <a:alphaModFix/>
          </a:blip>
          <a:srcRect b="0" l="0" r="0" t="0"/>
          <a:stretch/>
        </p:blipFill>
        <p:spPr>
          <a:xfrm>
            <a:off x="0" y="177766"/>
            <a:ext cx="1268279" cy="8150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1391478" y="344557"/>
            <a:ext cx="9144000" cy="319377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Times New Roman"/>
              <a:buNone/>
            </a:pPr>
            <a:r>
              <a:rPr b="0" i="0" lang="en-IN" sz="2800" u="none" cap="none" strike="noStrike">
                <a:solidFill>
                  <a:schemeClr val="dk1"/>
                </a:solidFill>
                <a:latin typeface="Times New Roman"/>
                <a:ea typeface="Times New Roman"/>
                <a:cs typeface="Times New Roman"/>
                <a:sym typeface="Times New Roman"/>
              </a:rPr>
              <a:t>INVESTMENT CASE STUDY </a:t>
            </a:r>
            <a:br>
              <a:rPr b="0" i="0" lang="en-IN" sz="2800" u="none" cap="none" strike="noStrike">
                <a:solidFill>
                  <a:schemeClr val="dk1"/>
                </a:solidFill>
                <a:latin typeface="Times New Roman"/>
                <a:ea typeface="Times New Roman"/>
                <a:cs typeface="Times New Roman"/>
                <a:sym typeface="Times New Roman"/>
              </a:rPr>
            </a:br>
            <a:br>
              <a:rPr b="0" i="0" lang="en-IN" sz="2800" u="none" cap="none" strike="noStrike">
                <a:solidFill>
                  <a:schemeClr val="dk1"/>
                </a:solidFill>
                <a:latin typeface="Times New Roman"/>
                <a:ea typeface="Times New Roman"/>
                <a:cs typeface="Times New Roman"/>
                <a:sym typeface="Times New Roman"/>
              </a:rPr>
            </a:br>
            <a:r>
              <a:rPr b="0" i="0" lang="en-IN" sz="2800" u="none" cap="none" strike="noStrike">
                <a:solidFill>
                  <a:schemeClr val="dk1"/>
                </a:solidFill>
                <a:latin typeface="Times New Roman"/>
                <a:ea typeface="Times New Roman"/>
                <a:cs typeface="Times New Roman"/>
                <a:sym typeface="Times New Roman"/>
              </a:rPr>
              <a:t>SUBMISSION </a:t>
            </a:r>
            <a:endParaRPr/>
          </a:p>
        </p:txBody>
      </p:sp>
      <p:sp>
        <p:nvSpPr>
          <p:cNvPr id="91" name="Shape 91"/>
          <p:cNvSpPr txBox="1"/>
          <p:nvPr>
            <p:ph idx="1" type="subTitle"/>
          </p:nvPr>
        </p:nvSpPr>
        <p:spPr>
          <a:xfrm>
            <a:off x="388442" y="4793845"/>
            <a:ext cx="6138856" cy="1531917"/>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dk1"/>
              </a:buClr>
              <a:buSzPts val="1110"/>
              <a:buFont typeface="Arial"/>
              <a:buNone/>
            </a:pPr>
            <a:r>
              <a:rPr b="0" i="0" lang="en-IN" sz="1110" u="none" cap="none" strike="noStrike">
                <a:solidFill>
                  <a:schemeClr val="dk1"/>
                </a:solidFill>
                <a:latin typeface="Times New Roman"/>
                <a:ea typeface="Times New Roman"/>
                <a:cs typeface="Times New Roman"/>
                <a:sym typeface="Times New Roman"/>
              </a:rPr>
              <a:t> </a:t>
            </a:r>
            <a:r>
              <a:rPr b="0" i="0" lang="en-IN" sz="1665" u="none" cap="none" strike="noStrike">
                <a:solidFill>
                  <a:schemeClr val="dk1"/>
                </a:solidFill>
                <a:latin typeface="Times New Roman"/>
                <a:ea typeface="Times New Roman"/>
                <a:cs typeface="Times New Roman"/>
                <a:sym typeface="Times New Roman"/>
              </a:rPr>
              <a:t>Group Name:</a:t>
            </a:r>
            <a:endParaRPr/>
          </a:p>
          <a:p>
            <a:pPr indent="-457200" lvl="0" marL="457200" marR="0" rtl="0" algn="l">
              <a:lnSpc>
                <a:spcPct val="70000"/>
              </a:lnSpc>
              <a:spcBef>
                <a:spcPts val="1000"/>
              </a:spcBef>
              <a:spcAft>
                <a:spcPts val="0"/>
              </a:spcAft>
              <a:buClr>
                <a:schemeClr val="dk1"/>
              </a:buClr>
              <a:buSzPts val="1665"/>
              <a:buFont typeface="Calibri"/>
              <a:buAutoNum type="arabicPeriod"/>
            </a:pPr>
            <a:r>
              <a:rPr b="0" i="0" lang="en-IN" sz="1665" u="none" cap="none" strike="noStrike">
                <a:solidFill>
                  <a:schemeClr val="dk1"/>
                </a:solidFill>
                <a:latin typeface="Times New Roman"/>
                <a:ea typeface="Times New Roman"/>
                <a:cs typeface="Times New Roman"/>
                <a:sym typeface="Times New Roman"/>
              </a:rPr>
              <a:t> </a:t>
            </a:r>
            <a:r>
              <a:rPr lang="en-IN" sz="1665"/>
              <a:t>Tejas Wagh</a:t>
            </a:r>
            <a:endParaRPr/>
          </a:p>
          <a:p>
            <a:pPr indent="-351472" lvl="0" marL="457200" marR="0" rtl="0" algn="l">
              <a:lnSpc>
                <a:spcPct val="70000"/>
              </a:lnSpc>
              <a:spcBef>
                <a:spcPts val="1000"/>
              </a:spcBef>
              <a:spcAft>
                <a:spcPts val="0"/>
              </a:spcAft>
              <a:buClr>
                <a:schemeClr val="dk1"/>
              </a:buClr>
              <a:buSzPts val="1665"/>
              <a:buFont typeface="Calibri"/>
              <a:buNone/>
            </a:pPr>
            <a:r>
              <a:t/>
            </a:r>
            <a:endParaRPr b="0" i="0" sz="1665"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idx="1" type="body"/>
          </p:nvPr>
        </p:nvSpPr>
        <p:spPr>
          <a:xfrm>
            <a:off x="404950" y="1564275"/>
            <a:ext cx="11168700" cy="49995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Times New Roman"/>
              <a:buChar char="•"/>
            </a:pPr>
            <a:r>
              <a:rPr lang="en-IN" sz="2400"/>
              <a:t>Now that we know the top3 English speaking countries, we turn our attention to the the different sectors in which companies from these countries with venture funding type are invested in.</a:t>
            </a:r>
            <a:endParaRPr sz="2400"/>
          </a:p>
          <a:p>
            <a:pPr indent="-381000" lvl="0" marL="457200" marR="0" rtl="0" algn="l">
              <a:lnSpc>
                <a:spcPct val="115000"/>
              </a:lnSpc>
              <a:spcBef>
                <a:spcPts val="0"/>
              </a:spcBef>
              <a:spcAft>
                <a:spcPts val="0"/>
              </a:spcAft>
              <a:buSzPts val="2400"/>
              <a:buChar char="•"/>
            </a:pPr>
            <a:r>
              <a:rPr lang="en-IN" sz="2400"/>
              <a:t>From graph on previous page, we can see in all the three countries the sector other has significantly large number of companies.</a:t>
            </a:r>
            <a:endParaRPr sz="2400"/>
          </a:p>
          <a:p>
            <a:pPr indent="-381000" lvl="0" marL="457200" marR="0" rtl="0" algn="l">
              <a:lnSpc>
                <a:spcPct val="115000"/>
              </a:lnSpc>
              <a:spcBef>
                <a:spcPts val="0"/>
              </a:spcBef>
              <a:spcAft>
                <a:spcPts val="0"/>
              </a:spcAft>
              <a:buSzPts val="2400"/>
              <a:buChar char="•"/>
            </a:pPr>
            <a:r>
              <a:rPr lang="en-IN" sz="2400"/>
              <a:t>In USA and GBR, the second sector happens to be Cleantech/Semiconductors. Whereas in India second sector is News, Search and Messaging.</a:t>
            </a:r>
            <a:endParaRPr sz="2400"/>
          </a:p>
        </p:txBody>
      </p:sp>
      <p:sp>
        <p:nvSpPr>
          <p:cNvPr id="173" name="Shape 173"/>
          <p:cNvSpPr txBox="1"/>
          <p:nvPr>
            <p:ph type="title"/>
          </p:nvPr>
        </p:nvSpPr>
        <p:spPr>
          <a:xfrm>
            <a:off x="1136469" y="487680"/>
            <a:ext cx="9313800" cy="856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lang="en-IN" sz="3600"/>
              <a:t>Sector Analysis</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idx="1" type="body"/>
          </p:nvPr>
        </p:nvSpPr>
        <p:spPr>
          <a:xfrm>
            <a:off x="404950" y="1411875"/>
            <a:ext cx="11168700" cy="25275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Times New Roman"/>
              <a:buChar char="•"/>
            </a:pPr>
            <a:r>
              <a:rPr lang="en-IN" sz="2400"/>
              <a:t>In all top3 countries, the sector-Other has </a:t>
            </a:r>
            <a:r>
              <a:rPr lang="en-IN" sz="2400"/>
              <a:t>comparatively large</a:t>
            </a:r>
            <a:r>
              <a:rPr lang="en-IN" sz="2400"/>
              <a:t>  number of companies invested in it, which have raised amount within the range of 5-15 million USD. </a:t>
            </a:r>
            <a:endParaRPr sz="2400"/>
          </a:p>
          <a:p>
            <a:pPr indent="-381000" lvl="0" marL="457200" marR="0" rtl="0" algn="l">
              <a:lnSpc>
                <a:spcPct val="115000"/>
              </a:lnSpc>
              <a:spcBef>
                <a:spcPts val="0"/>
              </a:spcBef>
              <a:spcAft>
                <a:spcPts val="0"/>
              </a:spcAft>
              <a:buClr>
                <a:schemeClr val="dk1"/>
              </a:buClr>
              <a:buSzPts val="2400"/>
              <a:buFont typeface="Times New Roman"/>
              <a:buChar char="•"/>
            </a:pPr>
            <a:r>
              <a:rPr lang="en-IN" sz="2400"/>
              <a:t>In GBR and IND even though number of companies in top sector less, they have still managed to raise amount 5-15 million USD.  </a:t>
            </a:r>
            <a:endParaRPr sz="2400"/>
          </a:p>
          <a:p>
            <a:pPr indent="-381000" lvl="0" marL="457200" marR="0" rtl="0" algn="l">
              <a:lnSpc>
                <a:spcPct val="115000"/>
              </a:lnSpc>
              <a:spcBef>
                <a:spcPts val="0"/>
              </a:spcBef>
              <a:spcAft>
                <a:spcPts val="0"/>
              </a:spcAft>
              <a:buSzPts val="2400"/>
              <a:buChar char="•"/>
            </a:pPr>
            <a:r>
              <a:rPr lang="en-IN" sz="2400"/>
              <a:t>From this analysis, I will advise to choose one of the following companies to invest:</a:t>
            </a:r>
            <a:endParaRPr sz="2400"/>
          </a:p>
        </p:txBody>
      </p:sp>
      <p:sp>
        <p:nvSpPr>
          <p:cNvPr id="180" name="Shape 180"/>
          <p:cNvSpPr txBox="1"/>
          <p:nvPr>
            <p:ph type="title"/>
          </p:nvPr>
        </p:nvSpPr>
        <p:spPr>
          <a:xfrm>
            <a:off x="1136469" y="487680"/>
            <a:ext cx="9313800" cy="856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lang="en-IN" sz="3600"/>
              <a:t>Conclusion</a:t>
            </a:r>
            <a:endParaRPr sz="3600"/>
          </a:p>
        </p:txBody>
      </p:sp>
      <p:graphicFrame>
        <p:nvGraphicFramePr>
          <p:cNvPr id="181" name="Shape 181"/>
          <p:cNvGraphicFramePr/>
          <p:nvPr/>
        </p:nvGraphicFramePr>
        <p:xfrm>
          <a:off x="404925" y="4701175"/>
          <a:ext cx="3000000" cy="3000000"/>
        </p:xfrm>
        <a:graphic>
          <a:graphicData uri="http://schemas.openxmlformats.org/drawingml/2006/table">
            <a:tbl>
              <a:tblPr>
                <a:noFill/>
                <a:tableStyleId>{60E4E9ED-CC0A-4BC4-B32D-FC3A13C1CD4B}</a:tableStyleId>
              </a:tblPr>
              <a:tblGrid>
                <a:gridCol w="3187175"/>
                <a:gridCol w="4488125"/>
                <a:gridCol w="3837650"/>
              </a:tblGrid>
              <a:tr h="793575">
                <a:tc>
                  <a:txBody>
                    <a:bodyPr>
                      <a:noAutofit/>
                    </a:bodyPr>
                    <a:lstStyle/>
                    <a:p>
                      <a:pPr indent="0" lvl="0" marL="0">
                        <a:spcBef>
                          <a:spcPts val="0"/>
                        </a:spcBef>
                        <a:spcAft>
                          <a:spcPts val="0"/>
                        </a:spcAft>
                        <a:buNone/>
                      </a:pPr>
                      <a:r>
                        <a:rPr lang="en-IN" sz="2400" u="sng"/>
                        <a:t>USA</a:t>
                      </a:r>
                      <a:endParaRPr sz="2400" u="sng"/>
                    </a:p>
                  </a:txBody>
                  <a:tcPr marT="91425" marB="91425" marR="91425" marL="91425"/>
                </a:tc>
                <a:tc>
                  <a:txBody>
                    <a:bodyPr>
                      <a:noAutofit/>
                    </a:bodyPr>
                    <a:lstStyle/>
                    <a:p>
                      <a:pPr indent="0" lvl="0" marL="0">
                        <a:spcBef>
                          <a:spcPts val="0"/>
                        </a:spcBef>
                        <a:spcAft>
                          <a:spcPts val="0"/>
                        </a:spcAft>
                        <a:buNone/>
                      </a:pPr>
                      <a:r>
                        <a:rPr lang="en-IN" sz="2400" u="sng"/>
                        <a:t>GBR</a:t>
                      </a:r>
                      <a:endParaRPr sz="2400" u="sng"/>
                    </a:p>
                  </a:txBody>
                  <a:tcPr marT="91425" marB="91425" marR="91425" marL="91425"/>
                </a:tc>
                <a:tc>
                  <a:txBody>
                    <a:bodyPr>
                      <a:noAutofit/>
                    </a:bodyPr>
                    <a:lstStyle/>
                    <a:p>
                      <a:pPr indent="0" lvl="0" marL="0">
                        <a:spcBef>
                          <a:spcPts val="0"/>
                        </a:spcBef>
                        <a:spcAft>
                          <a:spcPts val="0"/>
                        </a:spcAft>
                        <a:buNone/>
                      </a:pPr>
                      <a:r>
                        <a:rPr lang="en-IN" sz="2400" u="sng"/>
                        <a:t>IND</a:t>
                      </a:r>
                      <a:endParaRPr sz="2400" u="sng"/>
                    </a:p>
                  </a:txBody>
                  <a:tcPr marT="91425" marB="91425" marR="91425" marL="91425"/>
                </a:tc>
              </a:tr>
              <a:tr h="668725">
                <a:tc>
                  <a:txBody>
                    <a:bodyPr>
                      <a:noAutofit/>
                    </a:bodyPr>
                    <a:lstStyle/>
                    <a:p>
                      <a:pPr indent="0" lvl="0" marL="0">
                        <a:spcBef>
                          <a:spcPts val="0"/>
                        </a:spcBef>
                        <a:spcAft>
                          <a:spcPts val="0"/>
                        </a:spcAft>
                        <a:buNone/>
                      </a:pPr>
                      <a:r>
                        <a:rPr lang="en-IN" sz="2000">
                          <a:solidFill>
                            <a:schemeClr val="dk1"/>
                          </a:solidFill>
                          <a:latin typeface="Calibri"/>
                          <a:ea typeface="Calibri"/>
                          <a:cs typeface="Calibri"/>
                          <a:sym typeface="Calibri"/>
                        </a:rPr>
                        <a:t>1stdibs/ Bag Borrow or Steal</a:t>
                      </a:r>
                      <a:endParaRPr sz="2000"/>
                    </a:p>
                  </a:txBody>
                  <a:tcPr marT="91425" marB="91425" marR="91425" marL="91425"/>
                </a:tc>
                <a:tc>
                  <a:txBody>
                    <a:bodyPr>
                      <a:noAutofit/>
                    </a:bodyPr>
                    <a:lstStyle/>
                    <a:p>
                      <a:pPr indent="0" lvl="0" marL="0">
                        <a:spcBef>
                          <a:spcPts val="0"/>
                        </a:spcBef>
                        <a:spcAft>
                          <a:spcPts val="0"/>
                        </a:spcAft>
                        <a:buNone/>
                      </a:pPr>
                      <a:r>
                        <a:rPr lang="en-IN" sz="2000">
                          <a:solidFill>
                            <a:schemeClr val="dk1"/>
                          </a:solidFill>
                          <a:latin typeface="Calibri"/>
                          <a:ea typeface="Calibri"/>
                          <a:cs typeface="Calibri"/>
                          <a:sym typeface="Calibri"/>
                        </a:rPr>
                        <a:t>Notonthehighstreet/ Azure Solutions</a:t>
                      </a:r>
                      <a:endParaRPr sz="2000"/>
                    </a:p>
                  </a:txBody>
                  <a:tcPr marT="91425" marB="91425" marR="91425" marL="91425"/>
                </a:tc>
                <a:tc>
                  <a:txBody>
                    <a:bodyPr>
                      <a:noAutofit/>
                    </a:bodyPr>
                    <a:lstStyle/>
                    <a:p>
                      <a:pPr indent="0" lvl="0" marL="0">
                        <a:spcBef>
                          <a:spcPts val="0"/>
                        </a:spcBef>
                        <a:spcAft>
                          <a:spcPts val="0"/>
                        </a:spcAft>
                        <a:buNone/>
                      </a:pPr>
                      <a:r>
                        <a:rPr lang="en-IN" sz="2000">
                          <a:solidFill>
                            <a:schemeClr val="dk1"/>
                          </a:solidFill>
                          <a:latin typeface="Calibri"/>
                          <a:ea typeface="Calibri"/>
                          <a:cs typeface="Calibri"/>
                          <a:sym typeface="Calibri"/>
                        </a:rPr>
                        <a:t>CaratLane/ FirstCry.com</a:t>
                      </a:r>
                      <a:endParaRPr sz="20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1" type="body"/>
          </p:nvPr>
        </p:nvSpPr>
        <p:spPr>
          <a:xfrm>
            <a:off x="404949" y="1854926"/>
            <a:ext cx="11168742" cy="4344261"/>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SzPts val="2400"/>
              <a:buChar char="•"/>
            </a:pPr>
            <a:r>
              <a:rPr lang="en-IN" sz="2400"/>
              <a:t>Data Analysis is a very important aspect when it comes to making right decision in global market.</a:t>
            </a:r>
            <a:endParaRPr sz="2400"/>
          </a:p>
          <a:p>
            <a:pPr indent="-381000" lvl="0" marL="457200" marR="0" rtl="0" algn="l">
              <a:lnSpc>
                <a:spcPct val="115000"/>
              </a:lnSpc>
              <a:spcBef>
                <a:spcPts val="0"/>
              </a:spcBef>
              <a:spcAft>
                <a:spcPts val="0"/>
              </a:spcAft>
              <a:buSzPts val="2400"/>
              <a:buChar char="•"/>
            </a:pPr>
            <a:r>
              <a:rPr lang="en-IN" sz="2400"/>
              <a:t>Here I have tried to explain global trends in investments so that our company can proceed with its decision to choose in </a:t>
            </a:r>
            <a:r>
              <a:rPr lang="en-IN" sz="2400"/>
              <a:t>companies effectively.</a:t>
            </a:r>
            <a:endParaRPr sz="2400"/>
          </a:p>
          <a:p>
            <a:pPr indent="-381000" lvl="0" marL="457200" marR="0" rtl="0" algn="l">
              <a:lnSpc>
                <a:spcPct val="115000"/>
              </a:lnSpc>
              <a:spcBef>
                <a:spcPts val="0"/>
              </a:spcBef>
              <a:spcAft>
                <a:spcPts val="0"/>
              </a:spcAft>
              <a:buSzPts val="2400"/>
              <a:buChar char="•"/>
            </a:pPr>
            <a:r>
              <a:rPr lang="en-IN" sz="2400"/>
              <a:t>While doing this analysis, I have considered the two main constraints provided by CEO and came up with few choices for investment which I will be presenting today.</a:t>
            </a:r>
            <a:endParaRPr sz="2400"/>
          </a:p>
        </p:txBody>
      </p:sp>
      <p:sp>
        <p:nvSpPr>
          <p:cNvPr id="97" name="Shape 97"/>
          <p:cNvSpPr txBox="1"/>
          <p:nvPr>
            <p:ph type="title"/>
          </p:nvPr>
        </p:nvSpPr>
        <p:spPr>
          <a:xfrm>
            <a:off x="1136469" y="640080"/>
            <a:ext cx="9313817" cy="85613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i="0" lang="en-IN" sz="4800" u="none" cap="none" strike="noStrike">
                <a:solidFill>
                  <a:schemeClr val="dk1"/>
                </a:solidFill>
                <a:latin typeface="Times New Roman"/>
                <a:ea typeface="Times New Roman"/>
                <a:cs typeface="Times New Roman"/>
                <a:sym typeface="Times New Roman"/>
              </a:rPr>
              <a:t> </a:t>
            </a:r>
            <a:r>
              <a:rPr b="0" i="0" lang="en-IN" sz="4800" u="none" cap="none" strike="noStrike">
                <a:solidFill>
                  <a:schemeClr val="dk1"/>
                </a:solidFill>
                <a:latin typeface="Times New Roman"/>
                <a:ea typeface="Times New Roman"/>
                <a:cs typeface="Times New Roman"/>
                <a:sym typeface="Times New Roman"/>
              </a:rPr>
              <a:t>Abstract</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cxnSp>
        <p:nvCxnSpPr>
          <p:cNvPr id="102" name="Shape 102"/>
          <p:cNvCxnSpPr/>
          <p:nvPr/>
        </p:nvCxnSpPr>
        <p:spPr>
          <a:xfrm>
            <a:off x="1828785" y="3471314"/>
            <a:ext cx="18600" cy="470100"/>
          </a:xfrm>
          <a:prstGeom prst="straightConnector1">
            <a:avLst/>
          </a:prstGeom>
          <a:noFill/>
          <a:ln cap="flat" cmpd="sng" w="38100">
            <a:solidFill>
              <a:schemeClr val="dk2"/>
            </a:solidFill>
            <a:prstDash val="solid"/>
            <a:round/>
            <a:headEnd len="med" w="med" type="none"/>
            <a:tailEnd len="med" w="med" type="none"/>
          </a:ln>
        </p:spPr>
      </p:cxnSp>
      <p:sp>
        <p:nvSpPr>
          <p:cNvPr id="103" name="Shape 103"/>
          <p:cNvSpPr txBox="1"/>
          <p:nvPr>
            <p:ph type="title"/>
          </p:nvPr>
        </p:nvSpPr>
        <p:spPr>
          <a:xfrm>
            <a:off x="1148019" y="335280"/>
            <a:ext cx="9313800" cy="856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i="0" lang="en-IN" sz="3600" u="none" cap="none" strike="noStrike">
                <a:solidFill>
                  <a:schemeClr val="dk1"/>
                </a:solidFill>
                <a:latin typeface="Times New Roman"/>
                <a:ea typeface="Times New Roman"/>
                <a:cs typeface="Times New Roman"/>
                <a:sym typeface="Times New Roman"/>
              </a:rPr>
              <a:t> </a:t>
            </a:r>
            <a:r>
              <a:rPr lang="en-IN" sz="3600"/>
              <a:t>Approach towards the goal</a:t>
            </a:r>
            <a:endParaRPr sz="3600"/>
          </a:p>
        </p:txBody>
      </p:sp>
      <p:cxnSp>
        <p:nvCxnSpPr>
          <p:cNvPr id="104" name="Shape 104"/>
          <p:cNvCxnSpPr/>
          <p:nvPr/>
        </p:nvCxnSpPr>
        <p:spPr>
          <a:xfrm>
            <a:off x="1263750" y="2452013"/>
            <a:ext cx="9664500" cy="18600"/>
          </a:xfrm>
          <a:prstGeom prst="straightConnector1">
            <a:avLst/>
          </a:prstGeom>
          <a:noFill/>
          <a:ln cap="flat" cmpd="sng" w="38100">
            <a:solidFill>
              <a:srgbClr val="666666"/>
            </a:solidFill>
            <a:prstDash val="solid"/>
            <a:round/>
            <a:headEnd len="med" w="med" type="none"/>
            <a:tailEnd len="med" w="med" type="none"/>
          </a:ln>
        </p:spPr>
      </p:cxnSp>
      <p:sp>
        <p:nvSpPr>
          <p:cNvPr id="105" name="Shape 105"/>
          <p:cNvSpPr/>
          <p:nvPr/>
        </p:nvSpPr>
        <p:spPr>
          <a:xfrm>
            <a:off x="3899700" y="1243438"/>
            <a:ext cx="4392600" cy="73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IN" sz="1800"/>
              <a:t>Understanding Global trends in investment</a:t>
            </a:r>
            <a:endParaRPr sz="1800"/>
          </a:p>
        </p:txBody>
      </p:sp>
      <p:sp>
        <p:nvSpPr>
          <p:cNvPr id="106" name="Shape 106"/>
          <p:cNvSpPr/>
          <p:nvPr/>
        </p:nvSpPr>
        <p:spPr>
          <a:xfrm>
            <a:off x="139500" y="2939850"/>
            <a:ext cx="2311800" cy="5631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IN" sz="1800"/>
              <a:t>Company Data</a:t>
            </a:r>
            <a:endParaRPr sz="1800"/>
          </a:p>
        </p:txBody>
      </p:sp>
      <p:sp>
        <p:nvSpPr>
          <p:cNvPr id="107" name="Shape 107"/>
          <p:cNvSpPr/>
          <p:nvPr/>
        </p:nvSpPr>
        <p:spPr>
          <a:xfrm>
            <a:off x="4834900" y="2944825"/>
            <a:ext cx="2311800" cy="5631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IN" sz="1800"/>
              <a:t>Funding round data</a:t>
            </a:r>
            <a:endParaRPr sz="1800"/>
          </a:p>
        </p:txBody>
      </p:sp>
      <p:sp>
        <p:nvSpPr>
          <p:cNvPr id="108" name="Shape 108"/>
          <p:cNvSpPr/>
          <p:nvPr/>
        </p:nvSpPr>
        <p:spPr>
          <a:xfrm>
            <a:off x="9212325" y="2944825"/>
            <a:ext cx="2840400" cy="5631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IN" sz="1800"/>
              <a:t>Sector Classification Data</a:t>
            </a:r>
            <a:endParaRPr sz="1800"/>
          </a:p>
        </p:txBody>
      </p:sp>
      <p:cxnSp>
        <p:nvCxnSpPr>
          <p:cNvPr id="109" name="Shape 109"/>
          <p:cNvCxnSpPr/>
          <p:nvPr/>
        </p:nvCxnSpPr>
        <p:spPr>
          <a:xfrm>
            <a:off x="6096000" y="1974550"/>
            <a:ext cx="18600" cy="444600"/>
          </a:xfrm>
          <a:prstGeom prst="straightConnector1">
            <a:avLst/>
          </a:prstGeom>
          <a:noFill/>
          <a:ln cap="flat" cmpd="sng" w="38100">
            <a:solidFill>
              <a:schemeClr val="dk2"/>
            </a:solidFill>
            <a:prstDash val="solid"/>
            <a:round/>
            <a:headEnd len="med" w="med" type="none"/>
            <a:tailEnd len="med" w="med" type="triangle"/>
          </a:ln>
        </p:spPr>
      </p:cxnSp>
      <p:cxnSp>
        <p:nvCxnSpPr>
          <p:cNvPr id="110" name="Shape 110"/>
          <p:cNvCxnSpPr/>
          <p:nvPr/>
        </p:nvCxnSpPr>
        <p:spPr>
          <a:xfrm>
            <a:off x="6096000" y="2434350"/>
            <a:ext cx="0" cy="538800"/>
          </a:xfrm>
          <a:prstGeom prst="straightConnector1">
            <a:avLst/>
          </a:prstGeom>
          <a:noFill/>
          <a:ln cap="flat" cmpd="sng" w="38100">
            <a:solidFill>
              <a:schemeClr val="dk2"/>
            </a:solidFill>
            <a:prstDash val="solid"/>
            <a:round/>
            <a:headEnd len="med" w="med" type="none"/>
            <a:tailEnd len="med" w="med" type="triangle"/>
          </a:ln>
        </p:spPr>
      </p:cxnSp>
      <p:cxnSp>
        <p:nvCxnSpPr>
          <p:cNvPr id="111" name="Shape 111"/>
          <p:cNvCxnSpPr/>
          <p:nvPr/>
        </p:nvCxnSpPr>
        <p:spPr>
          <a:xfrm>
            <a:off x="1276800" y="2434350"/>
            <a:ext cx="0" cy="538800"/>
          </a:xfrm>
          <a:prstGeom prst="straightConnector1">
            <a:avLst/>
          </a:prstGeom>
          <a:noFill/>
          <a:ln cap="flat" cmpd="sng" w="38100">
            <a:solidFill>
              <a:schemeClr val="dk2"/>
            </a:solidFill>
            <a:prstDash val="solid"/>
            <a:round/>
            <a:headEnd len="med" w="med" type="none"/>
            <a:tailEnd len="med" w="med" type="triangle"/>
          </a:ln>
        </p:spPr>
      </p:cxnSp>
      <p:cxnSp>
        <p:nvCxnSpPr>
          <p:cNvPr id="112" name="Shape 112"/>
          <p:cNvCxnSpPr/>
          <p:nvPr/>
        </p:nvCxnSpPr>
        <p:spPr>
          <a:xfrm>
            <a:off x="10928250" y="2470625"/>
            <a:ext cx="0" cy="538800"/>
          </a:xfrm>
          <a:prstGeom prst="straightConnector1">
            <a:avLst/>
          </a:prstGeom>
          <a:noFill/>
          <a:ln cap="flat" cmpd="sng" w="38100">
            <a:solidFill>
              <a:schemeClr val="dk2"/>
            </a:solidFill>
            <a:prstDash val="solid"/>
            <a:round/>
            <a:headEnd len="med" w="med" type="none"/>
            <a:tailEnd len="med" w="med" type="triangle"/>
          </a:ln>
        </p:spPr>
      </p:cxnSp>
      <p:sp>
        <p:nvSpPr>
          <p:cNvPr id="113" name="Shape 113"/>
          <p:cNvSpPr/>
          <p:nvPr/>
        </p:nvSpPr>
        <p:spPr>
          <a:xfrm>
            <a:off x="3076100" y="3701850"/>
            <a:ext cx="1134000" cy="5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IN" sz="1800"/>
              <a:t>Merge</a:t>
            </a:r>
            <a:endParaRPr sz="1800"/>
          </a:p>
        </p:txBody>
      </p:sp>
      <p:cxnSp>
        <p:nvCxnSpPr>
          <p:cNvPr id="114" name="Shape 114"/>
          <p:cNvCxnSpPr/>
          <p:nvPr/>
        </p:nvCxnSpPr>
        <p:spPr>
          <a:xfrm>
            <a:off x="1828775" y="3972175"/>
            <a:ext cx="1198800" cy="6900"/>
          </a:xfrm>
          <a:prstGeom prst="straightConnector1">
            <a:avLst/>
          </a:prstGeom>
          <a:noFill/>
          <a:ln cap="flat" cmpd="sng" w="38100">
            <a:solidFill>
              <a:srgbClr val="666666"/>
            </a:solidFill>
            <a:prstDash val="solid"/>
            <a:round/>
            <a:headEnd len="med" w="med" type="none"/>
            <a:tailEnd len="med" w="med" type="none"/>
          </a:ln>
        </p:spPr>
      </p:cxnSp>
      <p:cxnSp>
        <p:nvCxnSpPr>
          <p:cNvPr id="115" name="Shape 115"/>
          <p:cNvCxnSpPr/>
          <p:nvPr/>
        </p:nvCxnSpPr>
        <p:spPr>
          <a:xfrm>
            <a:off x="4210100" y="3982125"/>
            <a:ext cx="1198800" cy="6900"/>
          </a:xfrm>
          <a:prstGeom prst="straightConnector1">
            <a:avLst/>
          </a:prstGeom>
          <a:noFill/>
          <a:ln cap="flat" cmpd="sng" w="38100">
            <a:solidFill>
              <a:srgbClr val="666666"/>
            </a:solidFill>
            <a:prstDash val="solid"/>
            <a:round/>
            <a:headEnd len="med" w="med" type="none"/>
            <a:tailEnd len="med" w="med" type="none"/>
          </a:ln>
        </p:spPr>
      </p:cxnSp>
      <p:cxnSp>
        <p:nvCxnSpPr>
          <p:cNvPr id="116" name="Shape 116"/>
          <p:cNvCxnSpPr/>
          <p:nvPr/>
        </p:nvCxnSpPr>
        <p:spPr>
          <a:xfrm>
            <a:off x="5382500" y="3502950"/>
            <a:ext cx="18300" cy="492300"/>
          </a:xfrm>
          <a:prstGeom prst="straightConnector1">
            <a:avLst/>
          </a:prstGeom>
          <a:noFill/>
          <a:ln cap="flat" cmpd="sng" w="38100">
            <a:solidFill>
              <a:schemeClr val="dk2"/>
            </a:solidFill>
            <a:prstDash val="solid"/>
            <a:round/>
            <a:headEnd len="med" w="med" type="none"/>
            <a:tailEnd len="med" w="med" type="none"/>
          </a:ln>
        </p:spPr>
      </p:cxnSp>
      <p:cxnSp>
        <p:nvCxnSpPr>
          <p:cNvPr id="117" name="Shape 117"/>
          <p:cNvCxnSpPr/>
          <p:nvPr/>
        </p:nvCxnSpPr>
        <p:spPr>
          <a:xfrm>
            <a:off x="3622975" y="4268725"/>
            <a:ext cx="1200" cy="525600"/>
          </a:xfrm>
          <a:prstGeom prst="straightConnector1">
            <a:avLst/>
          </a:prstGeom>
          <a:noFill/>
          <a:ln cap="flat" cmpd="sng" w="38100">
            <a:solidFill>
              <a:schemeClr val="dk2"/>
            </a:solidFill>
            <a:prstDash val="solid"/>
            <a:round/>
            <a:headEnd len="med" w="med" type="none"/>
            <a:tailEnd len="med" w="med" type="triangle"/>
          </a:ln>
        </p:spPr>
      </p:cxnSp>
      <p:sp>
        <p:nvSpPr>
          <p:cNvPr id="118" name="Shape 118"/>
          <p:cNvSpPr/>
          <p:nvPr/>
        </p:nvSpPr>
        <p:spPr>
          <a:xfrm>
            <a:off x="2623225" y="4807525"/>
            <a:ext cx="2063100" cy="4923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800"/>
              <a:t>master_frame</a:t>
            </a:r>
            <a:endParaRPr sz="1800"/>
          </a:p>
        </p:txBody>
      </p:sp>
      <p:sp>
        <p:nvSpPr>
          <p:cNvPr id="119" name="Shape 119"/>
          <p:cNvSpPr/>
          <p:nvPr/>
        </p:nvSpPr>
        <p:spPr>
          <a:xfrm>
            <a:off x="5315375" y="4772125"/>
            <a:ext cx="2840400" cy="5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800"/>
              <a:t>Clean the master_frame</a:t>
            </a:r>
            <a:endParaRPr sz="1800"/>
          </a:p>
        </p:txBody>
      </p:sp>
      <p:cxnSp>
        <p:nvCxnSpPr>
          <p:cNvPr id="120" name="Shape 120"/>
          <p:cNvCxnSpPr>
            <a:stCxn id="118" idx="2"/>
          </p:cNvCxnSpPr>
          <p:nvPr/>
        </p:nvCxnSpPr>
        <p:spPr>
          <a:xfrm>
            <a:off x="4624788" y="5053675"/>
            <a:ext cx="687300" cy="15900"/>
          </a:xfrm>
          <a:prstGeom prst="straightConnector1">
            <a:avLst/>
          </a:prstGeom>
          <a:noFill/>
          <a:ln cap="flat" cmpd="sng" w="38100">
            <a:solidFill>
              <a:schemeClr val="dk2"/>
            </a:solidFill>
            <a:prstDash val="solid"/>
            <a:round/>
            <a:headEnd len="med" w="med" type="none"/>
            <a:tailEnd len="med" w="med" type="triangle"/>
          </a:ln>
        </p:spPr>
      </p:cxnSp>
      <p:sp>
        <p:nvSpPr>
          <p:cNvPr id="121" name="Shape 121"/>
          <p:cNvSpPr/>
          <p:nvPr/>
        </p:nvSpPr>
        <p:spPr>
          <a:xfrm>
            <a:off x="4059050" y="5869825"/>
            <a:ext cx="3996000" cy="85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800"/>
              <a:t>Analyse top 9 countries with respect to investment type venture</a:t>
            </a:r>
            <a:endParaRPr sz="1800"/>
          </a:p>
        </p:txBody>
      </p:sp>
      <p:cxnSp>
        <p:nvCxnSpPr>
          <p:cNvPr id="122" name="Shape 122"/>
          <p:cNvCxnSpPr>
            <a:stCxn id="108" idx="4"/>
            <a:endCxn id="123" idx="0"/>
          </p:cNvCxnSpPr>
          <p:nvPr/>
        </p:nvCxnSpPr>
        <p:spPr>
          <a:xfrm>
            <a:off x="10632525" y="3507925"/>
            <a:ext cx="15000" cy="1264200"/>
          </a:xfrm>
          <a:prstGeom prst="straightConnector1">
            <a:avLst/>
          </a:prstGeom>
          <a:noFill/>
          <a:ln cap="flat" cmpd="sng" w="38100">
            <a:solidFill>
              <a:schemeClr val="dk2"/>
            </a:solidFill>
            <a:prstDash val="solid"/>
            <a:round/>
            <a:headEnd len="med" w="med" type="none"/>
            <a:tailEnd len="med" w="med" type="none"/>
          </a:ln>
        </p:spPr>
      </p:cxnSp>
      <p:sp>
        <p:nvSpPr>
          <p:cNvPr id="123" name="Shape 123"/>
          <p:cNvSpPr/>
          <p:nvPr/>
        </p:nvSpPr>
        <p:spPr>
          <a:xfrm>
            <a:off x="9430175" y="4772125"/>
            <a:ext cx="2434800" cy="5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sz="1800"/>
              <a:t>Merge</a:t>
            </a:r>
            <a:endParaRPr sz="1800"/>
          </a:p>
        </p:txBody>
      </p:sp>
      <p:cxnSp>
        <p:nvCxnSpPr>
          <p:cNvPr id="124" name="Shape 124"/>
          <p:cNvCxnSpPr>
            <a:endCxn id="123" idx="1"/>
          </p:cNvCxnSpPr>
          <p:nvPr/>
        </p:nvCxnSpPr>
        <p:spPr>
          <a:xfrm flipH="1" rot="10800000">
            <a:off x="8177675" y="5053675"/>
            <a:ext cx="1252500" cy="4800"/>
          </a:xfrm>
          <a:prstGeom prst="straightConnector1">
            <a:avLst/>
          </a:prstGeom>
          <a:noFill/>
          <a:ln cap="flat" cmpd="sng" w="38100">
            <a:solidFill>
              <a:schemeClr val="dk2"/>
            </a:solidFill>
            <a:prstDash val="solid"/>
            <a:round/>
            <a:headEnd len="med" w="med" type="none"/>
            <a:tailEnd len="med" w="med" type="none"/>
          </a:ln>
        </p:spPr>
      </p:cxnSp>
      <p:cxnSp>
        <p:nvCxnSpPr>
          <p:cNvPr id="125" name="Shape 125"/>
          <p:cNvCxnSpPr/>
          <p:nvPr/>
        </p:nvCxnSpPr>
        <p:spPr>
          <a:xfrm>
            <a:off x="6518575" y="5335525"/>
            <a:ext cx="1200" cy="525600"/>
          </a:xfrm>
          <a:prstGeom prst="straightConnector1">
            <a:avLst/>
          </a:prstGeom>
          <a:noFill/>
          <a:ln cap="flat" cmpd="sng" w="38100">
            <a:solidFill>
              <a:schemeClr val="dk2"/>
            </a:solidFill>
            <a:prstDash val="solid"/>
            <a:round/>
            <a:headEnd len="med" w="med" type="none"/>
            <a:tailEnd len="med" w="med" type="triangle"/>
          </a:ln>
        </p:spPr>
      </p:cxnSp>
      <p:cxnSp>
        <p:nvCxnSpPr>
          <p:cNvPr id="126" name="Shape 126"/>
          <p:cNvCxnSpPr/>
          <p:nvPr/>
        </p:nvCxnSpPr>
        <p:spPr>
          <a:xfrm>
            <a:off x="10709575" y="5335525"/>
            <a:ext cx="1200" cy="525600"/>
          </a:xfrm>
          <a:prstGeom prst="straightConnector1">
            <a:avLst/>
          </a:prstGeom>
          <a:noFill/>
          <a:ln cap="flat" cmpd="sng" w="38100">
            <a:solidFill>
              <a:schemeClr val="dk2"/>
            </a:solidFill>
            <a:prstDash val="solid"/>
            <a:round/>
            <a:headEnd len="med" w="med" type="none"/>
            <a:tailEnd len="med" w="med" type="triangle"/>
          </a:ln>
        </p:spPr>
      </p:cxnSp>
      <p:sp>
        <p:nvSpPr>
          <p:cNvPr id="127" name="Shape 127"/>
          <p:cNvSpPr/>
          <p:nvPr/>
        </p:nvSpPr>
        <p:spPr>
          <a:xfrm>
            <a:off x="8781575" y="5853775"/>
            <a:ext cx="3271200" cy="87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IN" sz="1800"/>
              <a:t>Conclude with English speaking countries and sectors they have invested in</a:t>
            </a:r>
            <a:endParaRPr sz="1800"/>
          </a:p>
        </p:txBody>
      </p:sp>
      <p:cxnSp>
        <p:nvCxnSpPr>
          <p:cNvPr id="128" name="Shape 128"/>
          <p:cNvCxnSpPr>
            <a:stCxn id="121" idx="3"/>
            <a:endCxn id="127" idx="1"/>
          </p:cNvCxnSpPr>
          <p:nvPr/>
        </p:nvCxnSpPr>
        <p:spPr>
          <a:xfrm flipH="1" rot="10800000">
            <a:off x="8055050" y="6289825"/>
            <a:ext cx="726600" cy="81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1136469" y="259080"/>
            <a:ext cx="9313800" cy="856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b="1" i="0" lang="en-IN" sz="4000" u="none" cap="none" strike="noStrike">
                <a:solidFill>
                  <a:schemeClr val="dk1"/>
                </a:solidFill>
                <a:latin typeface="Times New Roman"/>
                <a:ea typeface="Times New Roman"/>
                <a:cs typeface="Times New Roman"/>
                <a:sym typeface="Times New Roman"/>
              </a:rPr>
              <a:t> </a:t>
            </a:r>
            <a:r>
              <a:rPr b="0" i="0" lang="en-IN" sz="4800" u="none" cap="none" strike="noStrike">
                <a:solidFill>
                  <a:schemeClr val="dk1"/>
                </a:solidFill>
                <a:latin typeface="Times New Roman"/>
                <a:ea typeface="Times New Roman"/>
                <a:cs typeface="Times New Roman"/>
                <a:sym typeface="Times New Roman"/>
              </a:rPr>
              <a:t>Analysis</a:t>
            </a:r>
            <a:endParaRPr sz="4800"/>
          </a:p>
        </p:txBody>
      </p:sp>
      <p:sp>
        <p:nvSpPr>
          <p:cNvPr id="134" name="Shape 134"/>
          <p:cNvSpPr txBox="1"/>
          <p:nvPr>
            <p:ph idx="1" type="body"/>
          </p:nvPr>
        </p:nvSpPr>
        <p:spPr>
          <a:xfrm>
            <a:off x="404950" y="1372849"/>
            <a:ext cx="11168700" cy="5574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SzPts val="2400"/>
              <a:buChar char="•"/>
            </a:pPr>
            <a:r>
              <a:rPr lang="en-IN" sz="2400"/>
              <a:t>We will be looking at 66368 companies worldwide having different investments.</a:t>
            </a:r>
            <a:endParaRPr sz="2400"/>
          </a:p>
          <a:p>
            <a:pPr indent="0" lvl="0" marL="0" marR="0" rtl="0" algn="l">
              <a:lnSpc>
                <a:spcPct val="115000"/>
              </a:lnSpc>
              <a:spcBef>
                <a:spcPts val="0"/>
              </a:spcBef>
              <a:spcAft>
                <a:spcPts val="0"/>
              </a:spcAft>
              <a:buNone/>
            </a:pPr>
            <a:r>
              <a:t/>
            </a:r>
            <a:endParaRPr sz="2400"/>
          </a:p>
        </p:txBody>
      </p:sp>
      <p:pic>
        <p:nvPicPr>
          <p:cNvPr id="135" name="Shape 135"/>
          <p:cNvPicPr preferRelativeResize="0"/>
          <p:nvPr/>
        </p:nvPicPr>
        <p:blipFill rotWithShape="1">
          <a:blip r:embed="rId3">
            <a:alphaModFix/>
          </a:blip>
          <a:srcRect b="9473" l="17394" r="23300" t="28526"/>
          <a:stretch/>
        </p:blipFill>
        <p:spPr>
          <a:xfrm>
            <a:off x="1133700" y="2084650"/>
            <a:ext cx="9924601" cy="477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439094" y="182880"/>
            <a:ext cx="9313800" cy="856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lang="en-IN" sz="3600"/>
              <a:t>Funding Type Analysis</a:t>
            </a:r>
            <a:endParaRPr sz="3600"/>
          </a:p>
        </p:txBody>
      </p:sp>
      <p:pic>
        <p:nvPicPr>
          <p:cNvPr id="141" name="Shape 141"/>
          <p:cNvPicPr preferRelativeResize="0"/>
          <p:nvPr/>
        </p:nvPicPr>
        <p:blipFill>
          <a:blip r:embed="rId3">
            <a:alphaModFix/>
          </a:blip>
          <a:stretch>
            <a:fillRect/>
          </a:stretch>
        </p:blipFill>
        <p:spPr>
          <a:xfrm>
            <a:off x="-4252325" y="7039400"/>
            <a:ext cx="11168701" cy="4929575"/>
          </a:xfrm>
          <a:prstGeom prst="rect">
            <a:avLst/>
          </a:prstGeom>
          <a:noFill/>
          <a:ln>
            <a:noFill/>
          </a:ln>
        </p:spPr>
      </p:pic>
      <p:pic>
        <p:nvPicPr>
          <p:cNvPr id="142" name="Shape 142"/>
          <p:cNvPicPr preferRelativeResize="0"/>
          <p:nvPr/>
        </p:nvPicPr>
        <p:blipFill>
          <a:blip r:embed="rId4">
            <a:alphaModFix/>
          </a:blip>
          <a:stretch>
            <a:fillRect/>
          </a:stretch>
        </p:blipFill>
        <p:spPr>
          <a:xfrm>
            <a:off x="1439100" y="1039075"/>
            <a:ext cx="9397726" cy="581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1" type="body"/>
          </p:nvPr>
        </p:nvSpPr>
        <p:spPr>
          <a:xfrm>
            <a:off x="404950" y="1527100"/>
            <a:ext cx="11168700" cy="46722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Times New Roman"/>
              <a:buChar char="•"/>
            </a:pPr>
            <a:r>
              <a:rPr lang="en-IN" sz="2400"/>
              <a:t>From the graphs in previous slides we can observe:</a:t>
            </a:r>
            <a:endParaRPr sz="2400"/>
          </a:p>
          <a:p>
            <a:pPr indent="-381000" lvl="0" marL="457200" marR="0" rtl="0" algn="l">
              <a:lnSpc>
                <a:spcPct val="115000"/>
              </a:lnSpc>
              <a:spcBef>
                <a:spcPts val="0"/>
              </a:spcBef>
              <a:spcAft>
                <a:spcPts val="0"/>
              </a:spcAft>
              <a:buSzPts val="2400"/>
              <a:buChar char="•"/>
            </a:pPr>
            <a:r>
              <a:rPr lang="en-IN" sz="2400"/>
              <a:t>Venture is preferred by very large proportion of companies and average amount raised by these companies falls within the range of 5 to 15 million USD.</a:t>
            </a:r>
            <a:endParaRPr sz="2400"/>
          </a:p>
          <a:p>
            <a:pPr indent="-381000" lvl="0" marL="457200" marR="0" rtl="0" algn="l">
              <a:lnSpc>
                <a:spcPct val="115000"/>
              </a:lnSpc>
              <a:spcBef>
                <a:spcPts val="0"/>
              </a:spcBef>
              <a:spcAft>
                <a:spcPts val="0"/>
              </a:spcAft>
              <a:buSzPts val="2400"/>
              <a:buChar char="•"/>
            </a:pPr>
            <a:r>
              <a:rPr lang="en-IN" sz="2400"/>
              <a:t>Comparatively less number of companies fall in private equity funding but average amount raised by these companies is much more higher than both venture and seed. </a:t>
            </a:r>
            <a:endParaRPr sz="2400"/>
          </a:p>
          <a:p>
            <a:pPr indent="-381000" lvl="0" marL="457200" marR="0" rtl="0" algn="l">
              <a:lnSpc>
                <a:spcPct val="115000"/>
              </a:lnSpc>
              <a:spcBef>
                <a:spcPts val="0"/>
              </a:spcBef>
              <a:spcAft>
                <a:spcPts val="0"/>
              </a:spcAft>
              <a:buSzPts val="2400"/>
              <a:buChar char="•"/>
            </a:pPr>
            <a:r>
              <a:rPr lang="en-IN" sz="2400"/>
              <a:t>Average amount raised by companies in seed is well below required minimum constrain of 5 million USD.</a:t>
            </a:r>
            <a:endParaRPr sz="2400"/>
          </a:p>
          <a:p>
            <a:pPr indent="-381000" lvl="0" marL="457200" marR="0" rtl="0" algn="l">
              <a:lnSpc>
                <a:spcPct val="115000"/>
              </a:lnSpc>
              <a:spcBef>
                <a:spcPts val="0"/>
              </a:spcBef>
              <a:spcAft>
                <a:spcPts val="0"/>
              </a:spcAft>
              <a:buSzPts val="2400"/>
              <a:buChar char="•"/>
            </a:pPr>
            <a:r>
              <a:rPr lang="en-IN" sz="2400"/>
              <a:t>  Here, I have decided to go with companies from funding type venture as it will give us a very large number of set of companies to choose from.</a:t>
            </a:r>
            <a:endParaRPr sz="2400"/>
          </a:p>
        </p:txBody>
      </p:sp>
      <p:sp>
        <p:nvSpPr>
          <p:cNvPr id="148" name="Shape 148"/>
          <p:cNvSpPr txBox="1"/>
          <p:nvPr>
            <p:ph type="title"/>
          </p:nvPr>
        </p:nvSpPr>
        <p:spPr>
          <a:xfrm>
            <a:off x="1136469" y="487680"/>
            <a:ext cx="9313800" cy="856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lang="en-IN" sz="3600"/>
              <a:t>Funding Type Analysis</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idx="1" type="body"/>
          </p:nvPr>
        </p:nvSpPr>
        <p:spPr>
          <a:xfrm>
            <a:off x="404950" y="1376549"/>
            <a:ext cx="11168700" cy="856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rPr lang="en-IN" sz="2400"/>
              <a:t>Once the type of funding is fixed, now we can look at top 9 countries who have invested in venture:</a:t>
            </a:r>
            <a:endParaRPr sz="2400"/>
          </a:p>
        </p:txBody>
      </p:sp>
      <p:sp>
        <p:nvSpPr>
          <p:cNvPr id="154" name="Shape 154"/>
          <p:cNvSpPr txBox="1"/>
          <p:nvPr>
            <p:ph type="title"/>
          </p:nvPr>
        </p:nvSpPr>
        <p:spPr>
          <a:xfrm>
            <a:off x="1136469" y="487680"/>
            <a:ext cx="9313800" cy="856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lang="en-IN" sz="3600"/>
              <a:t>Country Analysis.</a:t>
            </a:r>
            <a:endParaRPr sz="3600"/>
          </a:p>
        </p:txBody>
      </p:sp>
      <p:pic>
        <p:nvPicPr>
          <p:cNvPr id="155" name="Shape 155"/>
          <p:cNvPicPr preferRelativeResize="0"/>
          <p:nvPr/>
        </p:nvPicPr>
        <p:blipFill>
          <a:blip r:embed="rId3">
            <a:alphaModFix/>
          </a:blip>
          <a:stretch>
            <a:fillRect/>
          </a:stretch>
        </p:blipFill>
        <p:spPr>
          <a:xfrm>
            <a:off x="1342175" y="2232750"/>
            <a:ext cx="8902400" cy="459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136469" y="487680"/>
            <a:ext cx="9313800" cy="856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lang="en-IN" sz="3600"/>
              <a:t>Country Analysis.</a:t>
            </a:r>
            <a:endParaRPr sz="3600"/>
          </a:p>
        </p:txBody>
      </p:sp>
      <p:sp>
        <p:nvSpPr>
          <p:cNvPr id="161" name="Shape 161"/>
          <p:cNvSpPr txBox="1"/>
          <p:nvPr>
            <p:ph idx="1" type="body"/>
          </p:nvPr>
        </p:nvSpPr>
        <p:spPr>
          <a:xfrm>
            <a:off x="404950" y="1527100"/>
            <a:ext cx="11168700" cy="46722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dk1"/>
              </a:buClr>
              <a:buSzPts val="2400"/>
              <a:buFont typeface="Times New Roman"/>
              <a:buChar char="•"/>
            </a:pPr>
            <a:r>
              <a:rPr lang="en-IN" sz="2400"/>
              <a:t>From the graphs in previous slides we can observe:</a:t>
            </a:r>
            <a:endParaRPr sz="2400"/>
          </a:p>
          <a:p>
            <a:pPr indent="-381000" lvl="0" marL="457200" marR="0" rtl="0" algn="l">
              <a:lnSpc>
                <a:spcPct val="115000"/>
              </a:lnSpc>
              <a:spcBef>
                <a:spcPts val="0"/>
              </a:spcBef>
              <a:spcAft>
                <a:spcPts val="0"/>
              </a:spcAft>
              <a:buSzPts val="2400"/>
              <a:buChar char="•"/>
            </a:pPr>
            <a:r>
              <a:rPr lang="en-IN" sz="2400"/>
              <a:t>USA has highest investment in venture, almost 7 times more than China which falls at second place.</a:t>
            </a:r>
            <a:endParaRPr sz="2400"/>
          </a:p>
          <a:p>
            <a:pPr indent="-381000" lvl="0" marL="457200" marR="0" rtl="0" algn="l">
              <a:lnSpc>
                <a:spcPct val="115000"/>
              </a:lnSpc>
              <a:spcBef>
                <a:spcPts val="0"/>
              </a:spcBef>
              <a:spcAft>
                <a:spcPts val="0"/>
              </a:spcAft>
              <a:buSzPts val="2400"/>
              <a:buChar char="•"/>
            </a:pPr>
            <a:r>
              <a:rPr lang="en-IN" sz="2400"/>
              <a:t>Among these top9 countries the top 3 English speaking countries happen to be United States of America(USA), United Kingdom(GBR) and India(IND).</a:t>
            </a:r>
            <a:endParaRPr sz="2400"/>
          </a:p>
          <a:p>
            <a:pPr indent="0" lvl="0" marL="0" marR="0" rtl="0" algn="l">
              <a:lnSpc>
                <a:spcPct val="115000"/>
              </a:lnSpc>
              <a:spcBef>
                <a:spcPts val="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136469" y="487680"/>
            <a:ext cx="9313800" cy="856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Times New Roman"/>
              <a:buNone/>
            </a:pPr>
            <a:r>
              <a:rPr lang="en-IN" sz="3600"/>
              <a:t>Sector</a:t>
            </a:r>
            <a:r>
              <a:rPr lang="en-IN" sz="3600"/>
              <a:t> Analysis.</a:t>
            </a:r>
            <a:endParaRPr sz="3600"/>
          </a:p>
        </p:txBody>
      </p:sp>
      <p:pic>
        <p:nvPicPr>
          <p:cNvPr id="167" name="Shape 167"/>
          <p:cNvPicPr preferRelativeResize="0"/>
          <p:nvPr/>
        </p:nvPicPr>
        <p:blipFill>
          <a:blip r:embed="rId3">
            <a:alphaModFix/>
          </a:blip>
          <a:stretch>
            <a:fillRect/>
          </a:stretch>
        </p:blipFill>
        <p:spPr>
          <a:xfrm>
            <a:off x="1571850" y="1533425"/>
            <a:ext cx="9048300" cy="532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