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88" r:id="rId6"/>
    <p:sldId id="289" r:id="rId7"/>
    <p:sldId id="276" r:id="rId8"/>
    <p:sldId id="290" r:id="rId9"/>
    <p:sldId id="291" r:id="rId10"/>
    <p:sldId id="292" r:id="rId11"/>
    <p:sldId id="296" r:id="rId12"/>
    <p:sldId id="297" r:id="rId13"/>
    <p:sldId id="293" r:id="rId14"/>
    <p:sldId id="294" r:id="rId15"/>
    <p:sldId id="295" r:id="rId16"/>
    <p:sldId id="299"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73" d="100"/>
          <a:sy n="73" d="100"/>
        </p:scale>
        <p:origin x="404" y="3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7/15/2020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7/15/2020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7/15/2020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SENTIMENT ANALYSIS </a:t>
            </a:r>
            <a:br>
              <a:rPr lang="en-US" dirty="0">
                <a:solidFill>
                  <a:schemeClr val="bg1"/>
                </a:solidFill>
              </a:rPr>
            </a:br>
            <a:r>
              <a:rPr lang="en-US" sz="4000" dirty="0">
                <a:solidFill>
                  <a:schemeClr val="accent4"/>
                </a:solidFill>
              </a:rPr>
              <a:t>OF COVID-19 TWEETS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3998DE-4E74-4D5D-A8BE-8E7CC28F64D8}"/>
              </a:ext>
            </a:extLst>
          </p:cNvPr>
          <p:cNvPicPr>
            <a:picLocks noChangeAspect="1"/>
          </p:cNvPicPr>
          <p:nvPr/>
        </p:nvPicPr>
        <p:blipFill>
          <a:blip r:embed="rId2"/>
          <a:stretch>
            <a:fillRect/>
          </a:stretch>
        </p:blipFill>
        <p:spPr>
          <a:xfrm>
            <a:off x="0" y="1229210"/>
            <a:ext cx="12192000" cy="4399580"/>
          </a:xfrm>
          <a:prstGeom prst="rect">
            <a:avLst/>
          </a:prstGeom>
        </p:spPr>
      </p:pic>
    </p:spTree>
    <p:extLst>
      <p:ext uri="{BB962C8B-B14F-4D97-AF65-F5344CB8AC3E}">
        <p14:creationId xmlns:p14="http://schemas.microsoft.com/office/powerpoint/2010/main" val="161907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09EF3-6C7A-4626-863D-C88D38ABD76A}"/>
              </a:ext>
            </a:extLst>
          </p:cNvPr>
          <p:cNvPicPr>
            <a:picLocks noChangeAspect="1"/>
          </p:cNvPicPr>
          <p:nvPr/>
        </p:nvPicPr>
        <p:blipFill>
          <a:blip r:embed="rId2"/>
          <a:stretch>
            <a:fillRect/>
          </a:stretch>
        </p:blipFill>
        <p:spPr>
          <a:xfrm>
            <a:off x="0" y="1119860"/>
            <a:ext cx="12192000" cy="4618280"/>
          </a:xfrm>
          <a:prstGeom prst="rect">
            <a:avLst/>
          </a:prstGeom>
        </p:spPr>
      </p:pic>
    </p:spTree>
    <p:extLst>
      <p:ext uri="{BB962C8B-B14F-4D97-AF65-F5344CB8AC3E}">
        <p14:creationId xmlns:p14="http://schemas.microsoft.com/office/powerpoint/2010/main" val="35290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F5F6C2-B740-4181-AC71-F8F02168746F}"/>
              </a:ext>
            </a:extLst>
          </p:cNvPr>
          <p:cNvPicPr>
            <a:picLocks noChangeAspect="1"/>
          </p:cNvPicPr>
          <p:nvPr/>
        </p:nvPicPr>
        <p:blipFill>
          <a:blip r:embed="rId2"/>
          <a:stretch>
            <a:fillRect/>
          </a:stretch>
        </p:blipFill>
        <p:spPr>
          <a:xfrm>
            <a:off x="0" y="1192713"/>
            <a:ext cx="12192000" cy="4472573"/>
          </a:xfrm>
          <a:prstGeom prst="rect">
            <a:avLst/>
          </a:prstGeom>
        </p:spPr>
      </p:pic>
    </p:spTree>
    <p:extLst>
      <p:ext uri="{BB962C8B-B14F-4D97-AF65-F5344CB8AC3E}">
        <p14:creationId xmlns:p14="http://schemas.microsoft.com/office/powerpoint/2010/main" val="380210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8A71-0A16-44CD-BCCC-43E82F8493C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7659110-3018-40BB-A0C7-D8617C7752FC}"/>
              </a:ext>
            </a:extLst>
          </p:cNvPr>
          <p:cNvSpPr>
            <a:spLocks noGrp="1"/>
          </p:cNvSpPr>
          <p:nvPr>
            <p:ph idx="1"/>
          </p:nvPr>
        </p:nvSpPr>
        <p:spPr/>
        <p:txBody>
          <a:bodyPr/>
          <a:lstStyle/>
          <a:p>
            <a:r>
              <a:rPr lang="en-US" dirty="0"/>
              <a:t>I enjoyed doing every bit of this project right from the start, setting up timelines and learning about the IBM services. This web app detects the sentiment of people in India and can be used sentiment worldwide. I thank, IBM and </a:t>
            </a:r>
            <a:r>
              <a:rPr lang="en-US" dirty="0" err="1"/>
              <a:t>Smartbridge</a:t>
            </a:r>
            <a:r>
              <a:rPr lang="en-US" dirty="0"/>
              <a:t> for its free services to help students in their projects.</a:t>
            </a:r>
            <a:endParaRPr lang="en-IN" dirty="0"/>
          </a:p>
        </p:txBody>
      </p:sp>
    </p:spTree>
    <p:extLst>
      <p:ext uri="{BB962C8B-B14F-4D97-AF65-F5344CB8AC3E}">
        <p14:creationId xmlns:p14="http://schemas.microsoft.com/office/powerpoint/2010/main" val="195241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TextBox 1">
            <a:extLst>
              <a:ext uri="{FF2B5EF4-FFF2-40B4-BE49-F238E27FC236}">
                <a16:creationId xmlns:a16="http://schemas.microsoft.com/office/drawing/2014/main" id="{A80CBF63-30AC-421E-A6A3-E07A1EC2E9FA}"/>
              </a:ext>
            </a:extLst>
          </p:cNvPr>
          <p:cNvSpPr txBox="1"/>
          <p:nvPr/>
        </p:nvSpPr>
        <p:spPr>
          <a:xfrm>
            <a:off x="6409509" y="4894217"/>
            <a:ext cx="5365932" cy="1938992"/>
          </a:xfrm>
          <a:prstGeom prst="rect">
            <a:avLst/>
          </a:prstGeom>
          <a:noFill/>
        </p:spPr>
        <p:txBody>
          <a:bodyPr wrap="square" rtlCol="0">
            <a:spAutoFit/>
          </a:bodyPr>
          <a:lstStyle/>
          <a:p>
            <a:r>
              <a:rPr lang="en-IN" sz="2400" dirty="0">
                <a:solidFill>
                  <a:schemeClr val="bg1"/>
                </a:solidFill>
              </a:rPr>
              <a:t>TEAM NAME: BOT-1</a:t>
            </a:r>
          </a:p>
          <a:p>
            <a:r>
              <a:rPr lang="en-IN" sz="2400" dirty="0">
                <a:solidFill>
                  <a:schemeClr val="bg1"/>
                </a:solidFill>
              </a:rPr>
              <a:t>NAME: TEJASWI PALLAPOTHU</a:t>
            </a:r>
          </a:p>
          <a:p>
            <a:r>
              <a:rPr lang="en-IN" sz="2400" dirty="0">
                <a:solidFill>
                  <a:schemeClr val="bg1"/>
                </a:solidFill>
              </a:rPr>
              <a:t>PROJECT ID: SPS_PRO_630</a:t>
            </a:r>
          </a:p>
          <a:p>
            <a:r>
              <a:rPr lang="en-IN" sz="2400" dirty="0">
                <a:solidFill>
                  <a:schemeClr val="bg1"/>
                </a:solidFill>
              </a:rPr>
              <a:t>APPLICATION ID: SPS_CH_APL_20200002303</a:t>
            </a: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B589-5614-4C0F-B93B-703D357F4225}"/>
              </a:ext>
            </a:extLst>
          </p:cNvPr>
          <p:cNvSpPr>
            <a:spLocks noGrp="1"/>
          </p:cNvSpPr>
          <p:nvPr>
            <p:ph type="title"/>
          </p:nvPr>
        </p:nvSpPr>
        <p:spPr/>
        <p:txBody>
          <a:bodyPr/>
          <a:lstStyle/>
          <a:p>
            <a:r>
              <a:rPr lang="en-IN" dirty="0"/>
              <a:t>What is sentiment analysis?</a:t>
            </a:r>
          </a:p>
        </p:txBody>
      </p:sp>
      <p:sp>
        <p:nvSpPr>
          <p:cNvPr id="3" name="Content Placeholder 2">
            <a:extLst>
              <a:ext uri="{FF2B5EF4-FFF2-40B4-BE49-F238E27FC236}">
                <a16:creationId xmlns:a16="http://schemas.microsoft.com/office/drawing/2014/main" id="{4EAA25A7-C215-4666-810B-7E0AD3B3D770}"/>
              </a:ext>
            </a:extLst>
          </p:cNvPr>
          <p:cNvSpPr>
            <a:spLocks noGrp="1"/>
          </p:cNvSpPr>
          <p:nvPr>
            <p:ph idx="1"/>
          </p:nvPr>
        </p:nvSpPr>
        <p:spPr/>
        <p:txBody>
          <a:bodyPr/>
          <a:lstStyle/>
          <a:p>
            <a:pPr marL="285750" indent="-285750"/>
            <a:r>
              <a:rPr lang="en-IN" dirty="0"/>
              <a:t>It is simply the process of determining whether a given piece of text is positive, negative or neutral.</a:t>
            </a:r>
          </a:p>
          <a:p>
            <a:pPr marL="285750" indent="-285750"/>
            <a:r>
              <a:rPr lang="en-IN" dirty="0"/>
              <a:t>Usually, It helps data analysts from large business organizations to help understand public opinion, customer reviews, conduct market research etc. </a:t>
            </a:r>
          </a:p>
          <a:p>
            <a:endParaRPr lang="en-IN" dirty="0"/>
          </a:p>
        </p:txBody>
      </p:sp>
      <p:pic>
        <p:nvPicPr>
          <p:cNvPr id="1026" name="Picture 2" descr="5 Essential Papers on Sentiment Analysis | Lionbridge AI">
            <a:extLst>
              <a:ext uri="{FF2B5EF4-FFF2-40B4-BE49-F238E27FC236}">
                <a16:creationId xmlns:a16="http://schemas.microsoft.com/office/drawing/2014/main" id="{07BB1666-6BD1-4282-95D1-69D29DFC1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708367"/>
            <a:ext cx="3934961" cy="1817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3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BDD57-E872-41F6-9808-1D6CC12D6E18}"/>
              </a:ext>
            </a:extLst>
          </p:cNvPr>
          <p:cNvSpPr>
            <a:spLocks noGrp="1"/>
          </p:cNvSpPr>
          <p:nvPr>
            <p:ph idx="1"/>
          </p:nvPr>
        </p:nvSpPr>
        <p:spPr>
          <a:xfrm>
            <a:off x="838200" y="1825625"/>
            <a:ext cx="10515600" cy="2006146"/>
          </a:xfrm>
        </p:spPr>
        <p:txBody>
          <a:bodyPr/>
          <a:lstStyle/>
          <a:p>
            <a:pPr marL="0" indent="0">
              <a:buNone/>
            </a:pPr>
            <a:r>
              <a:rPr lang="en-US" dirty="0"/>
              <a:t>A sentiment analysis system for text analysis combines natural language processing (NLP) and machine learning techniques to assign weighted sentiment scores to the entities, topics, themes and categories within a sentence or phrase.</a:t>
            </a:r>
          </a:p>
          <a:p>
            <a:endParaRPr lang="en-IN" dirty="0"/>
          </a:p>
        </p:txBody>
      </p:sp>
    </p:spTree>
    <p:extLst>
      <p:ext uri="{BB962C8B-B14F-4D97-AF65-F5344CB8AC3E}">
        <p14:creationId xmlns:p14="http://schemas.microsoft.com/office/powerpoint/2010/main" val="415667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NATURAL LANGUAGE</a:t>
            </a:r>
          </a:p>
          <a:p>
            <a:pPr algn="ctr"/>
            <a:r>
              <a:rPr lang="en-US" sz="2800" dirty="0">
                <a:solidFill>
                  <a:schemeClr val="tx1">
                    <a:lumMod val="75000"/>
                    <a:lumOff val="25000"/>
                  </a:schemeClr>
                </a:solidFill>
              </a:rPr>
              <a:t>PROCESSING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NLP</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TOKENISATION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NAMED ENTITY</a:t>
            </a:r>
          </a:p>
          <a:p>
            <a:pPr algn="ctr"/>
            <a:r>
              <a:rPr lang="en-US" sz="1600" dirty="0"/>
              <a:t> RECOGNITION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82423"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SUMMARISATION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TOPIC SEGMENTATION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SPEECH RECOGNITION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RELATIONSHIP </a:t>
            </a:r>
          </a:p>
          <a:p>
            <a:pPr algn="ctr"/>
            <a:r>
              <a:rPr lang="en-US" sz="1600" dirty="0"/>
              <a:t>EXTRACTION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A8AF-2812-40C5-8E53-5F5066A6C6E1}"/>
              </a:ext>
            </a:extLst>
          </p:cNvPr>
          <p:cNvSpPr>
            <a:spLocks noGrp="1"/>
          </p:cNvSpPr>
          <p:nvPr>
            <p:ph type="title"/>
          </p:nvPr>
        </p:nvSpPr>
        <p:spPr/>
        <p:txBody>
          <a:bodyPr/>
          <a:lstStyle/>
          <a:p>
            <a:r>
              <a:rPr lang="en-IN" dirty="0"/>
              <a:t>CURRENT PROBLEM &amp; SOLUTION</a:t>
            </a:r>
          </a:p>
        </p:txBody>
      </p:sp>
      <p:sp>
        <p:nvSpPr>
          <p:cNvPr id="3" name="Content Placeholder 2">
            <a:extLst>
              <a:ext uri="{FF2B5EF4-FFF2-40B4-BE49-F238E27FC236}">
                <a16:creationId xmlns:a16="http://schemas.microsoft.com/office/drawing/2014/main" id="{3A194490-2650-4AC3-80D0-EF2BE19719C9}"/>
              </a:ext>
            </a:extLst>
          </p:cNvPr>
          <p:cNvSpPr>
            <a:spLocks noGrp="1"/>
          </p:cNvSpPr>
          <p:nvPr>
            <p:ph sz="half" idx="1"/>
          </p:nvPr>
        </p:nvSpPr>
        <p:spPr/>
        <p:txBody>
          <a:bodyPr>
            <a:normAutofit lnSpcReduction="10000"/>
          </a:bodyPr>
          <a:lstStyle/>
          <a:p>
            <a:r>
              <a:rPr lang="en-US" dirty="0"/>
              <a:t>The main problem existing in the current techniques of most of the sentiment analysis solutions is that they only give the output as positive, negative, neutral or just the score </a:t>
            </a:r>
          </a:p>
          <a:p>
            <a:r>
              <a:rPr lang="en-US" dirty="0"/>
              <a:t>Also, most of the algorithms cannot deal with complex sentences that require more than sentiment words and simple analyzing.</a:t>
            </a:r>
          </a:p>
          <a:p>
            <a:endParaRPr lang="en-IN" dirty="0"/>
          </a:p>
        </p:txBody>
      </p:sp>
      <p:sp>
        <p:nvSpPr>
          <p:cNvPr id="4" name="Content Placeholder 3">
            <a:extLst>
              <a:ext uri="{FF2B5EF4-FFF2-40B4-BE49-F238E27FC236}">
                <a16:creationId xmlns:a16="http://schemas.microsoft.com/office/drawing/2014/main" id="{14650AF0-3FF5-442E-9152-C78D820955C4}"/>
              </a:ext>
            </a:extLst>
          </p:cNvPr>
          <p:cNvSpPr>
            <a:spLocks noGrp="1"/>
          </p:cNvSpPr>
          <p:nvPr>
            <p:ph sz="half" idx="2"/>
          </p:nvPr>
        </p:nvSpPr>
        <p:spPr/>
        <p:txBody>
          <a:bodyPr>
            <a:normAutofit lnSpcReduction="10000"/>
          </a:bodyPr>
          <a:lstStyle/>
          <a:p>
            <a:r>
              <a:rPr lang="en-US" dirty="0"/>
              <a:t>The solution for analyzing the sentiments of the tweets in a better way is to use IBM Watson’s tone analyzer because it tries to understand the tone and emotion of the sentence. </a:t>
            </a:r>
          </a:p>
          <a:p>
            <a:r>
              <a:rPr lang="en-US" dirty="0"/>
              <a:t>There are currently 7 different tones: Joy, Fear, Anger, Confident, Sadness, Tentative, Analytical.. </a:t>
            </a:r>
            <a:endParaRPr lang="en-IN" dirty="0"/>
          </a:p>
        </p:txBody>
      </p:sp>
    </p:spTree>
    <p:extLst>
      <p:ext uri="{BB962C8B-B14F-4D97-AF65-F5344CB8AC3E}">
        <p14:creationId xmlns:p14="http://schemas.microsoft.com/office/powerpoint/2010/main" val="20460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6563CB2-A9DE-4DAE-BEDF-7DB76E11A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418" y="923108"/>
            <a:ext cx="8517539" cy="519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92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DC70-60BB-414D-9EB4-62DEBB9DB3CD}"/>
              </a:ext>
            </a:extLst>
          </p:cNvPr>
          <p:cNvSpPr>
            <a:spLocks noGrp="1"/>
          </p:cNvSpPr>
          <p:nvPr>
            <p:ph type="title"/>
          </p:nvPr>
        </p:nvSpPr>
        <p:spPr/>
        <p:txBody>
          <a:bodyPr/>
          <a:lstStyle/>
          <a:p>
            <a:r>
              <a:rPr lang="en-IN" dirty="0"/>
              <a:t>EXPERIMENTAL INVESTIGATIONS</a:t>
            </a:r>
          </a:p>
        </p:txBody>
      </p:sp>
      <p:sp>
        <p:nvSpPr>
          <p:cNvPr id="3" name="Content Placeholder 2">
            <a:extLst>
              <a:ext uri="{FF2B5EF4-FFF2-40B4-BE49-F238E27FC236}">
                <a16:creationId xmlns:a16="http://schemas.microsoft.com/office/drawing/2014/main" id="{35601B89-8C9A-4648-B97D-25300066C8AC}"/>
              </a:ext>
            </a:extLst>
          </p:cNvPr>
          <p:cNvSpPr>
            <a:spLocks noGrp="1"/>
          </p:cNvSpPr>
          <p:nvPr>
            <p:ph idx="1"/>
          </p:nvPr>
        </p:nvSpPr>
        <p:spPr/>
        <p:txBody>
          <a:bodyPr>
            <a:normAutofit/>
          </a:bodyPr>
          <a:lstStyle/>
          <a:p>
            <a:r>
              <a:rPr lang="en-US" dirty="0"/>
              <a:t>A lot of people are actually happy with the lockdown because of the fact that they can better utilize their time to improve their skills so the emotion which was the highest is </a:t>
            </a:r>
            <a:r>
              <a:rPr lang="en-US" b="1" dirty="0"/>
              <a:t>“Joy”.</a:t>
            </a:r>
          </a:p>
          <a:p>
            <a:r>
              <a:rPr lang="en-US" dirty="0"/>
              <a:t>The second most common emotion I noticed was “</a:t>
            </a:r>
            <a:r>
              <a:rPr lang="en-US" b="1" dirty="0"/>
              <a:t>Sadness</a:t>
            </a:r>
            <a:r>
              <a:rPr lang="en-US" dirty="0"/>
              <a:t>”. This pandemic has caused a lot number of troubles and deaths in families so far and yet to cause many till a cure is actually found. So, a lot of people’s tweets were about grievances. </a:t>
            </a:r>
          </a:p>
        </p:txBody>
      </p:sp>
    </p:spTree>
    <p:extLst>
      <p:ext uri="{BB962C8B-B14F-4D97-AF65-F5344CB8AC3E}">
        <p14:creationId xmlns:p14="http://schemas.microsoft.com/office/powerpoint/2010/main" val="159338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538EE7-B9EC-4B1C-BDEC-7F069F95F290}"/>
              </a:ext>
            </a:extLst>
          </p:cNvPr>
          <p:cNvPicPr>
            <a:picLocks noChangeAspect="1"/>
          </p:cNvPicPr>
          <p:nvPr/>
        </p:nvPicPr>
        <p:blipFill>
          <a:blip r:embed="rId2"/>
          <a:stretch>
            <a:fillRect/>
          </a:stretch>
        </p:blipFill>
        <p:spPr>
          <a:xfrm>
            <a:off x="0" y="1542837"/>
            <a:ext cx="12192000" cy="3772325"/>
          </a:xfrm>
          <a:prstGeom prst="rect">
            <a:avLst/>
          </a:prstGeom>
        </p:spPr>
      </p:pic>
      <p:sp>
        <p:nvSpPr>
          <p:cNvPr id="2" name="TextBox 1">
            <a:extLst>
              <a:ext uri="{FF2B5EF4-FFF2-40B4-BE49-F238E27FC236}">
                <a16:creationId xmlns:a16="http://schemas.microsoft.com/office/drawing/2014/main" id="{885442A2-5D24-45D3-8B62-2DE6E68CA3E9}"/>
              </a:ext>
            </a:extLst>
          </p:cNvPr>
          <p:cNvSpPr txBox="1"/>
          <p:nvPr/>
        </p:nvSpPr>
        <p:spPr>
          <a:xfrm>
            <a:off x="2577738" y="487681"/>
            <a:ext cx="7036524" cy="646331"/>
          </a:xfrm>
          <a:prstGeom prst="rect">
            <a:avLst/>
          </a:prstGeom>
          <a:noFill/>
        </p:spPr>
        <p:txBody>
          <a:bodyPr wrap="square" rtlCol="0">
            <a:spAutoFit/>
          </a:bodyPr>
          <a:lstStyle/>
          <a:p>
            <a:pPr algn="ctr"/>
            <a:r>
              <a:rPr lang="en-IN" sz="3600" dirty="0">
                <a:latin typeface="+mj-lt"/>
              </a:rPr>
              <a:t>USER INTERFACE SCREENSHOTS</a:t>
            </a:r>
          </a:p>
        </p:txBody>
      </p:sp>
    </p:spTree>
    <p:extLst>
      <p:ext uri="{BB962C8B-B14F-4D97-AF65-F5344CB8AC3E}">
        <p14:creationId xmlns:p14="http://schemas.microsoft.com/office/powerpoint/2010/main" val="160961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BAD51C-004D-4D7F-99CA-86462693398D}"/>
              </a:ext>
            </a:extLst>
          </p:cNvPr>
          <p:cNvPicPr>
            <a:picLocks noChangeAspect="1"/>
          </p:cNvPicPr>
          <p:nvPr/>
        </p:nvPicPr>
        <p:blipFill>
          <a:blip r:embed="rId2"/>
          <a:stretch>
            <a:fillRect/>
          </a:stretch>
        </p:blipFill>
        <p:spPr>
          <a:xfrm>
            <a:off x="1172799" y="617221"/>
            <a:ext cx="2200275" cy="1504950"/>
          </a:xfrm>
          <a:prstGeom prst="rect">
            <a:avLst/>
          </a:prstGeom>
        </p:spPr>
      </p:pic>
      <p:sp>
        <p:nvSpPr>
          <p:cNvPr id="8" name="TextBox 7">
            <a:extLst>
              <a:ext uri="{FF2B5EF4-FFF2-40B4-BE49-F238E27FC236}">
                <a16:creationId xmlns:a16="http://schemas.microsoft.com/office/drawing/2014/main" id="{5943DDAF-EEE0-4FC0-8AC9-6687687B593D}"/>
              </a:ext>
            </a:extLst>
          </p:cNvPr>
          <p:cNvSpPr txBox="1"/>
          <p:nvPr/>
        </p:nvSpPr>
        <p:spPr>
          <a:xfrm>
            <a:off x="4632960" y="617221"/>
            <a:ext cx="7132728" cy="4801314"/>
          </a:xfrm>
          <a:prstGeom prst="rect">
            <a:avLst/>
          </a:prstGeom>
          <a:noFill/>
        </p:spPr>
        <p:txBody>
          <a:bodyPr wrap="square" rtlCol="0">
            <a:spAutoFit/>
          </a:bodyPr>
          <a:lstStyle/>
          <a:p>
            <a:pPr marL="285750" indent="-285750">
              <a:buFont typeface="Arial" panose="020B0604020202020204" pitchFamily="34" charset="0"/>
              <a:buChar char="•"/>
            </a:pPr>
            <a:r>
              <a:rPr lang="en-US" dirty="0"/>
              <a:t>Usually without certain major situations like covid-19 happening the numbers of positive and negative tweets are relatively close and stay low compared with neutral tweets. And neutral tweets are about 20% every time, this shows a significant change in how people express their feelings.</a:t>
            </a:r>
          </a:p>
          <a:p>
            <a:pPr marL="285750" indent="-285750">
              <a:buFont typeface="Arial" panose="020B0604020202020204" pitchFamily="34" charset="0"/>
              <a:buChar char="•"/>
            </a:pPr>
            <a:r>
              <a:rPr lang="en-US" dirty="0"/>
              <a:t>About 45-50% of the tweets are positive which suggests that people are fighting this in a diligent way. </a:t>
            </a:r>
          </a:p>
          <a:p>
            <a:pPr marL="285750" indent="-285750">
              <a:buFont typeface="Arial" panose="020B0604020202020204" pitchFamily="34" charset="0"/>
              <a:buChar char="•"/>
            </a:pPr>
            <a:r>
              <a:rPr lang="en-US" dirty="0"/>
              <a:t>They are looking forward to making best use of their time and hoping for a speedy recovery which also indicates that they are agreeing on the decision taken by the government although it is very difficult to follow because its nearly not possible to completely stay at home but it is essential.</a:t>
            </a:r>
          </a:p>
          <a:p>
            <a:pPr marL="285750" indent="-285750">
              <a:buFont typeface="Arial" panose="020B0604020202020204" pitchFamily="34" charset="0"/>
              <a:buChar char="•"/>
            </a:pPr>
            <a:r>
              <a:rPr lang="en-US" dirty="0"/>
              <a:t>About 25-30% of the tweets are negative which includes sadness and anger showing the problems that has been caused.</a:t>
            </a:r>
          </a:p>
          <a:p>
            <a:pPr marL="285750" indent="-285750">
              <a:buFont typeface="Arial" panose="020B0604020202020204" pitchFamily="34" charset="0"/>
              <a:buChar char="•"/>
            </a:pPr>
            <a:r>
              <a:rPr lang="en-US" dirty="0"/>
              <a:t>Also there were a lot of tweets which showed criticizing China calling Covid-19 as Chinese virus this also contributed to the negative sentiment.</a:t>
            </a:r>
            <a:endParaRPr lang="en-IN" dirty="0"/>
          </a:p>
        </p:txBody>
      </p:sp>
      <p:pic>
        <p:nvPicPr>
          <p:cNvPr id="10" name="Picture 9">
            <a:extLst>
              <a:ext uri="{FF2B5EF4-FFF2-40B4-BE49-F238E27FC236}">
                <a16:creationId xmlns:a16="http://schemas.microsoft.com/office/drawing/2014/main" id="{A66FDACB-7E63-4ED6-B039-B656797D6E3F}"/>
              </a:ext>
            </a:extLst>
          </p:cNvPr>
          <p:cNvPicPr>
            <a:picLocks noChangeAspect="1"/>
          </p:cNvPicPr>
          <p:nvPr/>
        </p:nvPicPr>
        <p:blipFill>
          <a:blip r:embed="rId3"/>
          <a:stretch>
            <a:fillRect/>
          </a:stretch>
        </p:blipFill>
        <p:spPr>
          <a:xfrm>
            <a:off x="731520" y="2245752"/>
            <a:ext cx="3311435" cy="3388445"/>
          </a:xfrm>
          <a:prstGeom prst="rect">
            <a:avLst/>
          </a:prstGeom>
        </p:spPr>
      </p:pic>
    </p:spTree>
    <p:extLst>
      <p:ext uri="{BB962C8B-B14F-4D97-AF65-F5344CB8AC3E}">
        <p14:creationId xmlns:p14="http://schemas.microsoft.com/office/powerpoint/2010/main" val="294263993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205</TotalTime>
  <Words>570</Words>
  <Application>Microsoft Office PowerPoint</Application>
  <PresentationFormat>Widescreen</PresentationFormat>
  <Paragraphs>41</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Segoe UI Light</vt:lpstr>
      <vt:lpstr>Office Theme</vt:lpstr>
      <vt:lpstr>SENTIMENT ANALYSIS  OF COVID-19 TWEETS</vt:lpstr>
      <vt:lpstr>What is sentiment analysis?</vt:lpstr>
      <vt:lpstr>PowerPoint Presentation</vt:lpstr>
      <vt:lpstr>Project analysis slide 2</vt:lpstr>
      <vt:lpstr>CURRENT PROBLEM &amp; SOLUTION</vt:lpstr>
      <vt:lpstr>PowerPoint Presentation</vt:lpstr>
      <vt:lpstr>EXPERIMENTAL INVESTIGATIONS</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COVID-19 TWEETS</dc:title>
  <dc:creator>Tejaswi Rao</dc:creator>
  <cp:lastModifiedBy>Tejaswi Rao</cp:lastModifiedBy>
  <cp:revision>12</cp:revision>
  <dcterms:created xsi:type="dcterms:W3CDTF">2020-07-15T13:33:11Z</dcterms:created>
  <dcterms:modified xsi:type="dcterms:W3CDTF">2020-07-15T18:15:42Z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