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0305-C623-47F4-8B15-15C2F79DF60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F27F-2433-43D9-8D17-0043C448F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48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0305-C623-47F4-8B15-15C2F79DF60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F27F-2433-43D9-8D17-0043C448F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80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0305-C623-47F4-8B15-15C2F79DF60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F27F-2433-43D9-8D17-0043C448F49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4509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0305-C623-47F4-8B15-15C2F79DF60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F27F-2433-43D9-8D17-0043C448F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857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0305-C623-47F4-8B15-15C2F79DF60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F27F-2433-43D9-8D17-0043C448F49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2510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0305-C623-47F4-8B15-15C2F79DF60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F27F-2433-43D9-8D17-0043C448F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3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0305-C623-47F4-8B15-15C2F79DF60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F27F-2433-43D9-8D17-0043C448F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211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0305-C623-47F4-8B15-15C2F79DF60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F27F-2433-43D9-8D17-0043C448F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71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0305-C623-47F4-8B15-15C2F79DF60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F27F-2433-43D9-8D17-0043C448F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11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0305-C623-47F4-8B15-15C2F79DF60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F27F-2433-43D9-8D17-0043C448F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29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0305-C623-47F4-8B15-15C2F79DF60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F27F-2433-43D9-8D17-0043C448F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24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0305-C623-47F4-8B15-15C2F79DF60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F27F-2433-43D9-8D17-0043C448F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42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0305-C623-47F4-8B15-15C2F79DF60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F27F-2433-43D9-8D17-0043C448F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62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0305-C623-47F4-8B15-15C2F79DF60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F27F-2433-43D9-8D17-0043C448F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65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0305-C623-47F4-8B15-15C2F79DF60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F27F-2433-43D9-8D17-0043C448F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81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60305-C623-47F4-8B15-15C2F79DF60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AF27F-2433-43D9-8D17-0043C448F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42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60305-C623-47F4-8B15-15C2F79DF60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D1AF27F-2433-43D9-8D17-0043C448F4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08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logo with red and black stripes&#10;&#10;AI-generated content may be incorrect.">
            <a:extLst>
              <a:ext uri="{FF2B5EF4-FFF2-40B4-BE49-F238E27FC236}">
                <a16:creationId xmlns:a16="http://schemas.microsoft.com/office/drawing/2014/main" id="{100C74AF-EF5C-B4E5-8BEB-54BF91058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077" y="65314"/>
            <a:ext cx="4184780" cy="257524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9DF0E08-5C50-1F54-3692-53BD2FD0EC4D}"/>
              </a:ext>
            </a:extLst>
          </p:cNvPr>
          <p:cNvSpPr/>
          <p:nvPr/>
        </p:nvSpPr>
        <p:spPr>
          <a:xfrm>
            <a:off x="3009176" y="2708711"/>
            <a:ext cx="4699820" cy="717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/>
              <a:t>JAVA SWING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8463D-2C53-2662-1903-5CE3A3BD941C}"/>
              </a:ext>
            </a:extLst>
          </p:cNvPr>
          <p:cNvSpPr txBox="1"/>
          <p:nvPr/>
        </p:nvSpPr>
        <p:spPr>
          <a:xfrm>
            <a:off x="2158481" y="3793195"/>
            <a:ext cx="80585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Submitted by : Tejaswi Sen</a:t>
            </a:r>
          </a:p>
          <a:p>
            <a:r>
              <a:rPr lang="en-IN" sz="3600" dirty="0"/>
              <a:t>Course           : BCA</a:t>
            </a:r>
          </a:p>
          <a:p>
            <a:r>
              <a:rPr lang="en-IN" sz="3600" dirty="0"/>
              <a:t>Batch             : 2025</a:t>
            </a:r>
          </a:p>
          <a:p>
            <a:r>
              <a:rPr lang="en-IN" sz="3600" dirty="0"/>
              <a:t>Date               : 24-Sep-2025</a:t>
            </a:r>
          </a:p>
        </p:txBody>
      </p:sp>
    </p:spTree>
    <p:extLst>
      <p:ext uri="{BB962C8B-B14F-4D97-AF65-F5344CB8AC3E}">
        <p14:creationId xmlns:p14="http://schemas.microsoft.com/office/powerpoint/2010/main" val="79220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9CAD4-AB3B-2D83-AF0D-43785AEF5861}"/>
              </a:ext>
            </a:extLst>
          </p:cNvPr>
          <p:cNvSpPr/>
          <p:nvPr/>
        </p:nvSpPr>
        <p:spPr>
          <a:xfrm>
            <a:off x="419877" y="121298"/>
            <a:ext cx="9050694" cy="4441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ActionListener</a:t>
            </a:r>
            <a:endParaRPr lang="en-US" sz="2000" dirty="0"/>
          </a:p>
          <a:p>
            <a:r>
              <a:rPr lang="en-US" sz="2000" b="1" dirty="0"/>
              <a:t>What it is:</a:t>
            </a:r>
            <a:r>
              <a:rPr lang="en-US" sz="2000" dirty="0"/>
              <a:t> Handles user actions, such as button clicks.</a:t>
            </a:r>
          </a:p>
          <a:p>
            <a:r>
              <a:rPr lang="en-US" sz="2000" b="1" dirty="0"/>
              <a:t>Use in Login Page:</a:t>
            </a:r>
            <a:r>
              <a:rPr lang="en-US" sz="2000" dirty="0"/>
              <a:t> When the login button is clicked, it validates the username and password and displays a success or error message</a:t>
            </a:r>
          </a:p>
          <a:p>
            <a:endParaRPr lang="en-US" sz="2000" dirty="0"/>
          </a:p>
          <a:p>
            <a:r>
              <a:rPr lang="en-US" sz="2000" b="1" dirty="0"/>
              <a:t>Message </a:t>
            </a:r>
            <a:r>
              <a:rPr lang="en-US" sz="2000" b="1" dirty="0" err="1"/>
              <a:t>JLabel</a:t>
            </a:r>
            <a:endParaRPr lang="en-US" sz="2000" dirty="0"/>
          </a:p>
          <a:p>
            <a:pPr lvl="1"/>
            <a:r>
              <a:rPr lang="en-US" sz="2000" b="1" dirty="0"/>
              <a:t>What it is:</a:t>
            </a:r>
            <a:r>
              <a:rPr lang="en-US" sz="2000" dirty="0"/>
              <a:t> An initially empty label that displays messages later.</a:t>
            </a:r>
          </a:p>
          <a:p>
            <a:pPr lvl="1"/>
            <a:r>
              <a:rPr lang="en-US" sz="2000" b="1" dirty="0"/>
              <a:t>Use in Login Page:</a:t>
            </a:r>
            <a:r>
              <a:rPr lang="en-US" sz="2000" dirty="0"/>
              <a:t> Displays “Login Successful” or “Invalid Username/Password” messages.</a:t>
            </a:r>
          </a:p>
          <a:p>
            <a:endParaRPr lang="en-US" sz="2000" dirty="0"/>
          </a:p>
          <a:p>
            <a:pPr algn="ctr"/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5D55F-BF20-AC1A-A193-F8866927D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030" y="3153746"/>
            <a:ext cx="6778946" cy="358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82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1D7593-AC47-1C39-B3E9-0043653D8FDC}"/>
              </a:ext>
            </a:extLst>
          </p:cNvPr>
          <p:cNvSpPr/>
          <p:nvPr/>
        </p:nvSpPr>
        <p:spPr>
          <a:xfrm>
            <a:off x="1567543" y="373224"/>
            <a:ext cx="7557796" cy="14555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/>
              <a:t>Login Page Design &amp;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800022-1603-A69D-4371-181C18678A89}"/>
              </a:ext>
            </a:extLst>
          </p:cNvPr>
          <p:cNvSpPr/>
          <p:nvPr/>
        </p:nvSpPr>
        <p:spPr>
          <a:xfrm>
            <a:off x="1107216" y="2062065"/>
            <a:ext cx="8630817" cy="4282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CCD6C88-7923-D606-B83D-7626E258C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979" y="2281713"/>
            <a:ext cx="841929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 Structure 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JFrame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main window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is divided into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 sections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GridLayout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1 row and 2 columns.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panel (logo or illustration).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Login form with fields and button.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 Panel 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JPanel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JLabel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logo image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ImageIcon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inside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JLabel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 color: Light Gray.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 Provides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identity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makes the interface appealing.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66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2D8744-A0C9-084F-6881-283192E56516}"/>
              </a:ext>
            </a:extLst>
          </p:cNvPr>
          <p:cNvSpPr/>
          <p:nvPr/>
        </p:nvSpPr>
        <p:spPr>
          <a:xfrm>
            <a:off x="121298" y="83975"/>
            <a:ext cx="9489233" cy="46653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C04D340-CBBC-2BDB-D4F5-347915034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06" y="83975"/>
            <a:ext cx="846603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 Panel 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JPanel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GridLayout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 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arranged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 rows x 2 columns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Username label + text field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label + password field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Empty cell + Login button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Empty cell + Message label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 color: Steel Blue (or custom color).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Padding: Added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setBorder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keep components away from edges.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 in Right Panel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JLabel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“Username”, “Password”, and message label.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JTextField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JPasswordField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input fields.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JButton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Login button.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Labels white, message yellow, background blue.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68342-915F-34D0-6CF5-C839F48D7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002" y="4086808"/>
            <a:ext cx="6952102" cy="277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EC9847-E7DB-88D3-793D-84E68E9B9E0D}"/>
              </a:ext>
            </a:extLst>
          </p:cNvPr>
          <p:cNvSpPr/>
          <p:nvPr/>
        </p:nvSpPr>
        <p:spPr>
          <a:xfrm>
            <a:off x="230155" y="1366934"/>
            <a:ext cx="10105053" cy="44507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E53C37A-4441-3877-8A9D-3A41AC20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55" y="1514793"/>
            <a:ext cx="968726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Interaction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 button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clicked,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ActionListener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validates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credentials.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JLabel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shows “Login Successful” or “Invalid Username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/Password”.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Flow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 panel draws attention to the logo.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 panel clearly guides the user to enter credentials and login.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 ensures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 spacing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neat alignment, and professional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appearance.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470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16CFC4-E4E5-E4C3-91D1-80CF15C2E7A4}"/>
              </a:ext>
            </a:extLst>
          </p:cNvPr>
          <p:cNvSpPr/>
          <p:nvPr/>
        </p:nvSpPr>
        <p:spPr>
          <a:xfrm>
            <a:off x="1847461" y="102637"/>
            <a:ext cx="6195527" cy="16141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/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6DA683-23C5-89B5-DB2F-A84B926AC0A9}"/>
              </a:ext>
            </a:extLst>
          </p:cNvPr>
          <p:cNvSpPr/>
          <p:nvPr/>
        </p:nvSpPr>
        <p:spPr>
          <a:xfrm>
            <a:off x="643811" y="1959429"/>
            <a:ext cx="9265298" cy="411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DE98FF-2454-111D-A613-5D112D297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45100"/>
            <a:ext cx="809413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successfully developed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 Page using Java Swing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clean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professional GUI.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demonstrates the use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Swing components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JPanel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JLabel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JTextField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JPasswordField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JButton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 handling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ActionListener makes the interface interactive.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login page provides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and user-friendly access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Layouts, colors, and borders ensure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visually appealing design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5426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F357B8-C8CF-2A2F-8076-73130084F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81" y="598652"/>
            <a:ext cx="8073761" cy="38132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40FA3F-A7F1-ABAB-DFC5-A8A61520EADA}"/>
              </a:ext>
            </a:extLst>
          </p:cNvPr>
          <p:cNvSpPr/>
          <p:nvPr/>
        </p:nvSpPr>
        <p:spPr>
          <a:xfrm>
            <a:off x="2369975" y="4572001"/>
            <a:ext cx="5374433" cy="1296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Username = Tejaswi </a:t>
            </a:r>
          </a:p>
          <a:p>
            <a:pPr algn="ctr"/>
            <a:r>
              <a:rPr lang="en-IN" sz="3600" dirty="0"/>
              <a:t>Password = 1234</a:t>
            </a:r>
          </a:p>
        </p:txBody>
      </p:sp>
    </p:spTree>
    <p:extLst>
      <p:ext uri="{BB962C8B-B14F-4D97-AF65-F5344CB8AC3E}">
        <p14:creationId xmlns:p14="http://schemas.microsoft.com/office/powerpoint/2010/main" val="87905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A63428-9FFB-AE63-C4C9-ADA1B2165617}"/>
              </a:ext>
            </a:extLst>
          </p:cNvPr>
          <p:cNvSpPr/>
          <p:nvPr/>
        </p:nvSpPr>
        <p:spPr>
          <a:xfrm>
            <a:off x="1838131" y="326572"/>
            <a:ext cx="6606074" cy="1530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200" dirty="0"/>
              <a:t>Future Scope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126C57-841A-A4F9-8A69-CA5D1B5A7BEB}"/>
              </a:ext>
            </a:extLst>
          </p:cNvPr>
          <p:cNvSpPr/>
          <p:nvPr/>
        </p:nvSpPr>
        <p:spPr>
          <a:xfrm>
            <a:off x="270589" y="2146040"/>
            <a:ext cx="10711542" cy="4105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B17323-F0C3-C9A1-7295-156FC0C42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78" y="2305949"/>
            <a:ext cx="899958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with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allow multiple users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credential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 the login page into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 College Management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modules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students, staff, attendance, and exams.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role-based login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(Admin, Staff, Student) for better access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GUI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animations, themes, and more interactive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543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5C4EB2-AC78-9002-ADAC-18BCEF1B2725}"/>
              </a:ext>
            </a:extLst>
          </p:cNvPr>
          <p:cNvSpPr/>
          <p:nvPr/>
        </p:nvSpPr>
        <p:spPr>
          <a:xfrm>
            <a:off x="1959429" y="177282"/>
            <a:ext cx="6858000" cy="1231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200" dirty="0"/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63DDDB-1285-BF3C-EB0A-F95CABC07CE4}"/>
              </a:ext>
            </a:extLst>
          </p:cNvPr>
          <p:cNvSpPr/>
          <p:nvPr/>
        </p:nvSpPr>
        <p:spPr>
          <a:xfrm>
            <a:off x="793102" y="1651518"/>
            <a:ext cx="8714792" cy="2771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Swing</a:t>
            </a:r>
            <a:r>
              <a:rPr lang="en-US" sz="1600" dirty="0"/>
              <a:t> is a </a:t>
            </a:r>
            <a:r>
              <a:rPr lang="en-US" sz="1600" b="1" dirty="0"/>
              <a:t>part of Java Foundation Classes (JFC)</a:t>
            </a:r>
            <a:r>
              <a:rPr lang="en-US" sz="1600" dirty="0"/>
              <a:t> and is a </a:t>
            </a:r>
            <a:r>
              <a:rPr lang="en-US" sz="1600" b="1" dirty="0"/>
              <a:t>lightweight GUI toolkit</a:t>
            </a:r>
            <a:r>
              <a:rPr lang="en-US" sz="1600" dirty="0"/>
              <a:t> provided by Java to create </a:t>
            </a:r>
            <a:r>
              <a:rPr lang="en-US" sz="1600" b="1" dirty="0"/>
              <a:t>graphical user interfaces (GUIs)</a:t>
            </a:r>
            <a:r>
              <a:rPr lang="en-US" sz="1600" dirty="0"/>
              <a:t> for desktop applications. It allows developers to build </a:t>
            </a:r>
            <a:r>
              <a:rPr lang="en-US" sz="1600" b="1" dirty="0"/>
              <a:t>rich, interactive, and platform-independent interfaces</a:t>
            </a:r>
            <a:r>
              <a:rPr lang="en-US" sz="1600" dirty="0"/>
              <a:t> that can include windows, panels, buttons, text fields, labels, images, tables, trees, menus, and many other components.</a:t>
            </a:r>
          </a:p>
          <a:p>
            <a:r>
              <a:rPr lang="en-US" sz="1600" dirty="0"/>
              <a:t>Swing is built on top of </a:t>
            </a:r>
            <a:r>
              <a:rPr lang="en-US" sz="1600" b="1" dirty="0"/>
              <a:t>AWT (Abstract Window Toolkit)</a:t>
            </a:r>
            <a:r>
              <a:rPr lang="en-US" sz="1600" dirty="0"/>
              <a:t> but is more flexible because it provides </a:t>
            </a:r>
            <a:r>
              <a:rPr lang="en-US" sz="1600" b="1" dirty="0"/>
              <a:t>“lightweight” components</a:t>
            </a:r>
            <a:r>
              <a:rPr lang="en-US" sz="1600" dirty="0"/>
              <a:t>, which means they do not rely entirely on the native operating system’s GUI resources. This makes Swing applications more </a:t>
            </a:r>
            <a:r>
              <a:rPr lang="en-US" sz="1600" b="1" dirty="0"/>
              <a:t>portable across different operating systems</a:t>
            </a:r>
            <a:r>
              <a:rPr lang="en-US" sz="1600" dirty="0"/>
              <a:t>.</a:t>
            </a:r>
          </a:p>
          <a:p>
            <a:r>
              <a:rPr lang="en-US" sz="1600" dirty="0"/>
              <a:t>Swing supports:</a:t>
            </a:r>
          </a:p>
          <a:p>
            <a:pPr algn="ctr"/>
            <a:endParaRPr lang="en-IN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36A49-913E-8CA5-2EED-E363A443B8D4}"/>
              </a:ext>
            </a:extLst>
          </p:cNvPr>
          <p:cNvSpPr/>
          <p:nvPr/>
        </p:nvSpPr>
        <p:spPr>
          <a:xfrm>
            <a:off x="1576873" y="4217437"/>
            <a:ext cx="7147249" cy="1819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developed a </a:t>
            </a:r>
            <a:r>
              <a:rPr lang="en-US" b="1" dirty="0"/>
              <a:t>desktop login page project</a:t>
            </a:r>
            <a:r>
              <a:rPr lang="en-US" dirty="0"/>
              <a:t> based on Java Swing, focusing on building a </a:t>
            </a:r>
            <a:r>
              <a:rPr lang="en-US" b="1" dirty="0"/>
              <a:t>Graphical User Interface (GUI)</a:t>
            </a:r>
            <a:r>
              <a:rPr lang="en-US" dirty="0"/>
              <a:t> for a college management system. The project utilizes multiple </a:t>
            </a:r>
            <a:r>
              <a:rPr lang="en-US" b="1" dirty="0"/>
              <a:t>object-oriented concepts</a:t>
            </a:r>
            <a:r>
              <a:rPr lang="en-US" dirty="0"/>
              <a:t> and incorporates several </a:t>
            </a:r>
            <a:r>
              <a:rPr lang="en-US" b="1" dirty="0"/>
              <a:t>header files and classes</a:t>
            </a:r>
            <a:r>
              <a:rPr lang="en-US" dirty="0"/>
              <a:t> to structure the code efficiently.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82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3050BE-B113-20D8-0615-34338D77AD4C}"/>
              </a:ext>
            </a:extLst>
          </p:cNvPr>
          <p:cNvSpPr/>
          <p:nvPr/>
        </p:nvSpPr>
        <p:spPr>
          <a:xfrm>
            <a:off x="2435289" y="326571"/>
            <a:ext cx="5775649" cy="14089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200" dirty="0"/>
              <a:t>Summary: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9A11D0-5175-4CF3-CB05-A6D7723AC9EB}"/>
              </a:ext>
            </a:extLst>
          </p:cNvPr>
          <p:cNvSpPr/>
          <p:nvPr/>
        </p:nvSpPr>
        <p:spPr>
          <a:xfrm>
            <a:off x="1250302" y="2034073"/>
            <a:ext cx="7753739" cy="4124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err="1"/>
              <a:t>JFrame</a:t>
            </a:r>
            <a:r>
              <a:rPr lang="en-IN" sz="2400" b="1" dirty="0"/>
              <a:t>:</a:t>
            </a:r>
            <a:r>
              <a:rPr lang="en-IN" sz="2400" dirty="0"/>
              <a:t> Main window</a:t>
            </a:r>
          </a:p>
          <a:p>
            <a:r>
              <a:rPr lang="en-IN" sz="2400" b="1" dirty="0" err="1"/>
              <a:t>JPanel</a:t>
            </a:r>
            <a:r>
              <a:rPr lang="en-IN" sz="2400" b="1" dirty="0"/>
              <a:t>:</a:t>
            </a:r>
            <a:r>
              <a:rPr lang="en-IN" sz="2400" dirty="0"/>
              <a:t> Sections (Left image, Right login form)</a:t>
            </a:r>
          </a:p>
          <a:p>
            <a:r>
              <a:rPr lang="en-IN" sz="2400" b="1" dirty="0" err="1"/>
              <a:t>JLabel</a:t>
            </a:r>
            <a:r>
              <a:rPr lang="en-IN" sz="2400" b="1" dirty="0"/>
              <a:t>:</a:t>
            </a:r>
            <a:r>
              <a:rPr lang="en-IN" sz="2400" dirty="0"/>
              <a:t> Displays text and images</a:t>
            </a:r>
          </a:p>
          <a:p>
            <a:r>
              <a:rPr lang="en-IN" sz="2400" b="1" dirty="0" err="1"/>
              <a:t>JTextField</a:t>
            </a:r>
            <a:r>
              <a:rPr lang="en-IN" sz="2400" b="1" dirty="0"/>
              <a:t> / </a:t>
            </a:r>
            <a:r>
              <a:rPr lang="en-IN" sz="2400" b="1" dirty="0" err="1"/>
              <a:t>JPasswordField</a:t>
            </a:r>
            <a:r>
              <a:rPr lang="en-IN" sz="2400" b="1" dirty="0"/>
              <a:t>:</a:t>
            </a:r>
            <a:r>
              <a:rPr lang="en-IN" sz="2400" dirty="0"/>
              <a:t> User input</a:t>
            </a:r>
          </a:p>
          <a:p>
            <a:r>
              <a:rPr lang="en-IN" sz="2400" b="1" dirty="0" err="1"/>
              <a:t>JButton</a:t>
            </a:r>
            <a:r>
              <a:rPr lang="en-IN" sz="2400" b="1" dirty="0"/>
              <a:t>:</a:t>
            </a:r>
            <a:r>
              <a:rPr lang="en-IN" sz="2400" dirty="0"/>
              <a:t> Performs login action</a:t>
            </a:r>
          </a:p>
          <a:p>
            <a:r>
              <a:rPr lang="en-IN" sz="2400" b="1" dirty="0"/>
              <a:t>Layouts:</a:t>
            </a:r>
            <a:r>
              <a:rPr lang="en-IN" sz="2400" dirty="0"/>
              <a:t> Arranges components neatly</a:t>
            </a:r>
          </a:p>
          <a:p>
            <a:r>
              <a:rPr lang="en-IN" sz="2400" b="1" dirty="0" err="1"/>
              <a:t>Colors</a:t>
            </a:r>
            <a:r>
              <a:rPr lang="en-IN" sz="2400" b="1" dirty="0"/>
              <a:t> &amp; Borders:</a:t>
            </a:r>
            <a:r>
              <a:rPr lang="en-IN" sz="2400" dirty="0"/>
              <a:t> Makes GUI attractive and organized</a:t>
            </a:r>
          </a:p>
          <a:p>
            <a:r>
              <a:rPr lang="en-IN" sz="2400" b="1" dirty="0"/>
              <a:t>ActionListener:</a:t>
            </a:r>
            <a:r>
              <a:rPr lang="en-IN" sz="2400" dirty="0"/>
              <a:t> Handles button click events</a:t>
            </a:r>
          </a:p>
          <a:p>
            <a:pPr algn="ctr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5086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13F715-884B-045E-A4C1-67F009F2DC03}"/>
              </a:ext>
            </a:extLst>
          </p:cNvPr>
          <p:cNvSpPr/>
          <p:nvPr/>
        </p:nvSpPr>
        <p:spPr>
          <a:xfrm>
            <a:off x="3321324" y="276610"/>
            <a:ext cx="4254758" cy="8677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/>
              <a:t>Header files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EF08E9-0BD2-7CBA-7CDC-848DA9E884CC}"/>
              </a:ext>
            </a:extLst>
          </p:cNvPr>
          <p:cNvSpPr/>
          <p:nvPr/>
        </p:nvSpPr>
        <p:spPr>
          <a:xfrm>
            <a:off x="653144" y="1496884"/>
            <a:ext cx="8714245" cy="4982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CE7C067-4CEA-82C0-A9D7-EBF07C533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67" y="2054089"/>
            <a:ext cx="8714245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javax.swing.*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all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Swing GUI components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creating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windows, panels, buttons, labels,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text fields, tables, and other interface elements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java.awt.*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 managers, colors, fonts, and graphics utilities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arrange components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set colors, fonts, sizes, and make the GUI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look neat and attractive.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java.awt.event.*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event-handling classes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 and respond to user actions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button clicks, mouse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movements, or keyboard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8972203-E017-D1DC-0E60-7C5759018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984" y="1496884"/>
            <a:ext cx="3254022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4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EE7FFC-DF4D-67D7-E4E9-E309B37AFB28}"/>
              </a:ext>
            </a:extLst>
          </p:cNvPr>
          <p:cNvSpPr/>
          <p:nvPr/>
        </p:nvSpPr>
        <p:spPr>
          <a:xfrm>
            <a:off x="2015412" y="-32657"/>
            <a:ext cx="6186196" cy="1035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Swing Components Used in Login Page</a:t>
            </a:r>
            <a:endParaRPr lang="en-IN" sz="36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8166A5-645A-FE0E-3D16-08FE3070C76A}"/>
              </a:ext>
            </a:extLst>
          </p:cNvPr>
          <p:cNvSpPr/>
          <p:nvPr/>
        </p:nvSpPr>
        <p:spPr>
          <a:xfrm>
            <a:off x="811761" y="2519265"/>
            <a:ext cx="8201610" cy="41707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err="1"/>
              <a:t>JFrame</a:t>
            </a:r>
            <a:endParaRPr lang="en-IN" dirty="0"/>
          </a:p>
          <a:p>
            <a:r>
              <a:rPr lang="en-IN" b="1" dirty="0"/>
              <a:t>Kya </a:t>
            </a:r>
            <a:r>
              <a:rPr lang="en-IN" b="1" dirty="0" err="1"/>
              <a:t>hai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IN" dirty="0" err="1"/>
              <a:t>JFrame</a:t>
            </a:r>
            <a:r>
              <a:rPr lang="en-IN" dirty="0"/>
              <a:t> ek main window </a:t>
            </a:r>
            <a:r>
              <a:rPr lang="en-IN" dirty="0" err="1"/>
              <a:t>hoti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 </a:t>
            </a:r>
            <a:r>
              <a:rPr lang="en-IN" dirty="0" err="1"/>
              <a:t>jisme</a:t>
            </a:r>
            <a:r>
              <a:rPr lang="en-IN" dirty="0"/>
              <a:t> hum GUI ka sara content </a:t>
            </a:r>
            <a:r>
              <a:rPr lang="en-IN" dirty="0" err="1"/>
              <a:t>rakhte</a:t>
            </a:r>
            <a:r>
              <a:rPr lang="en-IN" dirty="0"/>
              <a:t> hain.</a:t>
            </a:r>
          </a:p>
          <a:p>
            <a:r>
              <a:rPr lang="en-IN" b="1" dirty="0"/>
              <a:t>Use in Login Page:</a:t>
            </a:r>
            <a:r>
              <a:rPr lang="en-IN" dirty="0"/>
              <a:t> Login page ka pura interface </a:t>
            </a:r>
            <a:r>
              <a:rPr lang="en-IN" dirty="0" err="1"/>
              <a:t>isi</a:t>
            </a:r>
            <a:r>
              <a:rPr lang="en-IN" dirty="0"/>
              <a:t> window </a:t>
            </a:r>
            <a:r>
              <a:rPr lang="en-IN" dirty="0" err="1"/>
              <a:t>mein</a:t>
            </a:r>
            <a:r>
              <a:rPr lang="en-IN" dirty="0"/>
              <a:t> show </a:t>
            </a:r>
            <a:r>
              <a:rPr lang="en-IN" dirty="0" err="1"/>
              <a:t>hota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. Hum </a:t>
            </a:r>
            <a:r>
              <a:rPr lang="en-IN" dirty="0" err="1"/>
              <a:t>isme</a:t>
            </a:r>
            <a:r>
              <a:rPr lang="en-IN" dirty="0"/>
              <a:t> left panel (image) aur right panel (login form) add </a:t>
            </a:r>
            <a:r>
              <a:rPr lang="en-IN" dirty="0" err="1"/>
              <a:t>karte</a:t>
            </a:r>
            <a:r>
              <a:rPr lang="en-IN" dirty="0"/>
              <a:t> hain.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 err="1"/>
              <a:t>JPanel</a:t>
            </a:r>
            <a:endParaRPr lang="en-IN" dirty="0"/>
          </a:p>
          <a:p>
            <a:r>
              <a:rPr lang="en-IN" b="1" dirty="0"/>
              <a:t>Kya </a:t>
            </a:r>
            <a:r>
              <a:rPr lang="en-IN" b="1" dirty="0" err="1"/>
              <a:t>hai</a:t>
            </a:r>
            <a:r>
              <a:rPr lang="en-IN" b="1" dirty="0"/>
              <a:t>:</a:t>
            </a:r>
            <a:r>
              <a:rPr lang="en-IN" dirty="0"/>
              <a:t> </a:t>
            </a:r>
            <a:r>
              <a:rPr lang="en-IN" dirty="0" err="1"/>
              <a:t>JPanel</a:t>
            </a:r>
            <a:r>
              <a:rPr lang="en-IN" dirty="0"/>
              <a:t> ek container </a:t>
            </a:r>
            <a:r>
              <a:rPr lang="en-IN" dirty="0" err="1"/>
              <a:t>hai</a:t>
            </a:r>
            <a:r>
              <a:rPr lang="en-IN" dirty="0"/>
              <a:t> </a:t>
            </a:r>
            <a:r>
              <a:rPr lang="en-IN" dirty="0" err="1"/>
              <a:t>jisme</a:t>
            </a:r>
            <a:r>
              <a:rPr lang="en-IN" dirty="0"/>
              <a:t> hum components ko group </a:t>
            </a:r>
            <a:r>
              <a:rPr lang="en-IN" dirty="0" err="1"/>
              <a:t>kar</a:t>
            </a:r>
            <a:r>
              <a:rPr lang="en-IN" dirty="0"/>
              <a:t> </a:t>
            </a:r>
            <a:r>
              <a:rPr lang="en-IN" dirty="0" err="1"/>
              <a:t>sakte</a:t>
            </a:r>
            <a:r>
              <a:rPr lang="en-IN" dirty="0"/>
              <a:t> hain.</a:t>
            </a:r>
          </a:p>
          <a:p>
            <a:r>
              <a:rPr lang="en-IN" b="1" dirty="0"/>
              <a:t>Use in Login Page:</a:t>
            </a:r>
            <a:r>
              <a:rPr lang="en-IN" dirty="0"/>
              <a:t> Left panel me logo image, right panel me username/password fields aur login button </a:t>
            </a:r>
            <a:r>
              <a:rPr lang="en-IN" dirty="0" err="1"/>
              <a:t>rakhe</a:t>
            </a:r>
            <a:r>
              <a:rPr lang="en-IN" dirty="0"/>
              <a:t> </a:t>
            </a:r>
            <a:r>
              <a:rPr lang="en-IN" dirty="0" err="1"/>
              <a:t>gaye</a:t>
            </a:r>
            <a:r>
              <a:rPr lang="en-IN" dirty="0"/>
              <a:t> hain. Isse GUI organized aur neat </a:t>
            </a:r>
            <a:r>
              <a:rPr lang="en-IN" dirty="0" err="1"/>
              <a:t>dikhta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36618114-A601-0FC7-634F-6D77A2949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788" y="1073020"/>
            <a:ext cx="4105830" cy="144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6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B69443-C48B-2E20-2BB1-9DFD0D9B9384}"/>
              </a:ext>
            </a:extLst>
          </p:cNvPr>
          <p:cNvSpPr/>
          <p:nvPr/>
        </p:nvSpPr>
        <p:spPr>
          <a:xfrm>
            <a:off x="744893" y="251927"/>
            <a:ext cx="7932576" cy="4152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/>
              <a:t>JLabel</a:t>
            </a:r>
            <a:endParaRPr lang="en-US" sz="2000" dirty="0"/>
          </a:p>
          <a:p>
            <a:r>
              <a:rPr lang="en-US" sz="2000" b="1" dirty="0"/>
              <a:t>What it is:</a:t>
            </a:r>
            <a:r>
              <a:rPr lang="en-US" sz="2000" dirty="0"/>
              <a:t> </a:t>
            </a:r>
            <a:r>
              <a:rPr lang="en-US" sz="2000" dirty="0" err="1"/>
              <a:t>JLabel</a:t>
            </a:r>
            <a:r>
              <a:rPr lang="en-US" sz="2000" dirty="0"/>
              <a:t> is used to display text or images.</a:t>
            </a:r>
          </a:p>
          <a:p>
            <a:r>
              <a:rPr lang="en-US" sz="2000" b="1" dirty="0"/>
              <a:t>Use in Login Page:</a:t>
            </a:r>
            <a:r>
              <a:rPr lang="en-US" sz="2000" dirty="0"/>
              <a:t> Used for labels like “Username” and “Password” and for displaying the logo image on the left panel.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 err="1"/>
              <a:t>JTextField</a:t>
            </a:r>
            <a:endParaRPr lang="en-US" sz="2000" dirty="0"/>
          </a:p>
          <a:p>
            <a:r>
              <a:rPr lang="en-US" sz="2000" b="1" dirty="0"/>
              <a:t>What it is:</a:t>
            </a:r>
            <a:r>
              <a:rPr lang="en-US" sz="2000" dirty="0"/>
              <a:t> A single-line text input field.</a:t>
            </a:r>
          </a:p>
          <a:p>
            <a:r>
              <a:rPr lang="en-US" sz="2000" b="1" dirty="0"/>
              <a:t>Use in Login Page:</a:t>
            </a:r>
            <a:r>
              <a:rPr lang="en-US" sz="2000" dirty="0"/>
              <a:t> Allows the user to enter the username.</a:t>
            </a:r>
          </a:p>
          <a:p>
            <a:endParaRPr lang="en-US" sz="2000" dirty="0"/>
          </a:p>
          <a:p>
            <a:pPr algn="ctr"/>
            <a:endParaRPr lang="en-IN" sz="2000" dirty="0"/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256FA929-314B-3E24-67E8-EB3A9F976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17" y="5275902"/>
            <a:ext cx="9038284" cy="1180881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0A4E9FAE-B63E-63A2-F1F3-AD3F3BDDDD04}"/>
              </a:ext>
            </a:extLst>
          </p:cNvPr>
          <p:cNvSpPr/>
          <p:nvPr/>
        </p:nvSpPr>
        <p:spPr>
          <a:xfrm>
            <a:off x="4115764" y="3659094"/>
            <a:ext cx="1062725" cy="18086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38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38FC9E-515D-D03E-50A7-E029E07D3F83}"/>
              </a:ext>
            </a:extLst>
          </p:cNvPr>
          <p:cNvSpPr/>
          <p:nvPr/>
        </p:nvSpPr>
        <p:spPr>
          <a:xfrm>
            <a:off x="149290" y="167950"/>
            <a:ext cx="10422293" cy="46839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err="1"/>
              <a:t>JPasswordField</a:t>
            </a:r>
            <a:endParaRPr lang="en-US" sz="2400" dirty="0"/>
          </a:p>
          <a:p>
            <a:r>
              <a:rPr lang="en-US" sz="2400" b="1" dirty="0"/>
              <a:t>What it is:</a:t>
            </a:r>
            <a:r>
              <a:rPr lang="en-US" sz="2400" dirty="0"/>
              <a:t> A special text field that hides input characters.</a:t>
            </a:r>
          </a:p>
          <a:p>
            <a:r>
              <a:rPr lang="en-US" sz="2400" b="1" dirty="0"/>
              <a:t>Use in Login Page:</a:t>
            </a:r>
            <a:r>
              <a:rPr lang="en-US" sz="2400" dirty="0"/>
              <a:t> Allows the user to securely enter the password</a:t>
            </a:r>
          </a:p>
          <a:p>
            <a:endParaRPr lang="en-US" sz="2400" dirty="0"/>
          </a:p>
          <a:p>
            <a:r>
              <a:rPr lang="en-US" sz="2400" b="1" dirty="0" err="1"/>
              <a:t>JButton</a:t>
            </a:r>
            <a:endParaRPr lang="en-US" sz="2400" dirty="0"/>
          </a:p>
          <a:p>
            <a:r>
              <a:rPr lang="en-US" sz="2400" b="1" dirty="0"/>
              <a:t>What it is:</a:t>
            </a:r>
            <a:r>
              <a:rPr lang="en-US" sz="2400" dirty="0"/>
              <a:t> A clickable button.</a:t>
            </a:r>
          </a:p>
          <a:p>
            <a:r>
              <a:rPr lang="en-US" sz="2400" b="1" dirty="0"/>
              <a:t>Use in Login Page:</a:t>
            </a:r>
            <a:r>
              <a:rPr lang="en-US" sz="2400" dirty="0"/>
              <a:t> When the login button is clicked, it triggers username/password validation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algn="ctr"/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711A1-9BDA-2189-B863-A288189BA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16" y="5492568"/>
            <a:ext cx="9182309" cy="1010869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010C141A-F54A-02A9-368C-993F532748F9}"/>
              </a:ext>
            </a:extLst>
          </p:cNvPr>
          <p:cNvSpPr/>
          <p:nvPr/>
        </p:nvSpPr>
        <p:spPr>
          <a:xfrm>
            <a:off x="4833257" y="3666931"/>
            <a:ext cx="1147665" cy="19687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57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1CD8F9-D40C-AFEC-B99B-0077999B46FC}"/>
              </a:ext>
            </a:extLst>
          </p:cNvPr>
          <p:cNvSpPr/>
          <p:nvPr/>
        </p:nvSpPr>
        <p:spPr>
          <a:xfrm>
            <a:off x="662474" y="130628"/>
            <a:ext cx="9060024" cy="48612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Layouts (</a:t>
            </a:r>
            <a:r>
              <a:rPr lang="en-US" sz="2000" b="1" dirty="0" err="1"/>
              <a:t>GridLayout</a:t>
            </a:r>
            <a:r>
              <a:rPr lang="en-US" sz="2000" b="1" dirty="0"/>
              <a:t>, </a:t>
            </a:r>
            <a:r>
              <a:rPr lang="en-US" sz="2000" b="1" dirty="0" err="1"/>
              <a:t>BorderLayout</a:t>
            </a:r>
            <a:r>
              <a:rPr lang="en-US" sz="2000" b="1" dirty="0"/>
              <a:t>)</a:t>
            </a:r>
            <a:endParaRPr lang="en-US" sz="2000" dirty="0"/>
          </a:p>
          <a:p>
            <a:r>
              <a:rPr lang="en-US" sz="2000" b="1" dirty="0"/>
              <a:t>What it is:</a:t>
            </a:r>
            <a:r>
              <a:rPr lang="en-US" sz="2000" dirty="0"/>
              <a:t> Layout managers control the arrangement of components.</a:t>
            </a:r>
          </a:p>
          <a:p>
            <a:r>
              <a:rPr lang="en-US" sz="2000" b="1" dirty="0"/>
              <a:t>Use in Login Page:  </a:t>
            </a:r>
          </a:p>
          <a:p>
            <a:r>
              <a:rPr lang="en-US" sz="2000" dirty="0"/>
              <a:t>  	Right panel: </a:t>
            </a:r>
            <a:r>
              <a:rPr lang="en-US" sz="2000" dirty="0" err="1"/>
              <a:t>GridLayout</a:t>
            </a:r>
            <a:r>
              <a:rPr lang="en-US" sz="2000" dirty="0"/>
              <a:t> with 4 rows and 2 columns organizes username/password fields, button, and messages neatly</a:t>
            </a:r>
          </a:p>
          <a:p>
            <a:r>
              <a:rPr lang="en-US" sz="2000" dirty="0" err="1"/>
              <a:t>JFrame</a:t>
            </a:r>
            <a:r>
              <a:rPr lang="en-US" sz="2000" dirty="0"/>
              <a:t>: </a:t>
            </a:r>
            <a:r>
              <a:rPr lang="en-US" sz="2000" dirty="0" err="1"/>
              <a:t>GridLayout</a:t>
            </a:r>
            <a:r>
              <a:rPr lang="en-US" sz="2000" dirty="0"/>
              <a:t> (1 row, 2 columns) is used to place the left and right panels side by side.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 err="1"/>
              <a:t>setBackground</a:t>
            </a:r>
            <a:r>
              <a:rPr lang="en-US" sz="2000" b="1" dirty="0"/>
              <a:t> / </a:t>
            </a:r>
            <a:r>
              <a:rPr lang="en-US" sz="2000" b="1" dirty="0" err="1"/>
              <a:t>setForeground</a:t>
            </a:r>
            <a:endParaRPr lang="en-US" sz="2000" dirty="0"/>
          </a:p>
          <a:p>
            <a:r>
              <a:rPr lang="en-US" sz="2000" b="1" dirty="0"/>
              <a:t>What it is:</a:t>
            </a:r>
            <a:r>
              <a:rPr lang="en-US" sz="2000" dirty="0"/>
              <a:t> Sets colors for panels and text.</a:t>
            </a:r>
          </a:p>
          <a:p>
            <a:r>
              <a:rPr lang="en-US" sz="2000" b="1" dirty="0"/>
              <a:t>Use in Login Page:</a:t>
            </a:r>
            <a:r>
              <a:rPr lang="en-US" sz="2000" dirty="0"/>
              <a:t> The right panel has a blue background, and text is white/yellow to make the GUI readable and attractive.</a:t>
            </a:r>
          </a:p>
          <a:p>
            <a:endParaRPr lang="en-US" sz="2000" dirty="0"/>
          </a:p>
          <a:p>
            <a:pPr algn="ctr"/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66FAF-EFE6-E8CB-90DD-7EA3E152D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64" y="4361550"/>
            <a:ext cx="6695928" cy="236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1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4A2BE9-7783-D855-2772-630625F0C98A}"/>
              </a:ext>
            </a:extLst>
          </p:cNvPr>
          <p:cNvSpPr/>
          <p:nvPr/>
        </p:nvSpPr>
        <p:spPr>
          <a:xfrm>
            <a:off x="475861" y="125963"/>
            <a:ext cx="8789436" cy="3806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Borders (</a:t>
            </a:r>
            <a:r>
              <a:rPr lang="en-US" sz="2000" b="1" dirty="0" err="1"/>
              <a:t>setBorder</a:t>
            </a:r>
            <a:r>
              <a:rPr lang="en-US" sz="2000" b="1" dirty="0"/>
              <a:t>)</a:t>
            </a:r>
            <a:endParaRPr lang="en-US" sz="2000" dirty="0"/>
          </a:p>
          <a:p>
            <a:r>
              <a:rPr lang="en-US" sz="2000" b="1" dirty="0"/>
              <a:t>What it is:</a:t>
            </a:r>
            <a:r>
              <a:rPr lang="en-US" sz="2000" dirty="0"/>
              <a:t> Adds padding around components.</a:t>
            </a:r>
          </a:p>
          <a:p>
            <a:r>
              <a:rPr lang="en-US" sz="2000" b="1" dirty="0"/>
              <a:t>Use in Login Page:</a:t>
            </a:r>
            <a:r>
              <a:rPr lang="en-US" sz="2000" dirty="0"/>
              <a:t> Provides spacing between the edges of the panel and the components, making the interface look clean and professional</a:t>
            </a:r>
          </a:p>
          <a:p>
            <a:endParaRPr lang="en-US" sz="2000" dirty="0"/>
          </a:p>
          <a:p>
            <a:r>
              <a:rPr lang="en-US" sz="2000" b="1" dirty="0"/>
              <a:t>ActionListener</a:t>
            </a:r>
            <a:endParaRPr lang="en-US" sz="2000" dirty="0"/>
          </a:p>
          <a:p>
            <a:r>
              <a:rPr lang="en-US" sz="2000" b="1" dirty="0"/>
              <a:t>What it is:</a:t>
            </a:r>
            <a:r>
              <a:rPr lang="en-US" sz="2000" dirty="0"/>
              <a:t> Handles user actions, such as button clicks.</a:t>
            </a:r>
          </a:p>
          <a:p>
            <a:r>
              <a:rPr lang="en-US" sz="2000" b="1" dirty="0"/>
              <a:t>Use in Login Page:</a:t>
            </a:r>
            <a:r>
              <a:rPr lang="en-US" sz="2000" dirty="0"/>
              <a:t> When the login button is clicked, it validates the username and password and displays a success or error message.</a:t>
            </a:r>
          </a:p>
          <a:p>
            <a:endParaRPr lang="en-US" sz="2000" dirty="0"/>
          </a:p>
          <a:p>
            <a:pPr algn="ctr"/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9E0574-A979-207C-3DBD-FB38642FE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73" y="4003841"/>
            <a:ext cx="9876376" cy="2728196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2218233D-1134-48D1-3D30-6ACCDE03CE3B}"/>
              </a:ext>
            </a:extLst>
          </p:cNvPr>
          <p:cNvSpPr/>
          <p:nvPr/>
        </p:nvSpPr>
        <p:spPr>
          <a:xfrm>
            <a:off x="5029200" y="3196744"/>
            <a:ext cx="989045" cy="15115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1855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1232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Unicode MS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Tejaswi Sen</dc:creator>
  <cp:lastModifiedBy>Tejaswi Sen</cp:lastModifiedBy>
  <cp:revision>3</cp:revision>
  <dcterms:created xsi:type="dcterms:W3CDTF">2025-09-23T18:47:28Z</dcterms:created>
  <dcterms:modified xsi:type="dcterms:W3CDTF">2025-09-24T02:01:40Z</dcterms:modified>
</cp:coreProperties>
</file>