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45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1648093" y="501588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08851" y="-240576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5459870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01734" y="3081605"/>
            <a:ext cx="2325011" cy="1441507"/>
          </a:xfrm>
          <a:custGeom>
            <a:avLst/>
            <a:gdLst/>
            <a:ahLst/>
            <a:cxnLst/>
            <a:rect r="r" b="b" t="t" l="l"/>
            <a:pathLst>
              <a:path h="1441507" w="2325011">
                <a:moveTo>
                  <a:pt x="0" y="0"/>
                </a:moveTo>
                <a:lnTo>
                  <a:pt x="2325011" y="0"/>
                </a:lnTo>
                <a:lnTo>
                  <a:pt x="2325011" y="1441507"/>
                </a:lnTo>
                <a:lnTo>
                  <a:pt x="0" y="1441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50066" y="2912928"/>
            <a:ext cx="8978553" cy="1519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9"/>
              </a:lnSpc>
            </a:pPr>
            <a:r>
              <a:rPr lang="en-US" sz="8963" spc="878">
                <a:solidFill>
                  <a:srgbClr val="231F20"/>
                </a:solidFill>
                <a:latin typeface="Oswald Bold"/>
              </a:rPr>
              <a:t>VESLUMNI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038725"/>
            <a:ext cx="3463183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6"/>
              </a:lnSpc>
            </a:pPr>
            <a:r>
              <a:rPr lang="en-US" sz="2771">
                <a:solidFill>
                  <a:srgbClr val="231F20"/>
                </a:solidFill>
                <a:latin typeface="Oswald"/>
              </a:rPr>
              <a:t>BY</a:t>
            </a:r>
          </a:p>
          <a:p>
            <a:pPr algn="ctr">
              <a:lnSpc>
                <a:spcPts val="3326"/>
              </a:lnSpc>
            </a:pPr>
            <a:r>
              <a:rPr lang="en-US" sz="2771">
                <a:solidFill>
                  <a:srgbClr val="231F20"/>
                </a:solidFill>
                <a:latin typeface="Oswald"/>
              </a:rPr>
              <a:t>TEJASWI KOUL</a:t>
            </a:r>
          </a:p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771">
                <a:solidFill>
                  <a:srgbClr val="231F20"/>
                </a:solidFill>
                <a:latin typeface="Oswald"/>
              </a:rPr>
              <a:t>D15 B 31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10978" y="8842772"/>
            <a:ext cx="316146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</a:pPr>
            <a:r>
              <a:rPr lang="en-US" sz="2671">
                <a:solidFill>
                  <a:srgbClr val="231F20"/>
                </a:solidFill>
                <a:latin typeface="Oswald"/>
              </a:rPr>
              <a:t>UNDER THE GUIDANCE OF</a:t>
            </a:r>
          </a:p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sz="2671">
                <a:solidFill>
                  <a:srgbClr val="231F20"/>
                </a:solidFill>
                <a:latin typeface="Oswald"/>
              </a:rPr>
              <a:t>-DR.RAVITA MISHRA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63571" y="731514"/>
            <a:ext cx="14132484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3200" spc="313">
                <a:solidFill>
                  <a:srgbClr val="231F20"/>
                </a:solidFill>
                <a:latin typeface="Oswald Bold"/>
              </a:rPr>
              <a:t>VIVEKANANDA EDUCATIONAL SOCIETY </a:t>
            </a:r>
          </a:p>
          <a:p>
            <a:pPr algn="ctr">
              <a:lnSpc>
                <a:spcPts val="3360"/>
              </a:lnSpc>
            </a:pPr>
            <a:r>
              <a:rPr lang="en-US" sz="3200" spc="313">
                <a:solidFill>
                  <a:srgbClr val="231F20"/>
                </a:solidFill>
                <a:latin typeface="Oswald Bold"/>
              </a:rPr>
              <a:t>INSTITUTE OF TECHNOLOGY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3200" spc="313">
                <a:solidFill>
                  <a:srgbClr val="231F20"/>
                </a:solidFill>
                <a:latin typeface="Oswald Bold"/>
              </a:rPr>
              <a:t>INFT DEPT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459870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0112" y="768872"/>
            <a:ext cx="4260628" cy="8489428"/>
          </a:xfrm>
          <a:custGeom>
            <a:avLst/>
            <a:gdLst/>
            <a:ahLst/>
            <a:cxnLst/>
            <a:rect r="r" b="b" t="t" l="l"/>
            <a:pathLst>
              <a:path h="8489428" w="4260628">
                <a:moveTo>
                  <a:pt x="0" y="0"/>
                </a:moveTo>
                <a:lnTo>
                  <a:pt x="4260628" y="0"/>
                </a:lnTo>
                <a:lnTo>
                  <a:pt x="4260628" y="8489428"/>
                </a:lnTo>
                <a:lnTo>
                  <a:pt x="0" y="8489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11" r="-11583" b="-71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6513" y="892697"/>
            <a:ext cx="7612837" cy="113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748"/>
              </a:lnSpc>
            </a:pPr>
            <a:r>
              <a:rPr lang="en-US" sz="8332" spc="816">
                <a:solidFill>
                  <a:srgbClr val="231F20"/>
                </a:solidFill>
                <a:latin typeface="Oswald Bold"/>
              </a:rPr>
              <a:t>SIGN UP 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6513" y="2575806"/>
            <a:ext cx="7984037" cy="563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Intuitive design with fields for name, username, email, and password.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Efficient authentication mechanisms with error feedback using a snack bar.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Option to navigate back to the login page for existing users.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459870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75509" y="1028700"/>
            <a:ext cx="3999724" cy="8285380"/>
          </a:xfrm>
          <a:custGeom>
            <a:avLst/>
            <a:gdLst/>
            <a:ahLst/>
            <a:cxnLst/>
            <a:rect r="r" b="b" t="t" l="l"/>
            <a:pathLst>
              <a:path h="8285380" w="3999724">
                <a:moveTo>
                  <a:pt x="0" y="0"/>
                </a:moveTo>
                <a:lnTo>
                  <a:pt x="3999724" y="0"/>
                </a:lnTo>
                <a:lnTo>
                  <a:pt x="3999724" y="8285380"/>
                </a:lnTo>
                <a:lnTo>
                  <a:pt x="0" y="8285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169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29705" y="1028700"/>
            <a:ext cx="3835913" cy="8229600"/>
          </a:xfrm>
          <a:custGeom>
            <a:avLst/>
            <a:gdLst/>
            <a:ahLst/>
            <a:cxnLst/>
            <a:rect r="r" b="b" t="t" l="l"/>
            <a:pathLst>
              <a:path h="8229600" w="3835913">
                <a:moveTo>
                  <a:pt x="0" y="0"/>
                </a:moveTo>
                <a:lnTo>
                  <a:pt x="3835913" y="0"/>
                </a:lnTo>
                <a:lnTo>
                  <a:pt x="38359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6513" y="536904"/>
            <a:ext cx="7241638" cy="110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538"/>
              </a:lnSpc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HOME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001" y="2727545"/>
            <a:ext cx="7984037" cy="486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8042" indent="-299021" lvl="1">
              <a:lnSpc>
                <a:spcPts val="3517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Displays posts with profile , usernames, captions, and likes.</a:t>
            </a:r>
          </a:p>
          <a:p>
            <a:pPr>
              <a:lnSpc>
                <a:spcPts val="3517"/>
              </a:lnSpc>
            </a:pPr>
          </a:p>
          <a:p>
            <a:pPr marL="598042" indent="-299021" lvl="1">
              <a:lnSpc>
                <a:spcPts val="3517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Drawer bar with options: Home, Profile, Members, About Us, Contact Us, Logout.</a:t>
            </a:r>
          </a:p>
          <a:p>
            <a:pPr>
              <a:lnSpc>
                <a:spcPts val="3517"/>
              </a:lnSpc>
            </a:pPr>
          </a:p>
          <a:p>
            <a:pPr marL="598042" indent="-299021" lvl="1">
              <a:lnSpc>
                <a:spcPts val="3517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Buttons for navigating to different sections: Home, Members List, Post Page, Chat, More.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459870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41458" y="1717792"/>
            <a:ext cx="4115974" cy="7269794"/>
          </a:xfrm>
          <a:custGeom>
            <a:avLst/>
            <a:gdLst/>
            <a:ahLst/>
            <a:cxnLst/>
            <a:rect r="r" b="b" t="t" l="l"/>
            <a:pathLst>
              <a:path h="7269794" w="4115974">
                <a:moveTo>
                  <a:pt x="0" y="0"/>
                </a:moveTo>
                <a:lnTo>
                  <a:pt x="4115974" y="0"/>
                </a:lnTo>
                <a:lnTo>
                  <a:pt x="4115974" y="7269793"/>
                </a:lnTo>
                <a:lnTo>
                  <a:pt x="0" y="72697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75" r="-9843" b="-865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29705" y="1717792"/>
            <a:ext cx="3369789" cy="7269794"/>
          </a:xfrm>
          <a:custGeom>
            <a:avLst/>
            <a:gdLst/>
            <a:ahLst/>
            <a:cxnLst/>
            <a:rect r="r" b="b" t="t" l="l"/>
            <a:pathLst>
              <a:path h="7269794" w="3369789">
                <a:moveTo>
                  <a:pt x="0" y="0"/>
                </a:moveTo>
                <a:lnTo>
                  <a:pt x="3369789" y="0"/>
                </a:lnTo>
                <a:lnTo>
                  <a:pt x="3369789" y="7269793"/>
                </a:lnTo>
                <a:lnTo>
                  <a:pt x="0" y="72697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29" r="-49270" b="-1096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53231" y="504490"/>
            <a:ext cx="8991020" cy="181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68"/>
              </a:lnSpc>
            </a:pPr>
            <a:r>
              <a:rPr lang="en-US" sz="6732" spc="659">
                <a:solidFill>
                  <a:srgbClr val="231F20"/>
                </a:solidFill>
                <a:latin typeface="Oswald Bold"/>
              </a:rPr>
              <a:t>PROFILE PAGE &amp; MEMBERS PAGE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148" y="2660913"/>
            <a:ext cx="7984037" cy="563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Allows alumni to change their username and bio.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Displays all of the user's posted posts below.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Option to return to the home page.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Displays a list of signed-up alumni along with their bios.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Provides a platform for alumni to connect with each other.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545595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74250" y="1553215"/>
            <a:ext cx="3161902" cy="6412779"/>
          </a:xfrm>
          <a:custGeom>
            <a:avLst/>
            <a:gdLst/>
            <a:ahLst/>
            <a:cxnLst/>
            <a:rect r="r" b="b" t="t" l="l"/>
            <a:pathLst>
              <a:path h="6412779" w="3161902">
                <a:moveTo>
                  <a:pt x="0" y="0"/>
                </a:moveTo>
                <a:lnTo>
                  <a:pt x="3161902" y="0"/>
                </a:lnTo>
                <a:lnTo>
                  <a:pt x="3161902" y="6412780"/>
                </a:lnTo>
                <a:lnTo>
                  <a:pt x="0" y="64127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11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70633" y="1553215"/>
            <a:ext cx="4255154" cy="6412779"/>
          </a:xfrm>
          <a:custGeom>
            <a:avLst/>
            <a:gdLst/>
            <a:ahLst/>
            <a:cxnLst/>
            <a:rect r="r" b="b" t="t" l="l"/>
            <a:pathLst>
              <a:path h="6412779" w="4255154">
                <a:moveTo>
                  <a:pt x="0" y="0"/>
                </a:moveTo>
                <a:lnTo>
                  <a:pt x="4255154" y="0"/>
                </a:lnTo>
                <a:lnTo>
                  <a:pt x="4255154" y="6412780"/>
                </a:lnTo>
                <a:lnTo>
                  <a:pt x="0" y="64127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3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53231" y="504490"/>
            <a:ext cx="8991020" cy="181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068"/>
              </a:lnSpc>
            </a:pPr>
            <a:r>
              <a:rPr lang="en-US" sz="6732" spc="659">
                <a:solidFill>
                  <a:srgbClr val="231F20"/>
                </a:solidFill>
                <a:latin typeface="Oswald Bold"/>
              </a:rPr>
              <a:t>POST PAGE &amp; CHATLIST PAGE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148" y="2660913"/>
            <a:ext cx="7526837" cy="718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98"/>
              </a:lnSpc>
            </a:pPr>
            <a:r>
              <a:rPr lang="en-US" sz="2969" spc="291">
                <a:solidFill>
                  <a:srgbClr val="231F20"/>
                </a:solidFill>
                <a:latin typeface="DM Sans Semi-Bold"/>
              </a:rPr>
              <a:t>Post Page: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Allows users to create new posts by adding captions and selecting images from storage.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Provides options for posting and navigating back to the home page.</a:t>
            </a:r>
          </a:p>
          <a:p>
            <a:pPr>
              <a:lnSpc>
                <a:spcPts val="4098"/>
              </a:lnSpc>
            </a:pPr>
            <a:r>
              <a:rPr lang="en-US" sz="2969" spc="291">
                <a:solidFill>
                  <a:srgbClr val="231F20"/>
                </a:solidFill>
                <a:latin typeface="DM Sans Semi-Bold"/>
              </a:rPr>
              <a:t>Chat Page: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Displays a list of members available for chat.</a:t>
            </a: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Enables users to send messages and engage in real-time conversations.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031045" y="8904672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53678" y="1644321"/>
            <a:ext cx="3770672" cy="7367874"/>
          </a:xfrm>
          <a:custGeom>
            <a:avLst/>
            <a:gdLst/>
            <a:ahLst/>
            <a:cxnLst/>
            <a:rect r="r" b="b" t="t" l="l"/>
            <a:pathLst>
              <a:path h="7367874" w="3770672">
                <a:moveTo>
                  <a:pt x="0" y="0"/>
                </a:moveTo>
                <a:lnTo>
                  <a:pt x="3770672" y="0"/>
                </a:lnTo>
                <a:lnTo>
                  <a:pt x="3770672" y="7367875"/>
                </a:lnTo>
                <a:lnTo>
                  <a:pt x="0" y="7367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3425" y="536904"/>
            <a:ext cx="10172320" cy="110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538"/>
              </a:lnSpc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CHAT SCREEN PAGE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91521" y="3018793"/>
            <a:ext cx="7526837" cy="512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Provides a text input field for typing messages.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Allows users to send messages and engage in real-time conversations.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Supports message threading for organized communication.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1289242" y="672669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72337" y="926086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13757" y="1248879"/>
            <a:ext cx="3789097" cy="8009421"/>
          </a:xfrm>
          <a:custGeom>
            <a:avLst/>
            <a:gdLst/>
            <a:ahLst/>
            <a:cxnLst/>
            <a:rect r="r" b="b" t="t" l="l"/>
            <a:pathLst>
              <a:path h="8009421" w="3789097">
                <a:moveTo>
                  <a:pt x="0" y="0"/>
                </a:moveTo>
                <a:lnTo>
                  <a:pt x="3789097" y="0"/>
                </a:lnTo>
                <a:lnTo>
                  <a:pt x="3789097" y="8009421"/>
                </a:lnTo>
                <a:lnTo>
                  <a:pt x="0" y="8009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7863" b="-48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3425" y="536904"/>
            <a:ext cx="10172320" cy="110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538"/>
              </a:lnSpc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MORE PAGE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7942" y="3300784"/>
            <a:ext cx="7526837" cy="721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Offers additional options such as links to the college website, placement statistics, current events, and information about college cells/clubs.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Provides access to relevant resources and information for alumni.</a:t>
            </a:r>
          </a:p>
          <a:p>
            <a:pPr>
              <a:lnSpc>
                <a:spcPts val="4098"/>
              </a:lnSpc>
            </a:pPr>
          </a:p>
          <a:p>
            <a:pPr>
              <a:lnSpc>
                <a:spcPts val="4098"/>
              </a:lnSpc>
            </a:pPr>
          </a:p>
          <a:p>
            <a:pPr>
              <a:lnSpc>
                <a:spcPts val="4098"/>
              </a:lnSpc>
            </a:pPr>
          </a:p>
          <a:p>
            <a:pPr>
              <a:lnSpc>
                <a:spcPts val="4098"/>
              </a:lnSpc>
            </a:pPr>
          </a:p>
          <a:p>
            <a:pPr>
              <a:lnSpc>
                <a:spcPts val="437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2737630" y="8621698"/>
            <a:ext cx="21231717" cy="9110337"/>
          </a:xfrm>
          <a:custGeom>
            <a:avLst/>
            <a:gdLst/>
            <a:ahLst/>
            <a:cxnLst/>
            <a:rect r="r" b="b" t="t" l="l"/>
            <a:pathLst>
              <a:path h="9110337" w="21231717">
                <a:moveTo>
                  <a:pt x="0" y="0"/>
                </a:moveTo>
                <a:lnTo>
                  <a:pt x="21231717" y="0"/>
                </a:lnTo>
                <a:lnTo>
                  <a:pt x="21231717" y="9110337"/>
                </a:lnTo>
                <a:lnTo>
                  <a:pt x="0" y="911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409838" y="2186981"/>
          <a:ext cx="15485858" cy="5915025"/>
        </p:xfrm>
        <a:graphic>
          <a:graphicData uri="http://schemas.openxmlformats.org/drawingml/2006/table">
            <a:tbl>
              <a:tblPr/>
              <a:tblGrid>
                <a:gridCol w="4010634"/>
                <a:gridCol w="6453074"/>
                <a:gridCol w="5022150"/>
              </a:tblGrid>
              <a:tr h="1227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Oswald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DFBFB"/>
                          </a:solidFill>
                          <a:latin typeface="Oswa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Oswald Bold"/>
                        </a:rPr>
                        <a:t>link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5626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swald"/>
                        </a:rPr>
                        <a:t>Sonal Sawant , Pooja Jamdhade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Oswald"/>
                        </a:rPr>
                        <a:t>App for alumni connect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swald"/>
                        </a:rPr>
                        <a:t>https://www.irjet.net/archives/V8/i5/IRJET-V8I5435.pdf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6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swald"/>
                        </a:rPr>
                        <a:t>Sanika Bhandare, Sonam Jeughale, Shivani More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Oswald"/>
                        </a:rPr>
                        <a:t>Android app for alumni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swald"/>
                        </a:rPr>
                        <a:t>https://www.ijirmps.org/papers/2023/3/230140.pdf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6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swald"/>
                        </a:rPr>
                        <a:t>P.Aruna, M.Sharmila Begum and D.Maghesh Kumar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Oswald"/>
                        </a:rPr>
                        <a:t>Alumni Smart Connect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swald"/>
                        </a:rPr>
                        <a:t>https://www.ijtrd.com/papers/IJTRD4230.pdf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102892" y="278688"/>
            <a:ext cx="13617940" cy="136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22"/>
              </a:lnSpc>
              <a:spcBef>
                <a:spcPct val="0"/>
              </a:spcBef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LITERATURE SURVEY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382530" y="-1147568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59438" y="3410571"/>
            <a:ext cx="10405021" cy="8438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344">
                <a:solidFill>
                  <a:srgbClr val="000000"/>
                </a:solidFill>
                <a:latin typeface="DM Sans"/>
              </a:rPr>
              <a:t>The creation of the VESlumni app marks a remarkable milestone in harnessing modern technology to tackle alumni networking challenges effectively. Through the utilization of Flutter and integration with Firebase services, this project showcases the feasibility of developing a versatile and feature-rich networking platform. </a:t>
            </a:r>
          </a:p>
          <a:p>
            <a:pPr algn="ctr">
              <a:lnSpc>
                <a:spcPts val="4308"/>
              </a:lnSpc>
            </a:pPr>
          </a:p>
          <a:p>
            <a:pPr algn="ctr">
              <a:lnSpc>
                <a:spcPts val="4308"/>
              </a:lnSpc>
            </a:pPr>
          </a:p>
          <a:p>
            <a:pPr algn="ctr">
              <a:lnSpc>
                <a:spcPts val="4308"/>
              </a:lnSpc>
            </a:pPr>
          </a:p>
          <a:p>
            <a:pPr algn="ctr">
              <a:lnSpc>
                <a:spcPts val="4308"/>
              </a:lnSpc>
            </a:pPr>
          </a:p>
          <a:p>
            <a:pPr algn="ctr">
              <a:lnSpc>
                <a:spcPts val="4308"/>
              </a:lnSpc>
            </a:pPr>
          </a:p>
          <a:p>
            <a:pPr algn="ctr">
              <a:lnSpc>
                <a:spcPts val="4308"/>
              </a:lnSpc>
            </a:pPr>
          </a:p>
          <a:p>
            <a:pPr algn="ctr" marL="0" indent="0" lvl="0">
              <a:lnSpc>
                <a:spcPts val="430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46313" y="1022186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24242" y="1184111"/>
            <a:ext cx="3647202" cy="3647202"/>
          </a:xfrm>
          <a:custGeom>
            <a:avLst/>
            <a:gdLst/>
            <a:ahLst/>
            <a:cxnLst/>
            <a:rect r="r" b="b" t="t" l="l"/>
            <a:pathLst>
              <a:path h="3647202" w="3647202">
                <a:moveTo>
                  <a:pt x="0" y="0"/>
                </a:moveTo>
                <a:lnTo>
                  <a:pt x="3647202" y="0"/>
                </a:lnTo>
                <a:lnTo>
                  <a:pt x="3647202" y="3647203"/>
                </a:lnTo>
                <a:lnTo>
                  <a:pt x="0" y="3647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407869">
            <a:off x="-4278570" y="1063784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0550930" y="114349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3980780" y="915077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1393" y="1383544"/>
            <a:ext cx="724163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11864" y="3222536"/>
            <a:ext cx="13373717" cy="37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8042" indent="-299021" lvl="1">
              <a:lnSpc>
                <a:spcPts val="3822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Singh, Shrestha. (2016). "Revolutionizing Alumni Engagement through Innovative Technology." Alumnus Quarterly Review.</a:t>
            </a:r>
          </a:p>
          <a:p>
            <a:pPr>
              <a:lnSpc>
                <a:spcPts val="3822"/>
              </a:lnSpc>
            </a:pPr>
          </a:p>
          <a:p>
            <a:pPr marL="598042" indent="-299021" lvl="1">
              <a:lnSpc>
                <a:spcPts val="3822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Vyangar</a:t>
            </a:r>
            <a:r>
              <a:rPr lang="en-US" sz="2769" spc="271">
                <a:solidFill>
                  <a:srgbClr val="231F20"/>
                </a:solidFill>
                <a:latin typeface="DM Sans"/>
              </a:rPr>
              <a:t>, Anagha. (2018). "Navigating Alumni Networks: Strategies for Effective Networking." Alumni Insights Journal.</a:t>
            </a:r>
          </a:p>
          <a:p>
            <a:pPr>
              <a:lnSpc>
                <a:spcPts val="3822"/>
              </a:lnSpc>
            </a:pPr>
          </a:p>
          <a:p>
            <a:pPr marL="598042" indent="-299021" lvl="1">
              <a:lnSpc>
                <a:spcPts val="3822"/>
              </a:lnSpc>
              <a:buFont typeface="Arial"/>
              <a:buChar char="•"/>
            </a:pPr>
            <a:r>
              <a:rPr lang="en-US" sz="2769" spc="271">
                <a:solidFill>
                  <a:srgbClr val="231F20"/>
                </a:solidFill>
                <a:latin typeface="DM Sans"/>
              </a:rPr>
              <a:t>kansana,keshav</a:t>
            </a:r>
            <a:r>
              <a:rPr lang="en-US" sz="2769" spc="271">
                <a:solidFill>
                  <a:srgbClr val="231F20"/>
                </a:solidFill>
                <a:latin typeface="DM Sans"/>
              </a:rPr>
              <a:t>. (2021). "The Evolution of Alumni Platforms: Trends and Future Directions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8723" y="6552336"/>
            <a:ext cx="4135657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0988356" y="1623807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ER DIAGRAM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IMPLEMENTATION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LITERATURE  SURVEY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27718" y="895350"/>
            <a:ext cx="8904094" cy="136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22"/>
              </a:lnSpc>
              <a:spcBef>
                <a:spcPct val="0"/>
              </a:spcBef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3663698" y="5699648"/>
            <a:ext cx="11426523" cy="11724977"/>
          </a:xfrm>
          <a:custGeom>
            <a:avLst/>
            <a:gdLst/>
            <a:ahLst/>
            <a:cxnLst/>
            <a:rect r="r" b="b" t="t" l="l"/>
            <a:pathLst>
              <a:path h="11724977" w="11426523">
                <a:moveTo>
                  <a:pt x="0" y="0"/>
                </a:moveTo>
                <a:lnTo>
                  <a:pt x="11426524" y="0"/>
                </a:lnTo>
                <a:lnTo>
                  <a:pt x="11426524" y="11724977"/>
                </a:lnTo>
                <a:lnTo>
                  <a:pt x="0" y="117249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90963" y="3045064"/>
            <a:ext cx="13005922" cy="427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7159" indent="-293580" lvl="1">
              <a:lnSpc>
                <a:spcPts val="3807"/>
              </a:lnSpc>
              <a:buFont typeface="Arial"/>
              <a:buChar char="•"/>
            </a:pPr>
            <a:r>
              <a:rPr lang="en-US" sz="2719">
                <a:solidFill>
                  <a:srgbClr val="231F20"/>
                </a:solidFill>
                <a:latin typeface="DM Sans"/>
              </a:rPr>
              <a:t>VESLUMNI IS YOUR DEDICATED HUB FOR CONNECTING WITH FELLOW VESIT ALUMNI, PROVIDING A VIRTUAL MEETING PLACE WHERE YOU CAN SHARE UPDATES, ENGAGE IN DISCUSSIONS, AND STAY CONNECTED WITH OUR VIBRANT COMMUNITY.</a:t>
            </a:r>
          </a:p>
          <a:p>
            <a:pPr algn="ctr">
              <a:lnSpc>
                <a:spcPts val="3807"/>
              </a:lnSpc>
            </a:pPr>
          </a:p>
          <a:p>
            <a:pPr algn="ctr" marL="587159" indent="-293580" lvl="1">
              <a:lnSpc>
                <a:spcPts val="3807"/>
              </a:lnSpc>
              <a:buFont typeface="Arial"/>
              <a:buChar char="•"/>
            </a:pPr>
            <a:r>
              <a:rPr lang="en-US" sz="2719">
                <a:solidFill>
                  <a:srgbClr val="231F20"/>
                </a:solidFill>
                <a:latin typeface="DM Sans"/>
              </a:rPr>
              <a:t>With features like posting updates, viewing news feeds, and staying informed about events and placements, VESlumni is your go-to for alumni connections and reliving college memories. </a:t>
            </a:r>
          </a:p>
          <a:p>
            <a:pPr algn="ctr">
              <a:lnSpc>
                <a:spcPts val="380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008235" y="-812282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8888" y="1223937"/>
            <a:ext cx="12078838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49"/>
              </a:lnSpc>
              <a:spcBef>
                <a:spcPct val="0"/>
              </a:spcBef>
            </a:pPr>
            <a:r>
              <a:rPr lang="en-US" sz="7500" spc="735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4097603" y="4525599"/>
            <a:ext cx="12401581" cy="12725503"/>
          </a:xfrm>
          <a:custGeom>
            <a:avLst/>
            <a:gdLst/>
            <a:ahLst/>
            <a:cxnLst/>
            <a:rect r="r" b="b" t="t" l="l"/>
            <a:pathLst>
              <a:path h="12725503" w="12401581">
                <a:moveTo>
                  <a:pt x="0" y="0"/>
                </a:moveTo>
                <a:lnTo>
                  <a:pt x="12401581" y="0"/>
                </a:lnTo>
                <a:lnTo>
                  <a:pt x="12401581" y="12725503"/>
                </a:lnTo>
                <a:lnTo>
                  <a:pt x="0" y="127255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71733" y="2762307"/>
            <a:ext cx="13561898" cy="887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5"/>
              </a:lnSpc>
            </a:pPr>
          </a:p>
          <a:p>
            <a:pPr algn="ctr" marL="598504" indent="-299252" lvl="1">
              <a:lnSpc>
                <a:spcPts val="4185"/>
              </a:lnSpc>
              <a:buFont typeface="Arial"/>
              <a:buChar char="•"/>
            </a:pPr>
            <a:r>
              <a:rPr lang="en-US" sz="2772">
                <a:solidFill>
                  <a:srgbClr val="231F20"/>
                </a:solidFill>
                <a:latin typeface="DM Sans"/>
              </a:rPr>
              <a:t>VESIT alumni lack a centralized platform for effective communication and engagement.Existing methods, like scattered social media groups and email chains, hinder seamless interaction.</a:t>
            </a:r>
          </a:p>
          <a:p>
            <a:pPr algn="ctr">
              <a:lnSpc>
                <a:spcPts val="4185"/>
              </a:lnSpc>
            </a:pPr>
          </a:p>
          <a:p>
            <a:pPr algn="ctr" marL="598504" indent="-299252" lvl="1">
              <a:lnSpc>
                <a:spcPts val="4185"/>
              </a:lnSpc>
              <a:buFont typeface="Arial"/>
              <a:buChar char="•"/>
            </a:pPr>
            <a:r>
              <a:rPr lang="en-US" sz="2772">
                <a:solidFill>
                  <a:srgbClr val="231F20"/>
                </a:solidFill>
                <a:latin typeface="DM Sans"/>
              </a:rPr>
              <a:t>A dedicated mobile app, VESlumni, aims to address this gap by offering a user-friendly solution that promotes seamless interaction, update sharing, and community engagement.</a:t>
            </a:r>
          </a:p>
          <a:p>
            <a:pPr algn="ctr">
              <a:lnSpc>
                <a:spcPts val="4185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  <a:p>
            <a:pPr algn="ctr">
              <a:lnSpc>
                <a:spcPts val="478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7184" y="1248547"/>
            <a:ext cx="12973632" cy="127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91"/>
              </a:lnSpc>
              <a:spcBef>
                <a:spcPct val="0"/>
              </a:spcBef>
            </a:pPr>
            <a:r>
              <a:rPr lang="en-US" sz="7530" spc="737">
                <a:solidFill>
                  <a:srgbClr val="231F20"/>
                </a:solidFill>
                <a:latin typeface="Oswald Bold"/>
              </a:rPr>
              <a:t>PROJECT OBJECTIVES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4144481" y="5869448"/>
            <a:ext cx="10346362" cy="10616603"/>
          </a:xfrm>
          <a:custGeom>
            <a:avLst/>
            <a:gdLst/>
            <a:ahLst/>
            <a:cxnLst/>
            <a:rect r="r" b="b" t="t" l="l"/>
            <a:pathLst>
              <a:path h="10616603" w="10346362">
                <a:moveTo>
                  <a:pt x="0" y="0"/>
                </a:moveTo>
                <a:lnTo>
                  <a:pt x="10346362" y="0"/>
                </a:lnTo>
                <a:lnTo>
                  <a:pt x="10346362" y="10616603"/>
                </a:lnTo>
                <a:lnTo>
                  <a:pt x="0" y="106166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1771" y="3382162"/>
            <a:ext cx="15107841" cy="827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8042" indent="-299021" lvl="1">
              <a:lnSpc>
                <a:spcPts val="5512"/>
              </a:lnSpc>
              <a:buFont typeface="Arial"/>
              <a:buChar char="•"/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FACILITATE ALUMNI CONNECTIONS, FOSTERING A VIBRANT COMMUNITY.</a:t>
            </a:r>
          </a:p>
          <a:p>
            <a:pPr algn="ctr" marL="598042" indent="-299021" lvl="1">
              <a:lnSpc>
                <a:spcPts val="5512"/>
              </a:lnSpc>
              <a:buFont typeface="Arial"/>
              <a:buChar char="•"/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ENABLE SEAMLESS SHARING OF UPDATES AND ACHIEVEMENTS.</a:t>
            </a:r>
          </a:p>
          <a:p>
            <a:pPr algn="ctr" marL="598042" indent="-299021" lvl="1">
              <a:lnSpc>
                <a:spcPts val="5512"/>
              </a:lnSpc>
              <a:buFont typeface="Arial"/>
              <a:buChar char="•"/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PERSONALIZE NEWS FEED FOR INFORMED COMMUNITY ENGAGEMENT.</a:t>
            </a:r>
          </a:p>
          <a:p>
            <a:pPr algn="ctr" marL="598042" indent="-299021" lvl="1">
              <a:lnSpc>
                <a:spcPts val="5512"/>
              </a:lnSpc>
              <a:buFont typeface="Arial"/>
              <a:buChar char="•"/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IMPLEMENT EFFORTLESS CHATTING FUNCTIONALITY FOR COMMUNICATION.</a:t>
            </a:r>
          </a:p>
          <a:p>
            <a:pPr algn="ctr" marL="598042" indent="-299021" lvl="1">
              <a:lnSpc>
                <a:spcPts val="5512"/>
              </a:lnSpc>
              <a:buFont typeface="Arial"/>
              <a:buChar char="•"/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PROVIDE TIMELY UPDATES ON COLLEGE EVENTS AND PLACEMENTS.</a:t>
            </a: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</a:p>
          <a:p>
            <a:pPr algn="ctr">
              <a:lnSpc>
                <a:spcPts val="5512"/>
              </a:lnSpc>
            </a:pPr>
            <a:r>
              <a:rPr lang="en-US" sz="2769" spc="263">
                <a:solidFill>
                  <a:srgbClr val="231F20"/>
                </a:solidFill>
                <a:latin typeface="DM Sans"/>
              </a:rPr>
              <a:t>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59643" y="665222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90607" y="2148048"/>
            <a:ext cx="11192760" cy="5990903"/>
          </a:xfrm>
          <a:custGeom>
            <a:avLst/>
            <a:gdLst/>
            <a:ahLst/>
            <a:cxnLst/>
            <a:rect r="r" b="b" t="t" l="l"/>
            <a:pathLst>
              <a:path h="5990903" w="11192760">
                <a:moveTo>
                  <a:pt x="0" y="0"/>
                </a:moveTo>
                <a:lnTo>
                  <a:pt x="11192761" y="0"/>
                </a:lnTo>
                <a:lnTo>
                  <a:pt x="11192761" y="5990904"/>
                </a:lnTo>
                <a:lnTo>
                  <a:pt x="0" y="5990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7059" y="324193"/>
            <a:ext cx="7416941" cy="127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91"/>
              </a:lnSpc>
            </a:pPr>
            <a:r>
              <a:rPr lang="en-US" sz="7530" spc="737">
                <a:solidFill>
                  <a:srgbClr val="231F20"/>
                </a:solidFill>
                <a:latin typeface="Oswald Bold"/>
              </a:rPr>
              <a:t>ER DIAGRAM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614469" y="-809820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9667" y="1825225"/>
            <a:ext cx="12521825" cy="127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94"/>
              </a:lnSpc>
              <a:spcBef>
                <a:spcPct val="0"/>
              </a:spcBef>
            </a:pPr>
            <a:r>
              <a:rPr lang="en-US" sz="7532" spc="738">
                <a:solidFill>
                  <a:srgbClr val="231F20"/>
                </a:solidFill>
                <a:latin typeface="Oswald Bold"/>
              </a:rPr>
              <a:t>SOFTWARE REQUIREMENTS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5959915" y="464802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2907" y="2112623"/>
            <a:ext cx="8872181" cy="849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58"/>
              </a:lnSpc>
            </a:pPr>
          </a:p>
          <a:p>
            <a:pPr>
              <a:lnSpc>
                <a:spcPts val="5725"/>
              </a:lnSpc>
            </a:pPr>
          </a:p>
          <a:p>
            <a:pPr marL="691072" indent="-345536" lvl="1">
              <a:lnSpc>
                <a:spcPts val="5089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DM Sans"/>
              </a:rPr>
              <a:t>FLUTTER SDK</a:t>
            </a:r>
          </a:p>
          <a:p>
            <a:pPr marL="691072" indent="-345536" lvl="1">
              <a:lnSpc>
                <a:spcPts val="5089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DM Sans"/>
              </a:rPr>
              <a:t>DART PROGRAMMING LANGUAGE</a:t>
            </a:r>
          </a:p>
          <a:p>
            <a:pPr marL="691072" indent="-345536" lvl="1">
              <a:lnSpc>
                <a:spcPts val="5089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DM Sans"/>
              </a:rPr>
              <a:t>ANDROID STUDIO IDE</a:t>
            </a:r>
          </a:p>
          <a:p>
            <a:pPr marL="691072" indent="-345536" lvl="1">
              <a:lnSpc>
                <a:spcPts val="5089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DM Sans"/>
              </a:rPr>
              <a:t>FIREBASE FOR BACKEND SERVICES</a:t>
            </a:r>
          </a:p>
          <a:p>
            <a:pPr marL="691072" indent="-345536" lvl="1">
              <a:lnSpc>
                <a:spcPts val="5089"/>
              </a:lnSpc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DM Sans"/>
              </a:rPr>
              <a:t>GIT FOR VERSION CONTROL MANAGEMENT</a:t>
            </a:r>
          </a:p>
          <a:p>
            <a:pPr>
              <a:lnSpc>
                <a:spcPts val="5089"/>
              </a:lnSpc>
            </a:pPr>
          </a:p>
          <a:p>
            <a:pPr>
              <a:lnSpc>
                <a:spcPts val="5089"/>
              </a:lnSpc>
            </a:pPr>
          </a:p>
          <a:p>
            <a:pPr>
              <a:lnSpc>
                <a:spcPts val="5089"/>
              </a:lnSpc>
            </a:pPr>
          </a:p>
          <a:p>
            <a:pPr>
              <a:lnSpc>
                <a:spcPts val="5089"/>
              </a:lnSpc>
            </a:pPr>
            <a:r>
              <a:rPr lang="en-US" sz="3200">
                <a:solidFill>
                  <a:srgbClr val="231F20"/>
                </a:solidFill>
                <a:latin typeface="DM Sans"/>
              </a:rPr>
              <a:t>Y</a:t>
            </a:r>
          </a:p>
          <a:p>
            <a:pPr>
              <a:lnSpc>
                <a:spcPts val="736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466806" y="-822096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679" y="1223937"/>
            <a:ext cx="12964813" cy="127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94"/>
              </a:lnSpc>
              <a:spcBef>
                <a:spcPct val="0"/>
              </a:spcBef>
            </a:pPr>
            <a:r>
              <a:rPr lang="en-US" sz="7532" spc="738">
                <a:solidFill>
                  <a:srgbClr val="231F20"/>
                </a:solidFill>
                <a:latin typeface="Oswald Bold"/>
              </a:rPr>
              <a:t>HARDWARE REQUIREMENTS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51976" y="3055979"/>
            <a:ext cx="13429926" cy="859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Processor: Intel Core i5 </a:t>
            </a:r>
          </a:p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RAM: 8 GB </a:t>
            </a:r>
          </a:p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10GB </a:t>
            </a:r>
            <a:r>
              <a:rPr lang="en-US" sz="3399">
                <a:solidFill>
                  <a:srgbClr val="100F0D"/>
                </a:solidFill>
                <a:latin typeface="DM Sans"/>
              </a:rPr>
              <a:t>Storage</a:t>
            </a:r>
          </a:p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Stable internet connection </a:t>
            </a:r>
          </a:p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Mobile Devices</a:t>
            </a:r>
          </a:p>
          <a:p>
            <a:pPr marL="734056" indent="-367028" lvl="1">
              <a:lnSpc>
                <a:spcPts val="5405"/>
              </a:lnSpc>
              <a:buFont typeface="Arial"/>
              <a:buChar char="•"/>
            </a:pPr>
            <a:r>
              <a:rPr lang="en-US" sz="3399">
                <a:solidFill>
                  <a:srgbClr val="100F0D"/>
                </a:solidFill>
                <a:latin typeface="DM Sans"/>
              </a:rPr>
              <a:t>Screen Resolution</a:t>
            </a:r>
          </a:p>
          <a:p>
            <a:pPr>
              <a:lnSpc>
                <a:spcPts val="5405"/>
              </a:lnSpc>
            </a:pPr>
          </a:p>
          <a:p>
            <a:pPr>
              <a:lnSpc>
                <a:spcPts val="5088"/>
              </a:lnSpc>
            </a:pPr>
          </a:p>
          <a:p>
            <a:pPr>
              <a:lnSpc>
                <a:spcPts val="5088"/>
              </a:lnSpc>
            </a:pPr>
          </a:p>
          <a:p>
            <a:pPr>
              <a:lnSpc>
                <a:spcPts val="5088"/>
              </a:lnSpc>
            </a:pPr>
          </a:p>
          <a:p>
            <a:pPr>
              <a:lnSpc>
                <a:spcPts val="5088"/>
              </a:lnSpc>
            </a:pPr>
          </a:p>
          <a:p>
            <a:pPr>
              <a:lnSpc>
                <a:spcPts val="5088"/>
              </a:lnSpc>
            </a:pPr>
          </a:p>
          <a:p>
            <a:pPr>
              <a:lnSpc>
                <a:spcPts val="508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4466759" y="5128142"/>
            <a:ext cx="12401581" cy="12725503"/>
          </a:xfrm>
          <a:custGeom>
            <a:avLst/>
            <a:gdLst/>
            <a:ahLst/>
            <a:cxnLst/>
            <a:rect r="r" b="b" t="t" l="l"/>
            <a:pathLst>
              <a:path h="12725503" w="12401581">
                <a:moveTo>
                  <a:pt x="0" y="0"/>
                </a:moveTo>
                <a:lnTo>
                  <a:pt x="12401580" y="0"/>
                </a:lnTo>
                <a:lnTo>
                  <a:pt x="12401580" y="12725503"/>
                </a:lnTo>
                <a:lnTo>
                  <a:pt x="0" y="127255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347490" y="39067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459870" y="98995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01778" y="1400685"/>
            <a:ext cx="4312896" cy="7670996"/>
          </a:xfrm>
          <a:custGeom>
            <a:avLst/>
            <a:gdLst/>
            <a:ahLst/>
            <a:cxnLst/>
            <a:rect r="r" b="b" t="t" l="l"/>
            <a:pathLst>
              <a:path h="7670996" w="4312896">
                <a:moveTo>
                  <a:pt x="0" y="0"/>
                </a:moveTo>
                <a:lnTo>
                  <a:pt x="4312897" y="0"/>
                </a:lnTo>
                <a:lnTo>
                  <a:pt x="4312897" y="7670996"/>
                </a:lnTo>
                <a:lnTo>
                  <a:pt x="0" y="7670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533" r="0" b="-1402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0972" y="520712"/>
            <a:ext cx="7241638" cy="113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748"/>
              </a:lnSpc>
            </a:pPr>
            <a:r>
              <a:rPr lang="en-US" sz="8332" spc="816">
                <a:solidFill>
                  <a:srgbClr val="231F20"/>
                </a:solidFill>
                <a:latin typeface="Oswald Bold"/>
              </a:rPr>
              <a:t>LOGIN 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0972" y="2989632"/>
            <a:ext cx="7984037" cy="512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User-friendly interface with fields for email and password.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Efficient authentication mechanisms with error feedback using a snack bar.</a:t>
            </a:r>
          </a:p>
          <a:p>
            <a:pPr>
              <a:lnSpc>
                <a:spcPts val="4098"/>
              </a:lnSpc>
            </a:pPr>
          </a:p>
          <a:p>
            <a:pPr marL="641221" indent="-320611" lvl="1">
              <a:lnSpc>
                <a:spcPts val="4098"/>
              </a:lnSpc>
              <a:buFont typeface="Arial"/>
              <a:buChar char="•"/>
            </a:pPr>
            <a:r>
              <a:rPr lang="en-US" sz="2969" spc="291">
                <a:solidFill>
                  <a:srgbClr val="231F20"/>
                </a:solidFill>
                <a:latin typeface="DM Sans"/>
              </a:rPr>
              <a:t>Option to navigate to the signup page for new users.</a:t>
            </a:r>
          </a:p>
          <a:p>
            <a:pPr>
              <a:lnSpc>
                <a:spcPts val="40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DAGBYRCbba0</dc:identifier>
  <dcterms:modified xsi:type="dcterms:W3CDTF">2011-08-01T06:04:30Z</dcterms:modified>
  <cp:revision>1</cp:revision>
  <dc:title>VESLUMNI</dc:title>
</cp:coreProperties>
</file>