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1B11-40F4-440F-BF5E-7B978BA99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BellaBeat</a:t>
            </a:r>
            <a:r>
              <a:rPr lang="en-US" dirty="0"/>
              <a:t> Case Study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D6E6-86B7-4D6A-8DD5-AD6C340C8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Fitness Trends</a:t>
            </a:r>
          </a:p>
          <a:p>
            <a:r>
              <a:rPr lang="en-US" dirty="0"/>
              <a:t>Tejaswi/March 20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22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40C033-2D2D-4F0C-B11A-082035717CAE}"/>
              </a:ext>
            </a:extLst>
          </p:cNvPr>
          <p:cNvSpPr/>
          <p:nvPr/>
        </p:nvSpPr>
        <p:spPr>
          <a:xfrm>
            <a:off x="3140765" y="1643270"/>
            <a:ext cx="6175513" cy="294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080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5CBBA8-1975-44D0-890A-18F8994510CF}"/>
              </a:ext>
            </a:extLst>
          </p:cNvPr>
          <p:cNvSpPr txBox="1"/>
          <p:nvPr/>
        </p:nvSpPr>
        <p:spPr>
          <a:xfrm>
            <a:off x="1881809" y="1762539"/>
            <a:ext cx="33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935DD-A4F3-458E-B84C-87711FDD1644}"/>
              </a:ext>
            </a:extLst>
          </p:cNvPr>
          <p:cNvSpPr/>
          <p:nvPr/>
        </p:nvSpPr>
        <p:spPr>
          <a:xfrm>
            <a:off x="4863548" y="927652"/>
            <a:ext cx="6626087" cy="492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Book Antiqua" panose="02040602050305030304" pitchFamily="18" charset="0"/>
              </a:rPr>
              <a:t>Business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Book Antiqua" panose="02040602050305030304" pitchFamily="18" charset="0"/>
              </a:rPr>
              <a:t>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Book Antiqua" panose="02040602050305030304" pitchFamily="18" charset="0"/>
              </a:rPr>
              <a:t>Assumptions.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Book Antiqua" panose="02040602050305030304" pitchFamily="18" charset="0"/>
              </a:rPr>
              <a:t>Conclusion.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571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7BA-C82B-4F0B-82EB-8A0DFBE3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Bussiness</a:t>
            </a:r>
            <a:r>
              <a:rPr lang="en-IN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E418-C620-436D-9430-E0D35B97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insights into any </a:t>
            </a:r>
            <a:r>
              <a:rPr lang="en-US" b="1" dirty="0"/>
              <a:t>trends</a:t>
            </a:r>
            <a:r>
              <a:rPr lang="en-US" dirty="0"/>
              <a:t> in the use of non-</a:t>
            </a:r>
            <a:r>
              <a:rPr lang="en-US" dirty="0" err="1"/>
              <a:t>Bellabeat</a:t>
            </a:r>
            <a:r>
              <a:rPr lang="en-US" dirty="0"/>
              <a:t> smart devices </a:t>
            </a:r>
            <a:r>
              <a:rPr lang="en-US" dirty="0" err="1"/>
              <a:t>utilising</a:t>
            </a:r>
            <a:r>
              <a:rPr lang="en-US" dirty="0"/>
              <a:t> publicly available data.</a:t>
            </a:r>
          </a:p>
          <a:p>
            <a:endParaRPr lang="en-US" dirty="0"/>
          </a:p>
          <a:p>
            <a:r>
              <a:rPr lang="en-US" dirty="0"/>
              <a:t>If any trends are noted, the team is to look at how to apply these trends and advise on how it could apply to </a:t>
            </a:r>
            <a:r>
              <a:rPr lang="en-US" dirty="0" err="1"/>
              <a:t>Bellabeat</a:t>
            </a:r>
            <a:r>
              <a:rPr lang="en-US" dirty="0"/>
              <a:t> customers in order to influence future </a:t>
            </a:r>
            <a:r>
              <a:rPr lang="en-US" b="1" dirty="0"/>
              <a:t>marketing strategies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These findings and a high-level recommendation are then to be reported to the </a:t>
            </a:r>
            <a:r>
              <a:rPr lang="en-US" b="1" dirty="0" err="1"/>
              <a:t>Bellabeat</a:t>
            </a:r>
            <a:r>
              <a:rPr lang="en-US" b="1" dirty="0"/>
              <a:t> Executive Team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0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3275-E481-4205-AEEF-66137121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Intensity by hour in a day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8AED-531A-4C79-AE90-82415569B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active hours are the </a:t>
            </a:r>
            <a:r>
              <a:rPr lang="en-US" b="1" dirty="0"/>
              <a:t>17:00</a:t>
            </a:r>
            <a:r>
              <a:rPr lang="en-US" dirty="0"/>
              <a:t> to </a:t>
            </a:r>
            <a:r>
              <a:rPr lang="en-US" b="1" dirty="0"/>
              <a:t>19:00</a:t>
            </a:r>
            <a:r>
              <a:rPr lang="en-US" dirty="0"/>
              <a:t> portion and </a:t>
            </a:r>
            <a:r>
              <a:rPr lang="en-US" b="1" dirty="0"/>
              <a:t>12:00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inactive hours are lunch time or after lunch i.e., </a:t>
            </a:r>
            <a:r>
              <a:rPr lang="en-US" b="1" dirty="0"/>
              <a:t>15:00</a:t>
            </a:r>
            <a:r>
              <a:rPr lang="en-US" dirty="0"/>
              <a:t> to </a:t>
            </a:r>
            <a:r>
              <a:rPr lang="en-US" b="1" dirty="0"/>
              <a:t>16:00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people are active only in the evening, not in the morning.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Recommendation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alarm and </a:t>
            </a:r>
            <a:r>
              <a:rPr lang="en-US" b="1" dirty="0"/>
              <a:t>notify</a:t>
            </a:r>
            <a:r>
              <a:rPr lang="en-US" dirty="0"/>
              <a:t> them to be 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</a:t>
            </a:r>
            <a:r>
              <a:rPr lang="en-US" b="1" dirty="0"/>
              <a:t>morning exercises </a:t>
            </a:r>
            <a:r>
              <a:rPr lang="en-US" dirty="0"/>
              <a:t>and </a:t>
            </a:r>
            <a:r>
              <a:rPr lang="en-US" b="1" dirty="0"/>
              <a:t>yoga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</a:t>
            </a:r>
            <a:r>
              <a:rPr lang="en-US" b="1" dirty="0"/>
              <a:t>short workouts </a:t>
            </a:r>
            <a:r>
              <a:rPr lang="en-US" dirty="0"/>
              <a:t>for lunchtimes and how to keep active at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26" name="Picture 2" descr="https://www.kaggleusercontent.com/kf/86699068/eyJhbGciOiJkaXIiLCJlbmMiOiJBMTI4Q0JDLUhTMjU2In0..zqHEiTca2qOtuk1cDVvjrQ.yYV7r9Qa0hlWgvdyrhU15I11gq39HS0t7lJlWq8FHi6bLF0gzTB6B-fp9-H3XMp-RmCmOU607-N5zIXL-Dkyh6iY1YODTO0nOtafRK2nfHlPwOde_XnCHV0kF7ivp08jGnj5ryl-2NNGibNDMteLJeobfv4jNgPAzwFjyHplrBxkNO6cnc0g8cKJebAviIURanmgDS_D9L2a3n6zDN-yqj0reGP3Fk1Vsy36XIC6UWT_qvRe-6m8ckVSWoM9xxHMpeFmqnA5C1NHQGYvmj4udfRYDqBmpsmkxAzLP32fZ0mW93YnA2K2ddh0u_gcaKm4-oo27U5g8u63xb57cJM_atoBTjSkANlFVZAf_tUifB_tEXEsxkd0FGoRNrK1C6DNX193OF4AATVcr_oSc12BjNuRNIkiXUZenugjZ5GGzDhKzlrB3kdMEdtXQMc_l9zZO0iajORTeh7KKcGxBY90Du6oMrAKylDXnvFrmbQKZAOjQin2Y22eBD3Q-L-cWtz_0i5bSioZtjocQVouvHNrfsSCs3SX9JdsOzGpAVjneHfHKECfTSWSh8WPz7Bzt5roZnHjgrWX3GEMXQBMNExssntqelTfU4VK_ooTpbQ9HNCrTUG4R4ZzxdKoE7DT6sB9oXSniNMaAeXiWk8S6-4hMuTlciminVkB2xP9a22eoOg.YB4CNH-uHlfXzhHKojWxAA/__results___files/figure-html/plot_waking_weekday-1.png">
            <a:extLst>
              <a:ext uri="{FF2B5EF4-FFF2-40B4-BE49-F238E27FC236}">
                <a16:creationId xmlns:a16="http://schemas.microsoft.com/office/drawing/2014/main" id="{E3321DAB-AD2B-4C89-A9CD-253934D4CB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1302998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87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777-E666-4670-AC3D-CC50F9D6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Days in week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AEA6A-D9FE-4107-A832-1F217482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Participants were most active on a </a:t>
            </a:r>
            <a:r>
              <a:rPr lang="en-US" b="1" dirty="0"/>
              <a:t>Tuesday</a:t>
            </a:r>
            <a:r>
              <a:rPr lang="en-US" dirty="0"/>
              <a:t>, but least active on a </a:t>
            </a:r>
            <a:r>
              <a:rPr lang="en-US" b="1" dirty="0"/>
              <a:t>Sunday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Recommendation</a:t>
            </a:r>
            <a:r>
              <a:rPr lang="en-US" dirty="0"/>
              <a:t>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it’s a day for rest, try and get users moving on a Sunday (or even remind them to rest!).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Congratulate them when they do hit their goals.</a:t>
            </a:r>
          </a:p>
        </p:txBody>
      </p:sp>
      <p:pic>
        <p:nvPicPr>
          <p:cNvPr id="4098" name="Picture 2" descr="https://www.kaggleusercontent.com/kf/86699068/eyJhbGciOiJkaXIiLCJlbmMiOiJBMTI4Q0JDLUhTMjU2In0..zqHEiTca2qOtuk1cDVvjrQ.yYV7r9Qa0hlWgvdyrhU15I11gq39HS0t7lJlWq8FHi6bLF0gzTB6B-fp9-H3XMp-RmCmOU607-N5zIXL-Dkyh6iY1YODTO0nOtafRK2nfHlPwOde_XnCHV0kF7ivp08jGnj5ryl-2NNGibNDMteLJeobfv4jNgPAzwFjyHplrBxkNO6cnc0g8cKJebAviIURanmgDS_D9L2a3n6zDN-yqj0reGP3Fk1Vsy36XIC6UWT_qvRe-6m8ckVSWoM9xxHMpeFmqnA5C1NHQGYvmj4udfRYDqBmpsmkxAzLP32fZ0mW93YnA2K2ddh0u_gcaKm4-oo27U5g8u63xb57cJM_atoBTjSkANlFVZAf_tUifB_tEXEsxkd0FGoRNrK1C6DNX193OF4AATVcr_oSc12BjNuRNIkiXUZenugjZ5GGzDhKzlrB3kdMEdtXQMc_l9zZO0iajORTeh7KKcGxBY90Du6oMrAKylDXnvFrmbQKZAOjQin2Y22eBD3Q-L-cWtz_0i5bSioZtjocQVouvHNrfsSCs3SX9JdsOzGpAVjneHfHKECfTSWSh8WPz7Bzt5roZnHjgrWX3GEMXQBMNExssntqelTfU4VK_ooTpbQ9HNCrTUG4R4ZzxdKoE7DT6sB9oXSniNMaAeXiWk8S6-4hMuTlciminVkB2xP9a22eoOg.YB4CNH-uHlfXzhHKojWxAA/__results___files/figure-html/plot_active_distance_and_active_minutes_and_moderate-4.png">
            <a:extLst>
              <a:ext uri="{FF2B5EF4-FFF2-40B4-BE49-F238E27FC236}">
                <a16:creationId xmlns:a16="http://schemas.microsoft.com/office/drawing/2014/main" id="{5AAD3DAC-7C8F-4EBB-A1F5-4354B3C3D8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17" y="993913"/>
            <a:ext cx="5302596" cy="44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32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53A3-A0B6-4C75-959C-EAEBF273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Spent in bed without sleeping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38383-BDE5-41FC-868F-F8E013E6A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051844"/>
              </p:ext>
            </p:extLst>
          </p:nvPr>
        </p:nvGraphicFramePr>
        <p:xfrm>
          <a:off x="6215268" y="2637183"/>
          <a:ext cx="5289348" cy="131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558">
                  <a:extLst>
                    <a:ext uri="{9D8B030D-6E8A-4147-A177-3AD203B41FA5}">
                      <a16:colId xmlns:a16="http://schemas.microsoft.com/office/drawing/2014/main" val="3477287740"/>
                    </a:ext>
                  </a:extLst>
                </a:gridCol>
                <a:gridCol w="881558">
                  <a:extLst>
                    <a:ext uri="{9D8B030D-6E8A-4147-A177-3AD203B41FA5}">
                      <a16:colId xmlns:a16="http://schemas.microsoft.com/office/drawing/2014/main" val="4131008765"/>
                    </a:ext>
                  </a:extLst>
                </a:gridCol>
                <a:gridCol w="881558">
                  <a:extLst>
                    <a:ext uri="{9D8B030D-6E8A-4147-A177-3AD203B41FA5}">
                      <a16:colId xmlns:a16="http://schemas.microsoft.com/office/drawing/2014/main" val="2894192589"/>
                    </a:ext>
                  </a:extLst>
                </a:gridCol>
                <a:gridCol w="881558">
                  <a:extLst>
                    <a:ext uri="{9D8B030D-6E8A-4147-A177-3AD203B41FA5}">
                      <a16:colId xmlns:a16="http://schemas.microsoft.com/office/drawing/2014/main" val="2953133030"/>
                    </a:ext>
                  </a:extLst>
                </a:gridCol>
                <a:gridCol w="881558">
                  <a:extLst>
                    <a:ext uri="{9D8B030D-6E8A-4147-A177-3AD203B41FA5}">
                      <a16:colId xmlns:a16="http://schemas.microsoft.com/office/drawing/2014/main" val="2942775260"/>
                    </a:ext>
                  </a:extLst>
                </a:gridCol>
                <a:gridCol w="881558">
                  <a:extLst>
                    <a:ext uri="{9D8B030D-6E8A-4147-A177-3AD203B41FA5}">
                      <a16:colId xmlns:a16="http://schemas.microsoft.com/office/drawing/2014/main" val="2882185694"/>
                    </a:ext>
                  </a:extLst>
                </a:gridCol>
              </a:tblGrid>
              <a:tr h="937117">
                <a:tc>
                  <a:txBody>
                    <a:bodyPr/>
                    <a:lstStyle/>
                    <a:p>
                      <a:r>
                        <a:rPr lang="en-IN" dirty="0"/>
                        <a:t>Min.</a:t>
                      </a:r>
                    </a:p>
                    <a:p>
                      <a:r>
                        <a:rPr lang="en-IN" dirty="0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Max.</a:t>
                      </a:r>
                    </a:p>
                    <a:p>
                      <a:r>
                        <a:rPr lang="en-IN" dirty="0"/>
                        <a:t>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93952"/>
                  </a:ext>
                </a:extLst>
              </a:tr>
              <a:tr h="374847"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77459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3BC8-3701-4FC1-BBFA-E1CA07BB1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participants were in bed for almost </a:t>
            </a:r>
            <a:r>
              <a:rPr lang="en-US" b="1" dirty="0"/>
              <a:t>40</a:t>
            </a:r>
            <a:r>
              <a:rPr lang="en-US" dirty="0"/>
              <a:t> </a:t>
            </a:r>
            <a:r>
              <a:rPr lang="en-US" b="1" dirty="0"/>
              <a:t>minutes</a:t>
            </a:r>
            <a:r>
              <a:rPr lang="en-US" dirty="0"/>
              <a:t> more than they slept.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could point to difficulty in falling asleep or staying asleep.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Recommendation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Distribute </a:t>
            </a:r>
            <a:r>
              <a:rPr lang="en-US" b="1" dirty="0"/>
              <a:t>advice</a:t>
            </a:r>
            <a:r>
              <a:rPr lang="en-US" dirty="0"/>
              <a:t> on good sleeping </a:t>
            </a:r>
            <a:r>
              <a:rPr lang="en-US" b="1" dirty="0"/>
              <a:t>routines</a:t>
            </a:r>
            <a:r>
              <a:rPr lang="en-US" dirty="0"/>
              <a:t>, possibly partner with </a:t>
            </a:r>
            <a:r>
              <a:rPr lang="en-US" b="1" dirty="0"/>
              <a:t>meditation</a:t>
            </a:r>
            <a:r>
              <a:rPr lang="en-US" dirty="0"/>
              <a:t> apps to help (Headspace, Calm…).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98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7C63-89B0-4526-BD03-33675344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contestants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ACD7-E8CA-4475-9528-F93B81A08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dataset was very small, with a maximum of just </a:t>
            </a:r>
            <a:r>
              <a:rPr lang="en-US" sz="1600" b="1" dirty="0"/>
              <a:t>33</a:t>
            </a:r>
            <a:r>
              <a:rPr lang="en-US" sz="1600" dirty="0"/>
              <a:t> participants sampled over less than 5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Recommendation</a:t>
            </a:r>
            <a:r>
              <a:rPr lang="en-US" sz="1600" dirty="0"/>
              <a:t>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more accurate findings, </a:t>
            </a:r>
            <a:r>
              <a:rPr lang="en-US" sz="1600" dirty="0" err="1"/>
              <a:t>utilise</a:t>
            </a:r>
            <a:r>
              <a:rPr lang="en-US" sz="1600" dirty="0"/>
              <a:t> a larger dataset over a longer period.</a:t>
            </a:r>
            <a:endParaRPr lang="en-IN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FEC08A-C6DA-4D2A-B079-6B4062EFE347}"/>
              </a:ext>
            </a:extLst>
          </p:cNvPr>
          <p:cNvSpPr/>
          <p:nvPr/>
        </p:nvSpPr>
        <p:spPr>
          <a:xfrm>
            <a:off x="6427304" y="465272"/>
            <a:ext cx="5345596" cy="4550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 err="1">
                <a:solidFill>
                  <a:schemeClr val="tx1"/>
                </a:solidFill>
                <a:latin typeface="Roboto Mono"/>
              </a:rPr>
              <a:t>n_distinct</a:t>
            </a:r>
            <a:r>
              <a:rPr lang="en-US" altLang="en-US" dirty="0">
                <a:solidFill>
                  <a:schemeClr val="tx1"/>
                </a:solidFill>
                <a:latin typeface="Roboto Mono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Roboto Mono"/>
              </a:rPr>
              <a:t>activity_day$Id</a:t>
            </a:r>
            <a:r>
              <a:rPr lang="en-US" altLang="en-US" dirty="0">
                <a:solidFill>
                  <a:schemeClr val="tx1"/>
                </a:solidFill>
                <a:latin typeface="Roboto Mono"/>
              </a:rPr>
              <a:t>)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37569E-D3D3-412C-848C-7FED5C67FBCA}"/>
              </a:ext>
            </a:extLst>
          </p:cNvPr>
          <p:cNvSpPr/>
          <p:nvPr/>
        </p:nvSpPr>
        <p:spPr>
          <a:xfrm>
            <a:off x="6427303" y="1715296"/>
            <a:ext cx="5192471" cy="4550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n_distinct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calorie_hour$Id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F405E-7C0F-4D0A-BAB8-A15E598FD0A7}"/>
              </a:ext>
            </a:extLst>
          </p:cNvPr>
          <p:cNvSpPr/>
          <p:nvPr/>
        </p:nvSpPr>
        <p:spPr>
          <a:xfrm>
            <a:off x="6427304" y="2361944"/>
            <a:ext cx="5192470" cy="4550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## [1] 33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03F5D9-1A7E-41DE-BB31-B66F0B760B73}"/>
              </a:ext>
            </a:extLst>
          </p:cNvPr>
          <p:cNvSpPr/>
          <p:nvPr/>
        </p:nvSpPr>
        <p:spPr>
          <a:xfrm>
            <a:off x="6427303" y="3018935"/>
            <a:ext cx="5192469" cy="4550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n_distinct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intensity_hour$Id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071F02-2152-4C62-B592-AD19E9190D51}"/>
              </a:ext>
            </a:extLst>
          </p:cNvPr>
          <p:cNvSpPr/>
          <p:nvPr/>
        </p:nvSpPr>
        <p:spPr>
          <a:xfrm>
            <a:off x="6427302" y="3625676"/>
            <a:ext cx="5192468" cy="4550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## [1] 33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8778D7-2780-4572-B636-5ED61FEB256A}"/>
              </a:ext>
            </a:extLst>
          </p:cNvPr>
          <p:cNvSpPr/>
          <p:nvPr/>
        </p:nvSpPr>
        <p:spPr>
          <a:xfrm>
            <a:off x="6427303" y="1090284"/>
            <a:ext cx="5192470" cy="4550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## [1] 33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855936-AA1E-410E-917C-E4D27F6A6691}"/>
              </a:ext>
            </a:extLst>
          </p:cNvPr>
          <p:cNvSpPr/>
          <p:nvPr/>
        </p:nvSpPr>
        <p:spPr>
          <a:xfrm>
            <a:off x="6427302" y="4321367"/>
            <a:ext cx="5345596" cy="4550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n_distinct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steps_hour$Id</a:t>
            </a:r>
            <a:r>
              <a:rPr lang="en-IN" dirty="0"/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99DDE2-F9AF-493F-8703-659570A73ADF}"/>
              </a:ext>
            </a:extLst>
          </p:cNvPr>
          <p:cNvSpPr/>
          <p:nvPr/>
        </p:nvSpPr>
        <p:spPr>
          <a:xfrm>
            <a:off x="6427302" y="4995585"/>
            <a:ext cx="5345596" cy="4550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## [1] 33</a:t>
            </a:r>
          </a:p>
        </p:txBody>
      </p:sp>
    </p:spTree>
    <p:extLst>
      <p:ext uri="{BB962C8B-B14F-4D97-AF65-F5344CB8AC3E}">
        <p14:creationId xmlns:p14="http://schemas.microsoft.com/office/powerpoint/2010/main" val="319517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14D5-962C-4F18-9B96-3BC0F949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FD15A-E900-4077-AFC6-BBD6C99D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6983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Sex/gender does not play a factor in findings.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err="1"/>
              <a:t>behaviour</a:t>
            </a:r>
            <a:r>
              <a:rPr lang="en-US" dirty="0"/>
              <a:t> has not drastically altered over this time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Because </a:t>
            </a:r>
            <a:r>
              <a:rPr lang="en-US" dirty="0" err="1"/>
              <a:t>FitBit</a:t>
            </a:r>
            <a:r>
              <a:rPr lang="en-US" dirty="0"/>
              <a:t> devices will have recorded data during sleeping    hours, datasets may be skewed. Where possible, waking hours will be taken into account.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61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D407-50A5-4FE0-B1B6-00006E40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7581-F0E8-4473-945E-73564804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to time notifications or remainders should be launched.</a:t>
            </a:r>
          </a:p>
          <a:p>
            <a:r>
              <a:rPr lang="en-IN" dirty="0"/>
              <a:t>Partnering with other apps i.e., Yoga, meditation, fitness apps.</a:t>
            </a:r>
          </a:p>
          <a:p>
            <a:r>
              <a:rPr lang="en-IN" dirty="0"/>
              <a:t>Congratulating on achieving their goals.</a:t>
            </a:r>
          </a:p>
          <a:p>
            <a:r>
              <a:rPr lang="en-IN" dirty="0"/>
              <a:t>Measuring other activities such as cycling, swimming, running,...</a:t>
            </a:r>
          </a:p>
          <a:p>
            <a:r>
              <a:rPr lang="en-IN" dirty="0"/>
              <a:t>Collecting more data using AI.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0155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507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Book Antiqua</vt:lpstr>
      <vt:lpstr>Calibri</vt:lpstr>
      <vt:lpstr>Century Gothic</vt:lpstr>
      <vt:lpstr>Roboto Mono</vt:lpstr>
      <vt:lpstr>Wingdings 3</vt:lpstr>
      <vt:lpstr>Wisp</vt:lpstr>
      <vt:lpstr>BellaBeat Case Study </vt:lpstr>
      <vt:lpstr>PowerPoint Presentation</vt:lpstr>
      <vt:lpstr>Bussiness Task</vt:lpstr>
      <vt:lpstr>Mean Intensity by hour in a day</vt:lpstr>
      <vt:lpstr>Active Days in week</vt:lpstr>
      <vt:lpstr>Time Spent in bed without sleeping</vt:lpstr>
      <vt:lpstr>Number of contestants </vt:lpstr>
      <vt:lpstr>Notices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Case Study</dc:title>
  <dc:creator>Teju</dc:creator>
  <cp:lastModifiedBy>Teju</cp:lastModifiedBy>
  <cp:revision>13</cp:revision>
  <dcterms:created xsi:type="dcterms:W3CDTF">2023-03-20T10:24:58Z</dcterms:created>
  <dcterms:modified xsi:type="dcterms:W3CDTF">2023-03-20T14:02:07Z</dcterms:modified>
</cp:coreProperties>
</file>