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914400" rtl="0" algn="just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 the Vocabulary of SURF features representative of each image category.</a:t>
            </a:r>
          </a:p>
          <a:p>
            <a:pPr indent="-304800" lvl="0" marL="914400" rtl="0" algn="just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Keep 80 percent of the strongest features from each Image Set. This is used for training. </a:t>
            </a:r>
          </a:p>
          <a:p>
            <a:pPr indent="-304800" lvl="0" marL="457200" rtl="0" algn="just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Reducing features :</a:t>
            </a:r>
          </a:p>
          <a:p>
            <a:pPr indent="-304800" lvl="0" marL="914400" rtl="0" algn="just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Balancing the number of features across all image sets to improve clustering</a:t>
            </a:r>
          </a:p>
          <a:p>
            <a:pPr indent="-304800" lvl="0" marL="914400" algn="just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K-means Clustering to create a 500 word visual vocabulary.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jpg"/><Relationship Id="rId4" Type="http://schemas.openxmlformats.org/officeDocument/2006/relationships/image" Target="../media/image01.png"/><Relationship Id="rId5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Relationship Id="rId4" Type="http://schemas.openxmlformats.org/officeDocument/2006/relationships/image" Target="../media/image07.jpg"/><Relationship Id="rId5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Relationship Id="rId4" Type="http://schemas.openxmlformats.org/officeDocument/2006/relationships/image" Target="../media/image02.jpg"/><Relationship Id="rId5" Type="http://schemas.openxmlformats.org/officeDocument/2006/relationships/image" Target="../media/image0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05.png"/><Relationship Id="rId5" Type="http://schemas.openxmlformats.org/officeDocument/2006/relationships/image" Target="../media/image07.jpg"/><Relationship Id="rId6" Type="http://schemas.openxmlformats.org/officeDocument/2006/relationships/image" Target="../media/image0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22971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Interactive Teddy 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Rawan Alharbi, Surabhi Ravishankar, Bhavita Jaiswal, Tejaswinee Sohoni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hape 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725" y="634762"/>
            <a:ext cx="5157650" cy="38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5950" y="1376924"/>
            <a:ext cx="2282425" cy="192375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/>
          <p:nvPr/>
        </p:nvSpPr>
        <p:spPr>
          <a:xfrm>
            <a:off x="2915475" y="1905000"/>
            <a:ext cx="894600" cy="8676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3" name="Shape 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7775" y="1744200"/>
            <a:ext cx="1473675" cy="1499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/>
        </p:nvSpPr>
        <p:spPr>
          <a:xfrm>
            <a:off x="3912662" y="1323900"/>
            <a:ext cx="16238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Machine Learning </a:t>
            </a:r>
          </a:p>
        </p:txBody>
      </p:sp>
      <p:sp>
        <p:nvSpPr>
          <p:cNvPr id="45" name="Shape 45"/>
          <p:cNvSpPr/>
          <p:nvPr/>
        </p:nvSpPr>
        <p:spPr>
          <a:xfrm>
            <a:off x="5801150" y="2070500"/>
            <a:ext cx="813899" cy="6084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6" name="Shape 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775" y="1350600"/>
            <a:ext cx="2912724" cy="213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/>
          <p:nvPr/>
        </p:nvSpPr>
        <p:spPr>
          <a:xfrm>
            <a:off x="7176975" y="456300"/>
            <a:ext cx="1473600" cy="867600"/>
          </a:xfrm>
          <a:prstGeom prst="wedgeEllipseCallout">
            <a:avLst>
              <a:gd fmla="val -17418" name="adj1"/>
              <a:gd fmla="val 93303" name="adj2"/>
            </a:avLst>
          </a:prstGeom>
          <a:solidFill>
            <a:srgbClr val="FFF9EA">
              <a:alpha val="40380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Hey there!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set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150" y="1841799"/>
            <a:ext cx="2168424" cy="91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9125" y="1170125"/>
            <a:ext cx="1875449" cy="204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3125" y="948525"/>
            <a:ext cx="273367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 Extraction for objects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275" y="1455175"/>
            <a:ext cx="3899449" cy="30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500"/>
              <a:t>Multi-Class SVM (One-Vs-All method)</a:t>
            </a:r>
          </a:p>
        </p:txBody>
      </p:sp>
      <p:grpSp>
        <p:nvGrpSpPr>
          <p:cNvPr id="67" name="Shape 67"/>
          <p:cNvGrpSpPr/>
          <p:nvPr/>
        </p:nvGrpSpPr>
        <p:grpSpPr>
          <a:xfrm>
            <a:off x="3229562" y="1078350"/>
            <a:ext cx="2936099" cy="2958700"/>
            <a:chOff x="3229562" y="1078350"/>
            <a:chExt cx="2936099" cy="2958700"/>
          </a:xfrm>
        </p:grpSpPr>
        <p:sp>
          <p:nvSpPr>
            <p:cNvPr id="68" name="Shape 68"/>
            <p:cNvSpPr/>
            <p:nvPr/>
          </p:nvSpPr>
          <p:spPr>
            <a:xfrm>
              <a:off x="3501612" y="1607350"/>
              <a:ext cx="910800" cy="857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589837" y="1148975"/>
              <a:ext cx="1455000" cy="1444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70" name="Shape 7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08872" y="1240822"/>
              <a:ext cx="416949" cy="542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Shape 7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46087" y="1904425"/>
              <a:ext cx="621873" cy="26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Shape 72"/>
            <p:cNvSpPr/>
            <p:nvPr/>
          </p:nvSpPr>
          <p:spPr>
            <a:xfrm>
              <a:off x="3229562" y="1078350"/>
              <a:ext cx="2936099" cy="1744199"/>
            </a:xfrm>
            <a:prstGeom prst="rect">
              <a:avLst/>
            </a:prstGeom>
            <a:noFill/>
            <a:ln cap="flat" cmpd="sng" w="19050">
              <a:solidFill>
                <a:srgbClr val="0B539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73" name="Shape 7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68562" y="1904426"/>
              <a:ext cx="497576" cy="542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Shape 74"/>
            <p:cNvSpPr/>
            <p:nvPr/>
          </p:nvSpPr>
          <p:spPr>
            <a:xfrm>
              <a:off x="4505325" y="2926525"/>
              <a:ext cx="287100" cy="542699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 txBox="1"/>
            <p:nvPr/>
          </p:nvSpPr>
          <p:spPr>
            <a:xfrm>
              <a:off x="3968325" y="3619150"/>
              <a:ext cx="13611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SVM Model 2</a:t>
              </a:r>
            </a:p>
          </p:txBody>
        </p:sp>
      </p:grpSp>
      <p:grpSp>
        <p:nvGrpSpPr>
          <p:cNvPr id="76" name="Shape 76"/>
          <p:cNvGrpSpPr/>
          <p:nvPr/>
        </p:nvGrpSpPr>
        <p:grpSpPr>
          <a:xfrm>
            <a:off x="6222275" y="1063375"/>
            <a:ext cx="2853900" cy="2866500"/>
            <a:chOff x="6222275" y="1063375"/>
            <a:chExt cx="2853900" cy="2866500"/>
          </a:xfrm>
        </p:grpSpPr>
        <p:sp>
          <p:nvSpPr>
            <p:cNvPr id="77" name="Shape 77"/>
            <p:cNvSpPr/>
            <p:nvPr/>
          </p:nvSpPr>
          <p:spPr>
            <a:xfrm>
              <a:off x="6222275" y="1063375"/>
              <a:ext cx="2853900" cy="1744199"/>
            </a:xfrm>
            <a:prstGeom prst="rect">
              <a:avLst/>
            </a:prstGeom>
            <a:noFill/>
            <a:ln cap="flat" cmpd="sng" w="19050">
              <a:solidFill>
                <a:srgbClr val="0B539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448362" y="1674150"/>
              <a:ext cx="910800" cy="857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7536587" y="1139575"/>
              <a:ext cx="1455000" cy="1444499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80" name="Shape 8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55622" y="1377572"/>
              <a:ext cx="416949" cy="542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Shape 8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953162" y="2133025"/>
              <a:ext cx="621873" cy="263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Shape 8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654986" y="1831439"/>
              <a:ext cx="497576" cy="542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Shape 83"/>
            <p:cNvSpPr/>
            <p:nvPr/>
          </p:nvSpPr>
          <p:spPr>
            <a:xfrm>
              <a:off x="7518800" y="2926525"/>
              <a:ext cx="287100" cy="542699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 txBox="1"/>
            <p:nvPr/>
          </p:nvSpPr>
          <p:spPr>
            <a:xfrm>
              <a:off x="6981800" y="3511975"/>
              <a:ext cx="13611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SVM Model 3</a:t>
              </a:r>
            </a:p>
          </p:txBody>
        </p:sp>
      </p:grpSp>
      <p:grpSp>
        <p:nvGrpSpPr>
          <p:cNvPr id="85" name="Shape 85"/>
          <p:cNvGrpSpPr/>
          <p:nvPr/>
        </p:nvGrpSpPr>
        <p:grpSpPr>
          <a:xfrm>
            <a:off x="202400" y="1063375"/>
            <a:ext cx="2936099" cy="2983200"/>
            <a:chOff x="202400" y="1063375"/>
            <a:chExt cx="2936099" cy="2983200"/>
          </a:xfrm>
        </p:grpSpPr>
        <p:pic>
          <p:nvPicPr>
            <p:cNvPr id="86" name="Shape 8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8412" y="1380612"/>
              <a:ext cx="621873" cy="2632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" name="Shape 87"/>
            <p:cNvGrpSpPr/>
            <p:nvPr/>
          </p:nvGrpSpPr>
          <p:grpSpPr>
            <a:xfrm>
              <a:off x="202400" y="1063375"/>
              <a:ext cx="2936099" cy="2983200"/>
              <a:chOff x="202400" y="1063375"/>
              <a:chExt cx="2936099" cy="2983200"/>
            </a:xfrm>
          </p:grpSpPr>
          <p:grpSp>
            <p:nvGrpSpPr>
              <p:cNvPr id="88" name="Shape 88"/>
              <p:cNvGrpSpPr/>
              <p:nvPr/>
            </p:nvGrpSpPr>
            <p:grpSpPr>
              <a:xfrm>
                <a:off x="202400" y="1063375"/>
                <a:ext cx="2936099" cy="2983200"/>
                <a:chOff x="202400" y="1063375"/>
                <a:chExt cx="2936099" cy="2983200"/>
              </a:xfrm>
            </p:grpSpPr>
            <p:sp>
              <p:nvSpPr>
                <p:cNvPr id="89" name="Shape 89"/>
                <p:cNvSpPr/>
                <p:nvPr/>
              </p:nvSpPr>
              <p:spPr>
                <a:xfrm>
                  <a:off x="202400" y="1063375"/>
                  <a:ext cx="2936099" cy="1744199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0B539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" name="Shape 90"/>
                <p:cNvSpPr/>
                <p:nvPr/>
              </p:nvSpPr>
              <p:spPr>
                <a:xfrm>
                  <a:off x="403625" y="1607350"/>
                  <a:ext cx="910800" cy="8574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" name="Shape 91"/>
                <p:cNvSpPr/>
                <p:nvPr/>
              </p:nvSpPr>
              <p:spPr>
                <a:xfrm>
                  <a:off x="1491850" y="1148975"/>
                  <a:ext cx="1455000" cy="1444499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id="92" name="Shape 92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606622" y="1783647"/>
                  <a:ext cx="416949" cy="5428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3" name="Shape 93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1908424" y="1775226"/>
                  <a:ext cx="497576" cy="5428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4" name="Shape 94"/>
                <p:cNvSpPr/>
                <p:nvPr/>
              </p:nvSpPr>
              <p:spPr>
                <a:xfrm>
                  <a:off x="1491850" y="2946775"/>
                  <a:ext cx="287100" cy="542699"/>
                </a:xfrm>
                <a:prstGeom prst="downArrow">
                  <a:avLst>
                    <a:gd fmla="val 50000" name="adj1"/>
                    <a:gd fmla="val 50000" name="adj2"/>
                  </a:avLst>
                </a:prstGeom>
                <a:solidFill>
                  <a:schemeClr val="lt2"/>
                </a:solidFill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" name="Shape 95"/>
                <p:cNvSpPr txBox="1"/>
                <p:nvPr/>
              </p:nvSpPr>
              <p:spPr>
                <a:xfrm>
                  <a:off x="1023575" y="3628675"/>
                  <a:ext cx="1361100" cy="417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rIns="91425" tIns="91425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r>
                    <a:rPr lang="en"/>
                    <a:t>SVM Model 1</a:t>
                  </a:r>
                </a:p>
              </p:txBody>
            </p:sp>
          </p:grpSp>
          <p:pic>
            <p:nvPicPr>
              <p:cNvPr id="96" name="Shape 9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908412" y="1380612"/>
                <a:ext cx="621873" cy="2632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Testing 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110975"/>
            <a:ext cx="1750223" cy="1166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Shape 103"/>
          <p:cNvGrpSpPr/>
          <p:nvPr/>
        </p:nvGrpSpPr>
        <p:grpSpPr>
          <a:xfrm>
            <a:off x="2790450" y="1901075"/>
            <a:ext cx="1361100" cy="1513300"/>
            <a:chOff x="2790450" y="1901075"/>
            <a:chExt cx="1361100" cy="1513300"/>
          </a:xfrm>
        </p:grpSpPr>
        <p:sp>
          <p:nvSpPr>
            <p:cNvPr id="104" name="Shape 104"/>
            <p:cNvSpPr txBox="1"/>
            <p:nvPr/>
          </p:nvSpPr>
          <p:spPr>
            <a:xfrm>
              <a:off x="2790450" y="1901075"/>
              <a:ext cx="13611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SVM Model 1</a:t>
              </a:r>
            </a:p>
          </p:txBody>
        </p:sp>
        <p:sp>
          <p:nvSpPr>
            <p:cNvPr id="105" name="Shape 105"/>
            <p:cNvSpPr txBox="1"/>
            <p:nvPr/>
          </p:nvSpPr>
          <p:spPr>
            <a:xfrm>
              <a:off x="2790450" y="2448775"/>
              <a:ext cx="13611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SVM Model 2</a:t>
              </a:r>
            </a:p>
          </p:txBody>
        </p:sp>
        <p:sp>
          <p:nvSpPr>
            <p:cNvPr id="106" name="Shape 106"/>
            <p:cNvSpPr txBox="1"/>
            <p:nvPr/>
          </p:nvSpPr>
          <p:spPr>
            <a:xfrm>
              <a:off x="2790450" y="2996475"/>
              <a:ext cx="13611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SVM Model 3</a:t>
              </a:r>
            </a:p>
          </p:txBody>
        </p:sp>
      </p:grpSp>
      <p:grpSp>
        <p:nvGrpSpPr>
          <p:cNvPr id="107" name="Shape 107"/>
          <p:cNvGrpSpPr/>
          <p:nvPr/>
        </p:nvGrpSpPr>
        <p:grpSpPr>
          <a:xfrm>
            <a:off x="4412075" y="1901075"/>
            <a:ext cx="452700" cy="1513300"/>
            <a:chOff x="4412075" y="1901075"/>
            <a:chExt cx="452700" cy="1513300"/>
          </a:xfrm>
        </p:grpSpPr>
        <p:sp>
          <p:nvSpPr>
            <p:cNvPr id="108" name="Shape 108"/>
            <p:cNvSpPr txBox="1"/>
            <p:nvPr/>
          </p:nvSpPr>
          <p:spPr>
            <a:xfrm>
              <a:off x="4421600" y="1901075"/>
              <a:ext cx="3360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1</a:t>
              </a:r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4412075" y="2448775"/>
              <a:ext cx="4527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-1</a:t>
              </a:r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4412075" y="2996475"/>
              <a:ext cx="4527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-1</a:t>
              </a:r>
            </a:p>
          </p:txBody>
        </p:sp>
      </p:grpSp>
      <p:sp>
        <p:nvSpPr>
          <p:cNvPr id="111" name="Shape 111"/>
          <p:cNvSpPr/>
          <p:nvPr/>
        </p:nvSpPr>
        <p:spPr>
          <a:xfrm>
            <a:off x="2700275" y="1843100"/>
            <a:ext cx="2164499" cy="428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2" name="Shape 112"/>
          <p:cNvGrpSpPr/>
          <p:nvPr/>
        </p:nvGrpSpPr>
        <p:grpSpPr>
          <a:xfrm>
            <a:off x="5581650" y="1202787"/>
            <a:ext cx="2936099" cy="2983200"/>
            <a:chOff x="202400" y="1063375"/>
            <a:chExt cx="2936099" cy="2983200"/>
          </a:xfrm>
        </p:grpSpPr>
        <p:grpSp>
          <p:nvGrpSpPr>
            <p:cNvPr id="113" name="Shape 113"/>
            <p:cNvGrpSpPr/>
            <p:nvPr/>
          </p:nvGrpSpPr>
          <p:grpSpPr>
            <a:xfrm>
              <a:off x="202400" y="1063375"/>
              <a:ext cx="2936099" cy="2983200"/>
              <a:chOff x="202400" y="1063375"/>
              <a:chExt cx="2936099" cy="2983200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202400" y="1063375"/>
                <a:ext cx="2936099" cy="1744199"/>
              </a:xfrm>
              <a:prstGeom prst="rect">
                <a:avLst/>
              </a:prstGeom>
              <a:noFill/>
              <a:ln cap="flat" cmpd="sng" w="19050">
                <a:solidFill>
                  <a:srgbClr val="0B5394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403625" y="1607350"/>
                <a:ext cx="910800" cy="857400"/>
              </a:xfrm>
              <a:prstGeom prst="ellipse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1491850" y="1148975"/>
                <a:ext cx="1455000" cy="1444499"/>
              </a:xfrm>
              <a:prstGeom prst="ellipse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17" name="Shape 11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06622" y="1783647"/>
                <a:ext cx="416949" cy="542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8" name="Shape 11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908424" y="1775226"/>
                <a:ext cx="497576" cy="5428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9" name="Shape 119"/>
              <p:cNvSpPr/>
              <p:nvPr/>
            </p:nvSpPr>
            <p:spPr>
              <a:xfrm>
                <a:off x="1491850" y="2946775"/>
                <a:ext cx="287100" cy="542699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 txBox="1"/>
              <p:nvPr/>
            </p:nvSpPr>
            <p:spPr>
              <a:xfrm>
                <a:off x="1023575" y="3628675"/>
                <a:ext cx="1361100" cy="41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SVM Model 1</a:t>
                </a:r>
              </a:p>
            </p:txBody>
          </p:sp>
        </p:grpSp>
        <p:pic>
          <p:nvPicPr>
            <p:cNvPr id="121" name="Shape 1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908412" y="1380612"/>
              <a:ext cx="621873" cy="263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Feature extraction for faces then SVM again</a:t>
            </a: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49174" l="0" r="4761" t="0"/>
          <a:stretch/>
        </p:blipFill>
        <p:spPr>
          <a:xfrm>
            <a:off x="2200275" y="1649025"/>
            <a:ext cx="1840699" cy="22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47932"/>
          <a:stretch/>
        </p:blipFill>
        <p:spPr>
          <a:xfrm>
            <a:off x="4194575" y="1649025"/>
            <a:ext cx="1894233" cy="225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